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041" r:id="rId1"/>
    <p:sldMasterId id="2147484045" r:id="rId2"/>
    <p:sldMasterId id="2147484049" r:id="rId3"/>
    <p:sldMasterId id="2147484052" r:id="rId4"/>
    <p:sldMasterId id="2147484055" r:id="rId5"/>
    <p:sldMasterId id="2147484267" r:id="rId6"/>
  </p:sldMasterIdLst>
  <p:notesMasterIdLst>
    <p:notesMasterId r:id="rId51"/>
  </p:notesMasterIdLst>
  <p:sldIdLst>
    <p:sldId id="279" r:id="rId7"/>
    <p:sldId id="259" r:id="rId8"/>
    <p:sldId id="306" r:id="rId9"/>
    <p:sldId id="280" r:id="rId10"/>
    <p:sldId id="307" r:id="rId11"/>
    <p:sldId id="308" r:id="rId12"/>
    <p:sldId id="309" r:id="rId13"/>
    <p:sldId id="260" r:id="rId14"/>
    <p:sldId id="281" r:id="rId15"/>
    <p:sldId id="283" r:id="rId16"/>
    <p:sldId id="284" r:id="rId17"/>
    <p:sldId id="294" r:id="rId18"/>
    <p:sldId id="295" r:id="rId19"/>
    <p:sldId id="282" r:id="rId20"/>
    <p:sldId id="286" r:id="rId21"/>
    <p:sldId id="285" r:id="rId22"/>
    <p:sldId id="287" r:id="rId23"/>
    <p:sldId id="289" r:id="rId24"/>
    <p:sldId id="288" r:id="rId25"/>
    <p:sldId id="290" r:id="rId26"/>
    <p:sldId id="291" r:id="rId27"/>
    <p:sldId id="292" r:id="rId28"/>
    <p:sldId id="293" r:id="rId29"/>
    <p:sldId id="297" r:id="rId30"/>
    <p:sldId id="299" r:id="rId31"/>
    <p:sldId id="310" r:id="rId32"/>
    <p:sldId id="300" r:id="rId33"/>
    <p:sldId id="304" r:id="rId34"/>
    <p:sldId id="305" r:id="rId35"/>
    <p:sldId id="301" r:id="rId36"/>
    <p:sldId id="302" r:id="rId37"/>
    <p:sldId id="263" r:id="rId38"/>
    <p:sldId id="298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5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A434-4C50-44FD-AAB2-A39974A2F71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6382-F431-4380-9E7F-3052CD52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ee/overview/compatibility-jsp-136984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</a:rPr>
              <a:t>The talk is about Java EE 7, but lets take a quick look at Java EE 6 first.</a:t>
            </a:r>
          </a:p>
          <a:p>
            <a:endParaRPr lang="en-US" dirty="0" smtClean="0"/>
          </a:p>
          <a:p>
            <a:r>
              <a:rPr lang="en-US" dirty="0" smtClean="0"/>
              <a:t>But why does this matter?</a:t>
            </a:r>
          </a:p>
          <a:p>
            <a:r>
              <a:rPr lang="en-US" dirty="0" smtClean="0"/>
              <a:t>More than 18 EE 6-compliant app servers</a:t>
            </a:r>
          </a:p>
          <a:p>
            <a:r>
              <a:rPr lang="en-US" dirty="0" smtClean="0"/>
              <a:t>Strategic to almost every major technology vendor, including Oracle</a:t>
            </a:r>
          </a:p>
          <a:p>
            <a:r>
              <a:rPr lang="en-US" dirty="0" smtClean="0"/>
              <a:t>EE</a:t>
            </a:r>
            <a:r>
              <a:rPr lang="en-US" baseline="0" dirty="0" smtClean="0"/>
              <a:t> 6 adopted quickly, anticipate EE 7 standard to continue trend</a:t>
            </a:r>
          </a:p>
          <a:p>
            <a:r>
              <a:rPr lang="en-US" baseline="0" dirty="0" smtClean="0"/>
              <a:t>EE affects the way the world does business, and that’s why we’re so excited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Arial" charset="0"/>
              </a:rPr>
              <a:t>This has been the fastest roll out by Java EE application server vendors with a great variety of open source and commercial application servers. Java EE Web Profile allowed new vendors like </a:t>
            </a:r>
            <a:r>
              <a:rPr lang="en-US" baseline="0" dirty="0" err="1" smtClean="0">
                <a:latin typeface="Arial" charset="0"/>
              </a:rPr>
              <a:t>Caucho</a:t>
            </a:r>
            <a:r>
              <a:rPr lang="en-US" baseline="0" dirty="0" smtClean="0">
                <a:latin typeface="Arial" charset="0"/>
              </a:rPr>
              <a:t> and Apache to easily participate. </a:t>
            </a:r>
            <a:r>
              <a:rPr lang="en-US" dirty="0" smtClean="0">
                <a:latin typeface="Arial" charset="0"/>
              </a:rPr>
              <a:t>This page shows the list of Java EE compliant vendors. The complete list is at: </a:t>
            </a:r>
            <a:r>
              <a:rPr lang="en-US" dirty="0" smtClean="0">
                <a:latin typeface="Arial" charset="0"/>
                <a:hlinkClick r:id="rId3"/>
              </a:rPr>
              <a:t>http://www.oracle.com/technetwork/java/javaee/overview/compatibility-jsp-136984.html</a:t>
            </a:r>
            <a:endParaRPr lang="en-US" baseline="0" dirty="0" smtClean="0">
              <a:latin typeface="Arial" charset="0"/>
            </a:endParaRPr>
          </a:p>
          <a:p>
            <a:endParaRPr lang="en-US" baseline="0" dirty="0" smtClean="0">
              <a:latin typeface="Arial" charset="0"/>
            </a:endParaRPr>
          </a:p>
          <a:p>
            <a:r>
              <a:rPr lang="en-US" baseline="0" dirty="0" smtClean="0">
                <a:latin typeface="Arial" charset="0"/>
              </a:rPr>
              <a:t>This is </a:t>
            </a:r>
            <a:r>
              <a:rPr lang="en-US" dirty="0" smtClean="0">
                <a:latin typeface="Arial" charset="0"/>
              </a:rPr>
              <a:t>the #1 development platform for enterprise applications and preferred</a:t>
            </a:r>
            <a:r>
              <a:rPr lang="en-US" baseline="0" dirty="0" smtClean="0">
                <a:latin typeface="Arial" charset="0"/>
              </a:rPr>
              <a:t> choice for enterprise developers.</a:t>
            </a:r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There is a mix of open source and commercial vendors. Java EE 6 has seen the fastest implementation of a Java EE release ever.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591812-7CC3-4660-BDED-DCB5351CF9A8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47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7804" y="4004352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8 – Designing Classes</a:t>
            </a:r>
          </a:p>
        </p:txBody>
      </p:sp>
    </p:spTree>
    <p:extLst>
      <p:ext uri="{BB962C8B-B14F-4D97-AF65-F5344CB8AC3E}">
        <p14:creationId xmlns:p14="http://schemas.microsoft.com/office/powerpoint/2010/main" val="152916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62000"/>
            <a:ext cx="12192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0613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62000"/>
            <a:ext cx="12192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172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" y="0"/>
            <a:ext cx="12180048" cy="11039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1952" y="1103931"/>
            <a:ext cx="12192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5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62000"/>
            <a:ext cx="12192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478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52" y="0"/>
            <a:ext cx="12180048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133142"/>
            <a:ext cx="12192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3972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62000"/>
            <a:ext cx="12192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7276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" y="-1"/>
            <a:ext cx="12180048" cy="13175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1952" y="1103931"/>
            <a:ext cx="12192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3346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54C8-4043-4D5F-B287-C1099D794CF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3BE16E-D274-4A35-A7AE-0AB44715A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8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55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6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  <a:prstGeom prst="rect">
            <a:avLst/>
          </a:prstGeo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C754C8-4043-4D5F-B287-C1099D794CF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3BE16E-D274-4A35-A7AE-0AB44715A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3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69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17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7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02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1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57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99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091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08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3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/>
          <a:lstStyle/>
          <a:p>
            <a:fld id="{D1C754C8-4043-4D5F-B287-C1099D794CF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/>
          <a:lstStyle/>
          <a:p>
            <a:fld id="{783BE16E-D274-4A35-A7AE-0AB44715A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78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4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88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/>
          <a:lstStyle/>
          <a:p>
            <a:fld id="{D1C754C8-4043-4D5F-B287-C1099D794CF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/>
          <a:lstStyle/>
          <a:p>
            <a:fld id="{783BE16E-D274-4A35-A7AE-0AB44715A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38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463" y="327385"/>
            <a:ext cx="10972781" cy="10250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072463" y="2029468"/>
            <a:ext cx="10972800" cy="408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72463" y="1372308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667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4079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333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62000"/>
            <a:ext cx="12192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5390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4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4722264"/>
            <a:ext cx="12192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3" y="1"/>
            <a:ext cx="4366103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0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983629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887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52" y="0"/>
            <a:ext cx="1218004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" y="958814"/>
            <a:ext cx="11570448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762000"/>
            <a:ext cx="12192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83629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8006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52" y="0"/>
            <a:ext cx="1218004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" y="1220307"/>
            <a:ext cx="11570448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1060848"/>
            <a:ext cx="12192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83629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5689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52" y="0"/>
            <a:ext cx="1218004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" y="958814"/>
            <a:ext cx="11570448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762000"/>
            <a:ext cx="12192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83629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7836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52" y="0"/>
            <a:ext cx="1218004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" y="958814"/>
            <a:ext cx="11570448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83629" y="6435251"/>
            <a:ext cx="5208371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2801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J2EE Concepts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2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Multi-tiered </a:t>
            </a:r>
            <a:r>
              <a:rPr lang="en-US" dirty="0"/>
              <a:t>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571" y="1466850"/>
            <a:ext cx="5031004" cy="51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9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Three-tiered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a Java EE application can consist of all tiers shown in </a:t>
            </a:r>
            <a:r>
              <a:rPr lang="en-US" dirty="0" smtClean="0"/>
              <a:t>the prior slide, Java </a:t>
            </a:r>
            <a:r>
              <a:rPr lang="en-US" dirty="0"/>
              <a:t>EE </a:t>
            </a:r>
            <a:r>
              <a:rPr lang="en-US" dirty="0" smtClean="0"/>
              <a:t>Multi-tiered </a:t>
            </a:r>
            <a:r>
              <a:rPr lang="en-US" dirty="0"/>
              <a:t>applications are generally considered to be three-tiered applications because they are distributed over three locations: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Client machines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Java EE server machine, and the database or legacy machines at the back end.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Three-tiered </a:t>
            </a:r>
            <a:r>
              <a:rPr lang="en-US" dirty="0"/>
              <a:t>applications that run in this way extend the standard two-tiered client-and-server model by placing a multithreaded application server between the client application and back-end storage.</a:t>
            </a:r>
          </a:p>
        </p:txBody>
      </p:sp>
    </p:spTree>
    <p:extLst>
      <p:ext uri="{BB962C8B-B14F-4D97-AF65-F5344CB8AC3E}">
        <p14:creationId xmlns:p14="http://schemas.microsoft.com/office/powerpoint/2010/main" val="347208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EE Components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574"/>
            <a:ext cx="8915400" cy="5057775"/>
          </a:xfrm>
        </p:spPr>
        <p:txBody>
          <a:bodyPr>
            <a:normAutofit/>
          </a:bodyPr>
          <a:lstStyle/>
          <a:p>
            <a:r>
              <a:rPr lang="en-US" sz="2000" dirty="0"/>
              <a:t>Java EE applications are made up of components.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Java EE component is </a:t>
            </a:r>
            <a:endParaRPr lang="en-US" sz="2000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self-contained functional software unit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assembled into a Java EE application with its related classes and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communicates </a:t>
            </a:r>
            <a:r>
              <a:rPr lang="en-US" dirty="0"/>
              <a:t>with other components</a:t>
            </a:r>
            <a:r>
              <a:rPr lang="en-US" dirty="0" smtClean="0"/>
              <a:t>.</a:t>
            </a:r>
          </a:p>
          <a:p>
            <a:r>
              <a:rPr lang="en-US" dirty="0"/>
              <a:t>The Java EE specification defines the following Java EE components:</a:t>
            </a:r>
          </a:p>
          <a:p>
            <a:pPr lvl="1"/>
            <a:r>
              <a:rPr lang="en-US" dirty="0"/>
              <a:t>Application clients and applets are components that run on the client.</a:t>
            </a:r>
          </a:p>
          <a:p>
            <a:pPr lvl="1"/>
            <a:r>
              <a:rPr lang="en-US" dirty="0"/>
              <a:t>Java Servlet, </a:t>
            </a:r>
            <a:r>
              <a:rPr lang="en-US" dirty="0" err="1"/>
              <a:t>JavaServer</a:t>
            </a:r>
            <a:r>
              <a:rPr lang="en-US" dirty="0"/>
              <a:t> Faces, and </a:t>
            </a:r>
            <a:r>
              <a:rPr lang="en-US" dirty="0" err="1"/>
              <a:t>JavaServer</a:t>
            </a:r>
            <a:r>
              <a:rPr lang="en-US" dirty="0"/>
              <a:t> Pages (JSP) technology components are web components that run on the server.</a:t>
            </a:r>
          </a:p>
          <a:p>
            <a:pPr lvl="1"/>
            <a:r>
              <a:rPr lang="en-US" dirty="0"/>
              <a:t>EJB components (enterprise beans) are business components that run on the server.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8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EE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575"/>
            <a:ext cx="8915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/>
              <a:t>EE components are written in the Java programming language and are compiled in the same way as any program in the language.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differences between Java EE components and "standard" Java </a:t>
            </a:r>
            <a:r>
              <a:rPr lang="en-US" dirty="0" smtClean="0"/>
              <a:t>classes:</a:t>
            </a:r>
          </a:p>
          <a:p>
            <a:pPr lvl="1"/>
            <a:r>
              <a:rPr lang="en-US" dirty="0" smtClean="0"/>
              <a:t>Java </a:t>
            </a:r>
            <a:r>
              <a:rPr lang="en-US" dirty="0"/>
              <a:t>EE components are assembled into a Java EE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verified to be well formed and in compliance with the Java EE </a:t>
            </a:r>
            <a:r>
              <a:rPr lang="en-US" dirty="0" smtClean="0"/>
              <a:t>specification 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deployed to production, where they are run and managed by the Java EE server.</a:t>
            </a:r>
          </a:p>
        </p:txBody>
      </p:sp>
    </p:spTree>
    <p:extLst>
      <p:ext uri="{BB962C8B-B14F-4D97-AF65-F5344CB8AC3E}">
        <p14:creationId xmlns:p14="http://schemas.microsoft.com/office/powerpoint/2010/main" val="395876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/>
          <a:lstStyle/>
          <a:p>
            <a:r>
              <a:rPr lang="en-US" dirty="0"/>
              <a:t>Client-tier components run on the client machine.</a:t>
            </a:r>
          </a:p>
          <a:p>
            <a:r>
              <a:rPr lang="en-US" dirty="0"/>
              <a:t>Web-tier components run on the Java EE server.</a:t>
            </a:r>
          </a:p>
          <a:p>
            <a:r>
              <a:rPr lang="en-US" dirty="0"/>
              <a:t>Business-tier components run on the Java EE server.</a:t>
            </a:r>
          </a:p>
          <a:p>
            <a:r>
              <a:rPr lang="en-US" dirty="0"/>
              <a:t>Enterprise information system (EIS)-tier software runs on the EIS server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7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Clients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EE client is usually either a web client or an application client.</a:t>
            </a:r>
          </a:p>
        </p:txBody>
      </p:sp>
    </p:spTree>
    <p:extLst>
      <p:ext uri="{BB962C8B-B14F-4D97-AF65-F5344CB8AC3E}">
        <p14:creationId xmlns:p14="http://schemas.microsoft.com/office/powerpoint/2010/main" val="125680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web client consists of two parts:</a:t>
            </a:r>
          </a:p>
          <a:p>
            <a:pPr lvl="1"/>
            <a:r>
              <a:rPr lang="en-US" dirty="0"/>
              <a:t>Dynamic web pages containing various types of markup language (HTML, XML, and so on), which are generated by web components running in the web tier</a:t>
            </a:r>
          </a:p>
          <a:p>
            <a:pPr lvl="1"/>
            <a:r>
              <a:rPr lang="en-US" dirty="0"/>
              <a:t>A web browser, which renders the pages received from the server</a:t>
            </a:r>
          </a:p>
          <a:p>
            <a:r>
              <a:rPr lang="en-US" dirty="0"/>
              <a:t>A web client is sometimes called a thin client. </a:t>
            </a:r>
            <a:endParaRPr lang="en-US" dirty="0" smtClean="0"/>
          </a:p>
          <a:p>
            <a:r>
              <a:rPr lang="en-US" dirty="0" smtClean="0"/>
              <a:t>Thin </a:t>
            </a:r>
            <a:r>
              <a:rPr lang="en-US" dirty="0"/>
              <a:t>clients usually do not query databases, execute complex business rules, or connect to legacy applications.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use a thin client, such heavyweight operations are off-loaded to enterprise beans executing on the Java EE server, where they can leverage the security, speed, services, and reliability of Java EE server-side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7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6851"/>
            <a:ext cx="8915400" cy="4905374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application client runs on a client machine and provides a way for users to handle tasks that require a richer user interface than can be provided by a markup language.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application client typically has a graphical user interface (GUI) created from the Swing API or the Abstract Window Toolkit (AWT) API, but a command-line interface is certainly possible.</a:t>
            </a:r>
          </a:p>
          <a:p>
            <a:r>
              <a:rPr lang="en-US" dirty="0"/>
              <a:t>Application clients directly access enterprise beans running in the business tier.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if application requirements warrant it, an application client can open an HTTP connection to establish communication with a servlet running in the web tier. 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clients written in languages other than Java can interact with Java EE servers, enabling the Java EE platform to interoperate with legacy systems, clients, and non-Java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4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JavaBeans </a:t>
            </a:r>
            <a:r>
              <a:rPr lang="en-US" dirty="0"/>
              <a:t>Component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and client tiers might also include components based on the JavaBeans component architecture (JavaBeans components) to manage the data flow between the following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An application client or applet and components running on the Java EE server</a:t>
            </a:r>
          </a:p>
          <a:p>
            <a:pPr lvl="1"/>
            <a:r>
              <a:rPr lang="en-US" dirty="0"/>
              <a:t>Server components and a database</a:t>
            </a:r>
          </a:p>
          <a:p>
            <a:r>
              <a:rPr lang="en-US" dirty="0" smtClean="0"/>
              <a:t>JavaBeans Components have </a:t>
            </a:r>
            <a:r>
              <a:rPr lang="en-US" i="1" dirty="0" smtClean="0"/>
              <a:t>get()</a:t>
            </a:r>
            <a:r>
              <a:rPr lang="en-US" dirty="0" smtClean="0"/>
              <a:t> and </a:t>
            </a:r>
            <a:r>
              <a:rPr lang="en-US" i="1" dirty="0" smtClean="0"/>
              <a:t>set() </a:t>
            </a:r>
            <a:r>
              <a:rPr lang="en-US" dirty="0"/>
              <a:t>methods for accessing those properties. </a:t>
            </a:r>
            <a:endParaRPr lang="en-US" dirty="0" smtClean="0"/>
          </a:p>
          <a:p>
            <a:r>
              <a:rPr lang="en-US" dirty="0" smtClean="0"/>
              <a:t>JavaBeans </a:t>
            </a:r>
            <a:r>
              <a:rPr lang="en-US" dirty="0"/>
              <a:t>components used in this way are typically simple in design and implementation 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conform to the naming and design conventions outlined in the JavaBeans component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583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Server Communications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738" y="1332412"/>
            <a:ext cx="8915400" cy="3777622"/>
          </a:xfrm>
        </p:spPr>
        <p:txBody>
          <a:bodyPr/>
          <a:lstStyle/>
          <a:p>
            <a:r>
              <a:rPr lang="en-US" dirty="0" smtClean="0"/>
              <a:t>Shows </a:t>
            </a:r>
            <a:r>
              <a:rPr lang="en-US" dirty="0"/>
              <a:t>the various elements that can make up the client tier.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client communicates with the business tier running on the Java EE server </a:t>
            </a:r>
            <a:endParaRPr lang="en-US" dirty="0" smtClean="0"/>
          </a:p>
          <a:p>
            <a:pPr lvl="1"/>
            <a:r>
              <a:rPr lang="en-US" dirty="0" smtClean="0"/>
              <a:t>either </a:t>
            </a:r>
            <a:r>
              <a:rPr lang="en-US" dirty="0"/>
              <a:t>directly or, as in the case of a client running in a </a:t>
            </a:r>
            <a:r>
              <a:rPr lang="en-US" dirty="0" smtClean="0"/>
              <a:t>browser 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going through web pages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servlets </a:t>
            </a:r>
            <a:r>
              <a:rPr lang="en-US" dirty="0"/>
              <a:t>running in the web tier.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33" y="3093996"/>
            <a:ext cx="5943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J2EE 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does J2EE stand </a:t>
            </a:r>
            <a:r>
              <a:rPr lang="en-US" dirty="0" smtClean="0"/>
              <a:t>for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Why </a:t>
            </a:r>
            <a:r>
              <a:rPr lang="en-US" dirty="0"/>
              <a:t>should I learn to develop </a:t>
            </a:r>
            <a:r>
              <a:rPr lang="en-US" dirty="0" smtClean="0"/>
              <a:t>Web Applications </a:t>
            </a:r>
            <a:r>
              <a:rPr lang="en-US" dirty="0"/>
              <a:t>using J2EE </a:t>
            </a:r>
            <a:r>
              <a:rPr lang="en-US" dirty="0" smtClean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598604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EE web components are either </a:t>
            </a:r>
            <a:r>
              <a:rPr lang="en-US" dirty="0" smtClean="0"/>
              <a:t>servlets </a:t>
            </a:r>
            <a:r>
              <a:rPr lang="en-US" dirty="0"/>
              <a:t>or web pages created using </a:t>
            </a:r>
            <a:r>
              <a:rPr lang="en-US" dirty="0" err="1"/>
              <a:t>JavaServer</a:t>
            </a:r>
            <a:r>
              <a:rPr lang="en-US" dirty="0"/>
              <a:t> Faces technology and/or JSP technology (JSP pages). </a:t>
            </a:r>
            <a:endParaRPr lang="en-US" dirty="0" smtClean="0"/>
          </a:p>
          <a:p>
            <a:r>
              <a:rPr lang="en-US" dirty="0" smtClean="0"/>
              <a:t>Servlets </a:t>
            </a:r>
            <a:r>
              <a:rPr lang="en-US" dirty="0"/>
              <a:t>are Java programming language classes that dynamically process requests and construct responses. </a:t>
            </a:r>
            <a:endParaRPr lang="en-US" dirty="0" smtClean="0"/>
          </a:p>
          <a:p>
            <a:r>
              <a:rPr lang="en-US" dirty="0" smtClean="0"/>
              <a:t>JSP </a:t>
            </a:r>
            <a:r>
              <a:rPr lang="en-US" dirty="0"/>
              <a:t>pages are text-based documents that execute as servlets but allow a more natural approach to creating static content. </a:t>
            </a:r>
            <a:endParaRPr lang="en-US" dirty="0" smtClean="0"/>
          </a:p>
          <a:p>
            <a:r>
              <a:rPr lang="en-US" dirty="0" err="1" smtClean="0"/>
              <a:t>JavaServer</a:t>
            </a:r>
            <a:r>
              <a:rPr lang="en-US" dirty="0" smtClean="0"/>
              <a:t> </a:t>
            </a:r>
            <a:r>
              <a:rPr lang="en-US" dirty="0"/>
              <a:t>Faces technology builds on servlets and JSP technology and provides a user interface component framework for web applications.</a:t>
            </a:r>
          </a:p>
          <a:p>
            <a:r>
              <a:rPr lang="en-US" dirty="0"/>
              <a:t>Static HTML pages and applets are bundled with web components during application assembly but are not considered web components by the Java EE specification. </a:t>
            </a:r>
            <a:endParaRPr lang="en-US" dirty="0" smtClean="0"/>
          </a:p>
          <a:p>
            <a:r>
              <a:rPr lang="en-US" dirty="0" smtClean="0"/>
              <a:t>Server-side </a:t>
            </a:r>
            <a:r>
              <a:rPr lang="en-US" dirty="0"/>
              <a:t>utility classes can also be bundled with web components and, like HTML pages, are not considered web components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Tier and Java EE 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85" y="2725783"/>
            <a:ext cx="5796582" cy="4132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794" y="1793190"/>
            <a:ext cx="8485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web </a:t>
            </a:r>
            <a:r>
              <a:rPr lang="en-US" dirty="0"/>
              <a:t>tier, like the client tier, might include a JavaBeans component to </a:t>
            </a:r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the user input and send that input to enterprise beans running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business tier for processing.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code, which is logic that solves or meets the needs of a particular business domain such as banking, retail, or finance, is handled by enterprise beans running in either the business tier or the web tier.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enterprise bean receives data from client programs, processes it (if necessary), and sends it to the enterprise information system tier for storage.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enterprise bean also retrieves data from storage, processes it (if necessary), and sends it back to the client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0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EIS Tiers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433" y="1358536"/>
            <a:ext cx="5327756" cy="54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94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Information System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enterprise information system tier handles EIS software and includes enterprise infrastructure systems, such as 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dirty="0"/>
              <a:t>resource planning (ERP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mainframe </a:t>
            </a:r>
            <a:r>
              <a:rPr lang="en-US" dirty="0"/>
              <a:t>transaction processing, database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legacy information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For </a:t>
            </a:r>
            <a:r>
              <a:rPr lang="en-US" dirty="0"/>
              <a:t>example, Java EE application components might need access to enterprise information systems for database connectivity.</a:t>
            </a:r>
          </a:p>
        </p:txBody>
      </p:sp>
    </p:spTree>
    <p:extLst>
      <p:ext uri="{BB962C8B-B14F-4D97-AF65-F5344CB8AC3E}">
        <p14:creationId xmlns:p14="http://schemas.microsoft.com/office/powerpoint/2010/main" val="41249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Containers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131"/>
            <a:ext cx="8915400" cy="4554583"/>
          </a:xfrm>
        </p:spPr>
        <p:txBody>
          <a:bodyPr>
            <a:normAutofit/>
          </a:bodyPr>
          <a:lstStyle/>
          <a:p>
            <a:r>
              <a:rPr lang="en-US" dirty="0"/>
              <a:t>Normally, thin-client </a:t>
            </a:r>
            <a:r>
              <a:rPr lang="en-US" dirty="0" smtClean="0"/>
              <a:t>Multi-tiered </a:t>
            </a:r>
            <a:r>
              <a:rPr lang="en-US" dirty="0"/>
              <a:t>applications are hard to write because they involve many lines of intricate code to handle </a:t>
            </a:r>
            <a:endParaRPr lang="en-US" dirty="0" smtClean="0"/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and state </a:t>
            </a:r>
            <a:r>
              <a:rPr lang="en-US" dirty="0" smtClean="0"/>
              <a:t>management </a:t>
            </a:r>
          </a:p>
          <a:p>
            <a:pPr lvl="1"/>
            <a:r>
              <a:rPr lang="en-US" dirty="0" smtClean="0"/>
              <a:t>multithreading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esource pooling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complex low-level details.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component-based and platform-independent Java EE architecture makes applications easy to write because business logic is organized into reusable components.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the Java EE server provides underlying services in the form of a container for every component type.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you do not have to develop these services yourself, you are free to concentrate on solving the business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522586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glance at J2EE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provide services </a:t>
            </a:r>
            <a:r>
              <a:rPr lang="en-US" dirty="0"/>
              <a:t>for : </a:t>
            </a:r>
            <a:endParaRPr lang="en-US" dirty="0" smtClean="0"/>
          </a:p>
          <a:p>
            <a:pPr lvl="1"/>
            <a:r>
              <a:rPr lang="en-US" dirty="0" smtClean="0"/>
              <a:t>Security </a:t>
            </a:r>
          </a:p>
          <a:p>
            <a:pPr lvl="1"/>
            <a:r>
              <a:rPr lang="en-US" dirty="0" smtClean="0"/>
              <a:t>Transaction  </a:t>
            </a:r>
          </a:p>
          <a:p>
            <a:pPr lvl="1"/>
            <a:r>
              <a:rPr lang="en-US" dirty="0" smtClean="0"/>
              <a:t>Persistence  </a:t>
            </a:r>
          </a:p>
          <a:p>
            <a:pPr lvl="1"/>
            <a:r>
              <a:rPr lang="en-US" dirty="0" smtClean="0"/>
              <a:t>Concurrency  </a:t>
            </a:r>
          </a:p>
          <a:p>
            <a:pPr lvl="1"/>
            <a:r>
              <a:rPr lang="en-US" dirty="0" smtClean="0"/>
              <a:t>Availability </a:t>
            </a:r>
          </a:p>
          <a:p>
            <a:pPr lvl="1"/>
            <a:r>
              <a:rPr lang="en-US" dirty="0" smtClean="0"/>
              <a:t>Lifecycle </a:t>
            </a:r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57736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6251"/>
            <a:ext cx="8915400" cy="4929052"/>
          </a:xfrm>
        </p:spPr>
        <p:txBody>
          <a:bodyPr>
            <a:normAutofit/>
          </a:bodyPr>
          <a:lstStyle/>
          <a:p>
            <a:r>
              <a:rPr lang="en-US" dirty="0"/>
              <a:t>Containers are the interface between a component and the low-level, platform-specific functionality that supports the component. 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it can be executed, a web, enterprise bean, or application client component must be assembled into a Java EE module and deployed into its container.</a:t>
            </a:r>
          </a:p>
          <a:p>
            <a:r>
              <a:rPr lang="en-US" dirty="0"/>
              <a:t>The assembly process involves specifying container settings for each component in the Java EE application and for the Java EE application itself. </a:t>
            </a:r>
            <a:endParaRPr lang="en-US" dirty="0" smtClean="0"/>
          </a:p>
          <a:p>
            <a:r>
              <a:rPr lang="en-US" dirty="0" smtClean="0"/>
              <a:t>Container </a:t>
            </a:r>
            <a:r>
              <a:rPr lang="en-US" dirty="0"/>
              <a:t>settings customize the underlying support provided by the Java EE server, including such services as 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transaction management</a:t>
            </a:r>
          </a:p>
          <a:p>
            <a:pPr lvl="1"/>
            <a:r>
              <a:rPr lang="en-US" dirty="0" smtClean="0"/>
              <a:t>Java </a:t>
            </a:r>
            <a:r>
              <a:rPr lang="en-US" dirty="0"/>
              <a:t>Naming and Directory Interface (JNDI) API </a:t>
            </a:r>
            <a:r>
              <a:rPr lang="en-US" dirty="0" smtClean="0"/>
              <a:t>lookups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connectivity. </a:t>
            </a:r>
          </a:p>
        </p:txBody>
      </p:sp>
    </p:spTree>
    <p:extLst>
      <p:ext uri="{BB962C8B-B14F-4D97-AF65-F5344CB8AC3E}">
        <p14:creationId xmlns:p14="http://schemas.microsoft.com/office/powerpoint/2010/main" val="939584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6251"/>
            <a:ext cx="8915400" cy="492905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Java EE security model lets you configure a web component or enterprise bean so that system resources are accessed only by authorized users.</a:t>
            </a:r>
          </a:p>
          <a:p>
            <a:r>
              <a:rPr lang="en-US" dirty="0"/>
              <a:t>The Java EE transaction model lets you specify relationships among methods that make up a single transaction so that all methods in one transaction are treated as a single unit.</a:t>
            </a:r>
          </a:p>
          <a:p>
            <a:r>
              <a:rPr lang="en-US" dirty="0"/>
              <a:t>JNDI lookup services provide a unified interface to multiple naming and directory services in the enterprise so that application components can access these services.</a:t>
            </a:r>
          </a:p>
          <a:p>
            <a:r>
              <a:rPr lang="en-US" dirty="0"/>
              <a:t>The Java EE remote connectivity model manages low-level communications between clients and enterprise beans.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an enterprise bean is created, a client invokes methods on it as if it were in the same virtual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6251"/>
            <a:ext cx="8915400" cy="4929052"/>
          </a:xfrm>
        </p:spPr>
        <p:txBody>
          <a:bodyPr>
            <a:normAutofit/>
          </a:bodyPr>
          <a:lstStyle/>
          <a:p>
            <a:r>
              <a:rPr lang="en-US" dirty="0" smtClean="0"/>
              <a:t>Because </a:t>
            </a:r>
            <a:r>
              <a:rPr lang="en-US" dirty="0"/>
              <a:t>the Java EE architecture provides configurable services, components within the same application can behave differently based on where they are deployed.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an enterprise bean can have security settings that allow it a certain level of access to database data in one production environment and another level of database access in another production environment.</a:t>
            </a:r>
          </a:p>
          <a:p>
            <a:r>
              <a:rPr lang="en-US" dirty="0"/>
              <a:t>The container also manages </a:t>
            </a:r>
            <a:r>
              <a:rPr lang="en-US" dirty="0" smtClean="0"/>
              <a:t>non-configurable services such </a:t>
            </a:r>
            <a:r>
              <a:rPr lang="en-US" dirty="0"/>
              <a:t>as 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dirty="0"/>
              <a:t>bean and servlet lifecycles, </a:t>
            </a:r>
            <a:endParaRPr lang="en-US" dirty="0" smtClean="0"/>
          </a:p>
          <a:p>
            <a:pPr lvl="1"/>
            <a:r>
              <a:rPr lang="en-US" dirty="0" smtClean="0"/>
              <a:t>database </a:t>
            </a:r>
            <a:r>
              <a:rPr lang="en-US" dirty="0"/>
              <a:t>connection resource pooling,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persistence, </a:t>
            </a:r>
            <a:endParaRPr lang="en-US" dirty="0" smtClean="0"/>
          </a:p>
          <a:p>
            <a:pPr lvl="1"/>
            <a:r>
              <a:rPr lang="en-US" dirty="0" smtClean="0"/>
              <a:t>access </a:t>
            </a:r>
            <a:r>
              <a:rPr lang="en-US" dirty="0"/>
              <a:t>to the Java EE platform APIs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J2EE (or JEE)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</a:t>
            </a:r>
            <a:r>
              <a:rPr lang="en-US" b="1" i="1" dirty="0"/>
              <a:t>J</a:t>
            </a:r>
            <a:r>
              <a:rPr lang="en-US" i="1" dirty="0"/>
              <a:t>ava </a:t>
            </a:r>
            <a:r>
              <a:rPr lang="en-US" b="1" i="1" dirty="0"/>
              <a:t>2</a:t>
            </a:r>
            <a:r>
              <a:rPr lang="en-US" i="1" dirty="0"/>
              <a:t> Platform </a:t>
            </a:r>
            <a:r>
              <a:rPr lang="en-US" b="1" i="1" dirty="0"/>
              <a:t>E</a:t>
            </a:r>
            <a:r>
              <a:rPr lang="en-US" i="1" dirty="0"/>
              <a:t>nterprise </a:t>
            </a:r>
            <a:r>
              <a:rPr lang="en-US" b="1" i="1" dirty="0"/>
              <a:t>E</a:t>
            </a:r>
            <a:r>
              <a:rPr lang="en-US" i="1" dirty="0"/>
              <a:t>dition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J2EE </a:t>
            </a:r>
            <a:r>
              <a:rPr lang="en-US" dirty="0"/>
              <a:t>is a platform-independent, Java-centric environment from </a:t>
            </a:r>
            <a:r>
              <a:rPr lang="en-US" dirty="0" smtClean="0"/>
              <a:t>Sun/Oracle </a:t>
            </a:r>
            <a:r>
              <a:rPr lang="en-US" dirty="0"/>
              <a:t>for developing, building and deploying Web-based enterprise applications online.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J2EE platform consists of a set of services, APIs, and protocols that provide the functionality for developing </a:t>
            </a:r>
            <a:r>
              <a:rPr lang="en-US" dirty="0" smtClean="0"/>
              <a:t>multi-tiered</a:t>
            </a:r>
            <a:r>
              <a:rPr lang="en-US" dirty="0"/>
              <a:t>, Web-based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7865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1436914"/>
            <a:ext cx="10355081" cy="4474308"/>
          </a:xfrm>
        </p:spPr>
        <p:txBody>
          <a:bodyPr/>
          <a:lstStyle/>
          <a:p>
            <a:r>
              <a:rPr lang="en-US" dirty="0"/>
              <a:t>The deployment process installs Java EE application components in the Java EE </a:t>
            </a:r>
            <a:r>
              <a:rPr lang="en-US" dirty="0" smtClean="0"/>
              <a:t>containers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58" y="2046514"/>
            <a:ext cx="5922634" cy="48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09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and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 </a:t>
            </a:r>
            <a:r>
              <a:rPr lang="en-US" b="1" dirty="0"/>
              <a:t>EE server</a:t>
            </a:r>
            <a:r>
              <a:rPr lang="en-US" dirty="0"/>
              <a:t>: The runtime portion of a Java EE product. A Java EE server provides EJB and web containers.</a:t>
            </a:r>
          </a:p>
          <a:p>
            <a:r>
              <a:rPr lang="en-US" b="1" dirty="0"/>
              <a:t>EJB container</a:t>
            </a:r>
            <a:r>
              <a:rPr lang="en-US" dirty="0"/>
              <a:t>: Manages the execution of enterprise beans for Java EE applications. Enterprise beans and their container run on the Java EE server.</a:t>
            </a:r>
          </a:p>
          <a:p>
            <a:r>
              <a:rPr lang="en-US" b="1" dirty="0"/>
              <a:t>Web container</a:t>
            </a:r>
            <a:r>
              <a:rPr lang="en-US" dirty="0"/>
              <a:t>: Manages the execution of web pages, servlets, and some EJB components for Java EE applications. Web components and their container run on the Java EE server.</a:t>
            </a:r>
          </a:p>
          <a:p>
            <a:r>
              <a:rPr lang="en-US" b="1" dirty="0"/>
              <a:t>Application client container: </a:t>
            </a:r>
            <a:r>
              <a:rPr lang="en-US" dirty="0"/>
              <a:t>Manages the execution of application client components. Application clients and their container run on the client.</a:t>
            </a:r>
          </a:p>
          <a:p>
            <a:r>
              <a:rPr lang="en-US" b="1" dirty="0"/>
              <a:t>Applet container: </a:t>
            </a:r>
            <a:r>
              <a:rPr lang="en-US" dirty="0"/>
              <a:t>Manages the execution of applets. Consists of a web browser and a Java Plug-in running on the client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72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J2EE </a:t>
            </a:r>
            <a:r>
              <a:rPr lang="en-US" dirty="0"/>
              <a:t>Development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components for </a:t>
            </a:r>
            <a:endParaRPr lang="en-US" dirty="0" smtClean="0"/>
          </a:p>
          <a:p>
            <a:pPr lvl="1"/>
            <a:r>
              <a:rPr lang="en-US" dirty="0" smtClean="0"/>
              <a:t>Persistence </a:t>
            </a:r>
            <a:r>
              <a:rPr lang="en-US" dirty="0"/>
              <a:t>(Entities) </a:t>
            </a:r>
            <a:endParaRPr lang="en-US" dirty="0" smtClean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Logic (EJBs) </a:t>
            </a:r>
            <a:endParaRPr lang="en-US" dirty="0" smtClean="0"/>
          </a:p>
          <a:p>
            <a:pPr lvl="1"/>
            <a:r>
              <a:rPr lang="en-US" dirty="0" smtClean="0"/>
              <a:t>Presentation </a:t>
            </a:r>
            <a:r>
              <a:rPr lang="en-US" dirty="0"/>
              <a:t>(JSF, </a:t>
            </a:r>
            <a:r>
              <a:rPr lang="en-US" dirty="0" smtClean="0"/>
              <a:t>XHTML) </a:t>
            </a:r>
          </a:p>
          <a:p>
            <a:pPr lvl="1"/>
            <a:r>
              <a:rPr lang="en-US" dirty="0" smtClean="0"/>
              <a:t>Configure/Prepare </a:t>
            </a:r>
            <a:r>
              <a:rPr lang="en-US" dirty="0"/>
              <a:t>deployment </a:t>
            </a:r>
            <a:r>
              <a:rPr lang="en-US" dirty="0" smtClean="0"/>
              <a:t>descriptors</a:t>
            </a:r>
          </a:p>
          <a:p>
            <a:r>
              <a:rPr lang="en-US" dirty="0" smtClean="0"/>
              <a:t>Build Components </a:t>
            </a:r>
            <a:r>
              <a:rPr lang="en-US" dirty="0"/>
              <a:t>in packages (JARs, WARs</a:t>
            </a:r>
            <a:r>
              <a:rPr lang="en-US" dirty="0" smtClean="0"/>
              <a:t>, EARs) </a:t>
            </a:r>
          </a:p>
          <a:p>
            <a:r>
              <a:rPr lang="en-US" dirty="0" smtClean="0"/>
              <a:t>Deploy </a:t>
            </a:r>
            <a:r>
              <a:rPr lang="en-US" dirty="0"/>
              <a:t>packages on Container (J2EE Server)</a:t>
            </a:r>
          </a:p>
        </p:txBody>
      </p:sp>
    </p:spTree>
    <p:extLst>
      <p:ext uri="{BB962C8B-B14F-4D97-AF65-F5344CB8AC3E}">
        <p14:creationId xmlns:p14="http://schemas.microsoft.com/office/powerpoint/2010/main" val="1097977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514" y="624110"/>
            <a:ext cx="9762309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EE Application Assembly and Deployment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Java EE application is packaged into one or more standard units for deployment to any Java EE platform-compliant system.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unit contains</a:t>
            </a:r>
          </a:p>
          <a:p>
            <a:pPr lvl="1"/>
            <a:r>
              <a:rPr lang="en-US" dirty="0"/>
              <a:t>A functional component or components, such as an enterprise bean, web page, servlet, or applet</a:t>
            </a:r>
          </a:p>
          <a:p>
            <a:pPr lvl="1"/>
            <a:r>
              <a:rPr lang="en-US" dirty="0"/>
              <a:t>An optional deployment descriptor that describes its content</a:t>
            </a:r>
          </a:p>
          <a:p>
            <a:r>
              <a:rPr lang="en-US" dirty="0"/>
              <a:t>Once a Java EE unit has been produced, it is ready to be deployed. </a:t>
            </a:r>
            <a:endParaRPr lang="en-US" dirty="0" smtClean="0"/>
          </a:p>
          <a:p>
            <a:r>
              <a:rPr lang="en-US" dirty="0" smtClean="0"/>
              <a:t>Deployment </a:t>
            </a:r>
            <a:r>
              <a:rPr lang="en-US" dirty="0"/>
              <a:t>typically involves using a platform's deployment tool to specify location-specific information, such as a list of local users who can access it and the name of the local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dirty="0"/>
              <a:t>deployed on a local platform, the application is ready to run.</a:t>
            </a:r>
          </a:p>
        </p:txBody>
      </p:sp>
    </p:spTree>
    <p:extLst>
      <p:ext uri="{BB962C8B-B14F-4D97-AF65-F5344CB8AC3E}">
        <p14:creationId xmlns:p14="http://schemas.microsoft.com/office/powerpoint/2010/main" val="3807614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J2EE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Persistence API (JPA</a:t>
            </a:r>
            <a:r>
              <a:rPr lang="en-US" dirty="0" smtClean="0"/>
              <a:t>) </a:t>
            </a:r>
          </a:p>
          <a:p>
            <a:r>
              <a:rPr lang="en-US" dirty="0" smtClean="0"/>
              <a:t>Enterprise </a:t>
            </a:r>
            <a:r>
              <a:rPr lang="en-US" dirty="0"/>
              <a:t>Java Beans (EJB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eXtended</a:t>
            </a:r>
            <a:r>
              <a:rPr lang="en-US" dirty="0" smtClean="0"/>
              <a:t> </a:t>
            </a:r>
            <a:r>
              <a:rPr lang="en-US" dirty="0"/>
              <a:t>Markup Language (XML</a:t>
            </a:r>
            <a:r>
              <a:rPr lang="en-US" dirty="0" smtClean="0"/>
              <a:t>) </a:t>
            </a:r>
          </a:p>
          <a:p>
            <a:r>
              <a:rPr lang="en-US" dirty="0" smtClean="0"/>
              <a:t>Java </a:t>
            </a:r>
            <a:r>
              <a:rPr lang="en-US" dirty="0"/>
              <a:t>Server Faces (JSF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/>
              <a:t>HyperText</a:t>
            </a:r>
            <a:r>
              <a:rPr lang="en-US" dirty="0"/>
              <a:t> Markup Language(XHTML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56285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Related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Cascading Style Sheets (CSS) 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&amp; </a:t>
            </a:r>
            <a:r>
              <a:rPr lang="en-US" dirty="0" err="1"/>
              <a:t>Jquery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Ajax </a:t>
            </a:r>
          </a:p>
          <a:p>
            <a:r>
              <a:rPr lang="en-US" dirty="0" smtClean="0"/>
              <a:t>Dependency </a:t>
            </a:r>
            <a:r>
              <a:rPr lang="en-US" dirty="0"/>
              <a:t>Injection Frameworks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410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EJB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EJB?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platform for building portable, reusable, and scalable business applications using Java 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piece of Java code that executes in a specialized runtime environment called the EJB container  </a:t>
            </a:r>
            <a:endParaRPr lang="en-US" dirty="0" smtClean="0"/>
          </a:p>
          <a:p>
            <a:pPr lvl="1"/>
            <a:r>
              <a:rPr lang="en-US" dirty="0" smtClean="0"/>
              <a:t>EJB </a:t>
            </a:r>
            <a:r>
              <a:rPr lang="en-US" dirty="0"/>
              <a:t>is both a component and a framework </a:t>
            </a:r>
          </a:p>
        </p:txBody>
      </p:sp>
    </p:spTree>
    <p:extLst>
      <p:ext uri="{BB962C8B-B14F-4D97-AF65-F5344CB8AC3E}">
        <p14:creationId xmlns:p14="http://schemas.microsoft.com/office/powerpoint/2010/main" val="1882878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EJB Overview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EJB as a component  </a:t>
            </a:r>
            <a:endParaRPr lang="en-US" dirty="0" smtClean="0"/>
          </a:p>
          <a:p>
            <a:pPr lvl="1"/>
            <a:r>
              <a:rPr lang="en-US" dirty="0" smtClean="0"/>
              <a:t>Persistence  </a:t>
            </a:r>
          </a:p>
          <a:p>
            <a:pPr lvl="2"/>
            <a:r>
              <a:rPr lang="en-US" dirty="0" smtClean="0"/>
              <a:t>Entity </a:t>
            </a:r>
            <a:r>
              <a:rPr lang="en-US" dirty="0"/>
              <a:t>Beans  </a:t>
            </a:r>
            <a:endParaRPr lang="en-US" dirty="0" smtClean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Logic  </a:t>
            </a:r>
            <a:endParaRPr lang="en-US" dirty="0" smtClean="0"/>
          </a:p>
          <a:p>
            <a:pPr lvl="2"/>
            <a:r>
              <a:rPr lang="en-US" dirty="0" smtClean="0"/>
              <a:t>Session </a:t>
            </a:r>
            <a:r>
              <a:rPr lang="en-US" dirty="0"/>
              <a:t>Beans  </a:t>
            </a:r>
            <a:endParaRPr lang="en-US" dirty="0" smtClean="0"/>
          </a:p>
          <a:p>
            <a:pPr lvl="2"/>
            <a:r>
              <a:rPr lang="en-US" dirty="0" err="1" smtClean="0"/>
              <a:t>MessageDriven</a:t>
            </a:r>
            <a:r>
              <a:rPr lang="en-US" dirty="0" smtClean="0"/>
              <a:t> </a:t>
            </a:r>
            <a:r>
              <a:rPr lang="en-US" dirty="0"/>
              <a:t>Beans </a:t>
            </a:r>
          </a:p>
        </p:txBody>
      </p:sp>
    </p:spTree>
    <p:extLst>
      <p:ext uri="{BB962C8B-B14F-4D97-AF65-F5344CB8AC3E}">
        <p14:creationId xmlns:p14="http://schemas.microsoft.com/office/powerpoint/2010/main" val="4076605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EJB </a:t>
            </a:r>
            <a:r>
              <a:rPr lang="en-US" dirty="0"/>
              <a:t>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EJB </a:t>
            </a:r>
            <a:r>
              <a:rPr lang="en-US" dirty="0"/>
              <a:t>as a framework  </a:t>
            </a:r>
            <a:endParaRPr lang="en-US" dirty="0" smtClean="0"/>
          </a:p>
          <a:p>
            <a:pPr lvl="1"/>
            <a:r>
              <a:rPr lang="en-US" dirty="0" smtClean="0"/>
              <a:t>Out of the box </a:t>
            </a:r>
            <a:r>
              <a:rPr lang="en-US" dirty="0"/>
              <a:t>services  </a:t>
            </a:r>
            <a:endParaRPr lang="en-US" dirty="0" smtClean="0"/>
          </a:p>
          <a:p>
            <a:pPr lvl="1"/>
            <a:r>
              <a:rPr lang="en-US" dirty="0" smtClean="0"/>
              <a:t>Available </a:t>
            </a:r>
            <a:r>
              <a:rPr lang="en-US" dirty="0"/>
              <a:t>to all components during execution via EJB Container  </a:t>
            </a:r>
            <a:endParaRPr lang="en-US" dirty="0" smtClean="0"/>
          </a:p>
          <a:p>
            <a:pPr lvl="1"/>
            <a:r>
              <a:rPr lang="en-US" dirty="0" smtClean="0"/>
              <a:t>Annotations 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magic wand  </a:t>
            </a:r>
            <a:endParaRPr lang="en-US" dirty="0" smtClean="0"/>
          </a:p>
          <a:p>
            <a:pPr lvl="2"/>
            <a:r>
              <a:rPr lang="en-US" dirty="0" smtClean="0"/>
              <a:t>Specify </a:t>
            </a:r>
            <a:r>
              <a:rPr lang="en-US" dirty="0"/>
              <a:t>services, types and behavior  </a:t>
            </a:r>
            <a:endParaRPr lang="en-US" dirty="0" smtClean="0"/>
          </a:p>
          <a:p>
            <a:pPr lvl="1"/>
            <a:r>
              <a:rPr lang="en-US" dirty="0" smtClean="0"/>
              <a:t>Service </a:t>
            </a:r>
            <a:r>
              <a:rPr lang="en-US" dirty="0"/>
              <a:t>Oriented Architecture  </a:t>
            </a:r>
            <a:endParaRPr lang="en-US" dirty="0" smtClean="0"/>
          </a:p>
          <a:p>
            <a:pPr lvl="2"/>
            <a:r>
              <a:rPr lang="en-US" dirty="0" smtClean="0"/>
              <a:t>Fast </a:t>
            </a:r>
            <a:r>
              <a:rPr lang="en-US" dirty="0"/>
              <a:t>and easy Web Service </a:t>
            </a:r>
            <a:r>
              <a:rPr lang="en-US" dirty="0" smtClean="0"/>
              <a:t>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31" y="5191805"/>
            <a:ext cx="6858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73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JSF Overview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Java Server Faces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component architecture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standard – extendable set of UI Widgets 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Basic </a:t>
            </a:r>
            <a:r>
              <a:rPr lang="en-US" dirty="0"/>
              <a:t>Characteristics  </a:t>
            </a:r>
            <a:endParaRPr lang="en-US" dirty="0" smtClean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oriented components  </a:t>
            </a:r>
            <a:endParaRPr lang="en-US" dirty="0" smtClean="0"/>
          </a:p>
          <a:p>
            <a:pPr lvl="1"/>
            <a:r>
              <a:rPr lang="en-US" dirty="0" smtClean="0"/>
              <a:t>Powerful </a:t>
            </a:r>
            <a:r>
              <a:rPr lang="en-US" dirty="0"/>
              <a:t>architectures for different </a:t>
            </a:r>
            <a:r>
              <a:rPr lang="en-US" dirty="0" err="1"/>
              <a:t>Uis</a:t>
            </a:r>
            <a:r>
              <a:rPr lang="en-US" dirty="0"/>
              <a:t> (desktop browser</a:t>
            </a:r>
            <a:r>
              <a:rPr lang="fr-FR" dirty="0"/>
              <a:t>s, mobile </a:t>
            </a:r>
            <a:r>
              <a:rPr lang="fr-FR" dirty="0" err="1"/>
              <a:t>devices</a:t>
            </a:r>
            <a:r>
              <a:rPr lang="fr-FR" dirty="0"/>
              <a:t> etc.)  </a:t>
            </a:r>
            <a:endParaRPr lang="fr-FR" dirty="0" smtClean="0"/>
          </a:p>
          <a:p>
            <a:pPr lvl="1"/>
            <a:r>
              <a:rPr lang="fr-FR" dirty="0" smtClean="0"/>
              <a:t>Flexible </a:t>
            </a:r>
            <a:r>
              <a:rPr lang="fr-FR" dirty="0"/>
              <a:t>Navigation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5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815309" y="2324101"/>
            <a:ext cx="10774617" cy="3897332"/>
          </a:xfrm>
          <a:prstGeom prst="roundRect">
            <a:avLst>
              <a:gd name="adj" fmla="val 555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33577" y="2108971"/>
            <a:ext cx="3294303" cy="477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2" name="Picture 21" descr="4417544_intl map.png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-8000"/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6233" y="424016"/>
            <a:ext cx="9905251" cy="49475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61703" y="47426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a typeface="ＭＳ Ｐゴシック" pitchFamily="34" charset="-128"/>
                <a:sym typeface="Arial" pitchFamily="34" charset="0"/>
              </a:rPr>
              <a:t>Java: Broadest Industry Adoption</a:t>
            </a:r>
            <a:br>
              <a:rPr lang="en-US" dirty="0" smtClean="0">
                <a:ea typeface="ＭＳ Ｐゴシック" pitchFamily="34" charset="-128"/>
                <a:sym typeface="Arial" pitchFamily="34" charset="0"/>
              </a:rPr>
            </a:b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815309" y="1354667"/>
            <a:ext cx="10774617" cy="4868333"/>
          </a:xfrm>
          <a:prstGeom prst="roundRect">
            <a:avLst>
              <a:gd name="adj" fmla="val 5556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1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1563" y="5652482"/>
            <a:ext cx="1998443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ransLatGlob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22772" y="643382"/>
            <a:ext cx="2364693" cy="2448707"/>
          </a:xfrm>
          <a:prstGeom prst="rect">
            <a:avLst/>
          </a:prstGeom>
          <a:effectLst>
            <a:outerShdw blurRad="193675" dir="5400000" sx="90000" sy="-19000">
              <a:srgbClr val="000000">
                <a:alpha val="16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078588" y="688624"/>
            <a:ext cx="2269656" cy="2501453"/>
          </a:xfrm>
          <a:prstGeom prst="ellipse">
            <a:avLst/>
          </a:prstGeom>
          <a:gradFill flip="none" rotWithShape="1">
            <a:gsLst>
              <a:gs pos="6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72947" y="1760829"/>
            <a:ext cx="5004693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33"/>
              </a:lnSpc>
            </a:pPr>
            <a:r>
              <a:rPr lang="en-US" sz="4800" b="1" dirty="0">
                <a:solidFill>
                  <a:srgbClr val="E98211"/>
                </a:solidFill>
                <a:effectLst>
                  <a:outerShdw blurRad="50800" dist="12700" dir="11520000" algn="tl" rotWithShape="0">
                    <a:prstClr val="black">
                      <a:alpha val="71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9,000,000</a:t>
            </a:r>
            <a:r>
              <a:rPr lang="en-US" sz="2400" b="1" dirty="0">
                <a:solidFill>
                  <a:srgbClr val="E98211"/>
                </a:solidFill>
              </a:rPr>
              <a:t/>
            </a:r>
            <a:br>
              <a:rPr lang="en-US" sz="2400" b="1" dirty="0">
                <a:solidFill>
                  <a:srgbClr val="E98211"/>
                </a:solidFill>
              </a:rPr>
            </a:br>
            <a: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DEVELOPERS</a:t>
            </a:r>
          </a:p>
        </p:txBody>
      </p:sp>
      <p:grpSp>
        <p:nvGrpSpPr>
          <p:cNvPr id="14" name="Group 32"/>
          <p:cNvGrpSpPr/>
          <p:nvPr/>
        </p:nvGrpSpPr>
        <p:grpSpPr>
          <a:xfrm>
            <a:off x="1075198" y="3383006"/>
            <a:ext cx="10058557" cy="3070677"/>
            <a:chOff x="930703" y="2579837"/>
            <a:chExt cx="7295307" cy="2227112"/>
          </a:xfrm>
        </p:grpSpPr>
        <p:grpSp>
          <p:nvGrpSpPr>
            <p:cNvPr id="19" name="Group 30"/>
            <p:cNvGrpSpPr/>
            <p:nvPr/>
          </p:nvGrpSpPr>
          <p:grpSpPr>
            <a:xfrm>
              <a:off x="4111637" y="2579837"/>
              <a:ext cx="2553438" cy="1821498"/>
              <a:chOff x="4111637" y="2579837"/>
              <a:chExt cx="2553438" cy="1821498"/>
            </a:xfrm>
          </p:grpSpPr>
          <p:pic>
            <p:nvPicPr>
              <p:cNvPr id="7" name="Picture 16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1637" y="3273505"/>
                <a:ext cx="1209618" cy="592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9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5044" y="3278928"/>
                <a:ext cx="581466" cy="581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2511" y="2579837"/>
                <a:ext cx="978430" cy="494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19" descr="sap-logo-1873802.jp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1991" y="3975787"/>
                <a:ext cx="863084" cy="425548"/>
              </a:xfrm>
              <a:prstGeom prst="rect">
                <a:avLst/>
              </a:prstGeom>
            </p:spPr>
          </p:pic>
        </p:grpSp>
        <p:grpSp>
          <p:nvGrpSpPr>
            <p:cNvPr id="23" name="Group 31"/>
            <p:cNvGrpSpPr/>
            <p:nvPr/>
          </p:nvGrpSpPr>
          <p:grpSpPr>
            <a:xfrm>
              <a:off x="7021260" y="2760378"/>
              <a:ext cx="1204750" cy="1685946"/>
              <a:chOff x="7021260" y="2760378"/>
              <a:chExt cx="1204750" cy="1685946"/>
            </a:xfrm>
          </p:grpSpPr>
          <p:pic>
            <p:nvPicPr>
              <p:cNvPr id="6" name="Picture 15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8589" y="3265477"/>
                <a:ext cx="1065754" cy="532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hitachi.jp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7265" y="2760378"/>
                <a:ext cx="1163438" cy="199998"/>
              </a:xfrm>
              <a:prstGeom prst="rect">
                <a:avLst/>
              </a:prstGeom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7021260" y="3930798"/>
                <a:ext cx="1204750" cy="5155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6"/>
            <p:cNvGrpSpPr/>
            <p:nvPr/>
          </p:nvGrpSpPr>
          <p:grpSpPr>
            <a:xfrm>
              <a:off x="930703" y="2743790"/>
              <a:ext cx="1244400" cy="1718751"/>
              <a:chOff x="930703" y="2743790"/>
              <a:chExt cx="1244400" cy="1718751"/>
            </a:xfrm>
          </p:grpSpPr>
          <p:pic>
            <p:nvPicPr>
              <p:cNvPr id="11" name="Picture 2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703" y="3470436"/>
                <a:ext cx="1244400" cy="18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499" y="2743790"/>
                <a:ext cx="966760" cy="291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5" descr="IBM.jpg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093" y="3914581"/>
                <a:ext cx="1039613" cy="547960"/>
              </a:xfrm>
              <a:prstGeom prst="rect">
                <a:avLst/>
              </a:prstGeom>
            </p:spPr>
          </p:pic>
        </p:grpSp>
        <p:grpSp>
          <p:nvGrpSpPr>
            <p:cNvPr id="25" name="Group 28"/>
            <p:cNvGrpSpPr/>
            <p:nvPr/>
          </p:nvGrpSpPr>
          <p:grpSpPr>
            <a:xfrm>
              <a:off x="2263647" y="2628784"/>
              <a:ext cx="3137028" cy="2178165"/>
              <a:chOff x="2263647" y="2628784"/>
              <a:chExt cx="3137028" cy="2178165"/>
            </a:xfrm>
          </p:grpSpPr>
          <p:pic>
            <p:nvPicPr>
              <p:cNvPr id="8" name="Picture 18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2595" y="3259874"/>
                <a:ext cx="934014" cy="649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0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647" y="4089519"/>
                <a:ext cx="1584672" cy="198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490409" y="2628784"/>
                <a:ext cx="1169484" cy="540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1250" name="Picture 2" descr="https://si0.twimg.com/profile_images/1929378807/ow2-twitter-logo.png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4146550" y="3552824"/>
                <a:ext cx="1254125" cy="12541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7" name="Rectangle 36"/>
          <p:cNvSpPr/>
          <p:nvPr/>
        </p:nvSpPr>
        <p:spPr>
          <a:xfrm>
            <a:off x="2888627" y="2818820"/>
            <a:ext cx="6773333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733" b="1" dirty="0">
                <a:solidFill>
                  <a:srgbClr val="000000">
                    <a:lumMod val="50000"/>
                    <a:lumOff val="50000"/>
                  </a:srgbClr>
                </a:solidFill>
              </a:rPr>
              <a:t>DEPLOYING TO 18 COMPLIANT APPLICATION SERVERS</a:t>
            </a:r>
          </a:p>
        </p:txBody>
      </p:sp>
    </p:spTree>
    <p:extLst>
      <p:ext uri="{BB962C8B-B14F-4D97-AF65-F5344CB8AC3E}">
        <p14:creationId xmlns:p14="http://schemas.microsoft.com/office/powerpoint/2010/main" val="256018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/>
              <a:t>Characteristics  </a:t>
            </a:r>
            <a:endParaRPr lang="en-US" dirty="0" smtClean="0"/>
          </a:p>
          <a:p>
            <a:pPr lvl="1"/>
            <a:r>
              <a:rPr lang="en-US" dirty="0" err="1" smtClean="0"/>
              <a:t>Syncronization</a:t>
            </a:r>
            <a:r>
              <a:rPr lang="en-US" dirty="0" smtClean="0"/>
              <a:t> </a:t>
            </a:r>
            <a:r>
              <a:rPr lang="en-US" dirty="0"/>
              <a:t>with Java Objects through backing </a:t>
            </a:r>
            <a:r>
              <a:rPr lang="en-US" dirty="0" smtClean="0"/>
              <a:t>beans</a:t>
            </a:r>
          </a:p>
          <a:p>
            <a:pPr lvl="1"/>
            <a:r>
              <a:rPr lang="en-US" dirty="0" err="1" smtClean="0"/>
              <a:t>Internationaliztion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Validators </a:t>
            </a:r>
            <a:r>
              <a:rPr lang="en-US" dirty="0"/>
              <a:t>&amp; Converters  </a:t>
            </a:r>
            <a:endParaRPr lang="en-US" dirty="0" smtClean="0"/>
          </a:p>
          <a:p>
            <a:pPr lvl="1"/>
            <a:r>
              <a:rPr lang="en-US" dirty="0" smtClean="0"/>
              <a:t>Several </a:t>
            </a:r>
            <a:r>
              <a:rPr lang="en-US" dirty="0"/>
              <a:t>popular </a:t>
            </a:r>
            <a:r>
              <a:rPr lang="en-US" dirty="0" smtClean="0"/>
              <a:t>implementations</a:t>
            </a:r>
          </a:p>
          <a:p>
            <a:pPr lvl="2"/>
            <a:r>
              <a:rPr lang="en-US" dirty="0" err="1" smtClean="0"/>
              <a:t>RichFaces</a:t>
            </a:r>
            <a:endParaRPr lang="en-US" dirty="0"/>
          </a:p>
          <a:p>
            <a:pPr lvl="2"/>
            <a:r>
              <a:rPr lang="en-US" dirty="0" err="1" smtClean="0"/>
              <a:t>IceFaces</a:t>
            </a:r>
            <a:endParaRPr lang="en-US" dirty="0"/>
          </a:p>
          <a:p>
            <a:pPr lvl="2"/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75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XHTML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XHTML instead of HTML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more clean and standard way to write HTML  </a:t>
            </a:r>
            <a:endParaRPr lang="en-US" dirty="0" smtClean="0"/>
          </a:p>
          <a:p>
            <a:pPr lvl="1"/>
            <a:r>
              <a:rPr lang="en-US" dirty="0" smtClean="0"/>
              <a:t>Take </a:t>
            </a:r>
            <a:r>
              <a:rPr lang="en-US" dirty="0"/>
              <a:t>advantages of all XML goodies 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a larger percentage of browsers or code parsers to properly parse pages 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of Templates to facilitate page reusability and “inheritance” </a:t>
            </a:r>
          </a:p>
        </p:txBody>
      </p:sp>
    </p:spTree>
    <p:extLst>
      <p:ext uri="{BB962C8B-B14F-4D97-AF65-F5344CB8AC3E}">
        <p14:creationId xmlns:p14="http://schemas.microsoft.com/office/powerpoint/2010/main" val="3718280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XHTML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</a:t>
            </a:r>
            <a:r>
              <a:rPr lang="en-US" dirty="0"/>
              <a:t>with HTML  </a:t>
            </a:r>
            <a:endParaRPr lang="en-US" dirty="0" smtClean="0"/>
          </a:p>
          <a:p>
            <a:pPr lvl="1"/>
            <a:r>
              <a:rPr lang="en-US" dirty="0" smtClean="0"/>
              <a:t>XHTML </a:t>
            </a:r>
            <a:r>
              <a:rPr lang="en-US" dirty="0"/>
              <a:t>elements must be properly nested  </a:t>
            </a:r>
            <a:endParaRPr lang="en-US" dirty="0" smtClean="0"/>
          </a:p>
          <a:p>
            <a:pPr lvl="1"/>
            <a:r>
              <a:rPr lang="en-US" dirty="0" smtClean="0"/>
              <a:t>XHTML </a:t>
            </a:r>
            <a:r>
              <a:rPr lang="en-US" dirty="0"/>
              <a:t>elements must always be closed  </a:t>
            </a:r>
            <a:endParaRPr lang="en-US" dirty="0" smtClean="0"/>
          </a:p>
          <a:p>
            <a:pPr lvl="1"/>
            <a:r>
              <a:rPr lang="en-US" dirty="0" smtClean="0"/>
              <a:t>XHTML </a:t>
            </a:r>
            <a:r>
              <a:rPr lang="en-US" dirty="0"/>
              <a:t>elements must be in lowercase  </a:t>
            </a:r>
            <a:endParaRPr lang="en-US" dirty="0" smtClean="0"/>
          </a:p>
          <a:p>
            <a:pPr lvl="1"/>
            <a:r>
              <a:rPr lang="en-US" dirty="0" smtClean="0"/>
              <a:t>XHTML </a:t>
            </a:r>
            <a:r>
              <a:rPr lang="en-US" dirty="0"/>
              <a:t>documents must have one root element  </a:t>
            </a:r>
            <a:endParaRPr lang="en-US" dirty="0" smtClean="0"/>
          </a:p>
          <a:p>
            <a:pPr lvl="1"/>
            <a:r>
              <a:rPr lang="en-US" dirty="0" smtClean="0"/>
              <a:t>Documents </a:t>
            </a:r>
            <a:r>
              <a:rPr lang="en-US" dirty="0"/>
              <a:t>can be validated much easier </a:t>
            </a:r>
          </a:p>
        </p:txBody>
      </p:sp>
    </p:spTree>
    <p:extLst>
      <p:ext uri="{BB962C8B-B14F-4D97-AF65-F5344CB8AC3E}">
        <p14:creationId xmlns:p14="http://schemas.microsoft.com/office/powerpoint/2010/main" val="1233927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XHTML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</a:t>
            </a:r>
            <a:r>
              <a:rPr lang="en-US" dirty="0"/>
              <a:t>can be transformed via tools like XSLT into other documents for consumption by devices like handhelds  </a:t>
            </a:r>
            <a:endParaRPr lang="en-US" dirty="0" smtClean="0"/>
          </a:p>
          <a:p>
            <a:r>
              <a:rPr lang="en-US" dirty="0" smtClean="0"/>
              <a:t>Fragments </a:t>
            </a:r>
            <a:r>
              <a:rPr lang="en-US" dirty="0"/>
              <a:t>of documents can be retrieved faster  </a:t>
            </a:r>
            <a:endParaRPr lang="en-US" dirty="0" smtClean="0"/>
          </a:p>
          <a:p>
            <a:r>
              <a:rPr lang="en-US" dirty="0" smtClean="0"/>
              <a:t>Text </a:t>
            </a:r>
            <a:r>
              <a:rPr lang="en-US" dirty="0"/>
              <a:t>can be stored more </a:t>
            </a:r>
            <a:r>
              <a:rPr lang="en-US" dirty="0" smtClean="0"/>
              <a:t>efficiently </a:t>
            </a:r>
            <a:r>
              <a:rPr lang="en-US" dirty="0"/>
              <a:t>in object oriented databases </a:t>
            </a:r>
          </a:p>
        </p:txBody>
      </p:sp>
    </p:spTree>
    <p:extLst>
      <p:ext uri="{BB962C8B-B14F-4D97-AF65-F5344CB8AC3E}">
        <p14:creationId xmlns:p14="http://schemas.microsoft.com/office/powerpoint/2010/main" val="3640210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7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Java EE and Java 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/>
              <a:t>technology is both a programming language and a platform.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 programming language is a high-level object-oriented language that has a particular syntax and style.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Java platform is a particular environment in which Java programming language applications run.</a:t>
            </a:r>
          </a:p>
          <a:p>
            <a:r>
              <a:rPr lang="en-US" dirty="0"/>
              <a:t>There are several Java platforms.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developers, even long-time Java programming language developers, do not understand how the different platforms relate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1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most people think of the Java programming language, they think of the Java SE API.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SE's API provides the core functionality of the Java programming language.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defines everything from the basic types and objects of the Java programming language to high-level classes that are used for networking, security, database access, graphical user interface (GUI) development, and XML parsing.</a:t>
            </a:r>
          </a:p>
          <a:p>
            <a:r>
              <a:rPr lang="en-US" dirty="0"/>
              <a:t>In addition to the core API, the Java SE platform consists of a virtual machine, development tools, deployment technologies, and other class libraries and toolkits commonly used in Java technology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Java EE platform is built on top of the Java SE platform.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 EE platform provides an API and runtime environment for developing and running </a:t>
            </a:r>
            <a:endParaRPr lang="en-US" dirty="0" smtClean="0"/>
          </a:p>
          <a:p>
            <a:pPr lvl="1"/>
            <a:r>
              <a:rPr lang="en-US" dirty="0" smtClean="0"/>
              <a:t>large-scale </a:t>
            </a:r>
          </a:p>
          <a:p>
            <a:pPr lvl="1"/>
            <a:r>
              <a:rPr lang="en-US" dirty="0" smtClean="0"/>
              <a:t>multi-tiered</a:t>
            </a:r>
          </a:p>
          <a:p>
            <a:pPr lvl="1"/>
            <a:r>
              <a:rPr lang="en-US" dirty="0" smtClean="0"/>
              <a:t>scalable 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network </a:t>
            </a:r>
            <a:r>
              <a:rPr lang="en-US" dirty="0" smtClean="0"/>
              <a:t>applications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1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glance at J2EE </a:t>
            </a:r>
            <a:r>
              <a:rPr lang="en-US" dirty="0" smtClean="0"/>
              <a:t>architecture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8" y="1427213"/>
            <a:ext cx="7857309" cy="54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3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Multi-tiered </a:t>
            </a:r>
            <a:r>
              <a:rPr lang="en-US" dirty="0"/>
              <a:t>Applications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EE platform uses a distributed </a:t>
            </a:r>
            <a:r>
              <a:rPr lang="en-US" dirty="0" smtClean="0"/>
              <a:t>Multi-tiered </a:t>
            </a:r>
            <a:r>
              <a:rPr lang="en-US" dirty="0"/>
              <a:t>application model for enterprise applications. 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logic is divided into components according to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components that make up a Java EE application are installed on various machines </a:t>
            </a:r>
            <a:r>
              <a:rPr lang="en-US" dirty="0" smtClean="0"/>
              <a:t>depending </a:t>
            </a:r>
            <a:r>
              <a:rPr lang="en-US" dirty="0"/>
              <a:t>on the tier in the </a:t>
            </a:r>
            <a:r>
              <a:rPr lang="en-US" dirty="0" smtClean="0"/>
              <a:t>Multi-tiered </a:t>
            </a:r>
            <a:r>
              <a:rPr lang="en-US" dirty="0"/>
              <a:t>Java EE environment to which the application component belongs.</a:t>
            </a:r>
          </a:p>
        </p:txBody>
      </p:sp>
    </p:spTree>
    <p:extLst>
      <p:ext uri="{BB962C8B-B14F-4D97-AF65-F5344CB8AC3E}">
        <p14:creationId xmlns:p14="http://schemas.microsoft.com/office/powerpoint/2010/main" val="11455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ja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gjava" id="{6DABA8A8-4B92-49C5-A46B-C92B509C25DF}" vid="{67443B56-BFB3-4549-84C5-3805EE2760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bigjava</Template>
  <TotalTime>210</TotalTime>
  <Words>2689</Words>
  <Application>Microsoft Office PowerPoint</Application>
  <PresentationFormat>Widescreen</PresentationFormat>
  <Paragraphs>258</Paragraphs>
  <Slides>44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MS PGothic</vt:lpstr>
      <vt:lpstr>Arial</vt:lpstr>
      <vt:lpstr>Calibri</vt:lpstr>
      <vt:lpstr>Century Gothic</vt:lpstr>
      <vt:lpstr>Lucida Sans</vt:lpstr>
      <vt:lpstr>Wingdings</vt:lpstr>
      <vt:lpstr>Wingdings 3</vt:lpstr>
      <vt:lpstr>bigjava</vt:lpstr>
      <vt:lpstr>Office Theme</vt:lpstr>
      <vt:lpstr>2_Office Theme</vt:lpstr>
      <vt:lpstr>1_Office Theme</vt:lpstr>
      <vt:lpstr>3_Office Theme</vt:lpstr>
      <vt:lpstr>Wisp</vt:lpstr>
      <vt:lpstr>Intro to J2EE Concepts</vt:lpstr>
      <vt:lpstr>J2EE Introduction </vt:lpstr>
      <vt:lpstr>What is J2EE (or JEE)</vt:lpstr>
      <vt:lpstr>Java: Broadest Industry Adoption </vt:lpstr>
      <vt:lpstr>Differences between Java EE and Java SE </vt:lpstr>
      <vt:lpstr>Java SE </vt:lpstr>
      <vt:lpstr>Java EE</vt:lpstr>
      <vt:lpstr>A glance at J2EE architecture </vt:lpstr>
      <vt:lpstr>Distributed Multi-tiered Applications </vt:lpstr>
      <vt:lpstr>Multi-tiered Applications</vt:lpstr>
      <vt:lpstr>Three-tiered Applications</vt:lpstr>
      <vt:lpstr>Java EE Components </vt:lpstr>
      <vt:lpstr>Java EE Components </vt:lpstr>
      <vt:lpstr>Java EE Components</vt:lpstr>
      <vt:lpstr>Java EE Clients </vt:lpstr>
      <vt:lpstr>Web Clients</vt:lpstr>
      <vt:lpstr>Application Clients</vt:lpstr>
      <vt:lpstr>JavaBeans Component Architecture </vt:lpstr>
      <vt:lpstr>Java EE Server Communications </vt:lpstr>
      <vt:lpstr>Web Components </vt:lpstr>
      <vt:lpstr>Web Tier and Java EE Applications</vt:lpstr>
      <vt:lpstr>Business Components</vt:lpstr>
      <vt:lpstr>Business and EIS Tiers</vt:lpstr>
      <vt:lpstr>Enterprise Information System Tier</vt:lpstr>
      <vt:lpstr>Java EE Containers </vt:lpstr>
      <vt:lpstr>A glance at J2EE architecture</vt:lpstr>
      <vt:lpstr>Container Services </vt:lpstr>
      <vt:lpstr>Container Services </vt:lpstr>
      <vt:lpstr>Container Services </vt:lpstr>
      <vt:lpstr>Container Types </vt:lpstr>
      <vt:lpstr>Servers and Containers</vt:lpstr>
      <vt:lpstr>J2EE Development Lifecycle</vt:lpstr>
      <vt:lpstr>Java EE Application Assembly and Deployment </vt:lpstr>
      <vt:lpstr>J2EE Technologies</vt:lpstr>
      <vt:lpstr>Other Related Technologies</vt:lpstr>
      <vt:lpstr>EJB Overview</vt:lpstr>
      <vt:lpstr>EJB Overview   </vt:lpstr>
      <vt:lpstr>EJB Overview </vt:lpstr>
      <vt:lpstr>JSF Overview </vt:lpstr>
      <vt:lpstr>JSF Overview</vt:lpstr>
      <vt:lpstr>XHTML Overview </vt:lpstr>
      <vt:lpstr>XHTML Overview</vt:lpstr>
      <vt:lpstr>XHTML Overview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 Introduction</dc:title>
  <dc:creator>mimi opkins</dc:creator>
  <cp:lastModifiedBy>Kumar, Alisha (Cognizant)</cp:lastModifiedBy>
  <cp:revision>32</cp:revision>
  <dcterms:created xsi:type="dcterms:W3CDTF">2016-07-01T18:12:16Z</dcterms:created>
  <dcterms:modified xsi:type="dcterms:W3CDTF">2019-07-06T05:26:54Z</dcterms:modified>
</cp:coreProperties>
</file>