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18" y="72"/>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Event Management System </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PES1201700025 	Shreya Maheshwari</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PES1201700161	Navneetha Rajan</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PES1201701543	Archana P	</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PES1201701565	Saipriya 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229773" y="1969667"/>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3522785" y="1508002"/>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dirty="0">
              <a:solidFill>
                <a:schemeClr val="tx1"/>
              </a:solidFill>
              <a:sym typeface="Arial" panose="020B0604020202020204"/>
            </a:endParaRPr>
          </a:p>
        </p:txBody>
      </p:sp>
      <p:sp>
        <p:nvSpPr>
          <p:cNvPr id="2" name="TextBox 1">
            <a:extLst>
              <a:ext uri="{FF2B5EF4-FFF2-40B4-BE49-F238E27FC236}">
                <a16:creationId xmlns:a16="http://schemas.microsoft.com/office/drawing/2014/main" id="{E1B7524A-011D-45E4-9190-49D17D69070C}"/>
              </a:ext>
            </a:extLst>
          </p:cNvPr>
          <p:cNvSpPr txBox="1"/>
          <p:nvPr/>
        </p:nvSpPr>
        <p:spPr>
          <a:xfrm>
            <a:off x="452511" y="2149019"/>
            <a:ext cx="7174523" cy="4708981"/>
          </a:xfrm>
          <a:prstGeom prst="rect">
            <a:avLst/>
          </a:prstGeom>
          <a:noFill/>
        </p:spPr>
        <p:txBody>
          <a:bodyPr wrap="square" rtlCol="0">
            <a:spAutoFit/>
          </a:bodyPr>
          <a:lstStyle/>
          <a:p>
            <a:r>
              <a:rPr lang="en-IN" sz="2000" dirty="0"/>
              <a:t>Event Management System </a:t>
            </a:r>
            <a:endParaRPr lang="en-IN" dirty="0"/>
          </a:p>
          <a:p>
            <a:endParaRPr lang="en-IN" dirty="0"/>
          </a:p>
          <a:p>
            <a:r>
              <a:rPr lang="en-IN" dirty="0"/>
              <a:t>An enhanced, user friendly web based application where users can find and register for events created by organisers. Implemented with Angular and Flask, our project offers two portals: one for the organisers and another for the Users/Students. Both of these portals are account based. </a:t>
            </a:r>
          </a:p>
          <a:p>
            <a:pPr marL="285750" indent="-285750">
              <a:buFont typeface="Arial" panose="020B0604020202020204" pitchFamily="34" charset="0"/>
              <a:buChar char="•"/>
            </a:pPr>
            <a:r>
              <a:rPr lang="en-IN" dirty="0"/>
              <a:t>The Organiser can create events, allocate funds, view the profits made for his/her events. </a:t>
            </a:r>
          </a:p>
          <a:p>
            <a:pPr marL="285750" indent="-285750">
              <a:buFont typeface="Arial" panose="020B0604020202020204" pitchFamily="34" charset="0"/>
              <a:buChar char="•"/>
            </a:pPr>
            <a:r>
              <a:rPr lang="en-IN" dirty="0"/>
              <a:t>The student/user can register for these events, view similar users, view the events they have registered for ,etc. </a:t>
            </a:r>
          </a:p>
          <a:p>
            <a:endParaRPr lang="en-IN" dirty="0"/>
          </a:p>
          <a:p>
            <a:r>
              <a:rPr lang="en-IN" dirty="0"/>
              <a:t>Apart from these core functionalities, our web application also provides event related statistics on both sides, for the organiser/student to be able to view trends and make inferences. </a:t>
            </a:r>
            <a:endParaRPr lang="en-IN" b="1" u="sng" dirty="0"/>
          </a:p>
          <a:p>
            <a:endParaRPr lang="en-IN" b="1" u="sng" dirty="0"/>
          </a:p>
          <a:p>
            <a:r>
              <a:rPr lang="en-IN" b="1" u="sng" dirty="0"/>
              <a:t>Unique Selling Point:</a:t>
            </a:r>
            <a:r>
              <a:rPr lang="en-IN" dirty="0"/>
              <a:t> Our web app provides a list of similar users on every user’s profile. This helps them connect with other people who have similar interests, which is not available on many of the event management websites that we presently see.</a:t>
            </a:r>
          </a:p>
          <a:p>
            <a:r>
              <a:rPr lang="en-IN" dirty="0"/>
              <a:t>The data visualisations on our website also form a unique aspect that guide the organiser and the user/student.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398585" y="1830238"/>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3452446" y="138683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dirty="0">
              <a:solidFill>
                <a:schemeClr val="tx1"/>
              </a:solidFill>
              <a:sym typeface="Arial" panose="020B0604020202020204"/>
            </a:endParaRPr>
          </a:p>
        </p:txBody>
      </p:sp>
      <p:sp>
        <p:nvSpPr>
          <p:cNvPr id="2" name="TextBox 1">
            <a:extLst>
              <a:ext uri="{FF2B5EF4-FFF2-40B4-BE49-F238E27FC236}">
                <a16:creationId xmlns:a16="http://schemas.microsoft.com/office/drawing/2014/main" id="{F68152C2-45A2-4AB6-A0AB-C20F10861663}"/>
              </a:ext>
            </a:extLst>
          </p:cNvPr>
          <p:cNvSpPr txBox="1"/>
          <p:nvPr/>
        </p:nvSpPr>
        <p:spPr>
          <a:xfrm>
            <a:off x="398585" y="2190372"/>
            <a:ext cx="7859150" cy="3816429"/>
          </a:xfrm>
          <a:prstGeom prst="rect">
            <a:avLst/>
          </a:prstGeom>
          <a:noFill/>
        </p:spPr>
        <p:txBody>
          <a:bodyPr wrap="square" rtlCol="0">
            <a:spAutoFit/>
          </a:bodyPr>
          <a:lstStyle/>
          <a:p>
            <a:r>
              <a:rPr lang="en-IN" sz="2400" dirty="0"/>
              <a:t>Frontend </a:t>
            </a:r>
            <a:endParaRPr lang="en-IN" dirty="0"/>
          </a:p>
          <a:p>
            <a:r>
              <a:rPr lang="en-IN" dirty="0"/>
              <a:t>	</a:t>
            </a:r>
            <a:r>
              <a:rPr lang="en-IN" sz="1800" i="1" dirty="0"/>
              <a:t>Angular</a:t>
            </a:r>
            <a:r>
              <a:rPr lang="en-IN" sz="1800" dirty="0"/>
              <a:t>	HTML, CSS, JS</a:t>
            </a:r>
          </a:p>
          <a:p>
            <a:r>
              <a:rPr lang="en-IN" sz="1800" dirty="0"/>
              <a:t>	Libraries/packages:</a:t>
            </a:r>
            <a:endParaRPr lang="en-IN" dirty="0"/>
          </a:p>
          <a:p>
            <a:endParaRPr lang="en-IN" dirty="0"/>
          </a:p>
          <a:p>
            <a:endParaRPr lang="en-IN" sz="2400" dirty="0"/>
          </a:p>
          <a:p>
            <a:r>
              <a:rPr lang="en-IN" sz="2400" dirty="0"/>
              <a:t>Backend </a:t>
            </a:r>
            <a:endParaRPr lang="en-IN" dirty="0"/>
          </a:p>
          <a:p>
            <a:r>
              <a:rPr lang="en-IN" dirty="0"/>
              <a:t>	</a:t>
            </a:r>
            <a:r>
              <a:rPr lang="en-IN" sz="1800" i="1" dirty="0"/>
              <a:t>Flask </a:t>
            </a:r>
            <a:r>
              <a:rPr lang="en-IN" sz="1800" dirty="0"/>
              <a:t>	Python</a:t>
            </a:r>
          </a:p>
          <a:p>
            <a:r>
              <a:rPr lang="en-IN" sz="1800" dirty="0"/>
              <a:t>	Libraries/packages:</a:t>
            </a:r>
          </a:p>
          <a:p>
            <a:endParaRPr lang="en-IN" sz="1800" dirty="0"/>
          </a:p>
          <a:p>
            <a:endParaRPr lang="en-IN" sz="2400" dirty="0"/>
          </a:p>
          <a:p>
            <a:r>
              <a:rPr lang="en-IN" sz="2400" dirty="0"/>
              <a:t>Database </a:t>
            </a:r>
            <a:endParaRPr lang="en-IN" dirty="0"/>
          </a:p>
          <a:p>
            <a:r>
              <a:rPr lang="en-IN" dirty="0"/>
              <a:t>	 </a:t>
            </a:r>
            <a:r>
              <a:rPr lang="en-IN" sz="1800" dirty="0"/>
              <a:t>SQLite </a:t>
            </a:r>
            <a:endParaRPr lang="en-IN" dirty="0"/>
          </a:p>
        </p:txBody>
      </p:sp>
      <p:pic>
        <p:nvPicPr>
          <p:cNvPr id="3" name="Picture 2">
            <a:extLst>
              <a:ext uri="{FF2B5EF4-FFF2-40B4-BE49-F238E27FC236}">
                <a16:creationId xmlns:a16="http://schemas.microsoft.com/office/drawing/2014/main" id="{5A20009C-F0D2-46F0-9AE6-A1C07369EFBD}"/>
              </a:ext>
            </a:extLst>
          </p:cNvPr>
          <p:cNvPicPr>
            <a:picLocks noChangeAspect="1"/>
          </p:cNvPicPr>
          <p:nvPr/>
        </p:nvPicPr>
        <p:blipFill>
          <a:blip r:embed="rId3"/>
          <a:stretch>
            <a:fillRect/>
          </a:stretch>
        </p:blipFill>
        <p:spPr>
          <a:xfrm>
            <a:off x="4572000" y="2252002"/>
            <a:ext cx="1095375" cy="1076325"/>
          </a:xfrm>
          <a:prstGeom prst="rect">
            <a:avLst/>
          </a:prstGeom>
        </p:spPr>
      </p:pic>
      <p:pic>
        <p:nvPicPr>
          <p:cNvPr id="4" name="Picture 3">
            <a:extLst>
              <a:ext uri="{FF2B5EF4-FFF2-40B4-BE49-F238E27FC236}">
                <a16:creationId xmlns:a16="http://schemas.microsoft.com/office/drawing/2014/main" id="{7C6678E2-3714-4FEF-8D08-DA21E5E7E27B}"/>
              </a:ext>
            </a:extLst>
          </p:cNvPr>
          <p:cNvPicPr>
            <a:picLocks noChangeAspect="1"/>
          </p:cNvPicPr>
          <p:nvPr/>
        </p:nvPicPr>
        <p:blipFill>
          <a:blip r:embed="rId4"/>
          <a:stretch>
            <a:fillRect/>
          </a:stretch>
        </p:blipFill>
        <p:spPr>
          <a:xfrm>
            <a:off x="9957362" y="3715187"/>
            <a:ext cx="1737039" cy="1076325"/>
          </a:xfrm>
          <a:prstGeom prst="rect">
            <a:avLst/>
          </a:prstGeom>
        </p:spPr>
      </p:pic>
      <p:pic>
        <p:nvPicPr>
          <p:cNvPr id="5" name="Picture 4">
            <a:extLst>
              <a:ext uri="{FF2B5EF4-FFF2-40B4-BE49-F238E27FC236}">
                <a16:creationId xmlns:a16="http://schemas.microsoft.com/office/drawing/2014/main" id="{BD9E267E-C425-478C-9AD9-CD456F8645BE}"/>
              </a:ext>
            </a:extLst>
          </p:cNvPr>
          <p:cNvPicPr>
            <a:picLocks noChangeAspect="1"/>
          </p:cNvPicPr>
          <p:nvPr/>
        </p:nvPicPr>
        <p:blipFill>
          <a:blip r:embed="rId5"/>
          <a:stretch>
            <a:fillRect/>
          </a:stretch>
        </p:blipFill>
        <p:spPr>
          <a:xfrm>
            <a:off x="5877731" y="2310159"/>
            <a:ext cx="2140854" cy="1056342"/>
          </a:xfrm>
          <a:prstGeom prst="rect">
            <a:avLst/>
          </a:prstGeom>
        </p:spPr>
      </p:pic>
      <p:pic>
        <p:nvPicPr>
          <p:cNvPr id="6" name="Picture 5">
            <a:extLst>
              <a:ext uri="{FF2B5EF4-FFF2-40B4-BE49-F238E27FC236}">
                <a16:creationId xmlns:a16="http://schemas.microsoft.com/office/drawing/2014/main" id="{7EDC55AC-FE20-4061-A004-62636549F03F}"/>
              </a:ext>
            </a:extLst>
          </p:cNvPr>
          <p:cNvPicPr>
            <a:picLocks noChangeAspect="1"/>
          </p:cNvPicPr>
          <p:nvPr/>
        </p:nvPicPr>
        <p:blipFill>
          <a:blip r:embed="rId6"/>
          <a:stretch>
            <a:fillRect/>
          </a:stretch>
        </p:blipFill>
        <p:spPr>
          <a:xfrm>
            <a:off x="4223741" y="3715187"/>
            <a:ext cx="1791892" cy="13340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536917" y="1854063"/>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369234" y="1392398"/>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dirty="0">
              <a:solidFill>
                <a:schemeClr val="tx1"/>
              </a:solidFill>
              <a:sym typeface="Arial" panose="020B0604020202020204"/>
            </a:endParaRPr>
          </a:p>
        </p:txBody>
      </p:sp>
      <p:sp>
        <p:nvSpPr>
          <p:cNvPr id="2" name="TextBox 1">
            <a:extLst>
              <a:ext uri="{FF2B5EF4-FFF2-40B4-BE49-F238E27FC236}">
                <a16:creationId xmlns:a16="http://schemas.microsoft.com/office/drawing/2014/main" id="{8EC10772-DB14-4078-B971-AFBCA1B2B90F}"/>
              </a:ext>
            </a:extLst>
          </p:cNvPr>
          <p:cNvSpPr txBox="1"/>
          <p:nvPr/>
        </p:nvSpPr>
        <p:spPr>
          <a:xfrm>
            <a:off x="536917" y="2236763"/>
            <a:ext cx="7397261" cy="3908762"/>
          </a:xfrm>
          <a:prstGeom prst="rect">
            <a:avLst/>
          </a:prstGeom>
          <a:noFill/>
        </p:spPr>
        <p:txBody>
          <a:bodyPr wrap="square" rtlCol="0">
            <a:spAutoFit/>
          </a:bodyPr>
          <a:lstStyle/>
          <a:p>
            <a:pPr marL="285750" indent="-285750">
              <a:buFont typeface="Arial" panose="020B0604020202020204" pitchFamily="34" charset="0"/>
              <a:buChar char="•"/>
            </a:pPr>
            <a:r>
              <a:rPr lang="en-IN" sz="2400" dirty="0"/>
              <a:t>Technique 1 : RESTful APIs</a:t>
            </a:r>
          </a:p>
          <a:p>
            <a:r>
              <a:rPr lang="en-IN" sz="2400" dirty="0"/>
              <a:t>	</a:t>
            </a:r>
            <a:r>
              <a:rPr lang="en-IN" sz="2000" dirty="0"/>
              <a:t>Every functionality of our website is written as  a 	separate microservice with flask. Each time a 	microservice is required, we make a call to the 	corresponding API.</a:t>
            </a:r>
            <a:r>
              <a:rPr lang="en-IN" sz="2400" dirty="0"/>
              <a:t>	</a:t>
            </a:r>
          </a:p>
          <a:p>
            <a:endParaRPr lang="en-IN" sz="2400" dirty="0"/>
          </a:p>
          <a:p>
            <a:pPr marL="285750" indent="-285750">
              <a:buFont typeface="Arial" panose="020B0604020202020204" pitchFamily="34" charset="0"/>
              <a:buChar char="•"/>
            </a:pPr>
            <a:r>
              <a:rPr lang="en-IN" sz="2400" dirty="0"/>
              <a:t>Technique 2:</a:t>
            </a:r>
          </a:p>
          <a:p>
            <a:r>
              <a:rPr lang="en-IN" sz="2400" dirty="0"/>
              <a:t>	AJAX pattern - submission throttling</a:t>
            </a:r>
          </a:p>
          <a:p>
            <a:pPr lvl="1"/>
            <a:r>
              <a:rPr lang="en-IN" sz="2400" dirty="0"/>
              <a:t>    	</a:t>
            </a:r>
            <a:r>
              <a:rPr lang="en-IN" sz="2000" dirty="0"/>
              <a:t>Auto-complete mechanism for event searching on the	user/student side.</a:t>
            </a:r>
          </a:p>
          <a:p>
            <a:pPr lvl="1"/>
            <a:r>
              <a:rPr lang="en-IN" sz="20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257908" y="1960977"/>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763130" y="1499312"/>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dirty="0">
              <a:solidFill>
                <a:schemeClr val="tx1"/>
              </a:solidFill>
              <a:sym typeface="Arial" panose="020B0604020202020204"/>
            </a:endParaRPr>
          </a:p>
        </p:txBody>
      </p:sp>
      <p:sp>
        <p:nvSpPr>
          <p:cNvPr id="2" name="TextBox 1">
            <a:extLst>
              <a:ext uri="{FF2B5EF4-FFF2-40B4-BE49-F238E27FC236}">
                <a16:creationId xmlns:a16="http://schemas.microsoft.com/office/drawing/2014/main" id="{93B2D15C-B1FD-43D8-9E7F-7ABD07EAB6E7}"/>
              </a:ext>
            </a:extLst>
          </p:cNvPr>
          <p:cNvSpPr txBox="1"/>
          <p:nvPr/>
        </p:nvSpPr>
        <p:spPr>
          <a:xfrm>
            <a:off x="475370" y="2236763"/>
            <a:ext cx="7866772" cy="1077218"/>
          </a:xfrm>
          <a:prstGeom prst="rect">
            <a:avLst/>
          </a:prstGeom>
          <a:noFill/>
        </p:spPr>
        <p:txBody>
          <a:bodyPr wrap="square" rtlCol="0">
            <a:spAutoFit/>
          </a:bodyPr>
          <a:lstStyle/>
          <a:p>
            <a:r>
              <a:rPr lang="en-IN" sz="1600" dirty="0"/>
              <a:t>Our website uses its intelligent functionality to provide the best experience to its users by analysing the data it receives from them. We have implemented the following two concepts:</a:t>
            </a:r>
            <a:br>
              <a:rPr lang="en-IN" sz="1600" dirty="0"/>
            </a:br>
            <a:endParaRPr lang="en-IN" sz="1600" dirty="0"/>
          </a:p>
        </p:txBody>
      </p:sp>
      <p:sp>
        <p:nvSpPr>
          <p:cNvPr id="3" name="TextBox 2">
            <a:extLst>
              <a:ext uri="{FF2B5EF4-FFF2-40B4-BE49-F238E27FC236}">
                <a16:creationId xmlns:a16="http://schemas.microsoft.com/office/drawing/2014/main" id="{452174B6-0002-46C6-A1C9-E2588F0DE80F}"/>
              </a:ext>
            </a:extLst>
          </p:cNvPr>
          <p:cNvSpPr txBox="1"/>
          <p:nvPr/>
        </p:nvSpPr>
        <p:spPr>
          <a:xfrm>
            <a:off x="464234" y="3429000"/>
            <a:ext cx="7620000" cy="2308324"/>
          </a:xfrm>
          <a:prstGeom prst="rect">
            <a:avLst/>
          </a:prstGeom>
          <a:noFill/>
        </p:spPr>
        <p:txBody>
          <a:bodyPr wrap="square" rtlCol="0">
            <a:spAutoFit/>
          </a:bodyPr>
          <a:lstStyle/>
          <a:p>
            <a:pPr marL="342900" indent="-342900">
              <a:buFont typeface="+mj-lt"/>
              <a:buAutoNum type="arabicPeriod"/>
            </a:pPr>
            <a:r>
              <a:rPr lang="en-IN" sz="1600" b="1" dirty="0"/>
              <a:t>Collaborative filtering</a:t>
            </a:r>
            <a:r>
              <a:rPr lang="en-IN" sz="1600" dirty="0"/>
              <a:t> -cosine similarity to find the most similar users based on the events    he/she has registered for. This helps users connect with each other, and  to make teams with like minded people.</a:t>
            </a:r>
          </a:p>
          <a:p>
            <a:pPr marL="342900" indent="-342900">
              <a:buFont typeface="+mj-lt"/>
              <a:buAutoNum type="arabicPeriod"/>
            </a:pPr>
            <a:r>
              <a:rPr lang="en-IN" sz="1600" dirty="0"/>
              <a:t> </a:t>
            </a:r>
            <a:r>
              <a:rPr lang="en-IN" sz="1600" b="1" dirty="0"/>
              <a:t>Data analytics:</a:t>
            </a:r>
          </a:p>
          <a:p>
            <a:r>
              <a:rPr lang="en-IN" sz="1600" dirty="0"/>
              <a:t>	a.  </a:t>
            </a:r>
            <a:r>
              <a:rPr lang="en-IN" sz="1600" u="sng" dirty="0"/>
              <a:t>Organiser side:</a:t>
            </a:r>
            <a:r>
              <a:rPr lang="en-IN" sz="1600" dirty="0"/>
              <a:t> Graphs displaying Number of registrations per 		       event, profit made per event, etc. </a:t>
            </a:r>
          </a:p>
          <a:p>
            <a:r>
              <a:rPr lang="en-IN" sz="1600" dirty="0"/>
              <a:t>	b.  </a:t>
            </a:r>
            <a:r>
              <a:rPr lang="en-IN" sz="1600" u="sng" dirty="0"/>
              <a:t>User side:</a:t>
            </a:r>
            <a:r>
              <a:rPr lang="en-IN" sz="1600" dirty="0"/>
              <a:t> Pie charts displaying the most popular events, popular		      event categories from their hobbies, etc. </a:t>
            </a:r>
          </a:p>
          <a:p>
            <a:pPr marL="342900" indent="-342900">
              <a:buFont typeface="+mj-lt"/>
              <a:buAutoNum type="arabicPeriod"/>
            </a:pP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476</Words>
  <Application>Microsoft Office PowerPoint</Application>
  <PresentationFormat>On-screen Show (4:3)</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Abishek</cp:lastModifiedBy>
  <cp:revision>54</cp:revision>
  <dcterms:created xsi:type="dcterms:W3CDTF">2020-04-04T14:48:00Z</dcterms:created>
  <dcterms:modified xsi:type="dcterms:W3CDTF">2020-04-16T09:24:50Z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