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7" r:id="rId6"/>
    <p:sldId id="265" r:id="rId7"/>
    <p:sldId id="260" r:id="rId8"/>
    <p:sldId id="268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1E5EB6-D04A-057E-76CC-10145FC921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17993-304C-356B-4CE0-EF3D4911CC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0E166-5A1B-482B-8AF2-D8C815FDF24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1726-6236-252D-3125-CBE2DA5E4B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22961-1CA4-DC23-FD04-7752853CD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641F-8D2E-4B6D-A516-55AB9539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D7DB-A7D3-4580-9EEB-017447174A9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B6B39-1FB3-456D-8568-1EF310936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156F1-34FE-756E-0B64-B272B7D4B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28760" cy="685800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FFF7A-2129-B9CE-1B30-239FEB64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/>
          <a:stretch/>
        </p:blipFill>
        <p:spPr>
          <a:xfrm rot="10800000" flipV="1">
            <a:off x="5644581" y="-7646"/>
            <a:ext cx="6547419" cy="6865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BDFE4-22E9-9FAC-E1DD-D7F4FB16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67" b="-6266"/>
          <a:stretch/>
        </p:blipFill>
        <p:spPr>
          <a:xfrm rot="5400000" flipV="1">
            <a:off x="63141" y="-70784"/>
            <a:ext cx="4163783" cy="4290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8" y="1803015"/>
            <a:ext cx="5393532" cy="3670685"/>
          </a:xfrm>
        </p:spPr>
        <p:txBody>
          <a:bodyPr lIns="0" anchor="b">
            <a:no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3DAB823-8DF9-82FE-1C75-C0BED798A8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2468" y="904461"/>
            <a:ext cx="4609760" cy="890909"/>
          </a:xfrm>
        </p:spPr>
        <p:txBody>
          <a:bodyPr lIns="0" rIns="0" anchor="ctr">
            <a:normAutofit/>
          </a:bodyPr>
          <a:lstStyle>
            <a:lvl1pPr marL="0" indent="0" algn="l">
              <a:buNone/>
              <a:defRPr sz="24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9EB697-B782-B0BE-B5BE-74CE1BA5A0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2468" y="5658078"/>
            <a:ext cx="5393532" cy="389251"/>
          </a:xfrm>
        </p:spPr>
        <p:txBody>
          <a:bodyPr lIns="0" anchor="t">
            <a:normAutofit/>
          </a:bodyPr>
          <a:lstStyle>
            <a:lvl1pPr marL="0" indent="0">
              <a:buNone/>
              <a:defRPr sz="1600" b="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CC78C-D6DB-602E-592B-738F7C0D4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5835" y="1048054"/>
            <a:ext cx="4840129" cy="4840129"/>
          </a:xfrm>
          <a:custGeom>
            <a:avLst/>
            <a:gdLst>
              <a:gd name="connsiteX0" fmla="*/ 2990850 w 5981700"/>
              <a:gd name="connsiteY0" fmla="*/ 0 h 5981700"/>
              <a:gd name="connsiteX1" fmla="*/ 5981700 w 5981700"/>
              <a:gd name="connsiteY1" fmla="*/ 2990850 h 5981700"/>
              <a:gd name="connsiteX2" fmla="*/ 2990850 w 5981700"/>
              <a:gd name="connsiteY2" fmla="*/ 5981700 h 5981700"/>
              <a:gd name="connsiteX3" fmla="*/ 0 w 5981700"/>
              <a:gd name="connsiteY3" fmla="*/ 2990850 h 5981700"/>
              <a:gd name="connsiteX4" fmla="*/ 2990850 w 5981700"/>
              <a:gd name="connsiteY4" fmla="*/ 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700" h="5981700">
                <a:moveTo>
                  <a:pt x="2990850" y="0"/>
                </a:moveTo>
                <a:cubicBezTo>
                  <a:pt x="4642651" y="0"/>
                  <a:pt x="5981700" y="1339049"/>
                  <a:pt x="5981700" y="2990850"/>
                </a:cubicBezTo>
                <a:cubicBezTo>
                  <a:pt x="5981700" y="4642651"/>
                  <a:pt x="4642651" y="5981700"/>
                  <a:pt x="2990850" y="5981700"/>
                </a:cubicBezTo>
                <a:cubicBezTo>
                  <a:pt x="1339049" y="5981700"/>
                  <a:pt x="0" y="4642651"/>
                  <a:pt x="0" y="2990850"/>
                </a:cubicBezTo>
                <a:cubicBezTo>
                  <a:pt x="0" y="1339049"/>
                  <a:pt x="1339049" y="0"/>
                  <a:pt x="2990850" y="0"/>
                </a:cubicBezTo>
                <a:close/>
              </a:path>
            </a:pathLst>
          </a:cu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1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FBDFE4-22E9-9FAC-E1DD-D7F4FB16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921" b="-5281"/>
          <a:stretch/>
        </p:blipFill>
        <p:spPr>
          <a:xfrm rot="16200000" flipV="1">
            <a:off x="7359287" y="2025287"/>
            <a:ext cx="4620983" cy="50444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7156F1-34FE-756E-0B64-B272B7D4B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646"/>
            <a:ext cx="6151794" cy="6865646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FFF7A-2129-B9CE-1B30-239FEB64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 b="-775"/>
          <a:stretch/>
        </p:blipFill>
        <p:spPr>
          <a:xfrm rot="5400000" flipV="1">
            <a:off x="620844" y="-620842"/>
            <a:ext cx="6547419" cy="7789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79486" y="3162300"/>
            <a:ext cx="5492974" cy="3620240"/>
          </a:xfrm>
        </p:spPr>
        <p:txBody>
          <a:bodyPr lIns="0" anchor="t">
            <a:noAutofit/>
          </a:bodyPr>
          <a:lstStyle>
            <a:lvl1pPr algn="l">
              <a:lnSpc>
                <a:spcPct val="80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CC78C-D6DB-602E-592B-738F7C0D4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794" y="1048054"/>
            <a:ext cx="4840129" cy="4840129"/>
          </a:xfrm>
          <a:custGeom>
            <a:avLst/>
            <a:gdLst>
              <a:gd name="connsiteX0" fmla="*/ 2990850 w 5981700"/>
              <a:gd name="connsiteY0" fmla="*/ 0 h 5981700"/>
              <a:gd name="connsiteX1" fmla="*/ 5981700 w 5981700"/>
              <a:gd name="connsiteY1" fmla="*/ 2990850 h 5981700"/>
              <a:gd name="connsiteX2" fmla="*/ 2990850 w 5981700"/>
              <a:gd name="connsiteY2" fmla="*/ 5981700 h 5981700"/>
              <a:gd name="connsiteX3" fmla="*/ 0 w 5981700"/>
              <a:gd name="connsiteY3" fmla="*/ 2990850 h 5981700"/>
              <a:gd name="connsiteX4" fmla="*/ 2990850 w 5981700"/>
              <a:gd name="connsiteY4" fmla="*/ 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700" h="5981700">
                <a:moveTo>
                  <a:pt x="2990850" y="0"/>
                </a:moveTo>
                <a:cubicBezTo>
                  <a:pt x="4642651" y="0"/>
                  <a:pt x="5981700" y="1339049"/>
                  <a:pt x="5981700" y="2990850"/>
                </a:cubicBezTo>
                <a:cubicBezTo>
                  <a:pt x="5981700" y="4642651"/>
                  <a:pt x="4642651" y="5981700"/>
                  <a:pt x="2990850" y="5981700"/>
                </a:cubicBezTo>
                <a:cubicBezTo>
                  <a:pt x="1339049" y="5981700"/>
                  <a:pt x="0" y="4642651"/>
                  <a:pt x="0" y="2990850"/>
                </a:cubicBezTo>
                <a:cubicBezTo>
                  <a:pt x="0" y="1339049"/>
                  <a:pt x="1339049" y="0"/>
                  <a:pt x="2990850" y="0"/>
                </a:cubicBezTo>
                <a:close/>
              </a:path>
            </a:pathLst>
          </a:cu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308F0DE-05CF-52D2-524A-39AFB4CD01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9486" y="754602"/>
            <a:ext cx="3724353" cy="2148619"/>
          </a:xfrm>
        </p:spPr>
        <p:txBody>
          <a:bodyPr lIns="0" anchor="b">
            <a:normAutofit/>
          </a:bodyPr>
          <a:lstStyle>
            <a:lvl1pPr marL="0" indent="0" algn="l">
              <a:buNone/>
              <a:defRPr lang="en-US" sz="1600" b="0" kern="1200" cap="all" spc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AB5F830-68FC-D02D-E399-9A7E2D001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0504" b="19513"/>
          <a:stretch/>
        </p:blipFill>
        <p:spPr>
          <a:xfrm rot="16200000">
            <a:off x="10787010" y="371951"/>
            <a:ext cx="1232643" cy="15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156F1-34FE-756E-0B64-B272B7D4B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98280" y="-7646"/>
            <a:ext cx="3093720" cy="6865646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FFF7A-2129-B9CE-1B30-239FEB64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/>
          <a:stretch/>
        </p:blipFill>
        <p:spPr>
          <a:xfrm rot="10800000" flipV="1">
            <a:off x="5644581" y="-7646"/>
            <a:ext cx="6547419" cy="6865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FBDFE4-22E9-9FAC-E1DD-D7F4FB16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67" b="-6266"/>
          <a:stretch/>
        </p:blipFill>
        <p:spPr>
          <a:xfrm rot="5400000" flipV="1">
            <a:off x="63138" y="-70783"/>
            <a:ext cx="4163783" cy="4290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281" y="3040380"/>
            <a:ext cx="5430207" cy="3817620"/>
          </a:xfrm>
        </p:spPr>
        <p:txBody>
          <a:bodyPr lIns="0" anchor="t">
            <a:noAutofit/>
          </a:bodyPr>
          <a:lstStyle>
            <a:lvl1pPr algn="l">
              <a:defRPr sz="7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308F0DE-05CF-52D2-524A-39AFB4CD01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281" y="1225118"/>
            <a:ext cx="4634178" cy="1678103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2000" b="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14434B-2F33-1D60-AE02-DDEC3B9CF8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5835" y="1048054"/>
            <a:ext cx="4840129" cy="4840129"/>
          </a:xfrm>
          <a:custGeom>
            <a:avLst/>
            <a:gdLst>
              <a:gd name="connsiteX0" fmla="*/ 2990850 w 5981700"/>
              <a:gd name="connsiteY0" fmla="*/ 0 h 5981700"/>
              <a:gd name="connsiteX1" fmla="*/ 5981700 w 5981700"/>
              <a:gd name="connsiteY1" fmla="*/ 2990850 h 5981700"/>
              <a:gd name="connsiteX2" fmla="*/ 2990850 w 5981700"/>
              <a:gd name="connsiteY2" fmla="*/ 5981700 h 5981700"/>
              <a:gd name="connsiteX3" fmla="*/ 0 w 5981700"/>
              <a:gd name="connsiteY3" fmla="*/ 2990850 h 5981700"/>
              <a:gd name="connsiteX4" fmla="*/ 2990850 w 5981700"/>
              <a:gd name="connsiteY4" fmla="*/ 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700" h="5981700">
                <a:moveTo>
                  <a:pt x="2990850" y="0"/>
                </a:moveTo>
                <a:cubicBezTo>
                  <a:pt x="4642651" y="0"/>
                  <a:pt x="5981700" y="1339049"/>
                  <a:pt x="5981700" y="2990850"/>
                </a:cubicBezTo>
                <a:cubicBezTo>
                  <a:pt x="5981700" y="4642651"/>
                  <a:pt x="4642651" y="5981700"/>
                  <a:pt x="2990850" y="5981700"/>
                </a:cubicBezTo>
                <a:cubicBezTo>
                  <a:pt x="1339049" y="5981700"/>
                  <a:pt x="0" y="4642651"/>
                  <a:pt x="0" y="2990850"/>
                </a:cubicBezTo>
                <a:cubicBezTo>
                  <a:pt x="0" y="1339049"/>
                  <a:pt x="1339049" y="0"/>
                  <a:pt x="2990850" y="0"/>
                </a:cubicBezTo>
                <a:close/>
              </a:path>
            </a:pathLst>
          </a:cu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0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5157DB4-9CB7-294E-6FC5-03F67A02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249888" y="0"/>
            <a:ext cx="4942112" cy="685800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552F5AC-18A6-7462-5EB6-6F6F3A408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/>
          <a:stretch/>
        </p:blipFill>
        <p:spPr>
          <a:xfrm flipV="1">
            <a:off x="0" y="0"/>
            <a:ext cx="6547419" cy="6865646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573256-59FC-E67E-E487-C37703D8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808538"/>
            <a:ext cx="121920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9" y="4154558"/>
            <a:ext cx="5324951" cy="2220902"/>
          </a:xfrm>
        </p:spPr>
        <p:txBody>
          <a:bodyPr lIns="0" anchor="b">
            <a:noAutofit/>
          </a:bodyPr>
          <a:lstStyle>
            <a:lvl1pPr algn="l"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7EB4FD7F-9DB9-04F2-0FF6-C32C0396FA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4770438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1067FA4B-E31C-2922-DCB4-ACA6179812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61960" y="5288279"/>
            <a:ext cx="4130040" cy="1131567"/>
          </a:xfrm>
        </p:spPr>
        <p:txBody>
          <a:bodyPr lIns="0" anchor="ctr">
            <a:normAutofit/>
          </a:bodyPr>
          <a:lstStyle>
            <a:lvl1pPr marL="0" indent="0" algn="ctr">
              <a:buNone/>
              <a:defRPr sz="1800" b="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F167C73C-A4C3-9198-7F38-8DB5D6BD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764603" y="4925265"/>
            <a:ext cx="870600" cy="18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3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A72122-641A-CA2F-E7AC-6FC3819C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2736850"/>
            <a:ext cx="12192000" cy="412115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E4C80-6993-C1B1-26E6-463B91EB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0"/>
          <a:stretch/>
        </p:blipFill>
        <p:spPr>
          <a:xfrm flipV="1">
            <a:off x="1" y="-7646"/>
            <a:ext cx="12192000" cy="686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9" y="5331961"/>
            <a:ext cx="5279231" cy="539762"/>
          </a:xfrm>
        </p:spPr>
        <p:txBody>
          <a:bodyPr lIns="0" anchor="t">
            <a:noAutofit/>
          </a:bodyPr>
          <a:lstStyle>
            <a:lvl1pPr algn="l"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3FB349-AC61-548D-5D7E-37990D16B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469" y="310243"/>
            <a:ext cx="5279231" cy="47167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0227EBE-BEA6-9FE3-015A-377B5C2902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09502" y="310242"/>
            <a:ext cx="5279231" cy="47167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8933BF-A0AD-9306-66A0-8F4D31255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69" y="5883730"/>
            <a:ext cx="5279236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79C2CAE-EB6C-AA3C-093C-AA24705ADD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9499" y="5331961"/>
            <a:ext cx="5279236" cy="539762"/>
          </a:xfrm>
        </p:spPr>
        <p:txBody>
          <a:bodyPr lIns="0" anchor="t">
            <a:noAutofit/>
          </a:bodyPr>
          <a:lstStyle>
            <a:lvl1pPr marL="0" indent="0" algn="l"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BB16295-2CE6-A516-8527-E895BD912F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502" y="5883730"/>
            <a:ext cx="5279236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82228A6-C5DE-A755-5A92-B53F6AA1B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2209" r="430" b="845"/>
          <a:stretch/>
        </p:blipFill>
        <p:spPr>
          <a:xfrm rot="5400000">
            <a:off x="11092549" y="5460313"/>
            <a:ext cx="1227349" cy="9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8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5D6890-2EFE-4162-E925-FDAB446DD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2736850"/>
            <a:ext cx="12192000" cy="412115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1EA913-1C41-0E26-60E1-0458172D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36"/>
          <a:stretch/>
        </p:blipFill>
        <p:spPr>
          <a:xfrm rot="10800000" flipV="1">
            <a:off x="5644581" y="-7646"/>
            <a:ext cx="6547419" cy="6865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AA5C59-8D1E-6B6F-4640-8F9A700A8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67" b="-6266"/>
          <a:stretch/>
        </p:blipFill>
        <p:spPr>
          <a:xfrm rot="5400000" flipV="1">
            <a:off x="63141" y="-70784"/>
            <a:ext cx="4163783" cy="429006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997E53A-1A39-DF71-6DD3-4C26BF7174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9" y="5331961"/>
            <a:ext cx="3429679" cy="551768"/>
          </a:xfrm>
        </p:spPr>
        <p:txBody>
          <a:bodyPr lIns="0" anchor="t">
            <a:noAutofit/>
          </a:bodyPr>
          <a:lstStyle>
            <a:lvl1pPr algn="l"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DC4D0A5C-7796-AAF8-E639-4A1710EE93C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4057" y="310244"/>
            <a:ext cx="3429682" cy="471674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C8CBAF88-D501-00F1-9113-12839FB906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82615" y="310243"/>
            <a:ext cx="3429682" cy="471674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BED23468-975F-4D90-B86C-207AC5855E9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058261" y="310244"/>
            <a:ext cx="3429682" cy="471674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7F1145E-C173-BDD8-4F72-155D6250D8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469" y="5883730"/>
            <a:ext cx="3429682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BF823A-1C3D-0F85-D743-C61DEF06F1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1159" y="5331961"/>
            <a:ext cx="3429682" cy="551768"/>
          </a:xfrm>
        </p:spPr>
        <p:txBody>
          <a:bodyPr lIns="0" anchor="t">
            <a:noAutofit/>
          </a:bodyPr>
          <a:lstStyle>
            <a:lvl1pPr marL="0" indent="0" algn="l"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648C783-D079-6E13-C1FF-38EBD5103A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2615" y="5883730"/>
            <a:ext cx="3429682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B28A2EA-3D2F-771C-649D-38FA331322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58261" y="5331961"/>
            <a:ext cx="3429682" cy="551768"/>
          </a:xfrm>
        </p:spPr>
        <p:txBody>
          <a:bodyPr lIns="0" anchor="t">
            <a:noAutofit/>
          </a:bodyPr>
          <a:lstStyle>
            <a:lvl1pPr marL="0" indent="0" algn="l"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ACC8F0D-A2D7-0D8A-186B-C4C8AA5DE3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59717" y="5883730"/>
            <a:ext cx="3429682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4579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A72122-641A-CA2F-E7AC-6FC3819C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2736850"/>
            <a:ext cx="12192000" cy="412115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E4C80-6993-C1B1-26E6-463B91EB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0"/>
          <a:stretch/>
        </p:blipFill>
        <p:spPr>
          <a:xfrm flipV="1">
            <a:off x="1" y="-7646"/>
            <a:ext cx="12192000" cy="686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9027-A380-3EDB-355B-67F17AC864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469" y="5331961"/>
            <a:ext cx="9613374" cy="361269"/>
          </a:xfrm>
        </p:spPr>
        <p:txBody>
          <a:bodyPr lIns="0" anchor="t">
            <a:noAutofit/>
          </a:bodyPr>
          <a:lstStyle>
            <a:lvl1pPr algn="l"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3FB349-AC61-548D-5D7E-37990D16B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470" y="310243"/>
            <a:ext cx="10786264" cy="47167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8933BF-A0AD-9306-66A0-8F4D31255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68" y="5883730"/>
            <a:ext cx="9613383" cy="664027"/>
          </a:xfrm>
        </p:spPr>
        <p:txBody>
          <a:bodyPr lIns="0" anchor="t">
            <a:normAutofit/>
          </a:bodyPr>
          <a:lstStyle>
            <a:lvl1pPr marL="0" indent="0" algn="l">
              <a:buNone/>
              <a:defRPr lang="en-US" sz="1400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11C231F-6109-C5C5-47F4-03434EDB9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6856" r="430" b="-4515"/>
          <a:stretch/>
        </p:blipFill>
        <p:spPr>
          <a:xfrm rot="5400000">
            <a:off x="10557245" y="4925010"/>
            <a:ext cx="1227349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A8595-5E1A-945B-48C0-A787C7AB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6D0E-99FB-9E9C-1CDE-F0C4727E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1B16-3DFB-505A-9B6D-A3F8632A2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2DAAB-1D55-4415-AB44-B6515C192A86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3EA5-DB4A-74DA-ED8F-F7874CF04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F339-2527-B263-0B79-347AAB28C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3B302-7AB2-46D1-9DDF-1AE20667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0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0" r:id="rId4"/>
    <p:sldLayoutId id="2147483661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F5A7-4BCE-88CA-2347-16B9E792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99" y="2349729"/>
            <a:ext cx="5393532" cy="2438028"/>
          </a:xfrm>
        </p:spPr>
        <p:txBody>
          <a:bodyPr/>
          <a:lstStyle/>
          <a:p>
            <a:r>
              <a:rPr lang="en-US" dirty="0"/>
              <a:t>Pizza Sales Analysis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5CC4AE62-CFEB-2FE5-E607-B4B22BF0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010273" y="531603"/>
            <a:ext cx="1232643" cy="2629639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43A3FD4A-7159-F7A4-5C1F-3B488ADE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925"/>
          <a:stretch/>
        </p:blipFill>
        <p:spPr>
          <a:xfrm rot="5400000">
            <a:off x="10794021" y="4159968"/>
            <a:ext cx="1092624" cy="170333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4BFC11-4A69-39F3-6924-2D18E0E297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1" r="16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435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EF56-A572-C187-93F0-4D67964D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987" y="783718"/>
            <a:ext cx="5024521" cy="988460"/>
          </a:xfrm>
        </p:spPr>
        <p:txBody>
          <a:bodyPr anchor="t"/>
          <a:lstStyle/>
          <a:p>
            <a:r>
              <a:rPr lang="en-US" dirty="0"/>
              <a:t>Objective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0006FE9-3E8C-0002-2F83-835DC32DD9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7018" y="1772178"/>
            <a:ext cx="3724353" cy="3426545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Arial Rounded MT Bold" panose="020F0704030504030204" pitchFamily="34" charset="0"/>
                <a:cs typeface="Aharoni" panose="02010803020104030203" pitchFamily="2" charset="-79"/>
              </a:rPr>
              <a:t>To generate actionable insights for the organization from the given </a:t>
            </a:r>
            <a:r>
              <a:rPr lang="en-US" sz="1800" i="1" cap="none" dirty="0">
                <a:solidFill>
                  <a:srgbClr val="FFC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Pizza Sales Data </a:t>
            </a:r>
            <a:r>
              <a:rPr lang="en-US" sz="1800" cap="none" dirty="0">
                <a:latin typeface="Arial Rounded MT Bold" panose="020F0704030504030204" pitchFamily="34" charset="0"/>
                <a:cs typeface="Aharoni" panose="02010803020104030203" pitchFamily="2" charset="-79"/>
              </a:rPr>
              <a:t>enabling informed decision making for the stakeholders such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 Rounded MT Bold" panose="020F0704030504030204" pitchFamily="34" charset="0"/>
                <a:cs typeface="Aharoni" panose="02010803020104030203" pitchFamily="2" charset="-79"/>
              </a:rPr>
              <a:t>Top and bottom performing pizzas,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 Rounded MT Bold" panose="020F0704030504030204" pitchFamily="34" charset="0"/>
                <a:cs typeface="Aharoni" panose="02010803020104030203" pitchFamily="2" charset="-79"/>
              </a:rPr>
              <a:t>Sales performance by pizza category and size,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 Rounded MT Bold" panose="020F0704030504030204" pitchFamily="34" charset="0"/>
                <a:cs typeface="Aharoni" panose="02010803020104030203" pitchFamily="2" charset="-79"/>
              </a:rPr>
              <a:t>Hourly and weekly trend of total orders.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13E3CC-9660-C2CE-5168-46F416A14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81851" y="4387323"/>
            <a:ext cx="1232643" cy="26296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8AF6F4B-8799-BEA6-09AE-47F3D874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04"/>
          <a:stretch/>
        </p:blipFill>
        <p:spPr>
          <a:xfrm rot="16200000">
            <a:off x="428914" y="115386"/>
            <a:ext cx="1232643" cy="20904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DFD7AA5-F5CA-7AEC-893D-57FC8FE7A3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>
            <a:fillRect/>
          </a:stretch>
        </p:blipFill>
        <p:spPr>
          <a:xfrm>
            <a:off x="665795" y="1048055"/>
            <a:ext cx="4839038" cy="4839038"/>
          </a:xfrm>
        </p:spPr>
      </p:pic>
    </p:spTree>
    <p:extLst>
      <p:ext uri="{BB962C8B-B14F-4D97-AF65-F5344CB8AC3E}">
        <p14:creationId xmlns:p14="http://schemas.microsoft.com/office/powerpoint/2010/main" val="38457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16B9-7CE0-E821-2349-D00B35D7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6133" y="544300"/>
            <a:ext cx="5024521" cy="1232643"/>
          </a:xfrm>
        </p:spPr>
        <p:txBody>
          <a:bodyPr/>
          <a:lstStyle/>
          <a:p>
            <a:pPr algn="ctr"/>
            <a:r>
              <a:rPr lang="en-US" sz="4000" dirty="0"/>
              <a:t>Tools/Technologies used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782C846-E8D4-3E14-ED79-585646B962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76050" y="1772180"/>
            <a:ext cx="4344685" cy="3027640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Arial Rounded MT Bold" panose="020F0704030504030204" pitchFamily="34" charset="0"/>
              </a:rPr>
              <a:t>This project focuses on </a:t>
            </a:r>
            <a:r>
              <a:rPr lang="en-US" sz="1800" cap="none" dirty="0" err="1">
                <a:latin typeface="Arial Rounded MT Bold" panose="020F0704030504030204" pitchFamily="34" charset="0"/>
              </a:rPr>
              <a:t>analysing</a:t>
            </a:r>
            <a:r>
              <a:rPr lang="en-US" sz="1800" cap="none" dirty="0">
                <a:latin typeface="Arial Rounded MT Bold" panose="020F0704030504030204" pitchFamily="34" charset="0"/>
              </a:rPr>
              <a:t> the given Sales data using SQL queries and building dashboard using Tableau.</a:t>
            </a:r>
          </a:p>
          <a:p>
            <a:endParaRPr lang="en-US" sz="1800" cap="none" dirty="0">
              <a:latin typeface="Arial Rounded MT Bold" panose="020F0704030504030204" pitchFamily="34" charset="0"/>
            </a:endParaRPr>
          </a:p>
          <a:p>
            <a:r>
              <a:rPr lang="en-US" sz="1800" b="1" i="1" cap="none" dirty="0">
                <a:solidFill>
                  <a:schemeClr val="bg2"/>
                </a:solidFill>
                <a:latin typeface="Arial Rounded MT Bold" panose="020F0704030504030204" pitchFamily="34" charset="0"/>
              </a:rPr>
              <a:t>Software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 Rounded MT Bold" panose="020F0704030504030204" pitchFamily="34" charset="0"/>
              </a:rPr>
              <a:t>Microsoft SQL Server Management Studio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Arial Rounded MT Bold" panose="020F0704030504030204" pitchFamily="34" charset="0"/>
              </a:rPr>
              <a:t>Tableau 2024.1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AA8108-1481-D859-23FE-DB29F347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81851" y="4387323"/>
            <a:ext cx="1232643" cy="26296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3F4734-2560-3AF9-C0D5-7F6C4B785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04"/>
          <a:stretch/>
        </p:blipFill>
        <p:spPr>
          <a:xfrm rot="16200000">
            <a:off x="428914" y="115386"/>
            <a:ext cx="1232643" cy="2090472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8D0AE70-8844-7E50-942A-070B260356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166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16B9-7CE0-E821-2349-D00B35D7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246" y="245152"/>
            <a:ext cx="5024521" cy="1830940"/>
          </a:xfrm>
        </p:spPr>
        <p:txBody>
          <a:bodyPr/>
          <a:lstStyle/>
          <a:p>
            <a:r>
              <a:rPr lang="en-US" dirty="0"/>
              <a:t>Client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286D-87A8-02C9-C724-A90427EC1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8246" y="2291137"/>
            <a:ext cx="4159750" cy="331883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cap="none" dirty="0">
                <a:solidFill>
                  <a:srgbClr val="FFC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KPIs: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Total revenue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Average order value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Total pizzas sold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Total orders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Average pizzas per order</a:t>
            </a:r>
          </a:p>
          <a:p>
            <a:endParaRPr lang="en-US" sz="1800" cap="none" dirty="0">
              <a:solidFill>
                <a:schemeClr val="bg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226E23-AA14-D475-E844-1A986A30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81851" y="4387323"/>
            <a:ext cx="1232643" cy="26296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E24927A-4FA9-F8F6-FB43-06DDD04A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04"/>
          <a:stretch/>
        </p:blipFill>
        <p:spPr>
          <a:xfrm rot="16200000">
            <a:off x="428914" y="115386"/>
            <a:ext cx="1232643" cy="2090472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B908A04-CB60-E1F3-97FD-4E9A24D39D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7" r="188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537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16B9-7CE0-E821-2349-D00B35D7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246" y="245152"/>
            <a:ext cx="5024521" cy="1830940"/>
          </a:xfrm>
        </p:spPr>
        <p:txBody>
          <a:bodyPr/>
          <a:lstStyle/>
          <a:p>
            <a:r>
              <a:rPr lang="en-US" dirty="0"/>
              <a:t>Client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286D-87A8-02C9-C724-A90427EC1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8246" y="2133032"/>
            <a:ext cx="5933754" cy="447981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cap="none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Charts Requirement 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Hourly trend of total orders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Weekly trend of total orders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Percentage of sales by Pizza category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Percentage of sales by Pizza size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Total pizzas sold by Pizza category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Top 5 best performing pizzas by revenue, total quantity and total orders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cap="none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Bottom 5 worst performing pizzas by revenue, total quantity and total orders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24927A-4FA9-F8F6-FB43-06DDD04A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504"/>
          <a:stretch/>
        </p:blipFill>
        <p:spPr>
          <a:xfrm rot="16200000">
            <a:off x="428914" y="115386"/>
            <a:ext cx="1232643" cy="2090472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4B10C3F-7250-B438-E2B2-A9614E511E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2" b="219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324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39DBA-EFCC-A706-814A-FFD9F7AFA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029" y="4515091"/>
            <a:ext cx="2524335" cy="551768"/>
          </a:xfrm>
        </p:spPr>
        <p:txBody>
          <a:bodyPr/>
          <a:lstStyle/>
          <a:p>
            <a:r>
              <a:rPr lang="en-US" dirty="0"/>
              <a:t>Importing Data into SQL server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901DB77-B473-6DF3-BE47-091641DF6A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135" y="5339260"/>
            <a:ext cx="2524335" cy="939912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Creating the database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Running SQL queries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Documenting the results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9DCB8EB7-2AC0-7905-1235-6742F014D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1285" b="1452"/>
          <a:stretch/>
        </p:blipFill>
        <p:spPr>
          <a:xfrm rot="5400000">
            <a:off x="3900458" y="204761"/>
            <a:ext cx="733479" cy="1562099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4808043-4E5C-32D5-CB20-2167795AC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r="1285" b="1452"/>
          <a:stretch/>
        </p:blipFill>
        <p:spPr>
          <a:xfrm rot="16200000">
            <a:off x="7636202" y="3852617"/>
            <a:ext cx="593344" cy="1263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CCE0A-378F-5518-BFA7-915240D01FBE}"/>
              </a:ext>
            </a:extLst>
          </p:cNvPr>
          <p:cNvSpPr txBox="1"/>
          <p:nvPr/>
        </p:nvSpPr>
        <p:spPr>
          <a:xfrm>
            <a:off x="4904095" y="193981"/>
            <a:ext cx="331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highlight>
                  <a:srgbClr val="008080"/>
                </a:highlight>
                <a:latin typeface="Abadi" panose="020B0604020104020204" pitchFamily="34" charset="0"/>
              </a:rPr>
              <a:t>Steps Involved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3C31300-B716-C409-0BF3-EF2EEC4F3518}"/>
              </a:ext>
            </a:extLst>
          </p:cNvPr>
          <p:cNvSpPr txBox="1">
            <a:spLocks/>
          </p:cNvSpPr>
          <p:nvPr/>
        </p:nvSpPr>
        <p:spPr>
          <a:xfrm>
            <a:off x="5009408" y="4484442"/>
            <a:ext cx="2524335" cy="5517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/>
              <a:t>Connecting Data Source with Tableau</a:t>
            </a:r>
          </a:p>
        </p:txBody>
      </p:sp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E64DF97F-F41F-2CF6-7CD8-BE3B66DE68B8}"/>
              </a:ext>
            </a:extLst>
          </p:cNvPr>
          <p:cNvSpPr txBox="1">
            <a:spLocks/>
          </p:cNvSpPr>
          <p:nvPr/>
        </p:nvSpPr>
        <p:spPr>
          <a:xfrm>
            <a:off x="4986123" y="5362765"/>
            <a:ext cx="2524335" cy="93991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Data cleaning and Processing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Creating different </a:t>
            </a:r>
            <a:r>
              <a:rPr lang="en-US" dirty="0" err="1">
                <a:latin typeface="Arial Rounded MT Bold" panose="020F0704030504030204" pitchFamily="34" charset="0"/>
              </a:rPr>
              <a:t>visualisations</a:t>
            </a:r>
            <a:endParaRPr lang="en-US" dirty="0">
              <a:latin typeface="Arial Rounded MT Bold" panose="020F07040305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Validating the results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2EE96A50-A0F5-CA58-1752-2F0A172A60E4}"/>
              </a:ext>
            </a:extLst>
          </p:cNvPr>
          <p:cNvSpPr txBox="1">
            <a:spLocks/>
          </p:cNvSpPr>
          <p:nvPr/>
        </p:nvSpPr>
        <p:spPr>
          <a:xfrm>
            <a:off x="9594172" y="4576572"/>
            <a:ext cx="2524335" cy="428806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pc="1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IN" dirty="0"/>
              <a:t>Building Dashboard</a:t>
            </a:r>
          </a:p>
        </p:txBody>
      </p:sp>
      <p:sp>
        <p:nvSpPr>
          <p:cNvPr id="18" name="Text Placeholder 36">
            <a:extLst>
              <a:ext uri="{FF2B5EF4-FFF2-40B4-BE49-F238E27FC236}">
                <a16:creationId xmlns:a16="http://schemas.microsoft.com/office/drawing/2014/main" id="{B5BF9233-844E-30D0-A194-5478611287E3}"/>
              </a:ext>
            </a:extLst>
          </p:cNvPr>
          <p:cNvSpPr txBox="1">
            <a:spLocks/>
          </p:cNvSpPr>
          <p:nvPr/>
        </p:nvSpPr>
        <p:spPr>
          <a:xfrm>
            <a:off x="9594171" y="5339260"/>
            <a:ext cx="2524335" cy="84153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b="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Building Interactive Dashboard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Generating Report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7F66578-3FA7-FC96-4082-6297891A452E}"/>
              </a:ext>
            </a:extLst>
          </p:cNvPr>
          <p:cNvSpPr/>
          <p:nvPr/>
        </p:nvSpPr>
        <p:spPr>
          <a:xfrm>
            <a:off x="8075488" y="2568539"/>
            <a:ext cx="934948" cy="2054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EB797F8-1177-CB7B-2E30-C85E3E09DD27}"/>
              </a:ext>
            </a:extLst>
          </p:cNvPr>
          <p:cNvSpPr/>
          <p:nvPr/>
        </p:nvSpPr>
        <p:spPr>
          <a:xfrm>
            <a:off x="3486148" y="2568539"/>
            <a:ext cx="934948" cy="2054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DC9B3A0D-2E70-CD83-4116-5D792D7EB7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9" y="1110490"/>
            <a:ext cx="3025888" cy="30258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29EB8FD2-48FE-A726-79B9-6AB1ED5B8D6F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93" y="1110491"/>
            <a:ext cx="2930367" cy="30772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EE6CA813-DDD2-AA80-F0D9-2B7F21D3A55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863" y="1110490"/>
            <a:ext cx="2918379" cy="29160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12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F5A7-4BCE-88CA-2347-16B9E792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19" y="1557979"/>
            <a:ext cx="5393532" cy="26174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5CC4AE62-CFEB-2FE5-E607-B4B22BF0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010273" y="531603"/>
            <a:ext cx="1232643" cy="2629639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43A3FD4A-7159-F7A4-5C1F-3B488ADE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925"/>
          <a:stretch/>
        </p:blipFill>
        <p:spPr>
          <a:xfrm rot="5400000">
            <a:off x="10794021" y="4159968"/>
            <a:ext cx="1092624" cy="170333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93A1DD9-99E9-7049-6D48-AEFC65FCAC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1" r="16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20287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24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737C54"/>
      </a:accent1>
      <a:accent2>
        <a:srgbClr val="BDB5A2"/>
      </a:accent2>
      <a:accent3>
        <a:srgbClr val="4D4247"/>
      </a:accent3>
      <a:accent4>
        <a:srgbClr val="DEC8C9"/>
      </a:accent4>
      <a:accent5>
        <a:srgbClr val="6D7383"/>
      </a:accent5>
      <a:accent6>
        <a:srgbClr val="958381"/>
      </a:accent6>
      <a:hlink>
        <a:srgbClr val="467886"/>
      </a:hlink>
      <a:folHlink>
        <a:srgbClr val="96607D"/>
      </a:folHlink>
    </a:clrScheme>
    <a:fontScheme name="Custom 166">
      <a:majorFont>
        <a:latin typeface="Chamberi Super Display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odScrapbook_Win32_SL_V5" id="{0AA88523-B83D-4B3B-A0FD-B36C0C47AAAA}" vid="{64FE718D-A302-4E96-BFCA-81CBB8AD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458EF5-D8DC-4F71-8CC9-369D1AA91F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73A56F-6BA6-4341-A4BD-D30C8B6C40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C1F3AC-182C-4744-84BA-9B28F56022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Favorite local foods album</Template>
  <TotalTime>77</TotalTime>
  <Words>198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Abadi</vt:lpstr>
      <vt:lpstr>Aptos</vt:lpstr>
      <vt:lpstr>Arial</vt:lpstr>
      <vt:lpstr>Arial Rounded MT Bold</vt:lpstr>
      <vt:lpstr>Chamberi Super Display</vt:lpstr>
      <vt:lpstr>Gill Sans Nova Light</vt:lpstr>
      <vt:lpstr>Segoe UI Black</vt:lpstr>
      <vt:lpstr>Wingdings</vt:lpstr>
      <vt:lpstr>Custom</vt:lpstr>
      <vt:lpstr>Pizza Sales Analysis</vt:lpstr>
      <vt:lpstr>Objective</vt:lpstr>
      <vt:lpstr>Tools/Technologies used</vt:lpstr>
      <vt:lpstr>Client requirement</vt:lpstr>
      <vt:lpstr>Client requirement</vt:lpstr>
      <vt:lpstr>Importing Data into SQL server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Navneet Kaur</dc:creator>
  <cp:lastModifiedBy>Navneet Kaur</cp:lastModifiedBy>
  <cp:revision>1</cp:revision>
  <dcterms:created xsi:type="dcterms:W3CDTF">2024-07-05T18:55:01Z</dcterms:created>
  <dcterms:modified xsi:type="dcterms:W3CDTF">2024-07-05T20:12:54Z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