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0B1AE0-5AC1-486F-8DCD-8D802CF597AE}">
  <a:tblStyle styleId="{290B1AE0-5AC1-486F-8DCD-8D802CF597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3de40dee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3de40dee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3fc6a56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f3fc6a56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3fc6a56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3fc6a56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3fc6a56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3fc6a56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30f07365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30f07365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3fc6a56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3fc6a56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30f07365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30f07365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3de40d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3de40d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30f07365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30f07365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30f07365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30f07365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3fc6a56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3fc6a56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3de40dee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3de40de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architsharma01/loan-approval-prediction-datas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10325" y="1857750"/>
            <a:ext cx="50175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Loan Approval Prediction</a:t>
            </a:r>
            <a:endParaRPr b="1" sz="2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Prepared by Navneet Kumar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 After Oversampling</a:t>
            </a:r>
            <a:endParaRPr sz="1600"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 flipH="1" rot="10800000">
            <a:off x="4572000" y="1493357"/>
            <a:ext cx="3764400" cy="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2" name="Google Shape;212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{290B1AE0-5AC1-486F-8DCD-8D802CF597AE}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F1 %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Precision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Recall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KNN Classifier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 After Downsampling</a:t>
            </a:r>
            <a:endParaRPr sz="1600"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 flipH="1" rot="10800000">
            <a:off x="4572000" y="1493357"/>
            <a:ext cx="3764400" cy="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9" name="Google Shape;219;p2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{290B1AE0-5AC1-486F-8DCD-8D802CF597AE}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F1 %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Precision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Recall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KNN Classifier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Conclusion</a:t>
            </a:r>
            <a:endParaRPr sz="1600"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</a:t>
            </a:r>
            <a:r>
              <a:rPr lang="en"/>
              <a:t>Forest</a:t>
            </a:r>
            <a:r>
              <a:rPr lang="en"/>
              <a:t> is performing better compared to all other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Oversampling of training data helped model produce better f1 and accuracy.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Future Works</a:t>
            </a:r>
            <a:endParaRPr sz="1600"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Different</a:t>
            </a:r>
            <a:r>
              <a:rPr lang="en"/>
              <a:t> encodings.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Trying Boosting Algorithms or Neural Nets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Getting more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Productionizing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Small Business Loan Approval Prediction 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 bank wants to automate the approval process for small business loans. The goal is to predict whether a small business loan application will be approved based on various features like business revenue, credit history, industry type, and the owner's personal financial details</a:t>
            </a:r>
            <a:endParaRPr sz="12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Steps Followed</a:t>
            </a:r>
            <a:endParaRPr sz="1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Gathering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Dealing with Missing Values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Splitting → Train/Test/Validation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Modelling → Trying Different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Upsampling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Downsampling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Productionizing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Note →This ppt covers till step 8.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111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821500"/>
            <a:ext cx="70389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00"/>
              <a:t>Data Source - </a:t>
            </a:r>
            <a:r>
              <a:rPr lang="en" sz="4900" u="sng">
                <a:solidFill>
                  <a:schemeClr val="hlink"/>
                </a:solidFill>
                <a:hlinkClick r:id="rId3"/>
              </a:rPr>
              <a:t>Loan Approval Prediction</a:t>
            </a:r>
            <a:endParaRPr sz="4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712925" y="20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{290B1AE0-5AC1-486F-8DCD-8D802CF597AE}</a:tableStyleId>
              </a:tblPr>
              <a:tblGrid>
                <a:gridCol w="1264075"/>
              </a:tblGrid>
              <a:tr h="3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Loan_ID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Married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Dependents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Education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Self_Employed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Property_Area</a:t>
                      </a:r>
                      <a:endParaRPr sz="1050">
                        <a:solidFill>
                          <a:srgbClr val="CCCC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5" name="Google Shape;155;p16"/>
          <p:cNvGraphicFramePr/>
          <p:nvPr/>
        </p:nvGraphicFramePr>
        <p:xfrm>
          <a:off x="24321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{290B1AE0-5AC1-486F-8DCD-8D802CF597AE}</a:tableStyleId>
              </a:tblPr>
              <a:tblGrid>
                <a:gridCol w="1644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ApplicantIncome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CoapplicantIncome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LoanAmount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Loan_Amount_Term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Credit_History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16"/>
          <p:cNvSpPr txBox="1"/>
          <p:nvPr/>
        </p:nvSpPr>
        <p:spPr>
          <a:xfrm>
            <a:off x="461935" y="1331625"/>
            <a:ext cx="316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Independent Features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01550" y="1660325"/>
            <a:ext cx="1486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 u="sng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2432150" y="2122750"/>
            <a:ext cx="1486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Numerical</a:t>
            </a:r>
            <a:endParaRPr u="sng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357963" y="2796725"/>
            <a:ext cx="1486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 u="sng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aphicFrame>
        <p:nvGraphicFramePr>
          <p:cNvPr id="160" name="Google Shape;160;p16"/>
          <p:cNvGraphicFramePr/>
          <p:nvPr/>
        </p:nvGraphicFramePr>
        <p:xfrm>
          <a:off x="5469325" y="326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{290B1AE0-5AC1-486F-8DCD-8D802CF597AE}</a:tableStyleId>
              </a:tblPr>
              <a:tblGrid>
                <a:gridCol w="1264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Loan_Status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16"/>
          <p:cNvSpPr txBox="1"/>
          <p:nvPr/>
        </p:nvSpPr>
        <p:spPr>
          <a:xfrm>
            <a:off x="4531885" y="2387100"/>
            <a:ext cx="316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ependent Feature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Categorical Feature </a:t>
            </a:r>
            <a:r>
              <a:rPr lang="en" sz="1600"/>
              <a:t>Distribution</a:t>
            </a:r>
            <a:endParaRPr sz="1600"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089775" y="1108550"/>
            <a:ext cx="76518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74" y="1108550"/>
            <a:ext cx="2578774" cy="19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550" y="1108550"/>
            <a:ext cx="2578774" cy="19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7325" y="1108550"/>
            <a:ext cx="2494249" cy="19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3200" y="3059575"/>
            <a:ext cx="2754425" cy="16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Anomalies In Numeric Features</a:t>
            </a:r>
            <a:endParaRPr sz="1600"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957425" y="883075"/>
            <a:ext cx="8328300" cy="4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700" y="883075"/>
            <a:ext cx="3331174" cy="20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101" y="883063"/>
            <a:ext cx="3331174" cy="208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700" y="3059500"/>
            <a:ext cx="3272526" cy="20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2025" y="3013300"/>
            <a:ext cx="3331176" cy="212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Correlation</a:t>
            </a:r>
            <a:endParaRPr sz="1600"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</a:t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3202476" cy="29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4838200" y="2461375"/>
            <a:ext cx="32025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is no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among the the independent features.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 Amount/Income Distribution</a:t>
            </a:r>
            <a:endParaRPr sz="1600"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089775" y="1164925"/>
            <a:ext cx="76236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75" y="1087375"/>
            <a:ext cx="3670075" cy="18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850" y="1087375"/>
            <a:ext cx="3482225" cy="18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5325" y="2996850"/>
            <a:ext cx="4956575" cy="14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Results Before Oversampling</a:t>
            </a:r>
            <a:endParaRPr sz="1600"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 flipH="1" rot="10800000">
            <a:off x="4572000" y="1493357"/>
            <a:ext cx="3764400" cy="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5" name="Google Shape;205;p2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{290B1AE0-5AC1-486F-8DCD-8D802CF597AE}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Accuracy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F1 %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Precision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Recall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KNN Classifier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