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5.jpg" ContentType="image/jpg"/>
  <Override PartName="/ppt/media/image8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5" r:id="rId4"/>
    <p:sldId id="260" r:id="rId5"/>
    <p:sldId id="286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82" r:id="rId17"/>
    <p:sldId id="275" r:id="rId18"/>
    <p:sldId id="276" r:id="rId19"/>
    <p:sldId id="277" r:id="rId20"/>
    <p:sldId id="287" r:id="rId21"/>
    <p:sldId id="278" r:id="rId22"/>
    <p:sldId id="279" r:id="rId23"/>
    <p:sldId id="284" r:id="rId24"/>
    <p:sldId id="273" r:id="rId25"/>
    <p:sldId id="280" r:id="rId26"/>
    <p:sldId id="258" r:id="rId27"/>
    <p:sldId id="283" r:id="rId28"/>
  </p:sldIdLst>
  <p:sldSz cx="12192000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992" y="-5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0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1" y="738189"/>
            <a:ext cx="2766484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738189"/>
            <a:ext cx="810260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1204" y="627634"/>
            <a:ext cx="81495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13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3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15" y="738189"/>
            <a:ext cx="11250083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92" y="1371601"/>
            <a:ext cx="11253807" cy="4722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16" y="738189"/>
            <a:ext cx="10993968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844" y="1371601"/>
            <a:ext cx="5331884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9484" y="1371601"/>
            <a:ext cx="53340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14300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283" y="1371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0574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767" y="1371600"/>
            <a:ext cx="56938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174875"/>
            <a:ext cx="5638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37601" y="6248400"/>
            <a:ext cx="2537884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9516" y="738189"/>
            <a:ext cx="10564284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793" y="1371601"/>
            <a:ext cx="10997692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74592" y="6302374"/>
            <a:ext cx="12117407" cy="23814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6"/>
            <a:ext cx="7112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558256" y="3537726"/>
            <a:ext cx="5637213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12192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02733" y="1295400"/>
            <a:ext cx="11489267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61133" y="0"/>
            <a:ext cx="14224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566400" y="6324600"/>
            <a:ext cx="13208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06400" y="0"/>
            <a:ext cx="31496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11200" y="1371600"/>
            <a:ext cx="110744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10668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10668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317501" y="228601"/>
            <a:ext cx="8107069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7</a:t>
            </a:r>
            <a:r>
              <a:rPr lang="en-US" sz="1800" b="1" baseline="300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TH</a:t>
            </a: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SEMESTER TECHNICAL</a:t>
            </a:r>
            <a:r>
              <a:rPr lang="en-US" sz="1800" b="1" baseline="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SEMINAR </a:t>
            </a:r>
            <a:r>
              <a:rPr lang="en-US" sz="1800" b="1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11200" y="6400801"/>
            <a:ext cx="102616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514600" y="12954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POLYTRONICS</a:t>
            </a:r>
          </a:p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57298" y="3429000"/>
            <a:ext cx="3733800" cy="14192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Student Name : Navneet Nipu                         Roll No: ECE#201710518</a:t>
            </a:r>
          </a:p>
          <a:p>
            <a:pPr algn="just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2000" b="1" dirty="0" err="1">
                <a:solidFill>
                  <a:srgbClr val="00206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2000" b="1" dirty="0">
                <a:solidFill>
                  <a:srgbClr val="002060"/>
                </a:solidFill>
                <a:ea typeface="DejaVu Sans" charset="0"/>
                <a:cs typeface="DejaVu Sans" charset="0"/>
              </a:rPr>
              <a:t> . No:1701202158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399" y="44196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457700" y="5367338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Prof. Santosh Kumar Patnaik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8430" y="27387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E9B3E-B8B9-4A1A-BF25-E36238402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572886"/>
            <a:ext cx="2026241" cy="215781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20186"/>
            <a:ext cx="10896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Two </a:t>
            </a:r>
            <a:r>
              <a:rPr lang="en-IN" dirty="0"/>
              <a:t>conditions </a:t>
            </a:r>
            <a:r>
              <a:rPr lang="en-IN" spc="-35" dirty="0"/>
              <a:t>to </a:t>
            </a:r>
            <a:r>
              <a:rPr lang="en-IN" dirty="0"/>
              <a:t>become</a:t>
            </a:r>
            <a:r>
              <a:rPr lang="en-IN" spc="-114" dirty="0"/>
              <a:t> </a:t>
            </a:r>
            <a:r>
              <a:rPr lang="en-IN" dirty="0"/>
              <a:t>conductive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486000"/>
            <a:ext cx="11082021" cy="388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 second condition is the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plastic has to be disturbed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- either by  removing electrons from (oxidation), or inserting them into  (reduction), the material. The process is known as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Doping.</a:t>
            </a:r>
          </a:p>
          <a:p>
            <a:pPr marL="165100" algn="just">
              <a:lnSpc>
                <a:spcPct val="150000"/>
              </a:lnSpc>
              <a:spcBef>
                <a:spcPts val="1900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There are two types of doping:</a:t>
            </a:r>
          </a:p>
          <a:p>
            <a:pPr marL="469900" indent="-457200" algn="just">
              <a:lnSpc>
                <a:spcPct val="150000"/>
              </a:lnSpc>
              <a:spcBef>
                <a:spcPts val="994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Oxidation with halogen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(or p-doping).</a:t>
            </a:r>
          </a:p>
          <a:p>
            <a:pPr marL="469900" indent="-457200" algn="just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Reduction with alkali metal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(called n-doping).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731812"/>
            <a:ext cx="58196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ICP</a:t>
            </a:r>
            <a:r>
              <a:rPr lang="en-IN" spc="-200" dirty="0"/>
              <a:t> </a:t>
            </a:r>
            <a:r>
              <a:rPr lang="en-IN" spc="-50" dirty="0"/>
              <a:t>material</a:t>
            </a:r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524000"/>
            <a:ext cx="3129890" cy="2893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cs typeface="Times New Roman" pitchFamily="16" charset="0"/>
              </a:rPr>
              <a:t>Polyaniline</a:t>
            </a:r>
          </a:p>
          <a:p>
            <a:pPr marL="355600" indent="-342900" algn="just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cs typeface="Times New Roman" pitchFamily="16" charset="0"/>
              </a:rPr>
              <a:t>Polythiophene</a:t>
            </a:r>
          </a:p>
          <a:p>
            <a:pPr marL="355600" indent="-342900" algn="just">
              <a:lnSpc>
                <a:spcPct val="150000"/>
              </a:lnSpc>
              <a:spcBef>
                <a:spcPts val="188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P</a:t>
            </a:r>
            <a:r>
              <a:rPr dirty="0" err="1">
                <a:solidFill>
                  <a:schemeClr val="tx1"/>
                </a:solidFill>
                <a:cs typeface="Times New Roman" pitchFamily="16" charset="0"/>
              </a:rPr>
              <a:t>olypyrrole</a:t>
            </a:r>
            <a:endParaRPr lang="en-IN" dirty="0">
              <a:solidFill>
                <a:schemeClr val="tx1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9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Polyacetylene</a:t>
            </a:r>
          </a:p>
        </p:txBody>
      </p:sp>
      <p:sp>
        <p:nvSpPr>
          <p:cNvPr id="4" name="object 4"/>
          <p:cNvSpPr/>
          <p:nvPr/>
        </p:nvSpPr>
        <p:spPr>
          <a:xfrm>
            <a:off x="5864817" y="1524000"/>
            <a:ext cx="56388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5CA49-3594-4ACD-A2E5-DD2F196619EB}"/>
              </a:ext>
            </a:extLst>
          </p:cNvPr>
          <p:cNvSpPr txBox="1"/>
          <p:nvPr/>
        </p:nvSpPr>
        <p:spPr>
          <a:xfrm>
            <a:off x="5867400" y="5410200"/>
            <a:ext cx="563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Figure 2: </a:t>
            </a: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Polyacetylene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778942"/>
            <a:ext cx="77990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Properties </a:t>
            </a:r>
            <a:r>
              <a:rPr lang="en-IN" spc="-5" dirty="0"/>
              <a:t>of</a:t>
            </a:r>
            <a:r>
              <a:rPr lang="en-IN" spc="-20" dirty="0"/>
              <a:t> </a:t>
            </a:r>
            <a:r>
              <a:rPr lang="en-IN" spc="-5" dirty="0"/>
              <a:t>ICP</a:t>
            </a:r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489129"/>
            <a:ext cx="4427220" cy="3203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Electrical conductivity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Ability to store an electric charge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88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Ability to exchange ions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0" y="1318597"/>
            <a:ext cx="6705600" cy="409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187CA-4AE3-45E3-9159-BEF236C9873D}"/>
              </a:ext>
            </a:extLst>
          </p:cNvPr>
          <p:cNvSpPr txBox="1"/>
          <p:nvPr/>
        </p:nvSpPr>
        <p:spPr>
          <a:xfrm>
            <a:off x="5791200" y="5618199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Figure 3:electrical conductivity of ICP materials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85800"/>
            <a:ext cx="88023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25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ICP as a matrix polymer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64" y="1252622"/>
            <a:ext cx="11398236" cy="1054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It provide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design flexibility, good filler incorporation</a:t>
            </a:r>
            <a:r>
              <a:rPr lang="en-GB" b="1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ability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, specific  interactions with fillers and microwave non-transparency.</a:t>
            </a:r>
          </a:p>
        </p:txBody>
      </p:sp>
      <p:sp>
        <p:nvSpPr>
          <p:cNvPr id="4" name="object 4"/>
          <p:cNvSpPr/>
          <p:nvPr/>
        </p:nvSpPr>
        <p:spPr>
          <a:xfrm>
            <a:off x="2819400" y="2338075"/>
            <a:ext cx="5603748" cy="3014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DA13F-9CEC-4FAC-BB5C-BA4D4708F6C0}"/>
              </a:ext>
            </a:extLst>
          </p:cNvPr>
          <p:cNvSpPr txBox="1"/>
          <p:nvPr/>
        </p:nvSpPr>
        <p:spPr>
          <a:xfrm>
            <a:off x="3200400" y="5486400"/>
            <a:ext cx="522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Figure 4:ICP as a matrix polymer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044" y="756564"/>
            <a:ext cx="11430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3585" marR="5080" indent="-200152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Electrical </a:t>
            </a:r>
            <a:r>
              <a:rPr lang="en-IN" spc="-20" dirty="0"/>
              <a:t>properties </a:t>
            </a:r>
            <a:r>
              <a:rPr lang="en-IN" dirty="0"/>
              <a:t>of ICP</a:t>
            </a:r>
            <a:r>
              <a:rPr lang="en-IN" spc="-360" dirty="0"/>
              <a:t> </a:t>
            </a:r>
            <a:r>
              <a:rPr lang="en-IN" dirty="0"/>
              <a:t>based  nanocomposites</a:t>
            </a:r>
          </a:p>
        </p:txBody>
      </p:sp>
      <p:sp>
        <p:nvSpPr>
          <p:cNvPr id="3" name="object 3"/>
          <p:cNvSpPr/>
          <p:nvPr/>
        </p:nvSpPr>
        <p:spPr>
          <a:xfrm>
            <a:off x="1333500" y="1357177"/>
            <a:ext cx="9525000" cy="3898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9000" y="5105400"/>
            <a:ext cx="874104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Variation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of electrical conductivity (ln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σdc)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of hydrochloric acid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(HCl)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doped</a:t>
            </a:r>
            <a:r>
              <a:rPr sz="18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Emeraldine</a:t>
            </a:r>
          </a:p>
          <a:p>
            <a:pPr marL="12700"/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base (EB) samples as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a function of dopant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(HCl)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concentration (a) 0.0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(b) 0.001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(c) 0.01 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(d)</a:t>
            </a:r>
            <a:r>
              <a:rPr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0.1</a:t>
            </a:r>
            <a:r>
              <a:rPr lang="pt-BR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lang="pt-BR" sz="1800" dirty="0">
                <a:solidFill>
                  <a:schemeClr val="tx1"/>
                </a:solidFill>
                <a:latin typeface="Times New Roman"/>
                <a:cs typeface="Times New Roman"/>
              </a:rPr>
              <a:t>(e) 0.3 </a:t>
            </a:r>
            <a:r>
              <a:rPr lang="pt-BR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lang="pt-BR" sz="1800" dirty="0">
                <a:solidFill>
                  <a:schemeClr val="tx1"/>
                </a:solidFill>
                <a:latin typeface="Times New Roman"/>
                <a:cs typeface="Times New Roman"/>
              </a:rPr>
              <a:t>(f) 0.5 </a:t>
            </a:r>
            <a:r>
              <a:rPr lang="pt-BR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lang="pt-BR" sz="1800" dirty="0">
                <a:solidFill>
                  <a:schemeClr val="tx1"/>
                </a:solidFill>
                <a:latin typeface="Times New Roman"/>
                <a:cs typeface="Times New Roman"/>
              </a:rPr>
              <a:t>(g) 0.7 </a:t>
            </a:r>
            <a:r>
              <a:rPr lang="pt-BR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M, </a:t>
            </a:r>
            <a:r>
              <a:rPr lang="pt-BR" sz="1800" dirty="0">
                <a:solidFill>
                  <a:schemeClr val="tx1"/>
                </a:solidFill>
                <a:latin typeface="Times New Roman"/>
                <a:cs typeface="Times New Roman"/>
              </a:rPr>
              <a:t>(h) 0.9 </a:t>
            </a:r>
            <a:r>
              <a:rPr lang="pt-BR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 </a:t>
            </a:r>
            <a:r>
              <a:rPr lang="pt-BR" sz="1800" dirty="0">
                <a:solidFill>
                  <a:schemeClr val="tx1"/>
                </a:solidFill>
                <a:latin typeface="Times New Roman"/>
                <a:cs typeface="Times New Roman"/>
              </a:rPr>
              <a:t>and (i) 1.0</a:t>
            </a:r>
            <a:r>
              <a:rPr lang="pt-BR" sz="18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pt-BR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endParaRPr lang="pt-BR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C0968-59BD-43F2-AAA0-CA67F6EF0902}"/>
              </a:ext>
            </a:extLst>
          </p:cNvPr>
          <p:cNvSpPr txBox="1"/>
          <p:nvPr/>
        </p:nvSpPr>
        <p:spPr>
          <a:xfrm>
            <a:off x="1890147" y="5268226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Figure 5: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792" y="792036"/>
            <a:ext cx="75144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Printed</a:t>
            </a:r>
            <a:r>
              <a:rPr lang="en-IN" spc="-75" dirty="0"/>
              <a:t> </a:t>
            </a:r>
            <a:r>
              <a:rPr lang="en-IN" dirty="0"/>
              <a:t>electronics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0" y="2842869"/>
            <a:ext cx="503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  <a:tab pos="1080770" algn="l"/>
                <a:tab pos="2266950" algn="l"/>
                <a:tab pos="3400425" algn="l"/>
                <a:tab pos="4601845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the	prin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	pro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	sele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ted	can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1277" y="4813807"/>
            <a:ext cx="20135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icondu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rs</a:t>
            </a:r>
            <a:r>
              <a:rPr sz="2400" dirty="0">
                <a:latin typeface="Times New Roman"/>
                <a:cs typeface="Times New Roman"/>
              </a:rPr>
              <a:t>,  </a:t>
            </a:r>
            <a:r>
              <a:rPr sz="2400" spc="-5" dirty="0">
                <a:latin typeface="Times New Roman"/>
                <a:cs typeface="Times New Roman"/>
              </a:rPr>
              <a:t>nanoparticles,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8573" y="4699273"/>
            <a:ext cx="14395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inorganic  </a:t>
            </a:r>
            <a:r>
              <a:rPr sz="2400" dirty="0">
                <a:latin typeface="Times New Roman"/>
                <a:cs typeface="Times New Roman"/>
              </a:rPr>
              <a:t>condu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s, 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15</a:t>
            </a:fld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C6EA1-416A-4BA7-998E-E82AA50EBA48}"/>
              </a:ext>
            </a:extLst>
          </p:cNvPr>
          <p:cNvSpPr txBox="1"/>
          <p:nvPr/>
        </p:nvSpPr>
        <p:spPr>
          <a:xfrm>
            <a:off x="785792" y="1493930"/>
            <a:ext cx="114062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It is	a set printing	create	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electrical	devices </a:t>
            </a: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on various substrate 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Printed electronics, specifies the process  and subject to the specific requirements of	the	printing	process	selected can utilize any solution-based material.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This includes 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organic	semiconductors, inorganic semiconductors , metallic conductors , nano particles , nano tubes </a:t>
            </a: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etc.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rgbClr val="2C3B43"/>
              </a:solidFill>
              <a:latin typeface="Times New Roman"/>
              <a:cs typeface="Times New Roman"/>
            </a:endParaRPr>
          </a:p>
          <a:p>
            <a:r>
              <a:rPr lang="en-IN" sz="2400" spc="-20" dirty="0">
                <a:latin typeface="Times New Roman"/>
                <a:cs typeface="Times New Roman"/>
              </a:rPr>
              <a:t>m</a:t>
            </a:r>
            <a:r>
              <a:rPr lang="en-IN" sz="2400" dirty="0">
                <a:latin typeface="Times New Roman"/>
                <a:cs typeface="Times New Roman"/>
              </a:rPr>
              <a:t>ethods	</a:t>
            </a:r>
            <a:r>
              <a:rPr lang="en-IN" sz="2400" spc="-5" dirty="0">
                <a:latin typeface="Times New Roman"/>
                <a:cs typeface="Times New Roman"/>
              </a:rPr>
              <a:t>us</a:t>
            </a:r>
            <a:r>
              <a:rPr lang="en-IN" sz="2400" dirty="0">
                <a:latin typeface="Times New Roman"/>
                <a:cs typeface="Times New Roman"/>
              </a:rPr>
              <a:t>ed	</a:t>
            </a:r>
            <a:r>
              <a:rPr lang="en-IN" sz="2400" spc="5" dirty="0">
                <a:latin typeface="Times New Roman"/>
                <a:cs typeface="Times New Roman"/>
              </a:rPr>
              <a:t>to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71F5-6DA4-4C8E-A4E2-6E523281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Printed</a:t>
            </a:r>
            <a:r>
              <a:rPr lang="en-IN" spc="-75" dirty="0"/>
              <a:t> </a:t>
            </a:r>
            <a:r>
              <a:rPr lang="en-IN" dirty="0"/>
              <a:t>electronics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B32CC-661B-48A2-9FE4-07916B25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15" y="1338467"/>
            <a:ext cx="11253807" cy="5135510"/>
          </a:xfrm>
        </p:spPr>
        <p:txBody>
          <a:bodyPr/>
          <a:lstStyle/>
          <a:p>
            <a:r>
              <a:rPr lang="en-GB" sz="2400" b="1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Printed Electronics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Long switching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Low integration density.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Low fabrication costs.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Flexible substrates.</a:t>
            </a:r>
          </a:p>
          <a:p>
            <a:pPr marL="0" indent="0"/>
            <a:r>
              <a:rPr lang="en-IN" sz="2400" b="1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Conventional electronics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Extremely short switching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Extremely high integration density.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Small areas.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kern="12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High fabrication costs.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b="1" kern="1200" dirty="0">
              <a:solidFill>
                <a:schemeClr val="tx1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kern="1200" dirty="0">
              <a:solidFill>
                <a:schemeClr val="tx1"/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8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075" y="766165"/>
            <a:ext cx="104298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Printed electronics</a:t>
            </a:r>
            <a:r>
              <a:rPr lang="en-IN" spc="-20" dirty="0"/>
              <a:t> </a:t>
            </a:r>
            <a:r>
              <a:rPr lang="en-IN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9758"/>
            <a:ext cx="11283290" cy="4311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  <a:tab pos="1260475" algn="l"/>
                <a:tab pos="2621915" algn="l"/>
                <a:tab pos="2949575" algn="l"/>
                <a:tab pos="3684270" algn="l"/>
                <a:tab pos="4894580" algn="l"/>
                <a:tab pos="6000750" algn="l"/>
                <a:tab pos="6650355" algn="l"/>
                <a:tab pos="7047865" algn="l"/>
                <a:tab pos="8457565" algn="l"/>
              </a:tabLst>
            </a:pPr>
            <a:r>
              <a:rPr b="1" dirty="0" err="1">
                <a:solidFill>
                  <a:schemeClr val="tx1"/>
                </a:solidFill>
                <a:cs typeface="Times New Roman" pitchFamily="16" charset="0"/>
              </a:rPr>
              <a:t>Flexo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	printing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:	a	high	pressure	method	that	is	especially	well  applicable to print on plastic substrates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Offset printing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: a flat printing technique that makes a high resolution  possible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88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Gravure printing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: a low pressure printing method that makes high  volumes and the use of organic dissolvent possible</a:t>
            </a:r>
            <a:endParaRPr lang="en-IN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marR="5715" indent="-342900" algn="just">
              <a:spcBef>
                <a:spcPts val="188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Rotary screen printing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: a method that allows to print in thick layers</a:t>
            </a:r>
          </a:p>
          <a:p>
            <a:pPr marL="12700" marR="5715">
              <a:lnSpc>
                <a:spcPct val="100000"/>
              </a:lnSpc>
              <a:spcBef>
                <a:spcPts val="1885"/>
              </a:spcBef>
              <a:tabLst>
                <a:tab pos="354965" algn="l"/>
              </a:tabLst>
            </a:pPr>
            <a:endParaRPr b="1" dirty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20186"/>
            <a:ext cx="96940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Organic </a:t>
            </a:r>
            <a:r>
              <a:rPr lang="en-IN" spc="-5" dirty="0"/>
              <a:t>thin </a:t>
            </a:r>
            <a:r>
              <a:rPr lang="en-IN" dirty="0"/>
              <a:t>film</a:t>
            </a:r>
            <a:r>
              <a:rPr lang="en-IN" spc="-185" dirty="0"/>
              <a:t> </a:t>
            </a:r>
            <a:r>
              <a:rPr lang="en-IN" spc="-10" dirty="0"/>
              <a:t>transistor</a:t>
            </a:r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096771"/>
            <a:ext cx="11435690" cy="5250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6854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They use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organic molecules rather than silicon</a:t>
            </a:r>
            <a:r>
              <a:rPr dirty="0">
                <a:solidFill>
                  <a:srgbClr val="C0000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for their active  material. This active material may be composed of avoide varity  of molecules.</a:t>
            </a:r>
          </a:p>
          <a:p>
            <a:pPr marL="12700" algn="just">
              <a:lnSpc>
                <a:spcPct val="150000"/>
              </a:lnSpc>
              <a:spcBef>
                <a:spcPts val="1895"/>
              </a:spcBef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ADVANTAGES</a:t>
            </a:r>
            <a:endParaRPr lang="en-IN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994"/>
              </a:spcBef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Compatibility with plastic substance.</a:t>
            </a:r>
          </a:p>
          <a:p>
            <a:pPr marL="355600" marR="664845" indent="-342900" algn="just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Lower cost deposition process such as spin coating, printing,  evaporation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10"/>
              </a:spcBef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dirty="0">
                <a:solidFill>
                  <a:schemeClr val="tx1"/>
                </a:solidFill>
                <a:cs typeface="Times New Roman" pitchFamily="16" charset="0"/>
              </a:rPr>
              <a:t>Lower temperature manufacturing(60-120c)</a:t>
            </a:r>
            <a:r>
              <a:rPr lang="en-IN" dirty="0">
                <a:solidFill>
                  <a:schemeClr val="tx1"/>
                </a:solidFill>
                <a:cs typeface="Times New Roman" pitchFamily="16" charset="0"/>
              </a:rPr>
              <a:t>.</a:t>
            </a:r>
          </a:p>
          <a:p>
            <a:pPr marL="355600" indent="-342900" algn="just">
              <a:lnSpc>
                <a:spcPct val="150000"/>
              </a:lnSpc>
              <a:spcBef>
                <a:spcPts val="188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DISADVANTAGES</a:t>
            </a:r>
          </a:p>
          <a:p>
            <a:pPr marL="355600" indent="-342900" algn="just">
              <a:lnSpc>
                <a:spcPct val="150000"/>
              </a:lnSpc>
              <a:buClr>
                <a:schemeClr val="tx2"/>
              </a:buClr>
              <a:buSzPct val="79166"/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Lower mobility and switching speed compared to silicon wafers.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54463"/>
            <a:ext cx="80916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Structure of</a:t>
            </a:r>
            <a:r>
              <a:rPr lang="en-IN" spc="-25" dirty="0"/>
              <a:t> </a:t>
            </a:r>
            <a:r>
              <a:rPr lang="en-IN" spc="-5" dirty="0"/>
              <a:t>OTFT</a:t>
            </a:r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1676400" y="1490596"/>
            <a:ext cx="8839200" cy="4185661"/>
            <a:chOff x="1376362" y="654072"/>
            <a:chExt cx="6944677" cy="3896591"/>
          </a:xfrm>
        </p:grpSpPr>
        <p:sp>
          <p:nvSpPr>
            <p:cNvPr id="4" name="object 4"/>
            <p:cNvSpPr/>
            <p:nvPr/>
          </p:nvSpPr>
          <p:spPr>
            <a:xfrm>
              <a:off x="1376362" y="654072"/>
              <a:ext cx="6483096" cy="3153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just"/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9" y="1388363"/>
              <a:ext cx="6492240" cy="3162300"/>
            </a:xfrm>
            <a:custGeom>
              <a:avLst/>
              <a:gdLst/>
              <a:ahLst/>
              <a:cxnLst/>
              <a:rect l="l" t="t" r="r" b="b"/>
              <a:pathLst>
                <a:path w="6492240" h="3162300">
                  <a:moveTo>
                    <a:pt x="0" y="3162300"/>
                  </a:moveTo>
                  <a:lnTo>
                    <a:pt x="6492240" y="3162300"/>
                  </a:lnTo>
                  <a:lnTo>
                    <a:pt x="6492240" y="0"/>
                  </a:lnTo>
                  <a:lnTo>
                    <a:pt x="0" y="0"/>
                  </a:lnTo>
                  <a:lnTo>
                    <a:pt x="0" y="3162300"/>
                  </a:lnTo>
                  <a:close/>
                </a:path>
              </a:pathLst>
            </a:custGeom>
            <a:ln w="914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82370" y="3548721"/>
            <a:ext cx="2346960" cy="3513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Times New Roman"/>
                <a:cs typeface="Times New Roman"/>
              </a:rPr>
              <a:t>–Organic </a:t>
            </a: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92AD4-F72E-4727-9FD1-F8FA20B3FB95}"/>
              </a:ext>
            </a:extLst>
          </p:cNvPr>
          <p:cNvSpPr txBox="1"/>
          <p:nvPr/>
        </p:nvSpPr>
        <p:spPr>
          <a:xfrm>
            <a:off x="3581400" y="5676258"/>
            <a:ext cx="464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Figure 6: structure of OTFT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6FA8F-55EE-44C0-B866-7B7B024665F2}"/>
              </a:ext>
            </a:extLst>
          </p:cNvPr>
          <p:cNvSpPr txBox="1"/>
          <p:nvPr/>
        </p:nvSpPr>
        <p:spPr>
          <a:xfrm>
            <a:off x="914400" y="762000"/>
            <a:ext cx="9432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0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  <a:endParaRPr lang="en-IN" sz="3600" b="1" spc="-100" dirty="0">
              <a:solidFill>
                <a:srgbClr val="33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C18ED-16D9-4647-A123-95EB1E340CC2}"/>
              </a:ext>
            </a:extLst>
          </p:cNvPr>
          <p:cNvSpPr txBox="1"/>
          <p:nvPr/>
        </p:nvSpPr>
        <p:spPr>
          <a:xfrm>
            <a:off x="838201" y="1264465"/>
            <a:ext cx="11125200" cy="720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What is polymer electronics?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What makes polymer so suitable  for electronics application?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Electric conductor polymer types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Intrinsically conductive polymer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Two conditions to become conductive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ICP material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Properties of ICP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ICP as a matrix polymer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sz="20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9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54463"/>
            <a:ext cx="80916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Structure of</a:t>
            </a:r>
            <a:r>
              <a:rPr lang="en-IN" spc="-25" dirty="0"/>
              <a:t> </a:t>
            </a:r>
            <a:r>
              <a:rPr lang="en-IN" spc="-5" dirty="0"/>
              <a:t>OTFT</a:t>
            </a:r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838200" y="1143000"/>
            <a:ext cx="6858000" cy="6260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Very Similar to MOSFETs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.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3-Terminal Device.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Voltage Controlled Switch.</a:t>
            </a:r>
          </a:p>
          <a:p>
            <a:pPr marL="354965" indent="-342900" algn="just">
              <a:lnSpc>
                <a:spcPct val="150000"/>
              </a:lnSpc>
              <a:spcBef>
                <a:spcPts val="340"/>
              </a:spcBef>
              <a:buSzPct val="95000"/>
              <a:buFont typeface="Wingdings" panose="05000000000000000000" pitchFamily="2" charset="2"/>
              <a:buChar char="q"/>
              <a:tabLst>
                <a:tab pos="102870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Differences</a:t>
            </a:r>
          </a:p>
          <a:p>
            <a:pPr marL="812800" indent="-342900" algn="just">
              <a:lnSpc>
                <a:spcPct val="150000"/>
              </a:lnSpc>
              <a:spcBef>
                <a:spcPts val="240"/>
              </a:spcBef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–Carrier Transport</a:t>
            </a:r>
          </a:p>
          <a:p>
            <a:pPr marL="1269365" lvl="1" indent="-342900" algn="just">
              <a:lnSpc>
                <a:spcPct val="150000"/>
              </a:lnSpc>
              <a:spcBef>
                <a:spcPts val="240"/>
              </a:spcBef>
              <a:buSzPct val="95000"/>
              <a:buFont typeface="Wingdings" panose="05000000000000000000" pitchFamily="2" charset="2"/>
              <a:buChar char="q"/>
              <a:tabLst>
                <a:tab pos="1017269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Discrete Energy Levels</a:t>
            </a:r>
          </a:p>
          <a:p>
            <a:pPr marL="1269365" lvl="1" indent="-342900" algn="just">
              <a:lnSpc>
                <a:spcPct val="150000"/>
              </a:lnSpc>
              <a:spcBef>
                <a:spcPts val="240"/>
              </a:spcBef>
              <a:buSzPct val="95000"/>
              <a:buFont typeface="Wingdings" panose="05000000000000000000" pitchFamily="2" charset="2"/>
              <a:buChar char="q"/>
              <a:tabLst>
                <a:tab pos="1017269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Hopping</a:t>
            </a:r>
          </a:p>
          <a:p>
            <a:pPr marL="1269365" lvl="1" indent="-342900" algn="just">
              <a:lnSpc>
                <a:spcPct val="150000"/>
              </a:lnSpc>
              <a:spcBef>
                <a:spcPts val="240"/>
              </a:spcBef>
              <a:buSzPct val="95000"/>
              <a:buFont typeface="Wingdings" panose="05000000000000000000" pitchFamily="2" charset="2"/>
              <a:buChar char="q"/>
              <a:tabLst>
                <a:tab pos="1017269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Depletion Devices</a:t>
            </a:r>
          </a:p>
          <a:p>
            <a:pPr marL="1269365" lvl="1" indent="-342900" algn="just">
              <a:lnSpc>
                <a:spcPct val="150000"/>
              </a:lnSpc>
              <a:spcBef>
                <a:spcPts val="240"/>
              </a:spcBef>
              <a:buSzPct val="95000"/>
              <a:buFont typeface="Wingdings" panose="05000000000000000000" pitchFamily="2" charset="2"/>
              <a:buChar char="q"/>
              <a:tabLst>
                <a:tab pos="1017269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Organic Active Layer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  <a:tab pos="355600" algn="l"/>
              </a:tabLst>
            </a:pPr>
            <a:endParaRPr lang="en-IN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 algn="just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2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583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" y="3110483"/>
            <a:ext cx="2589276" cy="775853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270" algn="just">
              <a:lnSpc>
                <a:spcPct val="100000"/>
              </a:lnSpc>
              <a:spcBef>
                <a:spcPts val="290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Organic Thin Film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Transistor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5638" y="1577495"/>
            <a:ext cx="2159635" cy="408445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05104" algn="just">
              <a:lnSpc>
                <a:spcPct val="100000"/>
              </a:lnSpc>
              <a:spcBef>
                <a:spcPts val="290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OLED Device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7864" y="2339339"/>
            <a:ext cx="2137409" cy="1146468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75310" marR="191135" indent="-375285" algn="just">
              <a:lnSpc>
                <a:spcPct val="100000"/>
              </a:lnSpc>
              <a:spcBef>
                <a:spcPts val="300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Liquid</a:t>
            </a:r>
            <a:r>
              <a:rPr lang="en-GB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Crystal  Device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7864" y="3611879"/>
            <a:ext cx="2079497" cy="408445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305"/>
              </a:spcBef>
            </a:pPr>
            <a:r>
              <a:rPr lang="en-GB" dirty="0">
                <a:solidFill>
                  <a:srgbClr val="000000"/>
                </a:solidFill>
                <a:cs typeface="Times New Roman" pitchFamily="16" charset="0"/>
              </a:rPr>
              <a:t>  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E-ink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15638" y="4156830"/>
            <a:ext cx="2159635" cy="408445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75310" marR="191135" indent="-375285" algn="just">
              <a:spcBef>
                <a:spcPts val="300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Antenna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37864" y="4876800"/>
            <a:ext cx="2137409" cy="1146468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36550" marR="329565" algn="just">
              <a:spcBef>
                <a:spcPts val="305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Materials  Integration  Technology</a:t>
            </a:r>
          </a:p>
        </p:txBody>
      </p:sp>
      <p:sp>
        <p:nvSpPr>
          <p:cNvPr id="9" name="object 9"/>
          <p:cNvSpPr/>
          <p:nvPr/>
        </p:nvSpPr>
        <p:spPr>
          <a:xfrm>
            <a:off x="6077711" y="1793748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0467" y="2657855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7335" y="3535679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7335" y="4319015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199"/>
                </a:lnTo>
                <a:lnTo>
                  <a:pt x="1066291" y="44449"/>
                </a:lnTo>
                <a:lnTo>
                  <a:pt x="1015491" y="44449"/>
                </a:lnTo>
                <a:lnTo>
                  <a:pt x="1015491" y="31749"/>
                </a:lnTo>
                <a:lnTo>
                  <a:pt x="1066291" y="31749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002791" y="44449"/>
                </a:lnTo>
                <a:lnTo>
                  <a:pt x="1002791" y="31749"/>
                </a:lnTo>
                <a:close/>
              </a:path>
              <a:path w="1079500" h="76200">
                <a:moveTo>
                  <a:pt x="1066291" y="31749"/>
                </a:moveTo>
                <a:lnTo>
                  <a:pt x="1015491" y="31749"/>
                </a:lnTo>
                <a:lnTo>
                  <a:pt x="1015491" y="44449"/>
                </a:lnTo>
                <a:lnTo>
                  <a:pt x="1066291" y="44449"/>
                </a:lnTo>
                <a:lnTo>
                  <a:pt x="1078991" y="38099"/>
                </a:lnTo>
                <a:lnTo>
                  <a:pt x="1066291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17335" y="5346191"/>
            <a:ext cx="1079500" cy="76200"/>
          </a:xfrm>
          <a:custGeom>
            <a:avLst/>
            <a:gdLst/>
            <a:ahLst/>
            <a:cxnLst/>
            <a:rect l="l" t="t" r="r" b="b"/>
            <a:pathLst>
              <a:path w="1079500" h="76200">
                <a:moveTo>
                  <a:pt x="1002791" y="0"/>
                </a:moveTo>
                <a:lnTo>
                  <a:pt x="1002791" y="76200"/>
                </a:lnTo>
                <a:lnTo>
                  <a:pt x="1066291" y="44450"/>
                </a:lnTo>
                <a:lnTo>
                  <a:pt x="1015491" y="44450"/>
                </a:lnTo>
                <a:lnTo>
                  <a:pt x="1015491" y="31750"/>
                </a:lnTo>
                <a:lnTo>
                  <a:pt x="1066291" y="31750"/>
                </a:lnTo>
                <a:lnTo>
                  <a:pt x="1002791" y="0"/>
                </a:lnTo>
                <a:close/>
              </a:path>
              <a:path w="1079500" h="76200">
                <a:moveTo>
                  <a:pt x="10027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2791" y="44450"/>
                </a:lnTo>
                <a:lnTo>
                  <a:pt x="1002791" y="31750"/>
                </a:lnTo>
                <a:close/>
              </a:path>
              <a:path w="1079500" h="76200">
                <a:moveTo>
                  <a:pt x="1066291" y="31750"/>
                </a:moveTo>
                <a:lnTo>
                  <a:pt x="1015491" y="31750"/>
                </a:lnTo>
                <a:lnTo>
                  <a:pt x="1015491" y="44450"/>
                </a:lnTo>
                <a:lnTo>
                  <a:pt x="1066291" y="44450"/>
                </a:lnTo>
                <a:lnTo>
                  <a:pt x="1078991" y="38100"/>
                </a:lnTo>
                <a:lnTo>
                  <a:pt x="10662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8831" y="1457927"/>
            <a:ext cx="2368295" cy="775853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36550" marR="329565" algn="ctr">
              <a:lnSpc>
                <a:spcPct val="100000"/>
              </a:lnSpc>
              <a:spcBef>
                <a:spcPts val="305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OLED Display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18831" y="2371794"/>
            <a:ext cx="2368295" cy="77713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36550" marR="329565" algn="ctr">
              <a:spcBef>
                <a:spcPts val="305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Plastic TFT LCD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440168" y="3205502"/>
            <a:ext cx="2368295" cy="77713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36550" marR="329565" algn="ctr">
              <a:lnSpc>
                <a:spcPct val="100000"/>
              </a:lnSpc>
              <a:spcBef>
                <a:spcPts val="305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E-paper, E-book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40168" y="4023359"/>
            <a:ext cx="2389632" cy="1145826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33119" marR="152400" indent="-671195">
              <a:lnSpc>
                <a:spcPct val="100000"/>
              </a:lnSpc>
              <a:spcBef>
                <a:spcPts val="295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Contactless Smart  Card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418831" y="5209906"/>
            <a:ext cx="2389632" cy="777777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72135" marR="561975" indent="30480">
              <a:lnSpc>
                <a:spcPct val="100000"/>
              </a:lnSpc>
              <a:spcBef>
                <a:spcPts val="305"/>
              </a:spcBef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Wearable  Computer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9724" y="788765"/>
            <a:ext cx="96953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0" dirty="0"/>
              <a:t>Application </a:t>
            </a:r>
            <a:r>
              <a:rPr lang="en-IN" spc="-5" dirty="0"/>
              <a:t>of </a:t>
            </a:r>
            <a:r>
              <a:rPr lang="en-IN" dirty="0"/>
              <a:t>organic</a:t>
            </a:r>
            <a:r>
              <a:rPr lang="en-IN" spc="-95" dirty="0"/>
              <a:t> </a:t>
            </a:r>
            <a:r>
              <a:rPr lang="en-IN" dirty="0"/>
              <a:t>TFT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854" y="713786"/>
            <a:ext cx="111680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 marR="5080" indent="-153797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solidFill>
                  <a:srgbClr val="3333CC"/>
                </a:solidFill>
                <a:latin typeface="+mj-lt"/>
                <a:cs typeface="+mj-cs"/>
              </a:rPr>
              <a:t>Advantages v/s disadvantages of  polymer electronics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854" y="1484962"/>
            <a:ext cx="11168076" cy="5406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6350" algn="just">
              <a:lnSpc>
                <a:spcPct val="150000"/>
              </a:lnSpc>
              <a:spcBef>
                <a:spcPts val="2305"/>
              </a:spcBef>
              <a:tabLst>
                <a:tab pos="299720" algn="l"/>
              </a:tabLst>
            </a:pP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ADVANTAGES</a:t>
            </a:r>
            <a:endParaRPr lang="en-GB" b="1" dirty="0">
              <a:solidFill>
                <a:schemeClr val="tx1"/>
              </a:solidFill>
              <a:cs typeface="Times New Roman" pitchFamily="16" charset="0"/>
            </a:endParaRPr>
          </a:p>
          <a:p>
            <a:pPr marL="354965" marR="6350" indent="-342900" algn="just">
              <a:lnSpc>
                <a:spcPct val="150000"/>
              </a:lnSpc>
              <a:spcBef>
                <a:spcPts val="2305"/>
              </a:spcBef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Manufacture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 is relative simple and  inexpensive equipment at low cost.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935"/>
              </a:spcBef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Light weighted and flexible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, very  durable under stress and flex can  be easily applied over a large  surface area.</a:t>
            </a:r>
          </a:p>
          <a:p>
            <a:pPr marL="354965" marR="5715" indent="-342900" algn="just">
              <a:lnSpc>
                <a:spcPct val="150000"/>
              </a:lnSpc>
              <a:spcBef>
                <a:spcPts val="1920"/>
              </a:spcBef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Freedom of choice of their  chemical composition</a:t>
            </a:r>
            <a:endParaRPr lang="en-IN" dirty="0">
              <a:solidFill>
                <a:srgbClr val="000000"/>
              </a:solidFill>
              <a:cs typeface="Times New Roman" pitchFamily="16" charset="0"/>
            </a:endParaRPr>
          </a:p>
          <a:p>
            <a:pPr marL="354965" marR="5715" indent="-342900" algn="just">
              <a:lnSpc>
                <a:spcPct val="150000"/>
              </a:lnSpc>
              <a:spcBef>
                <a:spcPts val="1920"/>
              </a:spcBef>
              <a:buFont typeface="Wingdings" panose="05000000000000000000" pitchFamily="2" charset="2"/>
              <a:buChar char="q"/>
              <a:tabLst>
                <a:tab pos="299720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Adaptable 	in various	ways  because of printing methods that  can be adjusted to current  requirements quickly (printed  electronics)</a:t>
            </a:r>
          </a:p>
          <a:p>
            <a:pPr marL="299085" marR="5715" indent="-287020" algn="just">
              <a:lnSpc>
                <a:spcPct val="80000"/>
              </a:lnSpc>
              <a:spcBef>
                <a:spcPts val="1920"/>
              </a:spcBef>
              <a:buFont typeface="Arial"/>
              <a:buChar char="•"/>
              <a:tabLst>
                <a:tab pos="299720" algn="l"/>
              </a:tabLst>
            </a:pP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854" y="713786"/>
            <a:ext cx="1116807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 marR="5080" indent="-153797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solidFill>
                  <a:srgbClr val="3333CC"/>
                </a:solidFill>
                <a:latin typeface="+mj-lt"/>
                <a:cs typeface="+mj-cs"/>
              </a:rPr>
              <a:t>Advantages v/s disadvantages of  polymer electronics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484962"/>
            <a:ext cx="11313130" cy="4899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4184" algn="just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DISADVANTAGES</a:t>
            </a:r>
          </a:p>
          <a:p>
            <a:pPr marL="393065" marR="56515" indent="-342900" algn="just">
              <a:lnSpc>
                <a:spcPct val="150000"/>
              </a:lnSpc>
              <a:spcBef>
                <a:spcPts val="2305"/>
              </a:spcBef>
              <a:buFont typeface="Wingdings" panose="05000000000000000000" pitchFamily="2" charset="2"/>
              <a:buChar char="q"/>
              <a:tabLst>
                <a:tab pos="337820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Due to their intrinsic physical properties  (i.e.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limited mobility of charge carriers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),  the performance of polymer electronic  products lacks the speed of its silicon  counterpart.</a:t>
            </a:r>
          </a:p>
          <a:p>
            <a:pPr marL="393065" marR="56515" indent="-342900" algn="just">
              <a:lnSpc>
                <a:spcPct val="150000"/>
              </a:lnSpc>
              <a:spcBef>
                <a:spcPts val="1920"/>
              </a:spcBef>
              <a:buFont typeface="Wingdings" panose="05000000000000000000" pitchFamily="2" charset="2"/>
              <a:buChar char="q"/>
              <a:tabLst>
                <a:tab pos="337820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Research is still on going to increase  performance for more complex  functionality.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93065" marR="55880" indent="-342900" algn="just">
              <a:lnSpc>
                <a:spcPct val="150000"/>
              </a:lnSpc>
              <a:spcBef>
                <a:spcPts val="1330"/>
              </a:spcBef>
              <a:buFont typeface="Wingdings" panose="05000000000000000000" pitchFamily="2" charset="2"/>
              <a:buChar char="q"/>
              <a:tabLst>
                <a:tab pos="337820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To be able to improve performance one  should be able to distinguish between  problems introduced during preparation,  intrinsic  material  properties,  and18device 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639223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556" y="782467"/>
            <a:ext cx="8440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0" dirty="0"/>
              <a:t>Application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322121"/>
            <a:ext cx="11435690" cy="5852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cs typeface="Times New Roman" pitchFamily="16" charset="0"/>
              </a:rPr>
              <a:t>Fabrication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 of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organic thin film transistors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.</a:t>
            </a:r>
            <a:endParaRPr b="1" dirty="0">
              <a:solidFill>
                <a:schemeClr val="tx1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Non-volatile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memory devices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based on organic transistors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45"/>
              </a:spcBef>
              <a:buFont typeface="Wingdings" panose="05000000000000000000" pitchFamily="2" charset="2"/>
              <a:buChar char="q"/>
              <a:tabLst>
                <a:tab pos="354965" algn="l"/>
                <a:tab pos="2188845" algn="l"/>
                <a:tab pos="2633980" algn="l"/>
                <a:tab pos="3502660" algn="l"/>
                <a:tab pos="5029835" algn="l"/>
                <a:tab pos="6355715" algn="l"/>
                <a:tab pos="6903084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Development	of	novel	conjugated	polymers	for	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photovoltaic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device applications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3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Fabrication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 of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organic photovoltaic cells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Fabrication of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organic light-emitting devices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(OLED)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Printed Electronics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4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Conducting Polymer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Actuators and Micropumps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.</a:t>
            </a:r>
          </a:p>
          <a:p>
            <a:pPr marL="355600" indent="-342900" algn="just">
              <a:lnSpc>
                <a:spcPct val="150000"/>
              </a:lnSpc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Focused upon	polymer membranes	that incorporated electronically 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conducting polymers 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and 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piezoelectric polymers.</a:t>
            </a:r>
          </a:p>
          <a:p>
            <a:pPr marL="12700">
              <a:spcBef>
                <a:spcPts val="135"/>
              </a:spcBef>
              <a:tabLst>
                <a:tab pos="35496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496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848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20186"/>
            <a:ext cx="5707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Conclu</a:t>
            </a:r>
            <a:r>
              <a:rPr lang="en-IN" dirty="0"/>
              <a:t>s</a:t>
            </a:r>
            <a:r>
              <a:rPr lang="en-IN" spc="-5" dirty="0"/>
              <a:t>ions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80081" y="1369301"/>
            <a:ext cx="11125200" cy="3270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ICPs are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Electrically-conductive polymers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in which the Conductivity  arises from the presence of conjugated car-bon-carbon bonds. These  conjugated polymers possess interesting and useful properties due to their  delocalised electron systems.</a:t>
            </a:r>
          </a:p>
          <a:p>
            <a:pPr marL="355600" marR="5715" indent="-342900" algn="just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Polymer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electronics are light, flexible, and less expensive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to produce on a  mass quantity scale than conventional electronics</a:t>
            </a:r>
            <a:r>
              <a:rPr lang="en-GB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Polymer electronics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are not a competing product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but are considered to  be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more complementary to its silicon counterpart.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1797" y="6140907"/>
            <a:ext cx="144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rebuchet MS"/>
                <a:cs typeface="Trebuchet MS"/>
              </a:rPr>
              <a:t>19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62000" y="762000"/>
            <a:ext cx="80772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645AB-E3C5-4D80-9403-8D344339441F}"/>
              </a:ext>
            </a:extLst>
          </p:cNvPr>
          <p:cNvSpPr txBox="1"/>
          <p:nvPr/>
        </p:nvSpPr>
        <p:spPr>
          <a:xfrm>
            <a:off x="762000" y="1371600"/>
            <a:ext cx="11201400" cy="2898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000000"/>
                </a:solidFill>
                <a:cs typeface="Times New Roman" pitchFamily="16" charset="0"/>
              </a:rPr>
              <a:t>Balde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 J. W. (Ed.), "Foldable Flex and Thinned Silicon Multichip Packaging Technology", Kluwer Academic-Publishers for IMAPS (Norwell, 2002) pp. 106-114</a:t>
            </a:r>
          </a:p>
          <a:p>
            <a:pPr marL="457200" indent="-4572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000000"/>
                </a:solidFill>
                <a:cs typeface="Times New Roman" pitchFamily="16" charset="0"/>
              </a:rPr>
              <a:t>Landesberger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 C. et al., "New Dicing and Thinning Concept Improves Mechanical Reliability of Ultra Thin Silicon," Proc IEEE 01TH8562, ISBN 0-930815-64-5, March 2001, pp. 92-97</a:t>
            </a:r>
          </a:p>
        </p:txBody>
      </p:sp>
    </p:spTree>
    <p:extLst>
      <p:ext uri="{BB962C8B-B14F-4D97-AF65-F5344CB8AC3E}">
        <p14:creationId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76739-7295-4412-AD8E-B6E87948ABFF}"/>
              </a:ext>
            </a:extLst>
          </p:cNvPr>
          <p:cNvSpPr txBox="1"/>
          <p:nvPr/>
        </p:nvSpPr>
        <p:spPr>
          <a:xfrm>
            <a:off x="2971800" y="2828835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rgbClr val="3333C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820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6FA8F-55EE-44C0-B866-7B7B024665F2}"/>
              </a:ext>
            </a:extLst>
          </p:cNvPr>
          <p:cNvSpPr txBox="1"/>
          <p:nvPr/>
        </p:nvSpPr>
        <p:spPr>
          <a:xfrm>
            <a:off x="914400" y="762000"/>
            <a:ext cx="9432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0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  <a:endParaRPr lang="en-IN" sz="3600" b="1" spc="-100" dirty="0">
              <a:solidFill>
                <a:srgbClr val="33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C18ED-16D9-4647-A123-95EB1E340CC2}"/>
              </a:ext>
            </a:extLst>
          </p:cNvPr>
          <p:cNvSpPr txBox="1"/>
          <p:nvPr/>
        </p:nvSpPr>
        <p:spPr>
          <a:xfrm>
            <a:off x="838200" y="1264465"/>
            <a:ext cx="11353799" cy="8541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Electrical properties of ICP based  nanocomposites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Application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Printed electronics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Printed electronics methods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Structure of OTFT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Application of organic TFT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Advantages v/s disadvantages of  polymer electronics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References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sz="12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sz="20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sz="20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7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36117"/>
            <a:ext cx="10972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0" dirty="0"/>
              <a:t>What </a:t>
            </a:r>
            <a:r>
              <a:rPr lang="en-IN" dirty="0"/>
              <a:t>is </a:t>
            </a:r>
            <a:r>
              <a:rPr lang="en-IN" spc="-55" dirty="0"/>
              <a:t>polymer</a:t>
            </a:r>
            <a:r>
              <a:rPr lang="en-IN" spc="-50" dirty="0"/>
              <a:t> </a:t>
            </a:r>
            <a:r>
              <a:rPr lang="en-IN" dirty="0"/>
              <a:t>electronics?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264464"/>
            <a:ext cx="11201399" cy="423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Polymers are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long-chain molecules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consisting of many repeat units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to make a solid material.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64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Polymers are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normally electrical insulators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,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but to enable their use in  electronics,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conductive filler such as silver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have been added to  chemical formulation to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increase their electrical conductivity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</a:p>
          <a:p>
            <a:pPr marL="355600" marR="57785" indent="-342900" algn="just">
              <a:lnSpc>
                <a:spcPct val="150000"/>
              </a:lnSpc>
              <a:spcBef>
                <a:spcPts val="156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 merits in this research area, the Nobel Prize 2000 for Chemistry  was awarded to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Alan J. Heeger, Alan G. MacDiarmid </a:t>
            </a:r>
            <a:r>
              <a:rPr lang="en-IN" b="1" dirty="0">
                <a:solidFill>
                  <a:schemeClr val="tx1"/>
                </a:solidFill>
                <a:cs typeface="Times New Roman" pitchFamily="16" charset="0"/>
              </a:rPr>
              <a:t>and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 Hideki  Shirakawa</a:t>
            </a:r>
            <a:r>
              <a:rPr b="1" dirty="0">
                <a:solidFill>
                  <a:srgbClr val="000000"/>
                </a:solidFill>
                <a:cs typeface="Times New Roman" pitchFamily="16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1413"/>
            <a:ext cx="1097279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00" dirty="0"/>
              <a:t>What </a:t>
            </a:r>
            <a:r>
              <a:rPr lang="en-IN" sz="3600" dirty="0"/>
              <a:t>is </a:t>
            </a:r>
            <a:r>
              <a:rPr lang="en-IN" sz="3600" spc="-55" dirty="0"/>
              <a:t>polymer</a:t>
            </a:r>
            <a:r>
              <a:rPr lang="en-IN" sz="3600" spc="-50" dirty="0"/>
              <a:t> </a:t>
            </a:r>
            <a:r>
              <a:rPr lang="en-IN" sz="3600" dirty="0"/>
              <a:t>electronics?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264464"/>
            <a:ext cx="11201399" cy="44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Involves the usage of 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electrically conducting polymer or plastics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 in making electronic circuits .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The ‘</a:t>
            </a:r>
            <a:r>
              <a:rPr lang="en-IN" b="1" dirty="0">
                <a:solidFill>
                  <a:srgbClr val="000000"/>
                </a:solidFill>
                <a:cs typeface="Times New Roman" pitchFamily="16" charset="0"/>
              </a:rPr>
              <a:t>PLASTIC CIRCUITS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’ is one alternative that would meet the future technological needs.</a:t>
            </a: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IN"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cs typeface="Times New Roman" pitchFamily="16" charset="0"/>
              </a:rPr>
              <a:t>Polytronics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  have some advantages over the current silicon technology which is mainly used in electronics.</a:t>
            </a:r>
          </a:p>
        </p:txBody>
      </p:sp>
    </p:spTree>
    <p:extLst>
      <p:ext uri="{BB962C8B-B14F-4D97-AF65-F5344CB8AC3E}">
        <p14:creationId xmlns:p14="http://schemas.microsoft.com/office/powerpoint/2010/main" val="145985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78" y="873794"/>
            <a:ext cx="114329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 indent="-462280">
              <a:lnSpc>
                <a:spcPct val="100000"/>
              </a:lnSpc>
              <a:spcBef>
                <a:spcPts val="100"/>
              </a:spcBef>
            </a:pPr>
            <a:r>
              <a:rPr lang="en-IN" spc="-100" dirty="0"/>
              <a:t>What </a:t>
            </a:r>
            <a:r>
              <a:rPr lang="en-IN" dirty="0"/>
              <a:t>makes </a:t>
            </a:r>
            <a:r>
              <a:rPr lang="en-IN" spc="-55" dirty="0"/>
              <a:t>polymer </a:t>
            </a:r>
            <a:r>
              <a:rPr lang="en-IN" spc="-5" dirty="0"/>
              <a:t>so </a:t>
            </a:r>
            <a:r>
              <a:rPr lang="en-IN" spc="-40" dirty="0"/>
              <a:t>suitable  </a:t>
            </a:r>
            <a:r>
              <a:rPr lang="en-IN" dirty="0"/>
              <a:t>for electronics</a:t>
            </a:r>
            <a:r>
              <a:rPr lang="en-IN" spc="-235" dirty="0"/>
              <a:t> </a:t>
            </a:r>
            <a:r>
              <a:rPr lang="en-IN" spc="-35" dirty="0"/>
              <a:t>application?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436071"/>
            <a:ext cx="11201400" cy="45932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Good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insulator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 of heat</a:t>
            </a:r>
          </a:p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Can form any shape.</a:t>
            </a:r>
          </a:p>
          <a:p>
            <a:pPr marL="355600" indent="-342900" algn="just">
              <a:lnSpc>
                <a:spcPct val="150000"/>
              </a:lnSpc>
              <a:spcBef>
                <a:spcPts val="100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They have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low density</a:t>
            </a:r>
            <a:r>
              <a:rPr lang="en-GB" b="1" dirty="0">
                <a:solidFill>
                  <a:schemeClr val="tx1"/>
                </a:solidFill>
                <a:cs typeface="Times New Roman" pitchFamily="16" charset="0"/>
              </a:rPr>
              <a:t>.</a:t>
            </a:r>
            <a:endParaRPr b="1" dirty="0">
              <a:solidFill>
                <a:schemeClr val="tx1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They require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low finishing cost.</a:t>
            </a:r>
          </a:p>
          <a:p>
            <a:pPr marL="355600" indent="-342900" algn="just">
              <a:lnSpc>
                <a:spcPct val="150000"/>
              </a:lnSpc>
              <a:spcBef>
                <a:spcPts val="994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Their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toughness</a:t>
            </a:r>
            <a:r>
              <a:rPr dirty="0">
                <a:solidFill>
                  <a:srgbClr val="00B05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chemeClr val="tx1"/>
                </a:solidFill>
                <a:cs typeface="Times New Roman" pitchFamily="16" charset="0"/>
              </a:rPr>
              <a:t>and</a:t>
            </a:r>
            <a:r>
              <a:rPr dirty="0">
                <a:solidFill>
                  <a:srgbClr val="00B050"/>
                </a:solidFill>
                <a:cs typeface="Times New Roman" pitchFamily="16" charset="0"/>
              </a:rPr>
              <a:t>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ductility</a:t>
            </a:r>
            <a:r>
              <a:rPr dirty="0">
                <a:solidFill>
                  <a:srgbClr val="00B05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is good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endParaRPr dirty="0">
              <a:solidFill>
                <a:srgbClr val="000000"/>
              </a:solidFill>
              <a:cs typeface="Times New Roman" pitchFamily="16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101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Enhanced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flexibility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allowed for many</a:t>
            </a: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application</a:t>
            </a:r>
            <a:r>
              <a:rPr lang="en-GB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Solubility</a:t>
            </a:r>
            <a:r>
              <a:rPr lang="en-GB" dirty="0">
                <a:solidFill>
                  <a:srgbClr val="000000"/>
                </a:solidFill>
                <a:cs typeface="Times New Roman" pitchFamily="16" charset="0"/>
              </a:rPr>
              <a:t>.</a:t>
            </a:r>
            <a:r>
              <a:rPr sz="2400" dirty="0" err="1">
                <a:latin typeface="Times New Roman"/>
                <a:cs typeface="Times New Roman"/>
              </a:rPr>
              <a:t>i</a:t>
            </a:r>
            <a:r>
              <a:rPr lang="en-GB" sz="24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organic </a:t>
            </a:r>
            <a:r>
              <a:rPr sz="2400" dirty="0">
                <a:latin typeface="Times New Roman"/>
                <a:cs typeface="Times New Roman"/>
              </a:rPr>
              <a:t>solvents, variable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processibility.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207" y="796386"/>
            <a:ext cx="11430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Electric </a:t>
            </a:r>
            <a:r>
              <a:rPr lang="en-IN" spc="-10" dirty="0"/>
              <a:t>conductor </a:t>
            </a:r>
            <a:r>
              <a:rPr lang="en-IN" spc="-55" dirty="0"/>
              <a:t>polymer</a:t>
            </a:r>
            <a:r>
              <a:rPr lang="en-IN" spc="-60" dirty="0"/>
              <a:t> </a:t>
            </a:r>
            <a:r>
              <a:rPr lang="en-IN" spc="-5" dirty="0"/>
              <a:t>types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6207" y="1336040"/>
            <a:ext cx="11049000" cy="4029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Depending on the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type of charge transport by the carriers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responsible for it</a:t>
            </a:r>
          </a:p>
          <a:p>
            <a:pPr marL="1269365" indent="-342900" algn="just">
              <a:lnSpc>
                <a:spcPct val="150000"/>
              </a:lnSpc>
              <a:buClr>
                <a:schemeClr val="tx1"/>
              </a:buClr>
              <a:buSzPct val="79166"/>
              <a:buFont typeface="Wingdings" panose="05000000000000000000" pitchFamily="2" charset="2"/>
              <a:buChar char="q"/>
              <a:tabLst>
                <a:tab pos="1156335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Ionically conductive</a:t>
            </a:r>
            <a:r>
              <a:rPr dirty="0">
                <a:solidFill>
                  <a:srgbClr val="C0000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polymer:</a:t>
            </a:r>
          </a:p>
          <a:p>
            <a:pPr marL="1498600" indent="-342900" algn="just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It is used as a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solid-state electrolyte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in batteries.</a:t>
            </a:r>
          </a:p>
          <a:p>
            <a:pPr marL="1498600" indent="-342900" algn="just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Eg: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poly ethylene oxide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which contain lithium perchlorate(LiClO4).</a:t>
            </a:r>
          </a:p>
          <a:p>
            <a:pPr marL="1269365" indent="-342900" algn="just">
              <a:lnSpc>
                <a:spcPct val="150000"/>
              </a:lnSpc>
              <a:spcBef>
                <a:spcPts val="5"/>
              </a:spcBef>
              <a:buClr>
                <a:schemeClr val="tx1"/>
              </a:buClr>
              <a:buSzPct val="79166"/>
              <a:buFont typeface="Wingdings" panose="05000000000000000000" pitchFamily="2" charset="2"/>
              <a:buChar char="q"/>
              <a:tabLst>
                <a:tab pos="1156335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Electronically conductive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:</a:t>
            </a:r>
          </a:p>
          <a:p>
            <a:pPr marL="1497965" lvl="1" indent="-342900" algn="just">
              <a:lnSpc>
                <a:spcPct val="150000"/>
              </a:lnSpc>
              <a:spcBef>
                <a:spcPts val="434"/>
              </a:spcBef>
              <a:buFont typeface="Wingdings" panose="05000000000000000000" pitchFamily="2" charset="2"/>
              <a:buChar char="q"/>
              <a:tabLst>
                <a:tab pos="146113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Filled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conductive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 polymers</a:t>
            </a:r>
          </a:p>
          <a:p>
            <a:pPr marL="1497965" lvl="1" indent="-342900" algn="just">
              <a:lnSpc>
                <a:spcPct val="150000"/>
              </a:lnSpc>
              <a:spcBef>
                <a:spcPts val="420"/>
              </a:spcBef>
              <a:buFont typeface="Wingdings" panose="05000000000000000000" pitchFamily="2" charset="2"/>
              <a:buChar char="q"/>
              <a:tabLst>
                <a:tab pos="1461135" algn="l"/>
              </a:tabLst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Intrinsically conductive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polymers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701" y="796386"/>
            <a:ext cx="11435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/>
              <a:t>Intrinsically </a:t>
            </a:r>
            <a:r>
              <a:rPr lang="en-IN" dirty="0"/>
              <a:t>conductive</a:t>
            </a:r>
            <a:r>
              <a:rPr lang="en-IN" spc="-165" dirty="0"/>
              <a:t> </a:t>
            </a:r>
            <a:r>
              <a:rPr lang="en-IN" spc="-55" dirty="0"/>
              <a:t>polymer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310" y="1559610"/>
            <a:ext cx="11283290" cy="264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They do not incorporate any conductive additives.</a:t>
            </a:r>
          </a:p>
          <a:p>
            <a:pPr marL="355600" marR="6985" indent="-342900" algn="just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They gain their electrical Conductivity through a property known  as ‘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conjugation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’.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885"/>
              </a:spcBef>
              <a:buFont typeface="Wingdings" panose="05000000000000000000" pitchFamily="2" charset="2"/>
              <a:buChar char="q"/>
            </a:pP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Conjugated polymers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are doped with atoms that donate negative  or positive charges enabling current to travel down the polymer  chain.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87674"/>
            <a:ext cx="10972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Two </a:t>
            </a:r>
            <a:r>
              <a:rPr lang="en-IN" dirty="0"/>
              <a:t>conditions </a:t>
            </a:r>
            <a:r>
              <a:rPr lang="en-IN" spc="-35" dirty="0"/>
              <a:t>to </a:t>
            </a:r>
            <a:r>
              <a:rPr lang="en-IN" dirty="0"/>
              <a:t>become</a:t>
            </a:r>
            <a:r>
              <a:rPr lang="en-IN" spc="-114" dirty="0"/>
              <a:t> </a:t>
            </a:r>
            <a:r>
              <a:rPr lang="en-IN" dirty="0"/>
              <a:t>conductive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7036" y="1327328"/>
            <a:ext cx="11254964" cy="3514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1430" indent="-4572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69265" algn="l"/>
              </a:tabLst>
            </a:pP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The first condition is the polymer consists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of alternating single and double  bonds, called conjugated double bonds.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189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IN" dirty="0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In conjugation, the bonds between the carbon atoms are alternately single  and double. Every bond contains a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localised “sigma” (σ) bond </a:t>
            </a:r>
            <a:r>
              <a:rPr dirty="0">
                <a:solidFill>
                  <a:srgbClr val="000000"/>
                </a:solidFill>
                <a:cs typeface="Times New Roman" pitchFamily="16" charset="0"/>
              </a:rPr>
              <a:t>which forms  a strong chemical bond. In addition, every double bond also contains a </a:t>
            </a:r>
            <a:r>
              <a:rPr b="1" dirty="0">
                <a:solidFill>
                  <a:schemeClr val="tx1"/>
                </a:solidFill>
                <a:cs typeface="Times New Roman" pitchFamily="16" charset="0"/>
              </a:rPr>
              <a:t>less  strongly localised “pi” (π) bond which is weaker.</a:t>
            </a:r>
          </a:p>
        </p:txBody>
      </p:sp>
      <p:sp>
        <p:nvSpPr>
          <p:cNvPr id="4" name="object 4"/>
          <p:cNvSpPr/>
          <p:nvPr/>
        </p:nvSpPr>
        <p:spPr>
          <a:xfrm>
            <a:off x="5105400" y="4528113"/>
            <a:ext cx="5072379" cy="1045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26397" y="6147883"/>
            <a:ext cx="195579" cy="158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90C22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mtClean="0"/>
              <a:pPr marL="38100">
                <a:lnSpc>
                  <a:spcPct val="100000"/>
                </a:lnSpc>
                <a:spcBef>
                  <a:spcPts val="45"/>
                </a:spcBef>
              </a:pPr>
              <a:t>9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23B97-3B93-48A8-B70A-1950B709080F}"/>
              </a:ext>
            </a:extLst>
          </p:cNvPr>
          <p:cNvSpPr txBox="1"/>
          <p:nvPr/>
        </p:nvSpPr>
        <p:spPr>
          <a:xfrm>
            <a:off x="5334000" y="5686218"/>
            <a:ext cx="507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cs typeface="Times New Roman" pitchFamily="16" charset="0"/>
              </a:rPr>
              <a:t>Figure 1: Conjugated double bond</a:t>
            </a:r>
            <a:endParaRPr lang="en-IN" dirty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1461</Words>
  <Application>Microsoft Office PowerPoint</Application>
  <PresentationFormat>Widescreen</PresentationFormat>
  <Paragraphs>210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What is polymer electronics?</vt:lpstr>
      <vt:lpstr>What is polymer electronics?</vt:lpstr>
      <vt:lpstr>What makes polymer so suitable  for electronics application?</vt:lpstr>
      <vt:lpstr>Electric conductor polymer types</vt:lpstr>
      <vt:lpstr>Intrinsically conductive polymer</vt:lpstr>
      <vt:lpstr>Two conditions to become conductive</vt:lpstr>
      <vt:lpstr>Two conditions to become conductive</vt:lpstr>
      <vt:lpstr>ICP material</vt:lpstr>
      <vt:lpstr>Properties of ICP</vt:lpstr>
      <vt:lpstr>PowerPoint Presentation</vt:lpstr>
      <vt:lpstr>Electrical properties of ICP based  nanocomposites</vt:lpstr>
      <vt:lpstr>Printed electronics</vt:lpstr>
      <vt:lpstr>Printed electronics</vt:lpstr>
      <vt:lpstr>Printed electronics methods</vt:lpstr>
      <vt:lpstr>Organic thin film transistor</vt:lpstr>
      <vt:lpstr>Structure of OTFT</vt:lpstr>
      <vt:lpstr>Structure of OTFT</vt:lpstr>
      <vt:lpstr>Application of organic TFT</vt:lpstr>
      <vt:lpstr>Advantages v/s disadvantages of  polymer electronics</vt:lpstr>
      <vt:lpstr>Advantages v/s disadvantages of  polymer electronics</vt:lpstr>
      <vt:lpstr>Application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793</cp:revision>
  <cp:lastPrinted>1601-01-01T00:00:00Z</cp:lastPrinted>
  <dcterms:created xsi:type="dcterms:W3CDTF">2005-01-24T10:28:59Z</dcterms:created>
  <dcterms:modified xsi:type="dcterms:W3CDTF">2020-12-16T12:50:01Z</dcterms:modified>
</cp:coreProperties>
</file>