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8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8" r:id="rId22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6" y="3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1" y="738189"/>
            <a:ext cx="2766484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738189"/>
            <a:ext cx="810260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204" y="627634"/>
            <a:ext cx="81495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3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3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5" y="738189"/>
            <a:ext cx="11250083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92" y="1371601"/>
            <a:ext cx="11253807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6" y="738189"/>
            <a:ext cx="10993968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844" y="1371601"/>
            <a:ext cx="5331884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484" y="1371601"/>
            <a:ext cx="53340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1430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283" y="1371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0574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767" y="1371600"/>
            <a:ext cx="56938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174875"/>
            <a:ext cx="5638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9516" y="738189"/>
            <a:ext cx="10564284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793" y="1371601"/>
            <a:ext cx="10997692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4592" y="6302374"/>
            <a:ext cx="12117407" cy="23814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6"/>
            <a:ext cx="7112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558256" y="3537726"/>
            <a:ext cx="5637213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12192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02733" y="1295400"/>
            <a:ext cx="11489267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61133" y="0"/>
            <a:ext cx="14224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566400" y="6324600"/>
            <a:ext cx="13208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06400" y="0"/>
            <a:ext cx="31496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11200" y="1371600"/>
            <a:ext cx="110744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10668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0668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317501" y="228601"/>
            <a:ext cx="810706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7</a:t>
            </a:r>
            <a:r>
              <a:rPr lang="en-US" sz="1800" b="1" baseline="300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TH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SEMESTER TECHNICAL</a:t>
            </a:r>
            <a:r>
              <a:rPr lang="en-US" sz="1800" b="1" baseline="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SEMINAR 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11200" y="6400801"/>
            <a:ext cx="102616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514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POLYTRONICS</a:t>
            </a: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57298" y="3429000"/>
            <a:ext cx="3733800" cy="14192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Student Name : Navneet Nipu                         Roll No: ECE#201710518</a:t>
            </a:r>
          </a:p>
          <a:p>
            <a:pPr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2000" b="1" dirty="0" err="1">
                <a:solidFill>
                  <a:srgbClr val="00206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. No:1701202158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399" y="4419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57700" y="5367338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Prof. Santosh Kumar Patnaik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430" y="27387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E9B3E-B8B9-4A1A-BF25-E36238402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572886"/>
            <a:ext cx="2026241" cy="21578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44556"/>
            <a:ext cx="779907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PROPERTIES </a:t>
            </a:r>
            <a:r>
              <a:rPr sz="3600" spc="-5" dirty="0"/>
              <a:t>OF</a:t>
            </a:r>
            <a:r>
              <a:rPr sz="3600" spc="-20" dirty="0"/>
              <a:t> </a:t>
            </a:r>
            <a:r>
              <a:rPr sz="3600" spc="-5" dirty="0"/>
              <a:t>ICP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89129"/>
            <a:ext cx="4427220" cy="375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Electrical conductivity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Ability to store an electric charge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Ability to exchange ions</a:t>
            </a:r>
          </a:p>
        </p:txBody>
      </p:sp>
      <p:sp>
        <p:nvSpPr>
          <p:cNvPr id="4" name="object 4"/>
          <p:cNvSpPr/>
          <p:nvPr/>
        </p:nvSpPr>
        <p:spPr>
          <a:xfrm>
            <a:off x="6173976" y="1524000"/>
            <a:ext cx="5637024" cy="4431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85800"/>
            <a:ext cx="8802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ICP AS A MATRIX POLYMER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64" y="1252622"/>
            <a:ext cx="8802370" cy="160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It provide design flexibility, good filler incorporation-ability, specific  interactions with fillers and microwave non-transparency.</a:t>
            </a:r>
          </a:p>
        </p:txBody>
      </p:sp>
      <p:sp>
        <p:nvSpPr>
          <p:cNvPr id="4" name="object 4"/>
          <p:cNvSpPr/>
          <p:nvPr/>
        </p:nvSpPr>
        <p:spPr>
          <a:xfrm>
            <a:off x="2819400" y="3048000"/>
            <a:ext cx="5603748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044" y="787342"/>
            <a:ext cx="1143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3585" marR="5080" indent="-200152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ELECTRICAL </a:t>
            </a:r>
            <a:r>
              <a:rPr sz="2800" spc="-20" dirty="0"/>
              <a:t>PROPERTIES </a:t>
            </a:r>
            <a:r>
              <a:rPr sz="2800" dirty="0"/>
              <a:t>OF ICP</a:t>
            </a:r>
            <a:r>
              <a:rPr sz="2800" spc="-360" dirty="0"/>
              <a:t> </a:t>
            </a:r>
            <a:r>
              <a:rPr sz="2800" dirty="0"/>
              <a:t>BASED  NANOCOMPOSITES</a:t>
            </a:r>
          </a:p>
        </p:txBody>
      </p:sp>
      <p:sp>
        <p:nvSpPr>
          <p:cNvPr id="3" name="object 3"/>
          <p:cNvSpPr/>
          <p:nvPr/>
        </p:nvSpPr>
        <p:spPr>
          <a:xfrm>
            <a:off x="3523042" y="1989120"/>
            <a:ext cx="5967983" cy="3751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0712" y="5661761"/>
            <a:ext cx="965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Variation </a:t>
            </a:r>
            <a:r>
              <a:rPr sz="1800" dirty="0">
                <a:latin typeface="Times New Roman"/>
                <a:cs typeface="Times New Roman"/>
              </a:rPr>
              <a:t>of electrical conductivity (ln </a:t>
            </a:r>
            <a:r>
              <a:rPr sz="1800" spc="-5" dirty="0">
                <a:latin typeface="Times New Roman"/>
                <a:cs typeface="Times New Roman"/>
              </a:rPr>
              <a:t>σdc) </a:t>
            </a:r>
            <a:r>
              <a:rPr sz="1800" dirty="0">
                <a:latin typeface="Times New Roman"/>
                <a:cs typeface="Times New Roman"/>
              </a:rPr>
              <a:t>of hydrochloric acid </a:t>
            </a:r>
            <a:r>
              <a:rPr sz="1800" spc="-5" dirty="0">
                <a:latin typeface="Times New Roman"/>
                <a:cs typeface="Times New Roman"/>
              </a:rPr>
              <a:t>(HCl) </a:t>
            </a:r>
            <a:r>
              <a:rPr sz="1800" dirty="0">
                <a:latin typeface="Times New Roman"/>
                <a:cs typeface="Times New Roman"/>
              </a:rPr>
              <a:t>doped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Emeraldine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base (EB) samples as </a:t>
            </a:r>
            <a:r>
              <a:rPr sz="1800" dirty="0">
                <a:latin typeface="Times New Roman"/>
                <a:cs typeface="Times New Roman"/>
              </a:rPr>
              <a:t>a function of dopant </a:t>
            </a:r>
            <a:r>
              <a:rPr sz="1800" spc="-5" dirty="0">
                <a:latin typeface="Times New Roman"/>
                <a:cs typeface="Times New Roman"/>
              </a:rPr>
              <a:t>(HCl) </a:t>
            </a:r>
            <a:r>
              <a:rPr sz="1800" dirty="0">
                <a:latin typeface="Times New Roman"/>
                <a:cs typeface="Times New Roman"/>
              </a:rPr>
              <a:t>concentration (a) 0.0 </a:t>
            </a:r>
            <a:r>
              <a:rPr sz="1800" spc="-5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(b) 0.001 </a:t>
            </a:r>
            <a:r>
              <a:rPr sz="1800" spc="-5" dirty="0">
                <a:latin typeface="Times New Roman"/>
                <a:cs typeface="Times New Roman"/>
              </a:rPr>
              <a:t>M, </a:t>
            </a:r>
            <a:r>
              <a:rPr sz="1800" dirty="0">
                <a:latin typeface="Times New Roman"/>
                <a:cs typeface="Times New Roman"/>
              </a:rPr>
              <a:t>(c) 0.01 </a:t>
            </a:r>
            <a:r>
              <a:rPr sz="1800" spc="-5" dirty="0">
                <a:latin typeface="Times New Roman"/>
                <a:cs typeface="Times New Roman"/>
              </a:rPr>
              <a:t>M, </a:t>
            </a:r>
            <a:r>
              <a:rPr sz="1800" dirty="0">
                <a:latin typeface="Times New Roman"/>
                <a:cs typeface="Times New Roman"/>
              </a:rPr>
              <a:t>(d)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7492" y="5873818"/>
            <a:ext cx="5379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(e) 0.3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(f) 0.5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(g) 0.7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(h) 0.9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and (i) 1.0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556" y="748081"/>
            <a:ext cx="844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APPLICATION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375917"/>
            <a:ext cx="11435690" cy="533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thin film transistors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Non-volatile memory devices based on organic transistors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5"/>
              </a:spcBef>
              <a:buFont typeface="Wingdings" panose="05000000000000000000" pitchFamily="2" charset="2"/>
              <a:buChar char="q"/>
              <a:tabLst>
                <a:tab pos="354965" algn="l"/>
                <a:tab pos="2188845" algn="l"/>
                <a:tab pos="2633980" algn="l"/>
                <a:tab pos="3502660" algn="l"/>
                <a:tab pos="5029835" algn="l"/>
                <a:tab pos="6355715" algn="l"/>
                <a:tab pos="6903084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Development	of	novel	conjugated	polymers	for	photovoltaic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device applications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photovoltaic cells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light-emitting devices (OLED)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Ferroelectric polymers for thin film devices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Gene Sensors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Printed Electronics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Conducting Polymer Actuators and Micropumps.</a:t>
            </a: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Responsive Membranes/Hybrid Plastics.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focusednupon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	polymer membranes	that incorporated electronically conducting polymers and piezoelectric polymers.</a:t>
            </a:r>
          </a:p>
          <a:p>
            <a:pPr marL="12700">
              <a:spcBef>
                <a:spcPts val="135"/>
              </a:spcBef>
              <a:tabLst>
                <a:tab pos="35496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496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92" y="757650"/>
            <a:ext cx="7514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PRINTED</a:t>
            </a:r>
            <a:r>
              <a:rPr sz="3600" spc="-75" dirty="0"/>
              <a:t> </a:t>
            </a:r>
            <a:r>
              <a:rPr sz="3600" dirty="0"/>
              <a:t>ELECTRONICS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2842869"/>
            <a:ext cx="503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  <a:tab pos="1080770" algn="l"/>
                <a:tab pos="2266950" algn="l"/>
                <a:tab pos="3400425" algn="l"/>
                <a:tab pos="460184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	prin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	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	sele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ted	can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1277" y="4813807"/>
            <a:ext cx="2013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icondu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nanoparticles,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573" y="4699273"/>
            <a:ext cx="1439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inorganic  </a:t>
            </a:r>
            <a:r>
              <a:rPr sz="2400" dirty="0">
                <a:latin typeface="Times New Roman"/>
                <a:cs typeface="Times New Roman"/>
              </a:rPr>
              <a:t>condu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s, 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65419" y="1492594"/>
            <a:ext cx="5181600" cy="4974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14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C6EA1-416A-4BA7-998E-E82AA50EBA48}"/>
              </a:ext>
            </a:extLst>
          </p:cNvPr>
          <p:cNvSpPr txBox="1"/>
          <p:nvPr/>
        </p:nvSpPr>
        <p:spPr>
          <a:xfrm>
            <a:off x="990600" y="1494471"/>
            <a:ext cx="75144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It	is	a set	printing	create	electrical	devices on various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substract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Printed electronics, specifies the process  and subject to the specific requirements of	the	printing	process	selected can utilize any solution-based material.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This	includes	organic	semiconductors, inorganic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semiconductors,metallic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conductors,nano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particles,nano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tubes etc.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2C3B43"/>
              </a:solidFill>
              <a:latin typeface="Times New Roman"/>
              <a:cs typeface="Times New Roman"/>
            </a:endParaRPr>
          </a:p>
          <a:p>
            <a:r>
              <a:rPr lang="en-IN" sz="2400" spc="-20" dirty="0">
                <a:latin typeface="Times New Roman"/>
                <a:cs typeface="Times New Roman"/>
              </a:rPr>
              <a:t>m</a:t>
            </a:r>
            <a:r>
              <a:rPr lang="en-IN" sz="2400" dirty="0">
                <a:latin typeface="Times New Roman"/>
                <a:cs typeface="Times New Roman"/>
              </a:rPr>
              <a:t>ethods	</a:t>
            </a:r>
            <a:r>
              <a:rPr lang="en-IN" sz="2400" spc="-5" dirty="0">
                <a:latin typeface="Times New Roman"/>
                <a:cs typeface="Times New Roman"/>
              </a:rPr>
              <a:t>us</a:t>
            </a:r>
            <a:r>
              <a:rPr lang="en-IN" sz="2400" dirty="0">
                <a:latin typeface="Times New Roman"/>
                <a:cs typeface="Times New Roman"/>
              </a:rPr>
              <a:t>ed	</a:t>
            </a:r>
            <a:r>
              <a:rPr lang="en-IN" sz="2400" spc="5" dirty="0">
                <a:latin typeface="Times New Roman"/>
                <a:cs typeface="Times New Roman"/>
              </a:rPr>
              <a:t>to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075" y="731779"/>
            <a:ext cx="1042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PRINTED ELECTRONICS</a:t>
            </a:r>
            <a:r>
              <a:rPr sz="3600" spc="-20" dirty="0"/>
              <a:t> </a:t>
            </a:r>
            <a:r>
              <a:rPr sz="3600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5707751"/>
            <a:ext cx="983549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20"/>
              </a:lnSpc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Rotary screen printing: a method that allows to print in thick 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758"/>
            <a:ext cx="899414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1260475" algn="l"/>
                <a:tab pos="2621915" algn="l"/>
                <a:tab pos="2949575" algn="l"/>
                <a:tab pos="3684270" algn="l"/>
                <a:tab pos="4894580" algn="l"/>
                <a:tab pos="6000750" algn="l"/>
                <a:tab pos="6650355" algn="l"/>
                <a:tab pos="7047865" algn="l"/>
                <a:tab pos="8457565" algn="l"/>
              </a:tabLst>
            </a:pP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Flexo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	printing:	a	high	pressure	method	that	is	especially	well  applicable to print on plastic substrates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>
              <a:lnSpc>
                <a:spcPct val="10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Offset printing: a flat printing technique that makes a high resolution  possible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>
              <a:lnSpc>
                <a:spcPct val="10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Gravure printing: a low pressure printing method that makes high  volumes and the use of organic dissolvent possible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969403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ORGANIC </a:t>
            </a:r>
            <a:r>
              <a:rPr sz="3600" spc="-5" dirty="0"/>
              <a:t>THIN </a:t>
            </a:r>
            <a:r>
              <a:rPr sz="3600" dirty="0"/>
              <a:t>FILM</a:t>
            </a:r>
            <a:r>
              <a:rPr sz="3600" spc="-185" dirty="0"/>
              <a:t> </a:t>
            </a:r>
            <a:r>
              <a:rPr sz="3600" spc="-10" dirty="0"/>
              <a:t>TRANSISTOR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096771"/>
            <a:ext cx="11435690" cy="5250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use organic molecules rather than silicon for their active  material. This active material may be composed of avoide varity  of molecules.</a:t>
            </a: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994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Compatibility with plastic substance.</a:t>
            </a:r>
          </a:p>
          <a:p>
            <a:pPr marL="355600" marR="664845" indent="-3429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Lower cost deposition process such as spin coating, printing,  evaporation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10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Lower temperature manufacturing(60-120c)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55600" indent="-342900">
              <a:lnSpc>
                <a:spcPct val="150000"/>
              </a:lnSpc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Lower mobility and switching speed compared to silicon wafers.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0077"/>
            <a:ext cx="809167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STRUCTURE OF</a:t>
            </a:r>
            <a:r>
              <a:rPr sz="3600" spc="-25" dirty="0"/>
              <a:t> </a:t>
            </a:r>
            <a:r>
              <a:rPr sz="3600" spc="-5" dirty="0"/>
              <a:t>OTFT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45063" y="1447800"/>
            <a:ext cx="4763940" cy="3208451"/>
            <a:chOff x="1376362" y="654072"/>
            <a:chExt cx="6944677" cy="3896591"/>
          </a:xfrm>
        </p:grpSpPr>
        <p:sp>
          <p:nvSpPr>
            <p:cNvPr id="4" name="object 4"/>
            <p:cNvSpPr/>
            <p:nvPr/>
          </p:nvSpPr>
          <p:spPr>
            <a:xfrm>
              <a:off x="1376362" y="654072"/>
              <a:ext cx="6483096" cy="3153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9" y="1388363"/>
              <a:ext cx="6492240" cy="3162300"/>
            </a:xfrm>
            <a:custGeom>
              <a:avLst/>
              <a:gdLst/>
              <a:ahLst/>
              <a:cxnLst/>
              <a:rect l="l" t="t" r="r" b="b"/>
              <a:pathLst>
                <a:path w="6492240" h="3162300">
                  <a:moveTo>
                    <a:pt x="0" y="3162300"/>
                  </a:moveTo>
                  <a:lnTo>
                    <a:pt x="6492240" y="3162300"/>
                  </a:lnTo>
                  <a:lnTo>
                    <a:pt x="6492240" y="0"/>
                  </a:lnTo>
                  <a:lnTo>
                    <a:pt x="0" y="0"/>
                  </a:lnTo>
                  <a:lnTo>
                    <a:pt x="0" y="3162300"/>
                  </a:lnTo>
                  <a:close/>
                </a:path>
              </a:pathLst>
            </a:custGeom>
            <a:ln w="914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43297" y="3354333"/>
            <a:ext cx="5253957" cy="28864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2235" indent="-90170">
              <a:lnSpc>
                <a:spcPct val="150000"/>
              </a:lnSpc>
              <a:spcBef>
                <a:spcPts val="340"/>
              </a:spcBef>
              <a:buSzPct val="95000"/>
              <a:buChar char="•"/>
              <a:tabLst>
                <a:tab pos="102870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Differences</a:t>
            </a:r>
          </a:p>
          <a:p>
            <a:pPr marL="469900">
              <a:lnSpc>
                <a:spcPct val="150000"/>
              </a:lnSpc>
              <a:spcBef>
                <a:spcPts val="240"/>
              </a:spcBef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–Carrier Transport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Discrete Energy</a:t>
            </a: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Levels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Hopping</a:t>
            </a:r>
            <a:endParaRPr lang="en-IN" sz="2000" b="1" dirty="0">
              <a:solidFill>
                <a:schemeClr val="tx1"/>
              </a:solidFill>
              <a:cs typeface="Times New Roman" pitchFamily="16" charset="0"/>
            </a:endParaRP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Depletion Devices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Organic Active Layer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2370" y="3548721"/>
            <a:ext cx="2346960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imes New Roman"/>
                <a:cs typeface="Times New Roman"/>
              </a:rPr>
              <a:t>–Organic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4155" y="3599207"/>
            <a:ext cx="3071495" cy="298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Very Similar to MOSFETs</a:t>
            </a: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3-Terminal Device.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Voltage Controlled Switch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" y="3110483"/>
            <a:ext cx="2089785" cy="652743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Organic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Thin</a:t>
            </a:r>
            <a:r>
              <a:rPr sz="2000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Film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Transistor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7371" y="3407664"/>
            <a:ext cx="153924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2023" y="1629155"/>
            <a:ext cx="1873250" cy="3449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OLED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2023" y="2339339"/>
            <a:ext cx="1873250" cy="65402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5310" marR="191135" indent="-37528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Liquid</a:t>
            </a:r>
            <a:r>
              <a:rPr sz="2000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Crystal  Device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2023" y="3319971"/>
            <a:ext cx="1873250" cy="34689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E-ink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2023" y="4157471"/>
            <a:ext cx="1873250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Antenna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2023" y="4876800"/>
            <a:ext cx="1873250" cy="961802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6550" marR="329565" algn="ctr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Materials  Integration  </a:t>
            </a:r>
            <a:r>
              <a:rPr sz="2000" spc="-145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ech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ology</a:t>
            </a:r>
          </a:p>
        </p:txBody>
      </p:sp>
      <p:sp>
        <p:nvSpPr>
          <p:cNvPr id="9" name="object 9"/>
          <p:cNvSpPr/>
          <p:nvPr/>
        </p:nvSpPr>
        <p:spPr>
          <a:xfrm>
            <a:off x="6077711" y="1793748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0467" y="265785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7335" y="3535679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7335" y="431901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199"/>
                </a:lnTo>
                <a:lnTo>
                  <a:pt x="1066291" y="44449"/>
                </a:lnTo>
                <a:lnTo>
                  <a:pt x="1015491" y="44449"/>
                </a:lnTo>
                <a:lnTo>
                  <a:pt x="1015491" y="31749"/>
                </a:lnTo>
                <a:lnTo>
                  <a:pt x="1066291" y="31749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02791" y="44449"/>
                </a:lnTo>
                <a:lnTo>
                  <a:pt x="1002791" y="31749"/>
                </a:lnTo>
                <a:close/>
              </a:path>
              <a:path w="1079500" h="76200">
                <a:moveTo>
                  <a:pt x="1066291" y="31749"/>
                </a:moveTo>
                <a:lnTo>
                  <a:pt x="1015491" y="31749"/>
                </a:lnTo>
                <a:lnTo>
                  <a:pt x="1015491" y="44449"/>
                </a:lnTo>
                <a:lnTo>
                  <a:pt x="1066291" y="44449"/>
                </a:lnTo>
                <a:lnTo>
                  <a:pt x="1078991" y="38099"/>
                </a:lnTo>
                <a:lnTo>
                  <a:pt x="106629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7335" y="5346191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8831" y="1671827"/>
            <a:ext cx="2159635" cy="3449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OLED</a:t>
            </a: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Display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8831" y="2491739"/>
            <a:ext cx="2159635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Plastic TFT</a:t>
            </a:r>
            <a:r>
              <a:rPr sz="2000" spc="-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LCD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40168" y="3354323"/>
            <a:ext cx="2159635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E-paper,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E-book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0168" y="4023359"/>
            <a:ext cx="2159635" cy="653384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33119" marR="152400" indent="-67119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Contactless</a:t>
            </a:r>
            <a:r>
              <a:rPr sz="2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Smart  Card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0168" y="5036820"/>
            <a:ext cx="2159635" cy="6546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72135" marR="561975" indent="30480">
              <a:lnSpc>
                <a:spcPct val="100000"/>
              </a:lnSpc>
              <a:spcBef>
                <a:spcPts val="305"/>
              </a:spcBef>
            </a:pP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Wearable 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Co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pu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ter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9724" y="754379"/>
            <a:ext cx="96953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APPLICATION </a:t>
            </a:r>
            <a:r>
              <a:rPr sz="3600" spc="-5" dirty="0"/>
              <a:t>OF </a:t>
            </a:r>
            <a:r>
              <a:rPr sz="3600" dirty="0"/>
              <a:t>ORGANIC</a:t>
            </a:r>
            <a:r>
              <a:rPr sz="3600" spc="-95" dirty="0"/>
              <a:t> </a:t>
            </a:r>
            <a:r>
              <a:rPr sz="3600" dirty="0"/>
              <a:t>TFT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854" y="775341"/>
            <a:ext cx="1116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 marR="5080" indent="-15379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+mj-lt"/>
                <a:cs typeface="+mj-cs"/>
              </a:rPr>
              <a:t>ADVANTAGES V/S DISADVANTAGES OF  POLYMER ELECTRONICS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854" y="1484962"/>
            <a:ext cx="5265146" cy="5339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</a:p>
          <a:p>
            <a:pPr marL="354965" marR="6350" indent="-342900" algn="just">
              <a:lnSpc>
                <a:spcPts val="1920"/>
              </a:lnSpc>
              <a:spcBef>
                <a:spcPts val="230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Manufacture is relative simple and  inexpensive equipment at low cost.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193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Light weighted and flexible, very  durable under stress and flex can  be easily applied over a large  surface area.</a:t>
            </a:r>
          </a:p>
          <a:p>
            <a:pPr marL="354965" marR="5715" indent="-342900" algn="just">
              <a:lnSpc>
                <a:spcPct val="8000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Freedom of choice of their  chemical composition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4965" marR="5715" indent="-342900" algn="just">
              <a:lnSpc>
                <a:spcPct val="8000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Adaptable 	in various	ways  because of printing methods that  can be adjusted to current  requirements quickly (printed  electronics)</a:t>
            </a:r>
          </a:p>
          <a:p>
            <a:pPr marL="299085" marR="5715" indent="-287020" algn="just">
              <a:lnSpc>
                <a:spcPct val="80000"/>
              </a:lnSpc>
              <a:spcBef>
                <a:spcPts val="1920"/>
              </a:spcBef>
              <a:buFont typeface="Arial"/>
              <a:buChar char="•"/>
              <a:tabLst>
                <a:tab pos="29972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0" y="1484962"/>
            <a:ext cx="57150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4184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93065" marR="56515" indent="-342900" algn="just">
              <a:lnSpc>
                <a:spcPts val="1920"/>
              </a:lnSpc>
              <a:spcBef>
                <a:spcPts val="2305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Due to their intrinsic physical properties  (i.e. limited mobility of charge carriers),  the performance of polymer electronic  products lacks the speed of its silicon  counterpart.</a:t>
            </a:r>
          </a:p>
          <a:p>
            <a:pPr marL="393065" marR="56515" indent="-342900" algn="just">
              <a:lnSpc>
                <a:spcPts val="192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Research is still on going to increase  performance for more complex  functionality.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93065" marR="55880" indent="-342900" algn="just">
              <a:lnSpc>
                <a:spcPct val="80000"/>
              </a:lnSpc>
              <a:spcBef>
                <a:spcPts val="1330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To be able to improve performance one  should be able to distinguish between  problems introduced during preparation,  intrinsic  material  properties,  and18device  characteristics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6FA8F-55EE-44C0-B866-7B7B024665F2}"/>
              </a:ext>
            </a:extLst>
          </p:cNvPr>
          <p:cNvSpPr txBox="1"/>
          <p:nvPr/>
        </p:nvSpPr>
        <p:spPr>
          <a:xfrm>
            <a:off x="914400" y="762000"/>
            <a:ext cx="9432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-10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C18ED-16D9-4647-A123-95EB1E340CC2}"/>
              </a:ext>
            </a:extLst>
          </p:cNvPr>
          <p:cNvSpPr txBox="1"/>
          <p:nvPr/>
        </p:nvSpPr>
        <p:spPr>
          <a:xfrm>
            <a:off x="838200" y="1264464"/>
            <a:ext cx="11201399" cy="807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WHAT IS POLYMER ELECTRONICS?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WHAT MAKES POLYMER SO SUITABLE  FOR ELECTRONICS APPLICATION?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ELECTRIC CONDUCTOR POLYMER TYPES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INTRINSICALLY CONDUCTIVE POLYMER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TWO CONDITIONS TO BECOME CONDUCTIVE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ICP MATERIAL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PROPERTIES OF ICP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ICP AS A MATRIX POLYMER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ELECTRICAL PROPERTIES OF ICP BASED  NANOCOMPOSITES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APPLICATION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PRINTED ELECTRONICS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PRINTED ELECTRONICS METHODS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STRUCTURE OF OTFT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APPLICATION OF ORGANIC TFT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ADVANTAGES V/S DISADVANTAGES OF  POLYMER ELECTRONICS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CONCLUSION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sz="1200" b="1" dirty="0">
                <a:solidFill>
                  <a:srgbClr val="000000"/>
                </a:solidFill>
                <a:cs typeface="Times New Roman" pitchFamily="16" charset="0"/>
              </a:rPr>
              <a:t>Reference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570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CONCLU</a:t>
            </a:r>
            <a:r>
              <a:rPr sz="3600" dirty="0"/>
              <a:t>S</a:t>
            </a:r>
            <a:r>
              <a:rPr sz="3600" spc="-5" dirty="0"/>
              <a:t>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66298"/>
            <a:ext cx="10972800" cy="467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ICPs are Electrically-conductive polymers in which the Conductivity  arises from the presence of conjugated car-bon-carbon bonds. These  conjugated polymers possess interesting and useful properties due to their  delocalised electron systems.</a:t>
            </a:r>
          </a:p>
          <a:p>
            <a:pPr marL="355600" marR="5715" indent="-34290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 electronics are light, flexible, and less expensive to produce on a  mass quantity scale than conventional electronics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230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 electronics are not a competing product but are considered to  be more complementary to its silicon counterpart.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62000" y="762000"/>
            <a:ext cx="80772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645AB-E3C5-4D80-9403-8D344339441F}"/>
              </a:ext>
            </a:extLst>
          </p:cNvPr>
          <p:cNvSpPr txBox="1"/>
          <p:nvPr/>
        </p:nvSpPr>
        <p:spPr>
          <a:xfrm>
            <a:off x="762000" y="1371600"/>
            <a:ext cx="11201400" cy="234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PC-6: Manual for the Poly-com "6“ Transceiver for 6 meters. Compliments of Larry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Saletzki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, WA9VRH.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T.Makimoto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and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T.T.Doi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, “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Polytronics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– Present and future,” in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Tech.Dig.Electronics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Technologies Meeting,IEDM’02,2002,pp.9-16</a:t>
            </a:r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1413"/>
            <a:ext cx="1097279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WHAT </a:t>
            </a:r>
            <a:r>
              <a:rPr sz="3600" dirty="0"/>
              <a:t>IS </a:t>
            </a:r>
            <a:r>
              <a:rPr sz="3600" spc="-55" dirty="0"/>
              <a:t>POLYMER</a:t>
            </a:r>
            <a:r>
              <a:rPr sz="3600" spc="-50" dirty="0"/>
              <a:t> </a:t>
            </a:r>
            <a:r>
              <a:rPr sz="3600" dirty="0"/>
              <a:t>ELECTRONICS?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64464"/>
            <a:ext cx="11201399" cy="423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Polymers are long-chain molecules consisting of many repeat units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to make a solid material.</a:t>
            </a:r>
          </a:p>
          <a:p>
            <a:pPr marL="355600" marR="5080" indent="-342900">
              <a:lnSpc>
                <a:spcPct val="150000"/>
              </a:lnSpc>
              <a:spcBef>
                <a:spcPts val="164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Polymers are normally electrical insulators, but to enable their use in  electronics, conductive filler such as silver have been added to  chemical formulation to increase their electrical conductivity.</a:t>
            </a:r>
          </a:p>
          <a:p>
            <a:pPr marL="355600" marR="57785" indent="-342900">
              <a:lnSpc>
                <a:spcPct val="150000"/>
              </a:lnSpc>
              <a:spcBef>
                <a:spcPts val="156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merits in this research area, the Nobel Prize 2000 for Chemistry  was awarded to Alan J. Heeger, Alan G. MacDiarmid und Hideki  Shirakawa.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78" y="935349"/>
            <a:ext cx="11432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-462280">
              <a:lnSpc>
                <a:spcPct val="100000"/>
              </a:lnSpc>
              <a:spcBef>
                <a:spcPts val="100"/>
              </a:spcBef>
            </a:pPr>
            <a:r>
              <a:rPr sz="2400" spc="-100" dirty="0"/>
              <a:t>WHAT </a:t>
            </a:r>
            <a:r>
              <a:rPr sz="2400" dirty="0"/>
              <a:t>MAKES </a:t>
            </a:r>
            <a:r>
              <a:rPr sz="2400" spc="-55" dirty="0"/>
              <a:t>POLYMER </a:t>
            </a:r>
            <a:r>
              <a:rPr sz="2400" spc="-5" dirty="0"/>
              <a:t>SO </a:t>
            </a:r>
            <a:r>
              <a:rPr sz="2400" spc="-40" dirty="0"/>
              <a:t>SUITABLE  </a:t>
            </a:r>
            <a:r>
              <a:rPr sz="2400" dirty="0"/>
              <a:t>FOR ELECTRONICS</a:t>
            </a:r>
            <a:r>
              <a:rPr sz="2400" spc="-235" dirty="0"/>
              <a:t> </a:t>
            </a:r>
            <a:r>
              <a:rPr sz="2400" spc="-35" dirty="0"/>
              <a:t>APPLICATION?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36071"/>
            <a:ext cx="10591800" cy="45932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Good insulator of heat</a:t>
            </a:r>
          </a:p>
          <a:p>
            <a:pPr marL="3556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Can form any shape.</a:t>
            </a:r>
          </a:p>
          <a:p>
            <a:pPr marL="355600" indent="-342900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have low density</a:t>
            </a:r>
          </a:p>
          <a:p>
            <a:pPr marL="3556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require low finishing cost.</a:t>
            </a:r>
          </a:p>
          <a:p>
            <a:pPr marL="355600" indent="-342900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Their toughness and ductility is good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1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Enhanced flexibility allowed for many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application.Solubility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organic </a:t>
            </a:r>
            <a:r>
              <a:rPr sz="2400" dirty="0">
                <a:latin typeface="Times New Roman"/>
                <a:cs typeface="Times New Roman"/>
              </a:rPr>
              <a:t>solvents, variable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processibility.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207" y="762000"/>
            <a:ext cx="1143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ELECTRIC </a:t>
            </a:r>
            <a:r>
              <a:rPr sz="3600" spc="-10" dirty="0"/>
              <a:t>CONDUCTOR </a:t>
            </a:r>
            <a:r>
              <a:rPr sz="3600" spc="-55" dirty="0"/>
              <a:t>POLYMER</a:t>
            </a:r>
            <a:r>
              <a:rPr sz="3600" spc="-60" dirty="0"/>
              <a:t> </a:t>
            </a:r>
            <a:r>
              <a:rPr sz="3600" spc="-5" dirty="0"/>
              <a:t>TYPES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6207" y="1336040"/>
            <a:ext cx="11049000" cy="402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Depending on the type of charge transport by the carriers responsible for it</a:t>
            </a:r>
          </a:p>
          <a:p>
            <a:pPr marL="1269365" indent="-342900">
              <a:lnSpc>
                <a:spcPct val="150000"/>
              </a:lnSpc>
              <a:buClr>
                <a:srgbClr val="90C225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Ionically conductive polymer:</a:t>
            </a:r>
          </a:p>
          <a:p>
            <a:pPr marL="1498600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It is used as a solid-state electrolyte in batteries.</a:t>
            </a:r>
          </a:p>
          <a:p>
            <a:pPr marL="1498600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Eg: poly ethylene oxide which contain lithium perchlorate(LiClO4).</a:t>
            </a:r>
          </a:p>
          <a:p>
            <a:pPr marL="1269365" indent="-342900">
              <a:lnSpc>
                <a:spcPct val="15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Electronically conductive:</a:t>
            </a:r>
          </a:p>
          <a:p>
            <a:pPr marL="1497965" lvl="1" indent="-342900">
              <a:lnSpc>
                <a:spcPct val="150000"/>
              </a:lnSpc>
              <a:spcBef>
                <a:spcPts val="434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Filled conductive polymers</a:t>
            </a:r>
          </a:p>
          <a:p>
            <a:pPr marL="1497965" lvl="1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Intrinsically conductive polymers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701" y="762000"/>
            <a:ext cx="11435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INTRINSICALLY </a:t>
            </a:r>
            <a:r>
              <a:rPr sz="3600" dirty="0"/>
              <a:t>CONDUCTIVE</a:t>
            </a:r>
            <a:r>
              <a:rPr sz="3600" spc="-165" dirty="0"/>
              <a:t> </a:t>
            </a:r>
            <a:r>
              <a:rPr sz="3600" spc="-55" dirty="0"/>
              <a:t>POLYMER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559610"/>
            <a:ext cx="11054690" cy="3203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do not incorporate any conductive additives.</a:t>
            </a:r>
          </a:p>
          <a:p>
            <a:pPr marL="355600" marR="6985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gain their electrical Conductivity through a property known  as ‘conjugation’.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Conjugated polymers are doped with atoms that donate negative  or positive charges enabling current to travel down the polymer  chain.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3288"/>
            <a:ext cx="1097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TWO </a:t>
            </a:r>
            <a:r>
              <a:rPr sz="3600" dirty="0"/>
              <a:t>CONDITIONS </a:t>
            </a:r>
            <a:r>
              <a:rPr sz="3600" spc="-35" dirty="0"/>
              <a:t>TO </a:t>
            </a:r>
            <a:r>
              <a:rPr sz="3600" dirty="0"/>
              <a:t>BECOME</a:t>
            </a:r>
            <a:r>
              <a:rPr sz="3600" spc="-114" dirty="0"/>
              <a:t> </a:t>
            </a:r>
            <a:r>
              <a:rPr sz="3600" dirty="0"/>
              <a:t>CONDUCTIVE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036" y="1327328"/>
            <a:ext cx="10622728" cy="351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143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first condition is the polymer consists of alternating single and double  bonds, called conjugated double bonds.</a:t>
            </a:r>
          </a:p>
          <a:p>
            <a:pPr marL="355600" marR="5080" indent="-342900" algn="r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In conjugation, the bonds between the carbon atoms are alternately single  and double. Every bond contains a localised “sigma” (σ) bond which forms  a strong chemical bond. In addition, every double bond also contains a less  strongly localised “pi” (π) bond which is weaker.</a:t>
            </a:r>
          </a:p>
        </p:txBody>
      </p:sp>
      <p:sp>
        <p:nvSpPr>
          <p:cNvPr id="4" name="object 4"/>
          <p:cNvSpPr/>
          <p:nvPr/>
        </p:nvSpPr>
        <p:spPr>
          <a:xfrm>
            <a:off x="2549397" y="5164778"/>
            <a:ext cx="6672579" cy="104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320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Contd</a:t>
            </a:r>
            <a:r>
              <a:rPr sz="3600"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86000"/>
            <a:ext cx="10591800" cy="38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second condition is the plastic has to be disturbed - either by  removing electrons from (oxidation), or inserting them into  (reduction), the material. The process is known as Doping.</a:t>
            </a:r>
          </a:p>
          <a:p>
            <a:pPr marL="165100">
              <a:lnSpc>
                <a:spcPct val="150000"/>
              </a:lnSpc>
              <a:spcBef>
                <a:spcPts val="19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There are two types of doping:</a:t>
            </a:r>
          </a:p>
          <a:p>
            <a:pPr marL="469900" indent="-457200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Oxidation with halogen (or p-doping).</a:t>
            </a:r>
          </a:p>
          <a:p>
            <a:pPr marL="469900" indent="-4572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Reduction with alkali metal (called n-doping).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7426"/>
            <a:ext cx="58196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ICP</a:t>
            </a:r>
            <a:r>
              <a:rPr sz="3600" spc="-200" dirty="0"/>
              <a:t> </a:t>
            </a:r>
            <a:r>
              <a:rPr sz="3600" spc="-50" dirty="0"/>
              <a:t>MATERIAL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3129890" cy="2893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Polyaniline</a:t>
            </a: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Polythiophene</a:t>
            </a:r>
          </a:p>
          <a:p>
            <a:pPr marL="355600" indent="-342900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</a:t>
            </a: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olypyrrole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9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Polyacetylene</a:t>
            </a:r>
          </a:p>
        </p:txBody>
      </p:sp>
      <p:sp>
        <p:nvSpPr>
          <p:cNvPr id="4" name="object 4"/>
          <p:cNvSpPr/>
          <p:nvPr/>
        </p:nvSpPr>
        <p:spPr>
          <a:xfrm>
            <a:off x="6132163" y="1648459"/>
            <a:ext cx="4629912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1299</Words>
  <Application>Microsoft Office PowerPoint</Application>
  <PresentationFormat>Widescreen</PresentationFormat>
  <Paragraphs>179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WHAT IS POLYMER ELECTRONICS?</vt:lpstr>
      <vt:lpstr>WHAT MAKES POLYMER SO SUITABLE  FOR ELECTRONICS APPLICATION?</vt:lpstr>
      <vt:lpstr>ELECTRIC CONDUCTOR POLYMER TYPES</vt:lpstr>
      <vt:lpstr>INTRINSICALLY CONDUCTIVE POLYMER</vt:lpstr>
      <vt:lpstr>TWO CONDITIONS TO BECOME CONDUCTIVE</vt:lpstr>
      <vt:lpstr>Contd…</vt:lpstr>
      <vt:lpstr>ICP MATERIAL</vt:lpstr>
      <vt:lpstr>PROPERTIES OF ICP</vt:lpstr>
      <vt:lpstr>PowerPoint Presentation</vt:lpstr>
      <vt:lpstr>ELECTRICAL PROPERTIES OF ICP BASED  NANOCOMPOSITES</vt:lpstr>
      <vt:lpstr>APPLICATION</vt:lpstr>
      <vt:lpstr>PRINTED ELECTRONICS</vt:lpstr>
      <vt:lpstr>PRINTED ELECTRONICS METHODS</vt:lpstr>
      <vt:lpstr>ORGANIC THIN FILM TRANSISTOR</vt:lpstr>
      <vt:lpstr>STRUCTURE OF OTFT</vt:lpstr>
      <vt:lpstr>APPLICATION OF ORGANIC TFT</vt:lpstr>
      <vt:lpstr>ADVANTAGES V/S DISADVANTAGES OF  POLYMER ELECTRONICS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718</cp:revision>
  <cp:lastPrinted>1601-01-01T00:00:00Z</cp:lastPrinted>
  <dcterms:created xsi:type="dcterms:W3CDTF">2005-01-24T10:28:59Z</dcterms:created>
  <dcterms:modified xsi:type="dcterms:W3CDTF">2020-12-12T12:11:51Z</dcterms:modified>
</cp:coreProperties>
</file>