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g"/>
  <Override PartName="/ppt/media/image5.jpg" ContentType="image/jpg"/>
  <Override PartName="/ppt/media/image8.jpg" ContentType="image/jp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61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58" r:id="rId21"/>
  </p:sldIdLst>
  <p:sldSz cx="12192000" cy="685800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6" y="30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B-TECH PROJECT MID-SEM PRESENTATION 2011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BY KHUSHBU KHAN &amp; ISAN SAHOO 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90173F01-018E-44DD-8CA5-616263934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331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86F327-06FC-42EA-BF79-15D71132BE00}" type="slidenum">
              <a:rPr lang="en-US"/>
              <a:pPr/>
              <a:t>1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76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20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0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838D04-3EA5-4042-8C99-9E671BE61C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517C2F-919A-4714-8017-BCE2DEF765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7001" y="738189"/>
            <a:ext cx="2766484" cy="5356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738189"/>
            <a:ext cx="8102600" cy="5356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657336-7C4C-4AF0-8AA8-A63363E87B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21204" y="627634"/>
            <a:ext cx="81495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9137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0C2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431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515" y="738189"/>
            <a:ext cx="11250083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92" y="1371601"/>
            <a:ext cx="11253807" cy="4722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D158C4-3311-401C-9243-59C9BFC4B2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E33D29-6D26-49D7-B899-5643A6B9D3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516" y="738189"/>
            <a:ext cx="10993968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6844" y="1371601"/>
            <a:ext cx="5331884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9484" y="1371601"/>
            <a:ext cx="5334000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E7F347-24FB-4204-AE19-7EB7958FB2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114300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283" y="13716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0574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767" y="1371600"/>
            <a:ext cx="56938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800" y="2174875"/>
            <a:ext cx="5638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4D229B-5AB4-4CE9-87EE-777FB1531A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A6E10B-21D6-47DB-8930-6F92BEE7E0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1BD7F-A4C8-4EB0-9265-1AA4FFBE32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DB8A7C-61BC-4C1B-B6DA-BF1CFD6D2A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0B9AE3-D28F-44D9-901A-47D4ABBFB1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9516" y="738189"/>
            <a:ext cx="10564284" cy="579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5793" y="1371601"/>
            <a:ext cx="10997692" cy="47228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74592" y="6302374"/>
            <a:ext cx="12117407" cy="23814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33426"/>
            <a:ext cx="711200" cy="6124575"/>
          </a:xfrm>
          <a:prstGeom prst="rect">
            <a:avLst/>
          </a:prstGeom>
          <a:solidFill>
            <a:srgbClr val="3333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 rot="16200000">
            <a:off x="-2558256" y="3537726"/>
            <a:ext cx="5637213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FF"/>
                </a:solidFill>
                <a:latin typeface="Arial Black" pitchFamily="32" charset="0"/>
                <a:ea typeface="DejaVu Sans" charset="0"/>
                <a:cs typeface="DejaVu Sans" charset="0"/>
              </a:rPr>
              <a:t>National Institute of Science &amp; Technology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727075"/>
            <a:ext cx="12192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02733" y="1295400"/>
            <a:ext cx="11489267" cy="1588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761133" y="0"/>
            <a:ext cx="1422400" cy="711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0566400" y="6324600"/>
            <a:ext cx="1320800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[</a:t>
            </a:r>
            <a:fld id="{9EE39FAA-383E-431A-B669-520DA918854D}" type="slidenum">
              <a:rPr lang="en-US" sz="2800" b="1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]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406400" y="0"/>
            <a:ext cx="3149600" cy="68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711200" y="1371600"/>
            <a:ext cx="11074400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0" y="95250"/>
            <a:ext cx="106680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10668000" cy="4270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6" name="Text Box 4"/>
          <p:cNvSpPr txBox="1">
            <a:spLocks noChangeArrowheads="1"/>
          </p:cNvSpPr>
          <p:nvPr userDrawn="1"/>
        </p:nvSpPr>
        <p:spPr bwMode="auto">
          <a:xfrm>
            <a:off x="317501" y="228601"/>
            <a:ext cx="8107069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 7</a:t>
            </a:r>
            <a:r>
              <a:rPr lang="en-US" sz="1800" b="1" baseline="300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TH</a:t>
            </a:r>
            <a:r>
              <a:rPr lang="en-US" sz="1800" b="1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 SEMESTER TECHNICAL</a:t>
            </a:r>
            <a:r>
              <a:rPr lang="en-US" sz="1800" b="1" baseline="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 SEMINAR </a:t>
            </a:r>
            <a:r>
              <a:rPr lang="en-US" sz="1800" b="1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PRESENTATION 2020-21</a:t>
            </a: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711200" y="6400801"/>
            <a:ext cx="10261600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Navneet Nipu (Roll#ECE201710518)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2514600" y="1295400"/>
            <a:ext cx="7620000" cy="1295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POLYTRONICS</a:t>
            </a:r>
          </a:p>
          <a:p>
            <a:pPr algn="ctr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chemeClr val="tx1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257298" y="3429000"/>
            <a:ext cx="3733800" cy="141921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500"/>
              </a:spcBef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2060"/>
                </a:solidFill>
                <a:ea typeface="DejaVu Sans" charset="0"/>
                <a:cs typeface="DejaVu Sans" charset="0"/>
              </a:rPr>
              <a:t>Student Name : Navneet Nipu                         Roll No: ECE#201710518</a:t>
            </a:r>
          </a:p>
          <a:p>
            <a:pPr>
              <a:spcBef>
                <a:spcPts val="500"/>
              </a:spcBef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2060"/>
                </a:solidFill>
                <a:ea typeface="DejaVu Sans" charset="0"/>
                <a:cs typeface="DejaVu Sans" charset="0"/>
              </a:rPr>
              <a:t>BPUT </a:t>
            </a:r>
            <a:r>
              <a:rPr lang="en-US" sz="2000" b="1" dirty="0" err="1">
                <a:solidFill>
                  <a:srgbClr val="002060"/>
                </a:solidFill>
                <a:ea typeface="DejaVu Sans" charset="0"/>
                <a:cs typeface="DejaVu Sans" charset="0"/>
              </a:rPr>
              <a:t>Regn</a:t>
            </a:r>
            <a:r>
              <a:rPr lang="en-US" sz="2000" b="1" dirty="0">
                <a:solidFill>
                  <a:srgbClr val="002060"/>
                </a:solidFill>
                <a:ea typeface="DejaVu Sans" charset="0"/>
                <a:cs typeface="DejaVu Sans" charset="0"/>
              </a:rPr>
              <a:t>. No:1701202158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399" y="4419600"/>
            <a:ext cx="1447800" cy="871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457700" y="5367338"/>
            <a:ext cx="3733800" cy="94535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500"/>
              </a:spcBef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FF"/>
                </a:solidFill>
                <a:ea typeface="DejaVu Sans" charset="0"/>
                <a:cs typeface="DejaVu Sans" charset="0"/>
              </a:rPr>
              <a:t>Under the guidance of</a:t>
            </a:r>
          </a:p>
          <a:p>
            <a:pPr algn="ctr">
              <a:spcBef>
                <a:spcPts val="500"/>
              </a:spcBef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FF"/>
                </a:solidFill>
                <a:ea typeface="DejaVu Sans" charset="0"/>
                <a:cs typeface="DejaVu Sans" charset="0"/>
              </a:rPr>
              <a:t>Prof. Santosh Kumar Patnaik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38430" y="2738735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ea typeface="DejaVu Sans" charset="0"/>
                <a:cs typeface="DejaVu Sans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E9B3E-B8B9-4A1A-BF25-E36238402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2572886"/>
            <a:ext cx="2026241" cy="215781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685800"/>
            <a:ext cx="88023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solidFill>
                  <a:srgbClr val="3333CC"/>
                </a:solidFill>
                <a:latin typeface="+mj-lt"/>
                <a:ea typeface="+mj-ea"/>
                <a:cs typeface="+mj-cs"/>
              </a:rPr>
              <a:t>ICP AS A MATRIX POLYMER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764" y="1252622"/>
            <a:ext cx="8802370" cy="1608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It provide design flexibility, good filler incorporation-ability, specific  interactions with fillers and microwave non-transparency.</a:t>
            </a:r>
          </a:p>
        </p:txBody>
      </p:sp>
      <p:sp>
        <p:nvSpPr>
          <p:cNvPr id="4" name="object 4"/>
          <p:cNvSpPr/>
          <p:nvPr/>
        </p:nvSpPr>
        <p:spPr>
          <a:xfrm>
            <a:off x="2819400" y="3048000"/>
            <a:ext cx="5603748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044" y="787342"/>
            <a:ext cx="114300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13585" marR="5080" indent="-200152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ELECTRICAL </a:t>
            </a:r>
            <a:r>
              <a:rPr sz="2800" spc="-20" dirty="0"/>
              <a:t>PROPERTIES </a:t>
            </a:r>
            <a:r>
              <a:rPr sz="2800" dirty="0"/>
              <a:t>OF ICP</a:t>
            </a:r>
            <a:r>
              <a:rPr sz="2800" spc="-360" dirty="0"/>
              <a:t> </a:t>
            </a:r>
            <a:r>
              <a:rPr sz="2800" dirty="0"/>
              <a:t>BASED  NANOCOMPOSITES</a:t>
            </a:r>
          </a:p>
        </p:txBody>
      </p:sp>
      <p:sp>
        <p:nvSpPr>
          <p:cNvPr id="3" name="object 3"/>
          <p:cNvSpPr/>
          <p:nvPr/>
        </p:nvSpPr>
        <p:spPr>
          <a:xfrm>
            <a:off x="3523042" y="1989120"/>
            <a:ext cx="5967983" cy="3751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0712" y="5661761"/>
            <a:ext cx="965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Variation </a:t>
            </a:r>
            <a:r>
              <a:rPr sz="1800" dirty="0">
                <a:latin typeface="Times New Roman"/>
                <a:cs typeface="Times New Roman"/>
              </a:rPr>
              <a:t>of electrical conductivity (ln </a:t>
            </a:r>
            <a:r>
              <a:rPr sz="1800" spc="-5" dirty="0">
                <a:latin typeface="Times New Roman"/>
                <a:cs typeface="Times New Roman"/>
              </a:rPr>
              <a:t>σdc) </a:t>
            </a:r>
            <a:r>
              <a:rPr sz="1800" dirty="0">
                <a:latin typeface="Times New Roman"/>
                <a:cs typeface="Times New Roman"/>
              </a:rPr>
              <a:t>of hydrochloric acid </a:t>
            </a:r>
            <a:r>
              <a:rPr sz="1800" spc="-5" dirty="0">
                <a:latin typeface="Times New Roman"/>
                <a:cs typeface="Times New Roman"/>
              </a:rPr>
              <a:t>(HCl) </a:t>
            </a:r>
            <a:r>
              <a:rPr sz="1800" dirty="0">
                <a:latin typeface="Times New Roman"/>
                <a:cs typeface="Times New Roman"/>
              </a:rPr>
              <a:t>doped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Emeraldine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base (EB) samples as </a:t>
            </a:r>
            <a:r>
              <a:rPr sz="1800" dirty="0">
                <a:latin typeface="Times New Roman"/>
                <a:cs typeface="Times New Roman"/>
              </a:rPr>
              <a:t>a function of dopant </a:t>
            </a:r>
            <a:r>
              <a:rPr sz="1800" spc="-5" dirty="0">
                <a:latin typeface="Times New Roman"/>
                <a:cs typeface="Times New Roman"/>
              </a:rPr>
              <a:t>(HCl) </a:t>
            </a:r>
            <a:r>
              <a:rPr sz="1800" dirty="0">
                <a:latin typeface="Times New Roman"/>
                <a:cs typeface="Times New Roman"/>
              </a:rPr>
              <a:t>concentration (a) 0.0 </a:t>
            </a:r>
            <a:r>
              <a:rPr sz="1800" spc="-5" dirty="0">
                <a:latin typeface="Times New Roman"/>
                <a:cs typeface="Times New Roman"/>
              </a:rPr>
              <a:t>M </a:t>
            </a:r>
            <a:r>
              <a:rPr sz="1800" dirty="0">
                <a:latin typeface="Times New Roman"/>
                <a:cs typeface="Times New Roman"/>
              </a:rPr>
              <a:t>(b) 0.001 </a:t>
            </a:r>
            <a:r>
              <a:rPr sz="1800" spc="-5" dirty="0">
                <a:latin typeface="Times New Roman"/>
                <a:cs typeface="Times New Roman"/>
              </a:rPr>
              <a:t>M, </a:t>
            </a:r>
            <a:r>
              <a:rPr sz="1800" dirty="0">
                <a:latin typeface="Times New Roman"/>
                <a:cs typeface="Times New Roman"/>
              </a:rPr>
              <a:t>(c) 0.01 </a:t>
            </a:r>
            <a:r>
              <a:rPr sz="1800" spc="-5" dirty="0">
                <a:latin typeface="Times New Roman"/>
                <a:cs typeface="Times New Roman"/>
              </a:rPr>
              <a:t>M, </a:t>
            </a:r>
            <a:r>
              <a:rPr sz="1800" dirty="0">
                <a:latin typeface="Times New Roman"/>
                <a:cs typeface="Times New Roman"/>
              </a:rPr>
              <a:t>(d)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7492" y="5873818"/>
            <a:ext cx="53790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M,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(e) 0.3 </a:t>
            </a:r>
            <a:r>
              <a:rPr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M,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(f) 0.5 </a:t>
            </a:r>
            <a:r>
              <a:rPr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M,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(g) 0.7 </a:t>
            </a:r>
            <a:r>
              <a:rPr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M,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(h) 0.9 </a:t>
            </a:r>
            <a:r>
              <a:rPr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M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and (i) 1.0</a:t>
            </a:r>
            <a:r>
              <a:rPr sz="1800" spc="-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M</a:t>
            </a:r>
            <a:endParaRPr sz="1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1797" y="6140907"/>
            <a:ext cx="144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0C225"/>
                </a:solidFill>
                <a:latin typeface="Trebuchet MS"/>
                <a:cs typeface="Trebuchet MS"/>
              </a:rPr>
              <a:t>11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556" y="748081"/>
            <a:ext cx="8440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APPLICATION</a:t>
            </a:r>
            <a:endParaRPr sz="36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026397" y="6147883"/>
            <a:ext cx="195579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C22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mtClean="0"/>
              <a:pPr marL="38100">
                <a:lnSpc>
                  <a:spcPct val="100000"/>
                </a:lnSpc>
                <a:spcBef>
                  <a:spcPts val="45"/>
                </a:spcBef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56310" y="1375917"/>
            <a:ext cx="11435690" cy="533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Fabrication of organic thin film transistors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.</a:t>
            </a:r>
            <a:endParaRPr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spcBef>
                <a:spcPts val="13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Non-volatile memory devices based on organic transistors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.</a:t>
            </a:r>
            <a:endParaRPr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spcBef>
                <a:spcPts val="145"/>
              </a:spcBef>
              <a:buFont typeface="Wingdings" panose="05000000000000000000" pitchFamily="2" charset="2"/>
              <a:buChar char="q"/>
              <a:tabLst>
                <a:tab pos="354965" algn="l"/>
                <a:tab pos="2188845" algn="l"/>
                <a:tab pos="2633980" algn="l"/>
                <a:tab pos="3502660" algn="l"/>
                <a:tab pos="5029835" algn="l"/>
                <a:tab pos="6355715" algn="l"/>
                <a:tab pos="6903084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Development	of	novel	conjugated	polymers	for	photovoltaic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 </a:t>
            </a: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device applications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.</a:t>
            </a:r>
            <a:endParaRPr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spcBef>
                <a:spcPts val="13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Fabrication of organic photovoltaic cells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.</a:t>
            </a:r>
            <a:endParaRPr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spcBef>
                <a:spcPts val="13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Fabrication of organic light-emitting devices (OLED)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.</a:t>
            </a:r>
            <a:endParaRPr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spcBef>
                <a:spcPts val="14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Ferroelectric polymers for thin film devices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.</a:t>
            </a:r>
            <a:endParaRPr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spcBef>
                <a:spcPts val="13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Gene Sensors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.</a:t>
            </a:r>
            <a:endParaRPr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spcBef>
                <a:spcPts val="13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Printed Electronics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.</a:t>
            </a:r>
            <a:endParaRPr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spcBef>
                <a:spcPts val="14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Conducting Polymer Actuators and Micropumps.</a:t>
            </a:r>
          </a:p>
          <a:p>
            <a:pPr marL="355600" indent="-342900">
              <a:spcBef>
                <a:spcPts val="13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Responsive Membranes/Hybrid Plastics.</a:t>
            </a: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spcBef>
                <a:spcPts val="13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b="1" dirty="0" err="1">
                <a:solidFill>
                  <a:srgbClr val="000000"/>
                </a:solidFill>
                <a:cs typeface="Times New Roman" pitchFamily="16" charset="0"/>
              </a:rPr>
              <a:t>focusednupon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	polymer membranes	that incorporated electronically conducting polymers and piezoelectric polymers.</a:t>
            </a:r>
          </a:p>
          <a:p>
            <a:pPr marL="12700">
              <a:spcBef>
                <a:spcPts val="135"/>
              </a:spcBef>
              <a:tabLst>
                <a:tab pos="354965" algn="l"/>
              </a:tabLst>
            </a:pPr>
            <a:endParaRPr lang="en-IN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4965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792" y="757650"/>
            <a:ext cx="75144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PRINTED</a:t>
            </a:r>
            <a:r>
              <a:rPr sz="3600" spc="-75" dirty="0"/>
              <a:t> </a:t>
            </a:r>
            <a:r>
              <a:rPr sz="3600" dirty="0"/>
              <a:t>ELECTRONICS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6400" y="2842869"/>
            <a:ext cx="50387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6409" algn="l"/>
                <a:tab pos="1080770" algn="l"/>
                <a:tab pos="2266950" algn="l"/>
                <a:tab pos="3400425" algn="l"/>
                <a:tab pos="4601845" algn="l"/>
              </a:tabLst>
            </a:pP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f	the	prin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ing	pro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s	sele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ted	can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51277" y="4813807"/>
            <a:ext cx="20135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5080" indent="-1117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icondu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rs</a:t>
            </a:r>
            <a:r>
              <a:rPr sz="2400" dirty="0">
                <a:latin typeface="Times New Roman"/>
                <a:cs typeface="Times New Roman"/>
              </a:rPr>
              <a:t>,  </a:t>
            </a:r>
            <a:r>
              <a:rPr sz="2400" spc="-5" dirty="0">
                <a:latin typeface="Times New Roman"/>
                <a:cs typeface="Times New Roman"/>
              </a:rPr>
              <a:t>nanoparticles,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8573" y="4699273"/>
            <a:ext cx="14395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inorganic  </a:t>
            </a:r>
            <a:r>
              <a:rPr sz="2400" dirty="0">
                <a:latin typeface="Times New Roman"/>
                <a:cs typeface="Times New Roman"/>
              </a:rPr>
              <a:t>condu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s,  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65419" y="1492594"/>
            <a:ext cx="5181600" cy="4974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9026397" y="6147883"/>
            <a:ext cx="195579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C22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mtClean="0"/>
              <a:pPr marL="38100">
                <a:lnSpc>
                  <a:spcPct val="100000"/>
                </a:lnSpc>
                <a:spcBef>
                  <a:spcPts val="45"/>
                </a:spcBef>
              </a:pPr>
              <a:t>13</a:t>
            </a:fld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6C6EA1-416A-4BA7-998E-E82AA50EBA48}"/>
              </a:ext>
            </a:extLst>
          </p:cNvPr>
          <p:cNvSpPr txBox="1"/>
          <p:nvPr/>
        </p:nvSpPr>
        <p:spPr>
          <a:xfrm>
            <a:off x="990600" y="1494471"/>
            <a:ext cx="751446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It	is	a set	printing	create	electrical	devices on various </a:t>
            </a:r>
            <a:r>
              <a:rPr lang="en-IN" b="1" dirty="0" err="1">
                <a:solidFill>
                  <a:srgbClr val="000000"/>
                </a:solidFill>
                <a:cs typeface="Times New Roman" pitchFamily="16" charset="0"/>
              </a:rPr>
              <a:t>substract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Printed electronics, specifies the process  and subject to the specific requirements of	the	printing	process	selected can utilize any solution-based material.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This	includes	organic	semiconductors, inorganic </a:t>
            </a:r>
            <a:r>
              <a:rPr lang="en-IN" b="1" dirty="0" err="1">
                <a:solidFill>
                  <a:srgbClr val="000000"/>
                </a:solidFill>
                <a:cs typeface="Times New Roman" pitchFamily="16" charset="0"/>
              </a:rPr>
              <a:t>semiconductors,metallic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cs typeface="Times New Roman" pitchFamily="16" charset="0"/>
              </a:rPr>
              <a:t>conductors,nano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cs typeface="Times New Roman" pitchFamily="16" charset="0"/>
              </a:rPr>
              <a:t>particles,nano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 tubes etc.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solidFill>
                <a:srgbClr val="2C3B43"/>
              </a:solidFill>
              <a:latin typeface="Times New Roman"/>
              <a:cs typeface="Times New Roman"/>
            </a:endParaRPr>
          </a:p>
          <a:p>
            <a:r>
              <a:rPr lang="en-IN" sz="2400" spc="-20" dirty="0">
                <a:latin typeface="Times New Roman"/>
                <a:cs typeface="Times New Roman"/>
              </a:rPr>
              <a:t>m</a:t>
            </a:r>
            <a:r>
              <a:rPr lang="en-IN" sz="2400" dirty="0">
                <a:latin typeface="Times New Roman"/>
                <a:cs typeface="Times New Roman"/>
              </a:rPr>
              <a:t>ethods	</a:t>
            </a:r>
            <a:r>
              <a:rPr lang="en-IN" sz="2400" spc="-5" dirty="0">
                <a:latin typeface="Times New Roman"/>
                <a:cs typeface="Times New Roman"/>
              </a:rPr>
              <a:t>us</a:t>
            </a:r>
            <a:r>
              <a:rPr lang="en-IN" sz="2400" dirty="0">
                <a:latin typeface="Times New Roman"/>
                <a:cs typeface="Times New Roman"/>
              </a:rPr>
              <a:t>ed	</a:t>
            </a:r>
            <a:r>
              <a:rPr lang="en-IN" sz="2400" spc="5" dirty="0">
                <a:latin typeface="Times New Roman"/>
                <a:cs typeface="Times New Roman"/>
              </a:rPr>
              <a:t>to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075" y="731779"/>
            <a:ext cx="10429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PRINTED ELECTRONICS</a:t>
            </a:r>
            <a:r>
              <a:rPr sz="3600" spc="-20" dirty="0"/>
              <a:t> </a:t>
            </a:r>
            <a:r>
              <a:rPr sz="3600" dirty="0"/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310" y="5707751"/>
            <a:ext cx="9835490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720"/>
              </a:lnSpc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Rotary screen printing: a method that allows to print in thick layers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19758"/>
            <a:ext cx="8994140" cy="3460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  <a:tab pos="1260475" algn="l"/>
                <a:tab pos="2621915" algn="l"/>
                <a:tab pos="2949575" algn="l"/>
                <a:tab pos="3684270" algn="l"/>
                <a:tab pos="4894580" algn="l"/>
                <a:tab pos="6000750" algn="l"/>
                <a:tab pos="6650355" algn="l"/>
                <a:tab pos="7047865" algn="l"/>
                <a:tab pos="8457565" algn="l"/>
              </a:tabLst>
            </a:pPr>
            <a:r>
              <a:rPr b="1" dirty="0" err="1">
                <a:solidFill>
                  <a:srgbClr val="000000"/>
                </a:solidFill>
                <a:cs typeface="Times New Roman" pitchFamily="16" charset="0"/>
              </a:rPr>
              <a:t>Flexo</a:t>
            </a: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	printing:	a	high	pressure	method	that	is	especially	well  applicable to print on plastic substrates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marR="5715" indent="-342900">
              <a:lnSpc>
                <a:spcPct val="100000"/>
              </a:lnSpc>
              <a:spcBef>
                <a:spcPts val="189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Offset printing: a flat printing technique that makes a high resolution  possible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marR="5715" indent="-342900">
              <a:lnSpc>
                <a:spcPct val="100000"/>
              </a:lnSpc>
              <a:spcBef>
                <a:spcPts val="188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Gravure printing: a low pressure printing method that makes high  volumes and the use of organic dissolvent possible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685800"/>
            <a:ext cx="969403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ORGANIC </a:t>
            </a:r>
            <a:r>
              <a:rPr sz="3600" spc="-5" dirty="0"/>
              <a:t>THIN </a:t>
            </a:r>
            <a:r>
              <a:rPr sz="3600" dirty="0"/>
              <a:t>FILM</a:t>
            </a:r>
            <a:r>
              <a:rPr sz="3600" spc="-185" dirty="0"/>
              <a:t> </a:t>
            </a:r>
            <a:r>
              <a:rPr sz="3600" spc="-10" dirty="0"/>
              <a:t>TRANSISTOR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756310" y="1096771"/>
            <a:ext cx="11435690" cy="52504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36854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They use organic molecules rather than silicon for their active  material. This active material may be composed of avoide varity  of molecules.</a:t>
            </a:r>
          </a:p>
          <a:p>
            <a:pPr marL="355600" indent="-342900">
              <a:lnSpc>
                <a:spcPct val="150000"/>
              </a:lnSpc>
              <a:spcBef>
                <a:spcPts val="189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ADVANTAGES</a:t>
            </a: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lnSpc>
                <a:spcPct val="150000"/>
              </a:lnSpc>
              <a:spcBef>
                <a:spcPts val="994"/>
              </a:spcBef>
              <a:buClr>
                <a:schemeClr val="tx2"/>
              </a:buClr>
              <a:buSzPct val="79166"/>
              <a:buFont typeface="Wingdings" panose="05000000000000000000" pitchFamily="2" charset="2"/>
              <a:buChar char="q"/>
              <a:tabLst>
                <a:tab pos="354965" algn="l"/>
                <a:tab pos="355600" algn="l"/>
              </a:tabLst>
            </a:pPr>
            <a:r>
              <a:rPr lang="en-IN" b="1" dirty="0">
                <a:solidFill>
                  <a:schemeClr val="tx1"/>
                </a:solidFill>
                <a:cs typeface="Times New Roman" pitchFamily="16" charset="0"/>
              </a:rPr>
              <a:t>Compatibility with plastic substance.</a:t>
            </a:r>
          </a:p>
          <a:p>
            <a:pPr marL="355600" marR="664845" indent="-342900">
              <a:lnSpc>
                <a:spcPct val="150000"/>
              </a:lnSpc>
              <a:spcBef>
                <a:spcPts val="1000"/>
              </a:spcBef>
              <a:buClr>
                <a:schemeClr val="tx1"/>
              </a:buClr>
              <a:buSzPct val="79166"/>
              <a:buFont typeface="Wingdings" panose="05000000000000000000" pitchFamily="2" charset="2"/>
              <a:buChar char="q"/>
              <a:tabLst>
                <a:tab pos="354965" algn="l"/>
                <a:tab pos="355600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Lower cost deposition process such as spin coating, printing,  evaporation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.</a:t>
            </a:r>
            <a:endParaRPr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lnSpc>
                <a:spcPct val="150000"/>
              </a:lnSpc>
              <a:spcBef>
                <a:spcPts val="1010"/>
              </a:spcBef>
              <a:buClr>
                <a:schemeClr val="tx2"/>
              </a:buClr>
              <a:buSzPct val="79166"/>
              <a:buFont typeface="Wingdings" panose="05000000000000000000" pitchFamily="2" charset="2"/>
              <a:buChar char="q"/>
              <a:tabLst>
                <a:tab pos="354965" algn="l"/>
                <a:tab pos="355600" algn="l"/>
              </a:tabLst>
            </a:pP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Lower temperature manufacturing(60-120c)</a:t>
            </a:r>
            <a:r>
              <a:rPr lang="en-IN" b="1" dirty="0">
                <a:solidFill>
                  <a:schemeClr val="tx1"/>
                </a:solidFill>
                <a:cs typeface="Times New Roman" pitchFamily="16" charset="0"/>
              </a:rPr>
              <a:t>.</a:t>
            </a:r>
          </a:p>
          <a:p>
            <a:pPr marL="355600" indent="-342900">
              <a:lnSpc>
                <a:spcPct val="150000"/>
              </a:lnSpc>
              <a:spcBef>
                <a:spcPts val="188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DISADVANTAGES</a:t>
            </a:r>
          </a:p>
          <a:p>
            <a:pPr marL="355600" indent="-342900">
              <a:lnSpc>
                <a:spcPct val="150000"/>
              </a:lnSpc>
              <a:buClr>
                <a:schemeClr val="tx2"/>
              </a:buClr>
              <a:buSzPct val="79166"/>
              <a:buFont typeface="Wingdings" panose="05000000000000000000" pitchFamily="2" charset="2"/>
              <a:buChar char="q"/>
              <a:tabLst>
                <a:tab pos="354965" algn="l"/>
                <a:tab pos="355600" algn="l"/>
              </a:tabLst>
            </a:pP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Lower mobility and switching speed compared to silicon wafers.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20077"/>
            <a:ext cx="809167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STRUCTURE OF</a:t>
            </a:r>
            <a:r>
              <a:rPr sz="3600" spc="-25" dirty="0"/>
              <a:t> </a:t>
            </a:r>
            <a:r>
              <a:rPr sz="3600" spc="-5" dirty="0"/>
              <a:t>OTFT</a:t>
            </a:r>
            <a:endParaRPr sz="3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3245063" y="1447800"/>
            <a:ext cx="4763940" cy="3208451"/>
            <a:chOff x="1376362" y="654072"/>
            <a:chExt cx="6944677" cy="3896591"/>
          </a:xfrm>
        </p:grpSpPr>
        <p:sp>
          <p:nvSpPr>
            <p:cNvPr id="4" name="object 4"/>
            <p:cNvSpPr/>
            <p:nvPr/>
          </p:nvSpPr>
          <p:spPr>
            <a:xfrm>
              <a:off x="1376362" y="654072"/>
              <a:ext cx="6483096" cy="3153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828799" y="1388363"/>
              <a:ext cx="6492240" cy="3162300"/>
            </a:xfrm>
            <a:custGeom>
              <a:avLst/>
              <a:gdLst/>
              <a:ahLst/>
              <a:cxnLst/>
              <a:rect l="l" t="t" r="r" b="b"/>
              <a:pathLst>
                <a:path w="6492240" h="3162300">
                  <a:moveTo>
                    <a:pt x="0" y="3162300"/>
                  </a:moveTo>
                  <a:lnTo>
                    <a:pt x="6492240" y="3162300"/>
                  </a:lnTo>
                  <a:lnTo>
                    <a:pt x="6492240" y="0"/>
                  </a:lnTo>
                  <a:lnTo>
                    <a:pt x="0" y="0"/>
                  </a:lnTo>
                  <a:lnTo>
                    <a:pt x="0" y="3162300"/>
                  </a:lnTo>
                  <a:close/>
                </a:path>
              </a:pathLst>
            </a:custGeom>
            <a:ln w="914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043297" y="3354333"/>
            <a:ext cx="5253957" cy="288649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2235" indent="-90170">
              <a:lnSpc>
                <a:spcPct val="150000"/>
              </a:lnSpc>
              <a:spcBef>
                <a:spcPts val="340"/>
              </a:spcBef>
              <a:buSzPct val="95000"/>
              <a:buChar char="•"/>
              <a:tabLst>
                <a:tab pos="102870" algn="l"/>
              </a:tabLst>
            </a:pPr>
            <a:r>
              <a:rPr sz="2000" b="1" dirty="0">
                <a:solidFill>
                  <a:schemeClr val="tx1"/>
                </a:solidFill>
                <a:cs typeface="Times New Roman" pitchFamily="16" charset="0"/>
              </a:rPr>
              <a:t>Differences</a:t>
            </a:r>
          </a:p>
          <a:p>
            <a:pPr marL="469900">
              <a:lnSpc>
                <a:spcPct val="150000"/>
              </a:lnSpc>
              <a:spcBef>
                <a:spcPts val="240"/>
              </a:spcBef>
            </a:pPr>
            <a:r>
              <a:rPr sz="2000" b="1" dirty="0">
                <a:solidFill>
                  <a:schemeClr val="tx1"/>
                </a:solidFill>
                <a:cs typeface="Times New Roman" pitchFamily="16" charset="0"/>
              </a:rPr>
              <a:t>–Carrier Transport</a:t>
            </a:r>
          </a:p>
          <a:p>
            <a:pPr marL="1016635" lvl="1" indent="-90170">
              <a:lnSpc>
                <a:spcPct val="150000"/>
              </a:lnSpc>
              <a:spcBef>
                <a:spcPts val="240"/>
              </a:spcBef>
              <a:buSzPct val="95000"/>
              <a:buChar char="•"/>
              <a:tabLst>
                <a:tab pos="1017269" algn="l"/>
              </a:tabLst>
            </a:pPr>
            <a:r>
              <a:rPr sz="2000" b="1" dirty="0">
                <a:solidFill>
                  <a:schemeClr val="tx1"/>
                </a:solidFill>
                <a:cs typeface="Times New Roman" pitchFamily="16" charset="0"/>
              </a:rPr>
              <a:t>Discrete Energy</a:t>
            </a:r>
            <a:r>
              <a:rPr lang="en-IN" sz="2000" b="1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sz="2000" b="1" dirty="0">
                <a:solidFill>
                  <a:schemeClr val="tx1"/>
                </a:solidFill>
                <a:cs typeface="Times New Roman" pitchFamily="16" charset="0"/>
              </a:rPr>
              <a:t>Levels</a:t>
            </a:r>
          </a:p>
          <a:p>
            <a:pPr marL="1016635" lvl="1" indent="-90170">
              <a:lnSpc>
                <a:spcPct val="150000"/>
              </a:lnSpc>
              <a:spcBef>
                <a:spcPts val="240"/>
              </a:spcBef>
              <a:buSzPct val="95000"/>
              <a:buChar char="•"/>
              <a:tabLst>
                <a:tab pos="1017269" algn="l"/>
              </a:tabLst>
            </a:pPr>
            <a:r>
              <a:rPr sz="2000" b="1" dirty="0">
                <a:solidFill>
                  <a:schemeClr val="tx1"/>
                </a:solidFill>
                <a:cs typeface="Times New Roman" pitchFamily="16" charset="0"/>
              </a:rPr>
              <a:t>Hopping</a:t>
            </a:r>
            <a:endParaRPr lang="en-IN" sz="2000" b="1" dirty="0">
              <a:solidFill>
                <a:schemeClr val="tx1"/>
              </a:solidFill>
              <a:cs typeface="Times New Roman" pitchFamily="16" charset="0"/>
            </a:endParaRPr>
          </a:p>
          <a:p>
            <a:pPr marL="1016635" lvl="1" indent="-90170">
              <a:lnSpc>
                <a:spcPct val="150000"/>
              </a:lnSpc>
              <a:spcBef>
                <a:spcPts val="240"/>
              </a:spcBef>
              <a:buSzPct val="95000"/>
              <a:buChar char="•"/>
              <a:tabLst>
                <a:tab pos="1017269" algn="l"/>
              </a:tabLst>
            </a:pPr>
            <a:r>
              <a:rPr lang="en-IN" sz="2000" b="1" dirty="0">
                <a:solidFill>
                  <a:schemeClr val="tx1"/>
                </a:solidFill>
                <a:cs typeface="Times New Roman" pitchFamily="16" charset="0"/>
              </a:rPr>
              <a:t>Depletion Devices</a:t>
            </a:r>
          </a:p>
          <a:p>
            <a:pPr marL="1016635" lvl="1" indent="-90170">
              <a:lnSpc>
                <a:spcPct val="150000"/>
              </a:lnSpc>
              <a:spcBef>
                <a:spcPts val="240"/>
              </a:spcBef>
              <a:buSzPct val="95000"/>
              <a:buChar char="•"/>
              <a:tabLst>
                <a:tab pos="1017269" algn="l"/>
              </a:tabLst>
            </a:pPr>
            <a:r>
              <a:rPr lang="en-IN" sz="2000" b="1" dirty="0">
                <a:solidFill>
                  <a:schemeClr val="tx1"/>
                </a:solidFill>
                <a:cs typeface="Times New Roman" pitchFamily="16" charset="0"/>
              </a:rPr>
              <a:t>Organic Active Layer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82370" y="3548721"/>
            <a:ext cx="2346960" cy="35137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latin typeface="Times New Roman"/>
                <a:cs typeface="Times New Roman"/>
              </a:rPr>
              <a:t>–Organic </a:t>
            </a:r>
            <a:r>
              <a:rPr sz="2000" dirty="0">
                <a:latin typeface="Times New Roman"/>
                <a:cs typeface="Times New Roman"/>
              </a:rPr>
              <a:t>Active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Layer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4155" y="3599207"/>
            <a:ext cx="3071495" cy="29879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chemeClr val="tx1"/>
                </a:solidFill>
                <a:cs typeface="Times New Roman" pitchFamily="16" charset="0"/>
              </a:rPr>
              <a:t>Very Similar to MOSFETs</a:t>
            </a:r>
            <a:r>
              <a:rPr lang="en-IN" sz="2000" b="1" dirty="0">
                <a:solidFill>
                  <a:schemeClr val="tx1"/>
                </a:solidFill>
                <a:cs typeface="Times New Roman" pitchFamily="16" charset="0"/>
              </a:rPr>
              <a:t>.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000" b="1" dirty="0">
                <a:solidFill>
                  <a:schemeClr val="tx1"/>
                </a:solidFill>
                <a:cs typeface="Times New Roman" pitchFamily="16" charset="0"/>
              </a:rPr>
              <a:t>3-Terminal Device.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000" b="1" dirty="0">
                <a:solidFill>
                  <a:schemeClr val="tx1"/>
                </a:solidFill>
                <a:cs typeface="Times New Roman" pitchFamily="16" charset="0"/>
              </a:rPr>
              <a:t>Voltage Controlled Switch</a:t>
            </a:r>
            <a:r>
              <a:rPr lang="en-IN" sz="180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  <a:p>
            <a:pPr marL="3556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IN" sz="20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724" y="3110483"/>
            <a:ext cx="2089785" cy="652743"/>
          </a:xfrm>
          <a:prstGeom prst="rect">
            <a:avLst/>
          </a:prstGeom>
          <a:solidFill>
            <a:srgbClr val="FFFF66"/>
          </a:solidFill>
          <a:ln w="9144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90"/>
              </a:spcBef>
            </a:pPr>
            <a:r>
              <a:rPr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Organic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Thin</a:t>
            </a:r>
            <a:r>
              <a:rPr sz="2000" spc="-1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Film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Transistor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7371" y="3407664"/>
            <a:ext cx="153924" cy="115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02023" y="1629155"/>
            <a:ext cx="1873250" cy="344966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OLED</a:t>
            </a:r>
            <a:r>
              <a:rPr sz="20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Device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02023" y="2339339"/>
            <a:ext cx="1873250" cy="654025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75310" marR="191135" indent="-375285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Liquid</a:t>
            </a:r>
            <a:r>
              <a:rPr sz="2000" spc="-1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Crystal  Device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02023" y="3319971"/>
            <a:ext cx="1873250" cy="346890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E-ink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02023" y="4157471"/>
            <a:ext cx="1873250" cy="346249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03555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Antenna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02023" y="4876800"/>
            <a:ext cx="1873250" cy="961802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36550" marR="329565" algn="ctr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Materials  Integration  </a:t>
            </a:r>
            <a:r>
              <a:rPr sz="2000" spc="-145" dirty="0">
                <a:solidFill>
                  <a:schemeClr val="tx1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ech</a:t>
            </a:r>
            <a:r>
              <a:rPr sz="2000" spc="5" dirty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ology</a:t>
            </a:r>
          </a:p>
        </p:txBody>
      </p:sp>
      <p:sp>
        <p:nvSpPr>
          <p:cNvPr id="9" name="object 9"/>
          <p:cNvSpPr/>
          <p:nvPr/>
        </p:nvSpPr>
        <p:spPr>
          <a:xfrm>
            <a:off x="6077711" y="1793748"/>
            <a:ext cx="1079500" cy="76200"/>
          </a:xfrm>
          <a:custGeom>
            <a:avLst/>
            <a:gdLst/>
            <a:ahLst/>
            <a:cxnLst/>
            <a:rect l="l" t="t" r="r" b="b"/>
            <a:pathLst>
              <a:path w="1079500" h="76200">
                <a:moveTo>
                  <a:pt x="1002791" y="0"/>
                </a:moveTo>
                <a:lnTo>
                  <a:pt x="1002791" y="76200"/>
                </a:lnTo>
                <a:lnTo>
                  <a:pt x="1066291" y="44450"/>
                </a:lnTo>
                <a:lnTo>
                  <a:pt x="1015491" y="44450"/>
                </a:lnTo>
                <a:lnTo>
                  <a:pt x="1015491" y="31750"/>
                </a:lnTo>
                <a:lnTo>
                  <a:pt x="1066291" y="31750"/>
                </a:lnTo>
                <a:lnTo>
                  <a:pt x="1002791" y="0"/>
                </a:lnTo>
                <a:close/>
              </a:path>
              <a:path w="1079500" h="76200">
                <a:moveTo>
                  <a:pt x="100279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02791" y="44450"/>
                </a:lnTo>
                <a:lnTo>
                  <a:pt x="1002791" y="31750"/>
                </a:lnTo>
                <a:close/>
              </a:path>
              <a:path w="1079500" h="76200">
                <a:moveTo>
                  <a:pt x="1066291" y="31750"/>
                </a:moveTo>
                <a:lnTo>
                  <a:pt x="1015491" y="31750"/>
                </a:lnTo>
                <a:lnTo>
                  <a:pt x="1015491" y="44450"/>
                </a:lnTo>
                <a:lnTo>
                  <a:pt x="1066291" y="44450"/>
                </a:lnTo>
                <a:lnTo>
                  <a:pt x="1078991" y="38100"/>
                </a:lnTo>
                <a:lnTo>
                  <a:pt x="106629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30467" y="2657855"/>
            <a:ext cx="1079500" cy="76200"/>
          </a:xfrm>
          <a:custGeom>
            <a:avLst/>
            <a:gdLst/>
            <a:ahLst/>
            <a:cxnLst/>
            <a:rect l="l" t="t" r="r" b="b"/>
            <a:pathLst>
              <a:path w="1079500" h="76200">
                <a:moveTo>
                  <a:pt x="1002791" y="0"/>
                </a:moveTo>
                <a:lnTo>
                  <a:pt x="1002791" y="76200"/>
                </a:lnTo>
                <a:lnTo>
                  <a:pt x="1066291" y="44450"/>
                </a:lnTo>
                <a:lnTo>
                  <a:pt x="1015491" y="44450"/>
                </a:lnTo>
                <a:lnTo>
                  <a:pt x="1015491" y="31750"/>
                </a:lnTo>
                <a:lnTo>
                  <a:pt x="1066291" y="31750"/>
                </a:lnTo>
                <a:lnTo>
                  <a:pt x="1002791" y="0"/>
                </a:lnTo>
                <a:close/>
              </a:path>
              <a:path w="1079500" h="76200">
                <a:moveTo>
                  <a:pt x="100279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02791" y="44450"/>
                </a:lnTo>
                <a:lnTo>
                  <a:pt x="1002791" y="31750"/>
                </a:lnTo>
                <a:close/>
              </a:path>
              <a:path w="1079500" h="76200">
                <a:moveTo>
                  <a:pt x="1066291" y="31750"/>
                </a:moveTo>
                <a:lnTo>
                  <a:pt x="1015491" y="31750"/>
                </a:lnTo>
                <a:lnTo>
                  <a:pt x="1015491" y="44450"/>
                </a:lnTo>
                <a:lnTo>
                  <a:pt x="1066291" y="44450"/>
                </a:lnTo>
                <a:lnTo>
                  <a:pt x="1078991" y="38100"/>
                </a:lnTo>
                <a:lnTo>
                  <a:pt x="106629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17335" y="3535679"/>
            <a:ext cx="1079500" cy="76200"/>
          </a:xfrm>
          <a:custGeom>
            <a:avLst/>
            <a:gdLst/>
            <a:ahLst/>
            <a:cxnLst/>
            <a:rect l="l" t="t" r="r" b="b"/>
            <a:pathLst>
              <a:path w="1079500" h="76200">
                <a:moveTo>
                  <a:pt x="1002791" y="0"/>
                </a:moveTo>
                <a:lnTo>
                  <a:pt x="1002791" y="76200"/>
                </a:lnTo>
                <a:lnTo>
                  <a:pt x="1066291" y="44450"/>
                </a:lnTo>
                <a:lnTo>
                  <a:pt x="1015491" y="44450"/>
                </a:lnTo>
                <a:lnTo>
                  <a:pt x="1015491" y="31750"/>
                </a:lnTo>
                <a:lnTo>
                  <a:pt x="1066291" y="31750"/>
                </a:lnTo>
                <a:lnTo>
                  <a:pt x="1002791" y="0"/>
                </a:lnTo>
                <a:close/>
              </a:path>
              <a:path w="1079500" h="76200">
                <a:moveTo>
                  <a:pt x="100279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02791" y="44450"/>
                </a:lnTo>
                <a:lnTo>
                  <a:pt x="1002791" y="31750"/>
                </a:lnTo>
                <a:close/>
              </a:path>
              <a:path w="1079500" h="76200">
                <a:moveTo>
                  <a:pt x="1066291" y="31750"/>
                </a:moveTo>
                <a:lnTo>
                  <a:pt x="1015491" y="31750"/>
                </a:lnTo>
                <a:lnTo>
                  <a:pt x="1015491" y="44450"/>
                </a:lnTo>
                <a:lnTo>
                  <a:pt x="1066291" y="44450"/>
                </a:lnTo>
                <a:lnTo>
                  <a:pt x="1078991" y="38100"/>
                </a:lnTo>
                <a:lnTo>
                  <a:pt x="106629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17335" y="4319015"/>
            <a:ext cx="1079500" cy="76200"/>
          </a:xfrm>
          <a:custGeom>
            <a:avLst/>
            <a:gdLst/>
            <a:ahLst/>
            <a:cxnLst/>
            <a:rect l="l" t="t" r="r" b="b"/>
            <a:pathLst>
              <a:path w="1079500" h="76200">
                <a:moveTo>
                  <a:pt x="1002791" y="0"/>
                </a:moveTo>
                <a:lnTo>
                  <a:pt x="1002791" y="76199"/>
                </a:lnTo>
                <a:lnTo>
                  <a:pt x="1066291" y="44449"/>
                </a:lnTo>
                <a:lnTo>
                  <a:pt x="1015491" y="44449"/>
                </a:lnTo>
                <a:lnTo>
                  <a:pt x="1015491" y="31749"/>
                </a:lnTo>
                <a:lnTo>
                  <a:pt x="1066291" y="31749"/>
                </a:lnTo>
                <a:lnTo>
                  <a:pt x="1002791" y="0"/>
                </a:lnTo>
                <a:close/>
              </a:path>
              <a:path w="1079500" h="76200">
                <a:moveTo>
                  <a:pt x="1002791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1002791" y="44449"/>
                </a:lnTo>
                <a:lnTo>
                  <a:pt x="1002791" y="31749"/>
                </a:lnTo>
                <a:close/>
              </a:path>
              <a:path w="1079500" h="76200">
                <a:moveTo>
                  <a:pt x="1066291" y="31749"/>
                </a:moveTo>
                <a:lnTo>
                  <a:pt x="1015491" y="31749"/>
                </a:lnTo>
                <a:lnTo>
                  <a:pt x="1015491" y="44449"/>
                </a:lnTo>
                <a:lnTo>
                  <a:pt x="1066291" y="44449"/>
                </a:lnTo>
                <a:lnTo>
                  <a:pt x="1078991" y="38099"/>
                </a:lnTo>
                <a:lnTo>
                  <a:pt x="1066291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17335" y="5346191"/>
            <a:ext cx="1079500" cy="76200"/>
          </a:xfrm>
          <a:custGeom>
            <a:avLst/>
            <a:gdLst/>
            <a:ahLst/>
            <a:cxnLst/>
            <a:rect l="l" t="t" r="r" b="b"/>
            <a:pathLst>
              <a:path w="1079500" h="76200">
                <a:moveTo>
                  <a:pt x="1002791" y="0"/>
                </a:moveTo>
                <a:lnTo>
                  <a:pt x="1002791" y="76200"/>
                </a:lnTo>
                <a:lnTo>
                  <a:pt x="1066291" y="44450"/>
                </a:lnTo>
                <a:lnTo>
                  <a:pt x="1015491" y="44450"/>
                </a:lnTo>
                <a:lnTo>
                  <a:pt x="1015491" y="31750"/>
                </a:lnTo>
                <a:lnTo>
                  <a:pt x="1066291" y="31750"/>
                </a:lnTo>
                <a:lnTo>
                  <a:pt x="1002791" y="0"/>
                </a:lnTo>
                <a:close/>
              </a:path>
              <a:path w="1079500" h="76200">
                <a:moveTo>
                  <a:pt x="100279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02791" y="44450"/>
                </a:lnTo>
                <a:lnTo>
                  <a:pt x="1002791" y="31750"/>
                </a:lnTo>
                <a:close/>
              </a:path>
              <a:path w="1079500" h="76200">
                <a:moveTo>
                  <a:pt x="1066291" y="31750"/>
                </a:moveTo>
                <a:lnTo>
                  <a:pt x="1015491" y="31750"/>
                </a:lnTo>
                <a:lnTo>
                  <a:pt x="1015491" y="44450"/>
                </a:lnTo>
                <a:lnTo>
                  <a:pt x="1066291" y="44450"/>
                </a:lnTo>
                <a:lnTo>
                  <a:pt x="1078991" y="38100"/>
                </a:lnTo>
                <a:lnTo>
                  <a:pt x="106629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18831" y="1671827"/>
            <a:ext cx="2159635" cy="344966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OLED</a:t>
            </a:r>
            <a:r>
              <a:rPr sz="200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Display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418831" y="2491739"/>
            <a:ext cx="2159635" cy="346249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Plastic TFT</a:t>
            </a:r>
            <a:r>
              <a:rPr sz="2000" spc="-1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LCD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440168" y="3354323"/>
            <a:ext cx="2159635" cy="346249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300"/>
              </a:spcBef>
            </a:pP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E-paper,</a:t>
            </a:r>
            <a:r>
              <a:rPr sz="2000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chemeClr val="tx1"/>
                </a:solidFill>
                <a:latin typeface="Times New Roman"/>
                <a:cs typeface="Times New Roman"/>
              </a:rPr>
              <a:t>E-book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40168" y="4023359"/>
            <a:ext cx="2159635" cy="653384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833119" marR="152400" indent="-671195">
              <a:lnSpc>
                <a:spcPct val="100000"/>
              </a:lnSpc>
              <a:spcBef>
                <a:spcPts val="295"/>
              </a:spcBef>
            </a:pPr>
            <a:r>
              <a:rPr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Contactless</a:t>
            </a:r>
            <a:r>
              <a:rPr sz="2000" spc="-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Smart  Card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40168" y="5036820"/>
            <a:ext cx="2159635" cy="654666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572135" marR="561975" indent="30480">
              <a:lnSpc>
                <a:spcPct val="100000"/>
              </a:lnSpc>
              <a:spcBef>
                <a:spcPts val="305"/>
              </a:spcBef>
            </a:pPr>
            <a:r>
              <a:rPr sz="2000" spc="-15" dirty="0">
                <a:solidFill>
                  <a:schemeClr val="tx1"/>
                </a:solidFill>
                <a:latin typeface="Times New Roman"/>
                <a:cs typeface="Times New Roman"/>
              </a:rPr>
              <a:t>Wearable 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Co</a:t>
            </a:r>
            <a:r>
              <a:rPr sz="2000" spc="-20" dirty="0">
                <a:solidFill>
                  <a:schemeClr val="tx1"/>
                </a:solidFill>
                <a:latin typeface="Times New Roman"/>
                <a:cs typeface="Times New Roman"/>
              </a:rPr>
              <a:t>m</a:t>
            </a:r>
            <a:r>
              <a:rPr sz="2000" spc="5" dirty="0">
                <a:solidFill>
                  <a:schemeClr val="tx1"/>
                </a:solidFill>
                <a:latin typeface="Times New Roman"/>
                <a:cs typeface="Times New Roman"/>
              </a:rPr>
              <a:t>pu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ter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839724" y="754379"/>
            <a:ext cx="969530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APPLICATION </a:t>
            </a:r>
            <a:r>
              <a:rPr sz="3600" spc="-5" dirty="0"/>
              <a:t>OF </a:t>
            </a:r>
            <a:r>
              <a:rPr sz="3600" dirty="0"/>
              <a:t>ORGANIC</a:t>
            </a:r>
            <a:r>
              <a:rPr sz="3600" spc="-95" dirty="0"/>
              <a:t> </a:t>
            </a:r>
            <a:r>
              <a:rPr sz="3600" dirty="0"/>
              <a:t>TFT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051797" y="6140907"/>
            <a:ext cx="144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0C225"/>
                </a:solidFill>
                <a:latin typeface="Trebuchet MS"/>
                <a:cs typeface="Trebuchet MS"/>
              </a:rPr>
              <a:t>17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854" y="775341"/>
            <a:ext cx="111680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0035" marR="5080" indent="-153797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33CC"/>
                </a:solidFill>
                <a:latin typeface="+mj-lt"/>
                <a:cs typeface="+mj-cs"/>
              </a:rPr>
              <a:t>ADVANTAGES V/S DISADVANTAGES OF  POLYMER ELECTRONICS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0854" y="1484962"/>
            <a:ext cx="5265146" cy="53399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685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ADVANTAGES</a:t>
            </a:r>
          </a:p>
          <a:p>
            <a:pPr marL="354965" marR="6350" indent="-342900" algn="just">
              <a:lnSpc>
                <a:spcPts val="1920"/>
              </a:lnSpc>
              <a:spcBef>
                <a:spcPts val="2305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Manufacture is relative simple and  inexpensive equipment at low cost.</a:t>
            </a:r>
          </a:p>
          <a:p>
            <a:pPr marL="354965" marR="5080" indent="-342900" algn="just">
              <a:lnSpc>
                <a:spcPct val="80000"/>
              </a:lnSpc>
              <a:spcBef>
                <a:spcPts val="1935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Light weighted and flexible, very  durable under stress and flex can  be easily applied over a large  surface area.</a:t>
            </a:r>
          </a:p>
          <a:p>
            <a:pPr marL="354965" marR="5715" indent="-342900" algn="just">
              <a:lnSpc>
                <a:spcPct val="80000"/>
              </a:lnSpc>
              <a:spcBef>
                <a:spcPts val="1920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Freedom of choice of their  chemical composition</a:t>
            </a: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4965" marR="5715" indent="-342900" algn="just">
              <a:lnSpc>
                <a:spcPct val="80000"/>
              </a:lnSpc>
              <a:spcBef>
                <a:spcPts val="1920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Adaptable 	in various	ways  because of printing methods that  can be adjusted to current  requirements quickly (printed  electronics)</a:t>
            </a:r>
          </a:p>
          <a:p>
            <a:pPr marL="299085" marR="5715" indent="-287020" algn="just">
              <a:lnSpc>
                <a:spcPct val="80000"/>
              </a:lnSpc>
              <a:spcBef>
                <a:spcPts val="1920"/>
              </a:spcBef>
              <a:buFont typeface="Arial"/>
              <a:buChar char="•"/>
              <a:tabLst>
                <a:tab pos="299720" algn="l"/>
              </a:tabLst>
            </a:pP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7000" y="1484962"/>
            <a:ext cx="5715000" cy="48833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64184" algn="ctr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DISADVANTAGES</a:t>
            </a:r>
          </a:p>
          <a:p>
            <a:pPr marL="393065" marR="56515" indent="-342900" algn="just">
              <a:lnSpc>
                <a:spcPts val="1920"/>
              </a:lnSpc>
              <a:spcBef>
                <a:spcPts val="2305"/>
              </a:spcBef>
              <a:buFont typeface="Wingdings" panose="05000000000000000000" pitchFamily="2" charset="2"/>
              <a:buChar char="Ø"/>
              <a:tabLst>
                <a:tab pos="337820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Due to their intrinsic physical properties  (i.e. limited mobility of charge carriers),  the performance of polymer electronic  products lacks the speed of its silicon  counterpart.</a:t>
            </a:r>
          </a:p>
          <a:p>
            <a:pPr marL="393065" marR="56515" indent="-342900" algn="just">
              <a:lnSpc>
                <a:spcPts val="1920"/>
              </a:lnSpc>
              <a:spcBef>
                <a:spcPts val="1920"/>
              </a:spcBef>
              <a:buFont typeface="Wingdings" panose="05000000000000000000" pitchFamily="2" charset="2"/>
              <a:buChar char="Ø"/>
              <a:tabLst>
                <a:tab pos="337820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Research is still on going to increase  performance for more complex  functionality.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93065" marR="55880" indent="-342900" algn="just">
              <a:lnSpc>
                <a:spcPct val="80000"/>
              </a:lnSpc>
              <a:spcBef>
                <a:spcPts val="1330"/>
              </a:spcBef>
              <a:buFont typeface="Wingdings" panose="05000000000000000000" pitchFamily="2" charset="2"/>
              <a:buChar char="Ø"/>
              <a:tabLst>
                <a:tab pos="337820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To be able to improve performance one  should be able to distinguish between  problems introduced during preparation,  intrinsic  material  properties,  and18device  characteristics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85800"/>
            <a:ext cx="5707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CONCLU</a:t>
            </a:r>
            <a:r>
              <a:rPr sz="3600" dirty="0"/>
              <a:t>S</a:t>
            </a:r>
            <a:r>
              <a:rPr sz="3600" spc="-5" dirty="0"/>
              <a:t>ION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266298"/>
            <a:ext cx="10972800" cy="467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ICPs are Electrically-conductive polymers in which the Conductivity  arises from the presence of conjugated car-bon-carbon bonds. These  conjugated polymers possess interesting and useful properties due to their  delocalised electron systems.</a:t>
            </a:r>
          </a:p>
          <a:p>
            <a:pPr marL="355600" marR="5715" indent="-342900" algn="just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Polymer electronics are light, flexible, and less expensive to produce on a  mass quantity scale than conventional electronics</a:t>
            </a:r>
          </a:p>
          <a:p>
            <a:pPr marL="355600" marR="5080" indent="-342900" algn="just">
              <a:lnSpc>
                <a:spcPct val="150000"/>
              </a:lnSpc>
              <a:spcBef>
                <a:spcPts val="230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Polymer electronics are not a competing product but are considered to  be more complementary to its silicon counterpart.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51797" y="6140907"/>
            <a:ext cx="144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0C225"/>
                </a:solidFill>
                <a:latin typeface="Trebuchet MS"/>
                <a:cs typeface="Trebuchet MS"/>
              </a:rPr>
              <a:t>19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1413"/>
            <a:ext cx="1097279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/>
              <a:t>WHAT </a:t>
            </a:r>
            <a:r>
              <a:rPr sz="3600" dirty="0"/>
              <a:t>IS </a:t>
            </a:r>
            <a:r>
              <a:rPr sz="3600" spc="-55" dirty="0"/>
              <a:t>POLYMER</a:t>
            </a:r>
            <a:r>
              <a:rPr sz="3600" spc="-50" dirty="0"/>
              <a:t> </a:t>
            </a:r>
            <a:r>
              <a:rPr sz="3600" dirty="0"/>
              <a:t>ELECTRONICS?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026397" y="6147883"/>
            <a:ext cx="195579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C22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mtClean="0"/>
              <a:pPr marL="38100">
                <a:lnSpc>
                  <a:spcPct val="100000"/>
                </a:lnSpc>
                <a:spcBef>
                  <a:spcPts val="45"/>
                </a:spcBef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264464"/>
            <a:ext cx="11201399" cy="4234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Polymers are long-chain molecules consisting of many repeat units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 </a:t>
            </a: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to make a solid material.</a:t>
            </a:r>
          </a:p>
          <a:p>
            <a:pPr marL="355600" marR="5080" indent="-342900">
              <a:lnSpc>
                <a:spcPct val="150000"/>
              </a:lnSpc>
              <a:spcBef>
                <a:spcPts val="164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Polymers are normally electrical insulators, but to enable their use in  electronics, conductive filler such as silver have been added to  chemical formulation to increase their electrical conductivity.</a:t>
            </a:r>
          </a:p>
          <a:p>
            <a:pPr marL="355600" marR="57785" indent="-342900">
              <a:lnSpc>
                <a:spcPct val="150000"/>
              </a:lnSpc>
              <a:spcBef>
                <a:spcPts val="156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The merits in this research area, the Nobel Prize 2000 for Chemistry  was awarded to Alan J. Heeger, Alan G. MacDiarmid und Hideki  Shirakawa.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762000" y="762000"/>
            <a:ext cx="8077200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645AB-E3C5-4D80-9403-8D344339441F}"/>
              </a:ext>
            </a:extLst>
          </p:cNvPr>
          <p:cNvSpPr txBox="1"/>
          <p:nvPr/>
        </p:nvSpPr>
        <p:spPr>
          <a:xfrm>
            <a:off x="762000" y="1371600"/>
            <a:ext cx="11201400" cy="2344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PC-6: Manual for the Poly-com "6“ Transceiver for 6 meters. Compliments of Larry </a:t>
            </a:r>
            <a:r>
              <a:rPr lang="en-IN" b="1" dirty="0" err="1">
                <a:solidFill>
                  <a:srgbClr val="000000"/>
                </a:solidFill>
                <a:cs typeface="Times New Roman" pitchFamily="16" charset="0"/>
              </a:rPr>
              <a:t>Saletzki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, WA9VRH.</a:t>
            </a:r>
          </a:p>
          <a:p>
            <a:pPr marL="342900" indent="-342900" algn="just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q"/>
            </a:pPr>
            <a:r>
              <a:rPr lang="en-IN" b="1" dirty="0" err="1">
                <a:solidFill>
                  <a:srgbClr val="000000"/>
                </a:solidFill>
                <a:cs typeface="Times New Roman" pitchFamily="16" charset="0"/>
              </a:rPr>
              <a:t>T.Makimoto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 and </a:t>
            </a:r>
            <a:r>
              <a:rPr lang="en-IN" b="1" dirty="0" err="1">
                <a:solidFill>
                  <a:srgbClr val="000000"/>
                </a:solidFill>
                <a:cs typeface="Times New Roman" pitchFamily="16" charset="0"/>
              </a:rPr>
              <a:t>T.T.Doi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, “</a:t>
            </a:r>
            <a:r>
              <a:rPr lang="en-IN" b="1" dirty="0" err="1">
                <a:solidFill>
                  <a:srgbClr val="000000"/>
                </a:solidFill>
                <a:cs typeface="Times New Roman" pitchFamily="16" charset="0"/>
              </a:rPr>
              <a:t>Polytronics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 – Present and future,” in </a:t>
            </a:r>
            <a:r>
              <a:rPr lang="en-IN" b="1" dirty="0" err="1">
                <a:solidFill>
                  <a:srgbClr val="000000"/>
                </a:solidFill>
                <a:cs typeface="Times New Roman" pitchFamily="16" charset="0"/>
              </a:rPr>
              <a:t>Tech.Dig.Electronics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 Technologies Meeting,IEDM’02,2002,pp.9-16</a:t>
            </a:r>
          </a:p>
        </p:txBody>
      </p:sp>
    </p:spTree>
    <p:extLst>
      <p:ext uri="{BB962C8B-B14F-4D97-AF65-F5344CB8AC3E}">
        <p14:creationId xmlns:p14="http://schemas.microsoft.com/office/powerpoint/2010/main" val="1566341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78" y="935349"/>
            <a:ext cx="114329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marR="5080" indent="-462280">
              <a:lnSpc>
                <a:spcPct val="100000"/>
              </a:lnSpc>
              <a:spcBef>
                <a:spcPts val="100"/>
              </a:spcBef>
            </a:pPr>
            <a:r>
              <a:rPr sz="2400" spc="-100" dirty="0"/>
              <a:t>WHAT </a:t>
            </a:r>
            <a:r>
              <a:rPr sz="2400" dirty="0"/>
              <a:t>MAKES </a:t>
            </a:r>
            <a:r>
              <a:rPr sz="2400" spc="-55" dirty="0"/>
              <a:t>POLYMER </a:t>
            </a:r>
            <a:r>
              <a:rPr sz="2400" spc="-5" dirty="0"/>
              <a:t>SO </a:t>
            </a:r>
            <a:r>
              <a:rPr sz="2400" spc="-40" dirty="0"/>
              <a:t>SUITABLE  </a:t>
            </a:r>
            <a:r>
              <a:rPr sz="2400" dirty="0"/>
              <a:t>FOR ELECTRONICS</a:t>
            </a:r>
            <a:r>
              <a:rPr sz="2400" spc="-235" dirty="0"/>
              <a:t> </a:t>
            </a:r>
            <a:r>
              <a:rPr sz="2400" spc="-35" dirty="0"/>
              <a:t>APPLICATION?</a:t>
            </a:r>
            <a:endParaRPr sz="2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026397" y="6147883"/>
            <a:ext cx="195579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C22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mtClean="0"/>
              <a:pPr marL="38100">
                <a:lnSpc>
                  <a:spcPct val="100000"/>
                </a:lnSpc>
                <a:spcBef>
                  <a:spcPts val="45"/>
                </a:spcBef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436071"/>
            <a:ext cx="10591800" cy="459324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9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Good insulator of heat</a:t>
            </a:r>
          </a:p>
          <a:p>
            <a:pPr marL="355600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Can form any shape.</a:t>
            </a:r>
          </a:p>
          <a:p>
            <a:pPr marL="355600" indent="-342900">
              <a:lnSpc>
                <a:spcPct val="150000"/>
              </a:lnSpc>
              <a:spcBef>
                <a:spcPts val="100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They have low density</a:t>
            </a:r>
          </a:p>
          <a:p>
            <a:pPr marL="355600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They require low finishing cost.</a:t>
            </a:r>
          </a:p>
          <a:p>
            <a:pPr marL="355600" indent="-342900">
              <a:lnSpc>
                <a:spcPct val="150000"/>
              </a:lnSpc>
              <a:spcBef>
                <a:spcPts val="994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Their toughness and ductility is good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.</a:t>
            </a:r>
            <a:endParaRPr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lnSpc>
                <a:spcPct val="150000"/>
              </a:lnSpc>
              <a:spcBef>
                <a:spcPts val="101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Enhanced flexibility allowed for many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 </a:t>
            </a:r>
            <a:r>
              <a:rPr b="1" dirty="0" err="1">
                <a:solidFill>
                  <a:srgbClr val="000000"/>
                </a:solidFill>
                <a:cs typeface="Times New Roman" pitchFamily="16" charset="0"/>
              </a:rPr>
              <a:t>application.Solubility</a:t>
            </a: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organic </a:t>
            </a:r>
            <a:r>
              <a:rPr sz="2400" dirty="0">
                <a:latin typeface="Times New Roman"/>
                <a:cs typeface="Times New Roman"/>
              </a:rPr>
              <a:t>solvents, variable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processibility.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6207" y="762000"/>
            <a:ext cx="11430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ELECTRIC </a:t>
            </a:r>
            <a:r>
              <a:rPr sz="3600" spc="-10" dirty="0"/>
              <a:t>CONDUCTOR </a:t>
            </a:r>
            <a:r>
              <a:rPr sz="3600" spc="-55" dirty="0"/>
              <a:t>POLYMER</a:t>
            </a:r>
            <a:r>
              <a:rPr sz="3600" spc="-60" dirty="0"/>
              <a:t> </a:t>
            </a:r>
            <a:r>
              <a:rPr sz="3600" spc="-5" dirty="0"/>
              <a:t>TYPES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026397" y="6147883"/>
            <a:ext cx="195579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C22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mtClean="0"/>
              <a:pPr marL="38100">
                <a:lnSpc>
                  <a:spcPct val="100000"/>
                </a:lnSpc>
                <a:spcBef>
                  <a:spcPts val="45"/>
                </a:spcBef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76207" y="1336040"/>
            <a:ext cx="11049000" cy="4029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Depending on the type of charge transport by the carriers responsible for it</a:t>
            </a:r>
          </a:p>
          <a:p>
            <a:pPr marL="1269365" indent="-342900">
              <a:lnSpc>
                <a:spcPct val="150000"/>
              </a:lnSpc>
              <a:buClr>
                <a:srgbClr val="90C225"/>
              </a:buClr>
              <a:buSzPct val="79166"/>
              <a:buFont typeface="Wingdings" panose="05000000000000000000" pitchFamily="2" charset="2"/>
              <a:buChar char="q"/>
              <a:tabLst>
                <a:tab pos="115633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Ionically conductive polymer:</a:t>
            </a:r>
          </a:p>
          <a:p>
            <a:pPr marL="1498600" indent="-342900">
              <a:lnSpc>
                <a:spcPct val="150000"/>
              </a:lnSpc>
              <a:spcBef>
                <a:spcPts val="420"/>
              </a:spcBef>
              <a:buFont typeface="Wingdings" panose="05000000000000000000" pitchFamily="2" charset="2"/>
              <a:buChar char="q"/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It is used as a solid-state electrolyte in batteries.</a:t>
            </a:r>
          </a:p>
          <a:p>
            <a:pPr marL="1498600" indent="-342900">
              <a:lnSpc>
                <a:spcPct val="150000"/>
              </a:lnSpc>
              <a:spcBef>
                <a:spcPts val="420"/>
              </a:spcBef>
              <a:buFont typeface="Wingdings" panose="05000000000000000000" pitchFamily="2" charset="2"/>
              <a:buChar char="q"/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Eg: poly ethylene oxide which contain lithium perchlorate(LiClO4).</a:t>
            </a:r>
          </a:p>
          <a:p>
            <a:pPr marL="1269365" indent="-342900">
              <a:lnSpc>
                <a:spcPct val="15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Wingdings" panose="05000000000000000000" pitchFamily="2" charset="2"/>
              <a:buChar char="q"/>
              <a:tabLst>
                <a:tab pos="115633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Electronically conductive:</a:t>
            </a:r>
          </a:p>
          <a:p>
            <a:pPr marL="1497965" lvl="1" indent="-342900">
              <a:lnSpc>
                <a:spcPct val="150000"/>
              </a:lnSpc>
              <a:spcBef>
                <a:spcPts val="434"/>
              </a:spcBef>
              <a:buFont typeface="Wingdings" panose="05000000000000000000" pitchFamily="2" charset="2"/>
              <a:buChar char="q"/>
              <a:tabLst>
                <a:tab pos="146113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Filled conductive polymers</a:t>
            </a:r>
          </a:p>
          <a:p>
            <a:pPr marL="1497965" lvl="1" indent="-342900">
              <a:lnSpc>
                <a:spcPct val="150000"/>
              </a:lnSpc>
              <a:spcBef>
                <a:spcPts val="420"/>
              </a:spcBef>
              <a:buFont typeface="Wingdings" panose="05000000000000000000" pitchFamily="2" charset="2"/>
              <a:buChar char="q"/>
              <a:tabLst>
                <a:tab pos="146113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Intrinsically conductive polymers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709056"/>
            <a:ext cx="11435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INTRINSICALLY </a:t>
            </a:r>
            <a:r>
              <a:rPr sz="3600" dirty="0"/>
              <a:t>CONDUCTIVE</a:t>
            </a:r>
            <a:r>
              <a:rPr sz="3600" spc="-165" dirty="0"/>
              <a:t> </a:t>
            </a:r>
            <a:r>
              <a:rPr sz="3600" spc="-55" dirty="0"/>
              <a:t>POLYMER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026397" y="6147883"/>
            <a:ext cx="195579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C22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mtClean="0"/>
              <a:pPr marL="38100">
                <a:lnSpc>
                  <a:spcPct val="100000"/>
                </a:lnSpc>
                <a:spcBef>
                  <a:spcPts val="45"/>
                </a:spcBef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56310" y="1559610"/>
            <a:ext cx="11054690" cy="43117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They do not incorporate any conductive additives.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marR="6985" indent="-342900" algn="just">
              <a:lnSpc>
                <a:spcPct val="150000"/>
              </a:lnSpc>
              <a:spcBef>
                <a:spcPts val="1895"/>
              </a:spcBef>
              <a:buFont typeface="Wingdings" panose="05000000000000000000" pitchFamily="2" charset="2"/>
              <a:buChar char="q"/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They gain their electrical Conductivity through a property known  as ‘conjugation’.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1885"/>
              </a:spcBef>
              <a:buFont typeface="Wingdings" panose="05000000000000000000" pitchFamily="2" charset="2"/>
              <a:buChar char="q"/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Conjugated polymers are doped with atoms that donate negative  or positive charges enabling current to travel down the polymer  chain.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753288"/>
            <a:ext cx="1097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TWO </a:t>
            </a:r>
            <a:r>
              <a:rPr sz="3600" dirty="0"/>
              <a:t>CONDITIONS </a:t>
            </a:r>
            <a:r>
              <a:rPr sz="3600" spc="-35" dirty="0"/>
              <a:t>TO </a:t>
            </a:r>
            <a:r>
              <a:rPr sz="3600" dirty="0"/>
              <a:t>BECOME</a:t>
            </a:r>
            <a:r>
              <a:rPr sz="3600" spc="-114" dirty="0"/>
              <a:t> </a:t>
            </a:r>
            <a:r>
              <a:rPr sz="3600" dirty="0"/>
              <a:t>CONDUCTIVE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7036" y="1327328"/>
            <a:ext cx="10622728" cy="3514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1430" indent="-4572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4692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The first condition is the polymer consists of alternating single and double  bonds, called conjugated double bonds.</a:t>
            </a:r>
          </a:p>
          <a:p>
            <a:pPr marL="355600" marR="5080" indent="-342900" algn="r">
              <a:lnSpc>
                <a:spcPct val="150000"/>
              </a:lnSpc>
              <a:spcBef>
                <a:spcPts val="1895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 </a:t>
            </a: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In conjugation, the bonds between the carbon atoms are alternately single  and double. Every bond contains a localised “sigma” (σ) bond which forms  a strong chemical bond. In addition, every double bond also contains a less  strongly localised “pi” (π) bond which is weaker.</a:t>
            </a:r>
          </a:p>
        </p:txBody>
      </p:sp>
      <p:sp>
        <p:nvSpPr>
          <p:cNvPr id="4" name="object 4"/>
          <p:cNvSpPr/>
          <p:nvPr/>
        </p:nvSpPr>
        <p:spPr>
          <a:xfrm>
            <a:off x="2549397" y="5164778"/>
            <a:ext cx="6672579" cy="1045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026397" y="6147883"/>
            <a:ext cx="195579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C22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mtClean="0"/>
              <a:pPr marL="38100">
                <a:lnSpc>
                  <a:spcPct val="100000"/>
                </a:lnSpc>
                <a:spcBef>
                  <a:spcPts val="45"/>
                </a:spcBef>
              </a:pPr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685800"/>
            <a:ext cx="3200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rebuchet MS"/>
                <a:cs typeface="Trebuchet MS"/>
              </a:rPr>
              <a:t>Contd</a:t>
            </a:r>
            <a:r>
              <a:rPr sz="3600" dirty="0">
                <a:latin typeface="Trebuchet MS"/>
                <a:cs typeface="Trebuchet MS"/>
              </a:rPr>
              <a:t>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026397" y="6147883"/>
            <a:ext cx="195579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C22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mtClean="0"/>
              <a:pPr marL="38100">
                <a:lnSpc>
                  <a:spcPct val="100000"/>
                </a:lnSpc>
                <a:spcBef>
                  <a:spcPts val="45"/>
                </a:spcBef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1486000"/>
            <a:ext cx="10591800" cy="388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The second condition is the plastic has to be disturbed - either by  removing electrons from (oxidation), or inserting them into  (reduction), the material. The process is known as Doping.</a:t>
            </a:r>
          </a:p>
          <a:p>
            <a:pPr marL="165100">
              <a:lnSpc>
                <a:spcPct val="150000"/>
              </a:lnSpc>
              <a:spcBef>
                <a:spcPts val="1900"/>
              </a:spcBef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There are two types of doping:</a:t>
            </a:r>
          </a:p>
          <a:p>
            <a:pPr marL="469900" indent="-457200">
              <a:lnSpc>
                <a:spcPct val="150000"/>
              </a:lnSpc>
              <a:spcBef>
                <a:spcPts val="994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Oxidation with halogen (or p-doping).</a:t>
            </a:r>
          </a:p>
          <a:p>
            <a:pPr marL="469900" indent="-457200">
              <a:lnSpc>
                <a:spcPct val="150000"/>
              </a:lnSpc>
              <a:spcBef>
                <a:spcPts val="1895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Reduction with alkali metal (called n-doping).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97426"/>
            <a:ext cx="581964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ICP</a:t>
            </a:r>
            <a:r>
              <a:rPr sz="3600" spc="-200" dirty="0"/>
              <a:t> </a:t>
            </a:r>
            <a:r>
              <a:rPr sz="3600" spc="-50" dirty="0"/>
              <a:t>MATERIAL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524000"/>
            <a:ext cx="3129890" cy="2893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Polyaniline</a:t>
            </a:r>
          </a:p>
          <a:p>
            <a:pPr marL="355600" indent="-342900">
              <a:lnSpc>
                <a:spcPct val="150000"/>
              </a:lnSpc>
              <a:spcBef>
                <a:spcPts val="189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Polythiophene</a:t>
            </a:r>
          </a:p>
          <a:p>
            <a:pPr marL="355600" indent="-342900">
              <a:lnSpc>
                <a:spcPct val="150000"/>
              </a:lnSpc>
              <a:spcBef>
                <a:spcPts val="188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P</a:t>
            </a:r>
            <a:r>
              <a:rPr b="1" dirty="0" err="1">
                <a:solidFill>
                  <a:srgbClr val="000000"/>
                </a:solidFill>
                <a:cs typeface="Times New Roman" pitchFamily="16" charset="0"/>
              </a:rPr>
              <a:t>olypyrrole</a:t>
            </a: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lnSpc>
                <a:spcPct val="150000"/>
              </a:lnSpc>
              <a:spcBef>
                <a:spcPts val="19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Polyacetylene</a:t>
            </a:r>
          </a:p>
        </p:txBody>
      </p:sp>
      <p:sp>
        <p:nvSpPr>
          <p:cNvPr id="4" name="object 4"/>
          <p:cNvSpPr/>
          <p:nvPr/>
        </p:nvSpPr>
        <p:spPr>
          <a:xfrm>
            <a:off x="6132163" y="1648459"/>
            <a:ext cx="4629912" cy="3904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026397" y="6147883"/>
            <a:ext cx="195579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C22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mtClean="0"/>
              <a:pPr marL="38100">
                <a:lnSpc>
                  <a:spcPct val="100000"/>
                </a:lnSpc>
                <a:spcBef>
                  <a:spcPts val="45"/>
                </a:spcBef>
              </a:pPr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744556"/>
            <a:ext cx="779907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PROPERTIES </a:t>
            </a:r>
            <a:r>
              <a:rPr sz="3600" spc="-5" dirty="0"/>
              <a:t>OF</a:t>
            </a:r>
            <a:r>
              <a:rPr sz="3600" spc="-20" dirty="0"/>
              <a:t> </a:t>
            </a:r>
            <a:r>
              <a:rPr sz="3600" spc="-5" dirty="0"/>
              <a:t>ICP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756310" y="1489129"/>
            <a:ext cx="4427220" cy="375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Electrical conductivity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lnSpc>
                <a:spcPct val="150000"/>
              </a:lnSpc>
              <a:spcBef>
                <a:spcPts val="189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Ability to store an electric charge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lnSpc>
                <a:spcPct val="150000"/>
              </a:lnSpc>
              <a:spcBef>
                <a:spcPts val="188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Ability to exchange ions</a:t>
            </a:r>
          </a:p>
        </p:txBody>
      </p:sp>
      <p:sp>
        <p:nvSpPr>
          <p:cNvPr id="4" name="object 4"/>
          <p:cNvSpPr/>
          <p:nvPr/>
        </p:nvSpPr>
        <p:spPr>
          <a:xfrm>
            <a:off x="6173976" y="1524000"/>
            <a:ext cx="5637024" cy="4431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026397" y="6147883"/>
            <a:ext cx="195579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C22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mtClean="0"/>
              <a:pPr marL="38100">
                <a:lnSpc>
                  <a:spcPct val="100000"/>
                </a:lnSpc>
                <a:spcBef>
                  <a:spcPts val="45"/>
                </a:spcBef>
              </a:pPr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ejaVu Sans"/>
        <a:cs typeface="DejaVu Sans"/>
      </a:majorFont>
      <a:minorFont>
        <a:latin typeface="Times New Roman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5814</TotalTime>
  <Words>1233</Words>
  <Application>Microsoft Office PowerPoint</Application>
  <PresentationFormat>Widescreen</PresentationFormat>
  <Paragraphs>159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Times New Roman</vt:lpstr>
      <vt:lpstr>Trebuchet MS</vt:lpstr>
      <vt:lpstr>Wingdings</vt:lpstr>
      <vt:lpstr>Office Theme</vt:lpstr>
      <vt:lpstr>PowerPoint Presentation</vt:lpstr>
      <vt:lpstr>WHAT IS POLYMER ELECTRONICS?</vt:lpstr>
      <vt:lpstr>WHAT MAKES POLYMER SO SUITABLE  FOR ELECTRONICS APPLICATION?</vt:lpstr>
      <vt:lpstr>ELECTRIC CONDUCTOR POLYMER TYPES</vt:lpstr>
      <vt:lpstr>INTRINSICALLY CONDUCTIVE POLYMER</vt:lpstr>
      <vt:lpstr>TWO CONDITIONS TO BECOME CONDUCTIVE</vt:lpstr>
      <vt:lpstr>Contd…</vt:lpstr>
      <vt:lpstr>ICP MATERIAL</vt:lpstr>
      <vt:lpstr>PROPERTIES OF ICP</vt:lpstr>
      <vt:lpstr>PowerPoint Presentation</vt:lpstr>
      <vt:lpstr>ELECTRICAL PROPERTIES OF ICP BASED  NANOCOMPOSITES</vt:lpstr>
      <vt:lpstr>APPLICATION</vt:lpstr>
      <vt:lpstr>PRINTED ELECTRONICS</vt:lpstr>
      <vt:lpstr>PRINTED ELECTRONICS METHODS</vt:lpstr>
      <vt:lpstr>ORGANIC THIN FILM TRANSISTOR</vt:lpstr>
      <vt:lpstr>STRUCTURE OF OTFT</vt:lpstr>
      <vt:lpstr>APPLICATION OF ORGANIC TFT</vt:lpstr>
      <vt:lpstr>ADVANTAGES V/S DISADVANTAGES OF  POLYMER ELECTRONICS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TECHNICAL SEMINAR  ON  CARBON NANOTUBE</dc:title>
  <dc:creator>Surjyo</dc:creator>
  <cp:lastModifiedBy>Navneet Nipu</cp:lastModifiedBy>
  <cp:revision>714</cp:revision>
  <cp:lastPrinted>1601-01-01T00:00:00Z</cp:lastPrinted>
  <dcterms:created xsi:type="dcterms:W3CDTF">2005-01-24T10:28:59Z</dcterms:created>
  <dcterms:modified xsi:type="dcterms:W3CDTF">2020-12-12T09:36:07Z</dcterms:modified>
</cp:coreProperties>
</file>