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7" r:id="rId2"/>
    <p:sldMasterId id="2147483684" r:id="rId3"/>
    <p:sldMasterId id="2147483672" r:id="rId4"/>
    <p:sldMasterId id="2147483660" r:id="rId5"/>
  </p:sldMasterIdLst>
  <p:notesMasterIdLst>
    <p:notesMasterId r:id="rId19"/>
  </p:notesMasterIdLst>
  <p:sldIdLst>
    <p:sldId id="256" r:id="rId6"/>
    <p:sldId id="260" r:id="rId7"/>
    <p:sldId id="263" r:id="rId8"/>
    <p:sldId id="264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59" r:id="rId17"/>
    <p:sldId id="271" r:id="rId18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322" y="-85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5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 smtClean="0"/>
              <a:t>B-TECH PROJECT MID-SEM PRESENTATION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BY KHUSHBU KHAN &amp; ISAN SAHOO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20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11F-3672-4637-9D36-4CC6795BBFB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B355-1AB1-4914-ABC4-543342D01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11F-3672-4637-9D36-4CC6795BBFB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B355-1AB1-4914-ABC4-543342D01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11F-3672-4637-9D36-4CC6795BBFB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B355-1AB1-4914-ABC4-543342D01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11F-3672-4637-9D36-4CC6795BBFB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B355-1AB1-4914-ABC4-543342D01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11F-3672-4637-9D36-4CC6795BBFB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B355-1AB1-4914-ABC4-543342D01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11F-3672-4637-9D36-4CC6795BBFB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B355-1AB1-4914-ABC4-543342D01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11F-3672-4637-9D36-4CC6795BBFB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B355-1AB1-4914-ABC4-543342D01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11F-3672-4637-9D36-4CC6795BBFB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B355-1AB1-4914-ABC4-543342D01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11F-3672-4637-9D36-4CC6795BBFB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B355-1AB1-4914-ABC4-543342D01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11F-3672-4637-9D36-4CC6795BBFB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B355-1AB1-4914-ABC4-543342D01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011F-3672-4637-9D36-4CC6795BBFB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B355-1AB1-4914-ABC4-543342D01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4F25-CF3F-4A85-886A-F18C30FA9CF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7F43-96FC-423D-8758-6F9D87C8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4F25-CF3F-4A85-886A-F18C30FA9CF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7F43-96FC-423D-8758-6F9D87C8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4F25-CF3F-4A85-886A-F18C30FA9CF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7F43-96FC-423D-8758-6F9D87C8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4F25-CF3F-4A85-886A-F18C30FA9CF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7F43-96FC-423D-8758-6F9D87C8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4F25-CF3F-4A85-886A-F18C30FA9CF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7F43-96FC-423D-8758-6F9D87C8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4F25-CF3F-4A85-886A-F18C30FA9CF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7F43-96FC-423D-8758-6F9D87C8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4F25-CF3F-4A85-886A-F18C30FA9CF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7F43-96FC-423D-8758-6F9D87C8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4F25-CF3F-4A85-886A-F18C30FA9CF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7F43-96FC-423D-8758-6F9D87C8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4F25-CF3F-4A85-886A-F18C30FA9CF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7F43-96FC-423D-8758-6F9D87C8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4F25-CF3F-4A85-886A-F18C30FA9CF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7F43-96FC-423D-8758-6F9D87C8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4F25-CF3F-4A85-886A-F18C30FA9CF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7F43-96FC-423D-8758-6F9D87C8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4F25-CF3F-4A85-886A-F18C30FA9CF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7F43-96FC-423D-8758-6F9D87C8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2648-8B0D-4896-8EE3-AF91361063A4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B9D4-51A9-4E8B-B100-33B201787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2648-8B0D-4896-8EE3-AF91361063A4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B9D4-51A9-4E8B-B100-33B201787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2648-8B0D-4896-8EE3-AF91361063A4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B9D4-51A9-4E8B-B100-33B201787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2648-8B0D-4896-8EE3-AF91361063A4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B9D4-51A9-4E8B-B100-33B201787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2648-8B0D-4896-8EE3-AF91361063A4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B9D4-51A9-4E8B-B100-33B201787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2648-8B0D-4896-8EE3-AF91361063A4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B9D4-51A9-4E8B-B100-33B201787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2648-8B0D-4896-8EE3-AF91361063A4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B9D4-51A9-4E8B-B100-33B201787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2648-8B0D-4896-8EE3-AF91361063A4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B9D4-51A9-4E8B-B100-33B201787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2648-8B0D-4896-8EE3-AF91361063A4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B9D4-51A9-4E8B-B100-33B201787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2648-8B0D-4896-8EE3-AF91361063A4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B9D4-51A9-4E8B-B100-33B201787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2648-8B0D-4896-8EE3-AF91361063A4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B9D4-51A9-4E8B-B100-33B201787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1534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670504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 TITLE DEFENSE PRESENTATION 2020-21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33400" y="6324600"/>
            <a:ext cx="78486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Kabyashree</a:t>
            </a:r>
            <a:r>
              <a:rPr lang="en-US" sz="1800" baseline="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(Roll#ECE201711588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)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&amp; 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Navneet</a:t>
            </a:r>
            <a:r>
              <a:rPr lang="en-US" sz="1800" baseline="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</a:t>
            </a:r>
            <a:r>
              <a:rPr lang="en-US" sz="1800" baseline="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Nipu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(Roll#ECE201710518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8011F-3672-4637-9D36-4CC6795BBFB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B355-1AB1-4914-ABC4-543342D01E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4F25-CF3F-4A85-886A-F18C30FA9CF3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7F43-96FC-423D-8758-6F9D87C88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A2648-8B0D-4896-8EE3-AF91361063A4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B9D4-51A9-4E8B-B100-33B201787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79248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670504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 TITLE DEFENSE PRESENTATION 2020-21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33400" y="6400800"/>
            <a:ext cx="76962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Student 1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Roll#201711588)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&amp;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Student 2 (Roll#201710518)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990600" y="1676400"/>
            <a:ext cx="7620000" cy="1219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Joint User And Receive Antenna Selection Algorithm For MU-MIMO System With Reduced Complexity</a:t>
            </a:r>
          </a:p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chemeClr val="tx1"/>
                </a:solidFill>
                <a:ea typeface="DejaVu Sans" charset="0"/>
                <a:cs typeface="DejaVu Sans" charset="0"/>
              </a:rPr>
              <a:t>Project </a:t>
            </a:r>
            <a:r>
              <a:rPr lang="en-US" sz="2000" b="1" dirty="0" smtClean="0">
                <a:solidFill>
                  <a:schemeClr val="tx1"/>
                </a:solidFill>
                <a:ea typeface="DejaVu Sans" charset="0"/>
                <a:cs typeface="DejaVu Sans" charset="0"/>
              </a:rPr>
              <a:t>ID:21010</a:t>
            </a:r>
            <a:endParaRPr lang="en-US" sz="2000" b="1" dirty="0" smtClean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 smtClean="0">
              <a:solidFill>
                <a:schemeClr val="tx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3276600" cy="6649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Student 1: </a:t>
            </a:r>
            <a:r>
              <a:rPr lang="en-US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Kabyashree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Tripathy</a:t>
            </a:r>
            <a:endParaRPr lang="en-US" sz="1600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201711588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048000"/>
            <a:ext cx="1321216" cy="7953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83759" y="4363415"/>
            <a:ext cx="3160241" cy="66578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2:Navneet </a:t>
            </a:r>
            <a:r>
              <a:rPr lang="en-US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Nipu</a:t>
            </a:r>
            <a:endParaRPr lang="en-US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No:201710518</a:t>
            </a:r>
            <a:endParaRPr lang="en-US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3962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95600" y="5360934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Under </a:t>
            </a: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the guidance of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Mr. </a:t>
            </a:r>
            <a:r>
              <a:rPr lang="en-US" sz="2000" b="1" dirty="0" err="1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Swadhin</a:t>
            </a:r>
            <a:r>
              <a:rPr lang="en-US" sz="2000" b="1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 Kumar </a:t>
            </a:r>
            <a:r>
              <a:rPr lang="en-US" sz="2000" b="1" dirty="0" err="1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Mishra</a:t>
            </a: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026" name="Picture 2" descr="D:\data\DATA\Locker\personal data\documents\IMG-20200620-WA00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7166" y="2819400"/>
            <a:ext cx="1372833" cy="1547813"/>
          </a:xfrm>
          <a:prstGeom prst="rect">
            <a:avLst/>
          </a:prstGeom>
          <a:noFill/>
        </p:spPr>
      </p:pic>
      <p:pic>
        <p:nvPicPr>
          <p:cNvPr id="10" name="Picture 2" descr="C:\Users\MM COMPUTER\Desktop\win_data\WhatsApp Image 2020-09-15 at 6.35.03 PM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2971800"/>
            <a:ext cx="1447800" cy="13906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990600"/>
            <a:ext cx="10515600" cy="884237"/>
          </a:xfrm>
        </p:spPr>
        <p:txBody>
          <a:bodyPr/>
          <a:lstStyle/>
          <a:p>
            <a:r>
              <a:rPr lang="en-IN" dirty="0" smtClean="0">
                <a:ea typeface="DejaVu Sans" charset="0"/>
                <a:cs typeface="DejaVu Sans" charset="0"/>
              </a:rPr>
              <a:t>Importance of the project in engineering aspect</a:t>
            </a:r>
            <a:r>
              <a:rPr lang="en-US" dirty="0" smtClean="0">
                <a:ea typeface="DejaVu Sans" charset="0"/>
                <a:cs typeface="DejaVu Sans" charset="0"/>
              </a:rPr>
              <a:t/>
            </a:r>
            <a:br>
              <a:rPr lang="en-US" dirty="0" smtClean="0">
                <a:ea typeface="DejaVu Sans" charset="0"/>
                <a:cs typeface="DejaVu Sans" charset="0"/>
              </a:rPr>
            </a:br>
            <a:r>
              <a:rPr lang="en-US" dirty="0" smtClean="0">
                <a:ea typeface="DejaVu Sans" charset="0"/>
                <a:cs typeface="DejaVu Sans" charset="0"/>
              </a:rPr>
              <a:t/>
            </a:r>
            <a:br>
              <a:rPr lang="en-US" dirty="0" smtClean="0">
                <a:ea typeface="DejaVu Sans" charset="0"/>
                <a:cs typeface="DejaVu Sans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240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IN" b="1" dirty="0" smtClean="0">
                <a:solidFill>
                  <a:srgbClr val="0070C0"/>
                </a:solidFill>
              </a:rPr>
              <a:t>JURAS</a:t>
            </a:r>
            <a:r>
              <a:rPr lang="en-IN" b="1" dirty="0" smtClean="0">
                <a:solidFill>
                  <a:schemeClr val="tx1"/>
                </a:solidFill>
              </a:rPr>
              <a:t> boosts the multi-user multi-input multi-output (MU-MIMO) gain by selecting an optimal set of users to increase the </a:t>
            </a:r>
            <a:r>
              <a:rPr lang="en-IN" b="1" dirty="0" smtClean="0">
                <a:solidFill>
                  <a:srgbClr val="0070C0"/>
                </a:solidFill>
              </a:rPr>
              <a:t>802.11 wireless system capacities</a:t>
            </a:r>
            <a:r>
              <a:rPr lang="en-IN" b="1" dirty="0" smtClean="0">
                <a:solidFill>
                  <a:srgbClr val="0070C0"/>
                </a:solidFill>
              </a:rPr>
              <a:t>.</a:t>
            </a:r>
          </a:p>
          <a:p>
            <a:pPr lvl="0">
              <a:buFont typeface="Wingdings" pitchFamily="2" charset="2"/>
              <a:buChar char="q"/>
            </a:pPr>
            <a:endParaRPr lang="en-GB" b="1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 smtClean="0">
                <a:solidFill>
                  <a:schemeClr val="tx1"/>
                </a:solidFill>
              </a:rPr>
              <a:t>Using </a:t>
            </a:r>
            <a:r>
              <a:rPr lang="en-IN" b="1" dirty="0" smtClean="0">
                <a:solidFill>
                  <a:srgbClr val="0070C0"/>
                </a:solidFill>
              </a:rPr>
              <a:t>JURAS in MU MIMO </a:t>
            </a:r>
            <a:r>
              <a:rPr lang="en-IN" b="1" dirty="0" smtClean="0">
                <a:solidFill>
                  <a:schemeClr val="tx1"/>
                </a:solidFill>
              </a:rPr>
              <a:t>,we get data rates </a:t>
            </a:r>
            <a:r>
              <a:rPr lang="en-IN" b="1" dirty="0" err="1" smtClean="0">
                <a:solidFill>
                  <a:schemeClr val="tx1"/>
                </a:solidFill>
              </a:rPr>
              <a:t>upto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600 Mbps </a:t>
            </a:r>
            <a:r>
              <a:rPr lang="en-IN" b="1" dirty="0" smtClean="0">
                <a:solidFill>
                  <a:schemeClr val="tx1"/>
                </a:solidFill>
              </a:rPr>
              <a:t>through multiple antennas and signal Processing and hence used in </a:t>
            </a:r>
            <a:r>
              <a:rPr lang="en-IN" b="1" dirty="0" smtClean="0">
                <a:solidFill>
                  <a:srgbClr val="0070C0"/>
                </a:solidFill>
              </a:rPr>
              <a:t>4G technology</a:t>
            </a:r>
            <a:r>
              <a:rPr lang="en-IN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IN" b="1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IN" b="1" dirty="0" smtClean="0">
                <a:solidFill>
                  <a:srgbClr val="0067B4"/>
                </a:solidFill>
              </a:rPr>
              <a:t>MU MIMO </a:t>
            </a:r>
            <a:r>
              <a:rPr lang="en-IN" b="1" dirty="0" smtClean="0">
                <a:solidFill>
                  <a:schemeClr val="tx1"/>
                </a:solidFill>
              </a:rPr>
              <a:t>can reliably connect cabled video devices, computer networking devices, broadband connections, phone lines, music, storage devices, etc.</a:t>
            </a:r>
            <a:endParaRPr lang="en-US" b="1" dirty="0" smtClean="0"/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62200" y="1143000"/>
            <a:ext cx="7923213" cy="328612"/>
          </a:xfrm>
        </p:spPr>
        <p:txBody>
          <a:bodyPr/>
          <a:lstStyle/>
          <a:p>
            <a:r>
              <a:rPr lang="en-IN" dirty="0" smtClean="0">
                <a:ea typeface="DejaVu Sans" charset="0"/>
                <a:cs typeface="DejaVu Sans" charset="0"/>
              </a:rPr>
              <a:t>Conclusions</a:t>
            </a:r>
            <a:r>
              <a:rPr lang="en-US" dirty="0" smtClean="0">
                <a:ea typeface="DejaVu Sans" charset="0"/>
                <a:cs typeface="DejaVu Sans" charset="0"/>
              </a:rPr>
              <a:t/>
            </a:r>
            <a:br>
              <a:rPr lang="en-US" dirty="0" smtClean="0">
                <a:ea typeface="DejaVu Sans" charset="0"/>
                <a:cs typeface="DejaVu Sans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 smtClean="0">
                <a:solidFill>
                  <a:schemeClr val="tx1"/>
                </a:solidFill>
              </a:rPr>
              <a:t>The JURAS scheme enhances the </a:t>
            </a:r>
            <a:r>
              <a:rPr lang="en-GB" b="1" dirty="0" smtClean="0">
                <a:solidFill>
                  <a:srgbClr val="0070C0"/>
                </a:solidFill>
              </a:rPr>
              <a:t>performance gain</a:t>
            </a:r>
            <a:r>
              <a:rPr lang="en-GB" b="1" dirty="0" smtClean="0">
                <a:solidFill>
                  <a:schemeClr val="tx1"/>
                </a:solidFill>
              </a:rPr>
              <a:t>.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b="1" dirty="0" smtClean="0">
                <a:solidFill>
                  <a:schemeClr val="tx1"/>
                </a:solidFill>
              </a:rPr>
              <a:t>The JURAS scheme performance  gain is significant at </a:t>
            </a:r>
            <a:r>
              <a:rPr lang="en-GB" b="1" dirty="0" smtClean="0">
                <a:solidFill>
                  <a:srgbClr val="0070C0"/>
                </a:solidFill>
              </a:rPr>
              <a:t>high SNR</a:t>
            </a:r>
            <a:r>
              <a:rPr lang="en-GB" b="1" dirty="0" smtClean="0">
                <a:solidFill>
                  <a:schemeClr val="tx1"/>
                </a:solidFill>
              </a:rPr>
              <a:t>.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b="1" dirty="0" smtClean="0">
                <a:solidFill>
                  <a:schemeClr val="tx1"/>
                </a:solidFill>
              </a:rPr>
              <a:t>The two JURAS suboptimal algorithms </a:t>
            </a:r>
            <a:r>
              <a:rPr lang="en-GB" b="1" dirty="0" smtClean="0">
                <a:solidFill>
                  <a:srgbClr val="0070C0"/>
                </a:solidFill>
              </a:rPr>
              <a:t>reduced the complexity of computation.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848600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M. Costa, "Writing </a:t>
            </a:r>
            <a:r>
              <a:rPr lang="en-IN" sz="2000" b="1" i="1" dirty="0" smtClean="0">
                <a:solidFill>
                  <a:srgbClr val="000000"/>
                </a:solidFill>
                <a:cs typeface="Times New Roman" pitchFamily="16" charset="0"/>
              </a:rPr>
              <a:t>on Dirty Paper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," IEEE Transactions on Information Theory, vol. 29, no. 3, pp. 439-441, May 1983.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0000"/>
                </a:solidFill>
                <a:cs typeface="Times New Roman" pitchFamily="16" charset="0"/>
              </a:rPr>
              <a:t>F. Sun, J. Liu, P. </a:t>
            </a:r>
            <a:r>
              <a:rPr lang="en-US" sz="2000" b="1" dirty="0" err="1" smtClean="0">
                <a:solidFill>
                  <a:srgbClr val="000000"/>
                </a:solidFill>
                <a:cs typeface="Times New Roman" pitchFamily="16" charset="0"/>
              </a:rPr>
              <a:t>Lan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6" charset="0"/>
              </a:rPr>
              <a:t>, H. </a:t>
            </a:r>
            <a:r>
              <a:rPr lang="en-US" sz="2000" b="1" dirty="0" err="1" smtClean="0">
                <a:solidFill>
                  <a:srgbClr val="000000"/>
                </a:solidFill>
                <a:cs typeface="Times New Roman" pitchFamily="16" charset="0"/>
              </a:rPr>
              <a:t>Xu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6" charset="0"/>
              </a:rPr>
              <a:t>, and Y. Li, "</a:t>
            </a:r>
            <a:r>
              <a:rPr lang="en-US" sz="2000" b="1" i="1" dirty="0" smtClean="0">
                <a:solidFill>
                  <a:srgbClr val="000000"/>
                </a:solidFill>
                <a:cs typeface="Times New Roman" pitchFamily="16" charset="0"/>
              </a:rPr>
              <a:t>A Suboptimal User Selection Algorithm for Wireless Broadcast Channels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6" charset="0"/>
              </a:rPr>
              <a:t>," Third International Conference on Communications and Networking in China, </a:t>
            </a:r>
            <a:r>
              <a:rPr lang="en-US" sz="2000" b="1" dirty="0" err="1" smtClean="0">
                <a:solidFill>
                  <a:srgbClr val="000000"/>
                </a:solidFill>
                <a:cs typeface="Times New Roman" pitchFamily="16" charset="0"/>
              </a:rPr>
              <a:t>ChinaCom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6" charset="0"/>
              </a:rPr>
              <a:t> 2008, pp. 416-420, Aug 2008.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Z. </a:t>
            </a:r>
            <a:r>
              <a:rPr lang="en-IN" sz="2000" b="1" dirty="0" err="1" smtClean="0">
                <a:solidFill>
                  <a:srgbClr val="000000"/>
                </a:solidFill>
                <a:cs typeface="Times New Roman" pitchFamily="16" charset="0"/>
              </a:rPr>
              <a:t>Shen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 R. Chen, J. G. Andrews, R. W. Heath, and B. L. Evans, "</a:t>
            </a:r>
            <a:r>
              <a:rPr lang="en-IN" sz="2000" b="1" i="1" dirty="0" smtClean="0">
                <a:solidFill>
                  <a:srgbClr val="000000"/>
                </a:solidFill>
                <a:cs typeface="Times New Roman" pitchFamily="16" charset="0"/>
              </a:rPr>
              <a:t>Low Complexity User Selection Algorithms for Multiuser MIMO Systems With Block </a:t>
            </a:r>
            <a:r>
              <a:rPr lang="en-IN" sz="2000" b="1" i="1" dirty="0" err="1" smtClean="0">
                <a:solidFill>
                  <a:srgbClr val="000000"/>
                </a:solidFill>
                <a:cs typeface="Times New Roman" pitchFamily="16" charset="0"/>
              </a:rPr>
              <a:t>Diagonalization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," IEEE Transactions on Signal Processing, vol. 54, no. 9, pp. 3658-3663, Sep 2006.</a:t>
            </a:r>
            <a:endParaRPr lang="en-US" sz="20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N. </a:t>
            </a:r>
            <a:r>
              <a:rPr lang="en-IN" sz="2000" b="1" dirty="0" err="1" smtClean="0">
                <a:solidFill>
                  <a:srgbClr val="000000"/>
                </a:solidFill>
                <a:cs typeface="Times New Roman" pitchFamily="16" charset="0"/>
              </a:rPr>
              <a:t>Jindal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 W. Rhee, S. </a:t>
            </a:r>
            <a:r>
              <a:rPr lang="en-IN" sz="2000" b="1" dirty="0" err="1" smtClean="0">
                <a:solidFill>
                  <a:srgbClr val="000000"/>
                </a:solidFill>
                <a:cs typeface="Times New Roman" pitchFamily="16" charset="0"/>
              </a:rPr>
              <a:t>Vishwanath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 S. A. </a:t>
            </a:r>
            <a:r>
              <a:rPr lang="en-IN" sz="2000" b="1" dirty="0" err="1" smtClean="0">
                <a:solidFill>
                  <a:srgbClr val="000000"/>
                </a:solidFill>
                <a:cs typeface="Times New Roman" pitchFamily="16" charset="0"/>
              </a:rPr>
              <a:t>Jafar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 and A. Goldsmith, "</a:t>
            </a:r>
            <a:r>
              <a:rPr lang="en-IN" sz="2000" b="1" i="1" dirty="0" smtClean="0">
                <a:solidFill>
                  <a:srgbClr val="000000"/>
                </a:solidFill>
                <a:cs typeface="Times New Roman" pitchFamily="16" charset="0"/>
              </a:rPr>
              <a:t>Sum Power Iterative Water-Filling for Multi-Antenna Gaussian Broadcast Channels</a:t>
            </a:r>
            <a:r>
              <a:rPr lang="en-IN" sz="2000" b="1" dirty="0" smtClean="0">
                <a:solidFill>
                  <a:srgbClr val="000000"/>
                </a:solidFill>
                <a:cs typeface="Times New Roman" pitchFamily="16" charset="0"/>
              </a:rPr>
              <a:t>," IEEE Transactions on Information Theory, vol. 51, no. 4, pp. 1570-1580, Apr 2005.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8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1752600" cy="427037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33400" y="1219200"/>
            <a:ext cx="8151813" cy="4957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</a:rPr>
              <a:t>Intorduction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Aim/Objective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JURAS Scheme for MU-MIMO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Possible outcome  of the project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</a:rPr>
              <a:t>Imortance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spc="-150" dirty="0" smtClean="0">
                <a:solidFill>
                  <a:srgbClr val="000000"/>
                </a:solidFill>
                <a:cs typeface="Times New Roman" pitchFamily="16" charset="0"/>
              </a:rPr>
              <a:t>of the project in engineering aspect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b="1" spc="-150" dirty="0" smtClean="0">
                <a:solidFill>
                  <a:srgbClr val="000000"/>
                </a:solidFill>
                <a:cs typeface="Times New Roman" pitchFamily="16" charset="0"/>
              </a:rPr>
              <a:t>Conclusion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b="1" spc="-150" dirty="0" smtClean="0">
                <a:solidFill>
                  <a:srgbClr val="000000"/>
                </a:solidFill>
                <a:cs typeface="Times New Roman" pitchFamily="16" charset="0"/>
              </a:rPr>
              <a:t>References</a:t>
            </a:r>
            <a:endParaRPr lang="en-US" sz="2400" b="1" spc="-150" dirty="0" smtClean="0">
              <a:cs typeface="Times New Roman" pitchFamily="16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738188"/>
            <a:ext cx="2514600" cy="57943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05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333411"/>
            <a:ext cx="8382000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MU-MIMO schemes have recently attracted attention due to their capability of offering </a:t>
            </a:r>
            <a:r>
              <a:rPr lang="en-IN" b="1" dirty="0" smtClean="0">
                <a:solidFill>
                  <a:srgbClr val="0070C0"/>
                </a:solidFill>
                <a:cs typeface="Times New Roman" pitchFamily="16" charset="0"/>
              </a:rPr>
              <a:t>significant gain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 in </a:t>
            </a:r>
            <a:r>
              <a:rPr lang="en-IN" b="1" dirty="0" smtClean="0">
                <a:solidFill>
                  <a:srgbClr val="0070C0"/>
                </a:solidFill>
                <a:cs typeface="Times New Roman" pitchFamily="16" charset="0"/>
              </a:rPr>
              <a:t>system capacity 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by enabling simultaneous multiplexing of multiuser data streams into the same frequency and time resources.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70C0"/>
                </a:solidFill>
                <a:cs typeface="Times New Roman" pitchFamily="16" charset="0"/>
              </a:rPr>
              <a:t>When users are equipped with multiple antennas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, joint user and receive antenna selection may be performed and it potentially provide superior performance to user selection schemes where users utilise all available antennas, especially at </a:t>
            </a:r>
            <a:r>
              <a:rPr lang="en-IN" b="1" dirty="0" smtClean="0">
                <a:solidFill>
                  <a:srgbClr val="0070C0"/>
                </a:solidFill>
                <a:cs typeface="Times New Roman" pitchFamily="16" charset="0"/>
              </a:rPr>
              <a:t>high SNR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738188"/>
            <a:ext cx="2514599" cy="579437"/>
          </a:xfrm>
        </p:spPr>
        <p:txBody>
          <a:bodyPr/>
          <a:lstStyle/>
          <a:p>
            <a:r>
              <a:rPr lang="en-US" dirty="0" err="1" smtClean="0"/>
              <a:t>Introducion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8153399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There are some techniques which provide theoretical sum capacity are DPC (</a:t>
            </a:r>
            <a:r>
              <a:rPr lang="en-IN" b="1" dirty="0" smtClean="0">
                <a:solidFill>
                  <a:srgbClr val="0070C0"/>
                </a:solidFill>
                <a:cs typeface="Times New Roman" pitchFamily="16" charset="0"/>
              </a:rPr>
              <a:t>Dirty Paper Coding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) ,ZF </a:t>
            </a:r>
            <a:r>
              <a:rPr lang="en-IN" b="1" i="1" dirty="0" smtClean="0">
                <a:solidFill>
                  <a:srgbClr val="0070C0"/>
                </a:solidFill>
                <a:cs typeface="Times New Roman" pitchFamily="16" charset="0"/>
              </a:rPr>
              <a:t>(</a:t>
            </a:r>
            <a:r>
              <a:rPr lang="en-IN" b="1" dirty="0" smtClean="0">
                <a:solidFill>
                  <a:srgbClr val="0070C0"/>
                </a:solidFill>
                <a:cs typeface="Times New Roman" pitchFamily="16" charset="0"/>
              </a:rPr>
              <a:t>Zero Forcing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), BD (</a:t>
            </a:r>
            <a:r>
              <a:rPr lang="en-IN" b="1" dirty="0" smtClean="0">
                <a:solidFill>
                  <a:srgbClr val="0070C0"/>
                </a:solidFill>
                <a:cs typeface="Times New Roman" pitchFamily="16" charset="0"/>
              </a:rPr>
              <a:t>Block </a:t>
            </a:r>
            <a:r>
              <a:rPr lang="en-IN" b="1" dirty="0" err="1" smtClean="0">
                <a:solidFill>
                  <a:srgbClr val="0070C0"/>
                </a:solidFill>
                <a:cs typeface="Times New Roman" pitchFamily="16" charset="0"/>
              </a:rPr>
              <a:t>Diagonalisation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)  but they suffer due to high </a:t>
            </a:r>
            <a:r>
              <a:rPr lang="en-IN" b="1" dirty="0" err="1" smtClean="0">
                <a:solidFill>
                  <a:srgbClr val="000000"/>
                </a:solidFill>
                <a:cs typeface="Times New Roman" pitchFamily="16" charset="0"/>
              </a:rPr>
              <a:t>comlexity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 (</a:t>
            </a:r>
            <a:r>
              <a:rPr lang="en-IN" b="1" dirty="0" smtClean="0">
                <a:solidFill>
                  <a:srgbClr val="0070C0"/>
                </a:solidFill>
                <a:cs typeface="Times New Roman" pitchFamily="16" charset="0"/>
              </a:rPr>
              <a:t>exhaustive algorithms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).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Hence  </a:t>
            </a:r>
            <a:r>
              <a:rPr lang="en-IN" b="1" dirty="0" smtClean="0">
                <a:solidFill>
                  <a:srgbClr val="0070C0"/>
                </a:solidFill>
                <a:cs typeface="Times New Roman" pitchFamily="16" charset="0"/>
              </a:rPr>
              <a:t>joint user and receive antenna selection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 (JURAS) is used to achieve </a:t>
            </a:r>
            <a:r>
              <a:rPr lang="en-IN" b="1" dirty="0" smtClean="0">
                <a:solidFill>
                  <a:srgbClr val="0070C0"/>
                </a:solidFill>
                <a:cs typeface="Times New Roman" pitchFamily="16" charset="0"/>
              </a:rPr>
              <a:t>high sum capacity 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at high SNR where two sub optimal algorithms are used to provide near theoretical sum capacity  having </a:t>
            </a:r>
            <a:r>
              <a:rPr lang="en-IN" b="1" dirty="0" smtClean="0">
                <a:solidFill>
                  <a:srgbClr val="0070C0"/>
                </a:solidFill>
                <a:cs typeface="Times New Roman" pitchFamily="16" charset="0"/>
              </a:rPr>
              <a:t>reduced complexity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Introduction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09600" y="1371600"/>
            <a:ext cx="8534400" cy="480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38200" y="3276600"/>
            <a:ext cx="12192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4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L</a:t>
            </a:r>
            <a:r>
              <a:rPr lang="en-IN" baseline="-25000" dirty="0" err="1" smtClean="0">
                <a:solidFill>
                  <a:schemeClr val="tx1"/>
                </a:solidFill>
              </a:rPr>
              <a:t>k</a:t>
            </a:r>
            <a:r>
              <a:rPr kumimoji="0" lang="en-IN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data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solidFill>
                  <a:schemeClr val="tx1"/>
                </a:solidFill>
              </a:rPr>
              <a:t>streams</a:t>
            </a:r>
            <a:endParaRPr kumimoji="0" lang="en-US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057400" y="19812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057400" y="34290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71800" y="2057401"/>
            <a:ext cx="365760" cy="36576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971800" y="3429000"/>
            <a:ext cx="381000" cy="38100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3" name="Elbow Connector 12"/>
          <p:cNvCxnSpPr/>
          <p:nvPr/>
        </p:nvCxnSpPr>
        <p:spPr bwMode="auto">
          <a:xfrm>
            <a:off x="3352800" y="2209800"/>
            <a:ext cx="1066800" cy="609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/>
          <p:nvPr/>
        </p:nvCxnSpPr>
        <p:spPr bwMode="auto">
          <a:xfrm flipV="1">
            <a:off x="3352800" y="2971800"/>
            <a:ext cx="1066800" cy="647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038600" y="2667000"/>
            <a:ext cx="381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2" name="Straight Connector 21"/>
          <p:cNvCxnSpPr>
            <a:stCxn id="16" idx="6"/>
          </p:cNvCxnSpPr>
          <p:nvPr/>
        </p:nvCxnSpPr>
        <p:spPr bwMode="auto">
          <a:xfrm>
            <a:off x="4419600" y="28956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16200000" flipH="1">
            <a:off x="4724400" y="22098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 rot="16200000" flipH="1">
            <a:off x="4724400" y="30480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44" name="Shape 43"/>
          <p:cNvCxnSpPr>
            <a:endCxn id="26" idx="0"/>
          </p:cNvCxnSpPr>
          <p:nvPr/>
        </p:nvCxnSpPr>
        <p:spPr bwMode="auto">
          <a:xfrm rot="5400000" flipH="1" flipV="1">
            <a:off x="4457700" y="2552700"/>
            <a:ext cx="3810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hape 49"/>
          <p:cNvCxnSpPr>
            <a:endCxn id="27" idx="0"/>
          </p:cNvCxnSpPr>
          <p:nvPr/>
        </p:nvCxnSpPr>
        <p:spPr bwMode="auto">
          <a:xfrm rot="16200000" flipH="1">
            <a:off x="4419600" y="2971800"/>
            <a:ext cx="4572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5334000" y="22098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5562600" y="2057400"/>
            <a:ext cx="3810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5334000" y="34290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5562600" y="35052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flipV="1">
            <a:off x="5715000" y="1828800"/>
            <a:ext cx="3048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58" idx="2"/>
          </p:cNvCxnSpPr>
          <p:nvPr/>
        </p:nvCxnSpPr>
        <p:spPr bwMode="auto">
          <a:xfrm rot="16200000" flipH="1">
            <a:off x="5772150" y="3714750"/>
            <a:ext cx="2286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Isosceles Triangle 63"/>
          <p:cNvSpPr/>
          <p:nvPr/>
        </p:nvSpPr>
        <p:spPr bwMode="auto">
          <a:xfrm rot="5400000">
            <a:off x="6324600" y="21336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 rot="5400000">
            <a:off x="6324600" y="35052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8" name="Isosceles Triangle 67"/>
          <p:cNvSpPr/>
          <p:nvPr/>
        </p:nvSpPr>
        <p:spPr bwMode="auto">
          <a:xfrm rot="5400000">
            <a:off x="6324600" y="43434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 rot="5400000">
            <a:off x="6324600" y="1371600"/>
            <a:ext cx="457200" cy="457200"/>
          </a:xfrm>
          <a:prstGeom prst="triangle">
            <a:avLst>
              <a:gd name="adj" fmla="val 53077"/>
            </a:avLst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81" name="Shape 80"/>
          <p:cNvCxnSpPr>
            <a:stCxn id="79" idx="0"/>
          </p:cNvCxnSpPr>
          <p:nvPr/>
        </p:nvCxnSpPr>
        <p:spPr bwMode="auto">
          <a:xfrm>
            <a:off x="6781800" y="1614268"/>
            <a:ext cx="76200" cy="29073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hape 82"/>
          <p:cNvCxnSpPr>
            <a:stCxn id="64" idx="0"/>
          </p:cNvCxnSpPr>
          <p:nvPr/>
        </p:nvCxnSpPr>
        <p:spPr bwMode="auto">
          <a:xfrm flipV="1">
            <a:off x="6781800" y="1905000"/>
            <a:ext cx="76200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 rot="16200000">
            <a:off x="6896100" y="1866900"/>
            <a:ext cx="685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88" name="Elbow Connector 87"/>
          <p:cNvCxnSpPr/>
          <p:nvPr/>
        </p:nvCxnSpPr>
        <p:spPr bwMode="auto">
          <a:xfrm>
            <a:off x="6781800" y="3733800"/>
            <a:ext cx="1588" cy="838200"/>
          </a:xfrm>
          <a:prstGeom prst="bentConnector3">
            <a:avLst>
              <a:gd name="adj1" fmla="val 908023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6934200" y="4114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 rot="16200000">
            <a:off x="69342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06" name="Straight Connector 105"/>
          <p:cNvCxnSpPr>
            <a:endCxn id="86" idx="0"/>
          </p:cNvCxnSpPr>
          <p:nvPr/>
        </p:nvCxnSpPr>
        <p:spPr bwMode="auto">
          <a:xfrm>
            <a:off x="6858000" y="1981200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Rectangle 117"/>
          <p:cNvSpPr/>
          <p:nvPr/>
        </p:nvSpPr>
        <p:spPr bwMode="auto">
          <a:xfrm>
            <a:off x="838200" y="1828800"/>
            <a:ext cx="1219200" cy="838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 bwMode="auto">
          <a:xfrm>
            <a:off x="7391400" y="19812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Oval 123"/>
          <p:cNvSpPr/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7772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1" i="0" u="none" strike="noStrike" cap="none" normalizeH="0" baseline="-2500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>
            <a:off x="7467600" y="41148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endCxn id="124" idx="0"/>
          </p:cNvCxnSpPr>
          <p:nvPr/>
        </p:nvCxnSpPr>
        <p:spPr bwMode="auto">
          <a:xfrm rot="5400000">
            <a:off x="7658100" y="16383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 rot="5400000">
            <a:off x="7735094" y="3771106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Straight Arrow Connector 136"/>
          <p:cNvCxnSpPr>
            <a:stCxn id="124" idx="6"/>
          </p:cNvCxnSpPr>
          <p:nvPr/>
        </p:nvCxnSpPr>
        <p:spPr bwMode="auto">
          <a:xfrm>
            <a:off x="8001000" y="19812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traight Arrow Connector 138"/>
          <p:cNvCxnSpPr>
            <a:stCxn id="125" idx="6"/>
          </p:cNvCxnSpPr>
          <p:nvPr/>
        </p:nvCxnSpPr>
        <p:spPr bwMode="auto">
          <a:xfrm>
            <a:off x="8077200" y="4114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" name="Straight Arrow Connector 152"/>
          <p:cNvCxnSpPr/>
          <p:nvPr/>
        </p:nvCxnSpPr>
        <p:spPr bwMode="auto">
          <a:xfrm rot="5400000">
            <a:off x="2935458" y="1865142"/>
            <a:ext cx="3774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>
            <a:endCxn id="11" idx="0"/>
          </p:cNvCxnSpPr>
          <p:nvPr/>
        </p:nvCxnSpPr>
        <p:spPr bwMode="auto">
          <a:xfrm rot="16200000" flipH="1">
            <a:off x="2941320" y="3246120"/>
            <a:ext cx="36576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4" name="Rectangle 173"/>
          <p:cNvSpPr/>
          <p:nvPr/>
        </p:nvSpPr>
        <p:spPr>
          <a:xfrm>
            <a:off x="8712119" y="345923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0386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895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Multiply 53"/>
          <p:cNvSpPr/>
          <p:nvPr/>
        </p:nvSpPr>
        <p:spPr bwMode="auto">
          <a:xfrm>
            <a:off x="2971800" y="2057400"/>
            <a:ext cx="304800" cy="304800"/>
          </a:xfrm>
          <a:prstGeom prst="mathMultiply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55" name="Multiply 54"/>
          <p:cNvSpPr/>
          <p:nvPr/>
        </p:nvSpPr>
        <p:spPr bwMode="auto">
          <a:xfrm>
            <a:off x="2971800" y="3429000"/>
            <a:ext cx="304800" cy="3048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8200" y="1828800"/>
            <a:ext cx="12192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IN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streams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33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S</a:t>
            </a:r>
            <a:r>
              <a:rPr lang="en-IN" baseline="-25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57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tx1"/>
                </a:solidFill>
              </a:rPr>
              <a:t>S</a:t>
            </a:r>
            <a:r>
              <a:rPr lang="en-IN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95600" y="13716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</a:t>
            </a:r>
            <a:r>
              <a:rPr lang="en-GB" baseline="-25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95600" y="26670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</a:t>
            </a:r>
            <a:r>
              <a:rPr lang="en-GB" baseline="-25000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86000" y="2286000"/>
            <a:ext cx="30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.</a:t>
            </a:r>
            <a:endParaRPr lang="en-GB" sz="1000" b="1" dirty="0" smtClean="0">
              <a:solidFill>
                <a:schemeClr val="tx1"/>
              </a:solidFill>
            </a:endParaRP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958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N</a:t>
            </a:r>
            <a:r>
              <a:rPr lang="en-GB" baseline="-25000" dirty="0" err="1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71600" y="2667001"/>
            <a:ext cx="15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62800" y="243840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Multiply 79"/>
          <p:cNvSpPr/>
          <p:nvPr/>
        </p:nvSpPr>
        <p:spPr bwMode="auto">
          <a:xfrm>
            <a:off x="7696200" y="18288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2" name="Multiply 81"/>
          <p:cNvSpPr/>
          <p:nvPr/>
        </p:nvSpPr>
        <p:spPr bwMode="auto">
          <a:xfrm>
            <a:off x="7772400" y="39624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626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H</a:t>
            </a:r>
            <a:r>
              <a:rPr lang="en-GB" sz="1600" baseline="-250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62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tx1"/>
                </a:solidFill>
              </a:rPr>
              <a:t>H</a:t>
            </a:r>
            <a:r>
              <a:rPr lang="en-GB" sz="1600" baseline="-25000" dirty="0" err="1" smtClean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76800" y="25908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43600" y="2667000"/>
            <a:ext cx="12192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Available:N</a:t>
            </a:r>
            <a:r>
              <a:rPr lang="en-GB" sz="1400" baseline="-25000" dirty="0" smtClean="0">
                <a:solidFill>
                  <a:schemeClr val="tx1"/>
                </a:solidFill>
              </a:rPr>
              <a:t>r,1</a:t>
            </a:r>
            <a:endParaRPr lang="en-GB" sz="1400" dirty="0" smtClean="0">
              <a:solidFill>
                <a:schemeClr val="tx1"/>
              </a:solidFill>
            </a:endParaRPr>
          </a:p>
          <a:p>
            <a:r>
              <a:rPr lang="en-GB" sz="1400" dirty="0" smtClean="0">
                <a:solidFill>
                  <a:schemeClr val="tx1"/>
                </a:solidFill>
              </a:rPr>
              <a:t>Active:M</a:t>
            </a:r>
            <a:r>
              <a:rPr lang="en-GB" sz="1400" baseline="-250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43600" y="4876800"/>
            <a:ext cx="1295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1"/>
                </a:solidFill>
              </a:rPr>
              <a:t>Available:N</a:t>
            </a:r>
            <a:r>
              <a:rPr lang="en-GB" sz="1400" baseline="-25000" dirty="0" err="1" smtClean="0">
                <a:solidFill>
                  <a:schemeClr val="tx1"/>
                </a:solidFill>
              </a:rPr>
              <a:t>r,k</a:t>
            </a:r>
            <a:endParaRPr lang="en-GB" sz="1400" dirty="0" smtClean="0">
              <a:solidFill>
                <a:schemeClr val="tx1"/>
              </a:solidFill>
            </a:endParaRPr>
          </a:p>
          <a:p>
            <a:r>
              <a:rPr lang="en-GB" sz="1400" dirty="0" err="1" smtClean="0">
                <a:solidFill>
                  <a:schemeClr val="tx1"/>
                </a:solidFill>
              </a:rPr>
              <a:t>Active:M</a:t>
            </a:r>
            <a:r>
              <a:rPr lang="en-GB" sz="1400" baseline="-25000" dirty="0" err="1" smtClean="0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91200" y="24384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00800" y="16764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00800" y="38100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52800" y="22860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6798677" y="18119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USER1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6874877" y="39455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USER 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391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Y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67600" y="4191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Y</a:t>
            </a:r>
            <a:r>
              <a:rPr lang="en-US" sz="1600" baseline="-25000" dirty="0" smtClean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848600" y="144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W*</a:t>
            </a:r>
            <a:r>
              <a:rPr lang="en-GB" sz="1600" baseline="-25000" dirty="0" smtClean="0">
                <a:solidFill>
                  <a:schemeClr val="tx1"/>
                </a:solidFill>
              </a:rPr>
              <a:t>1</a:t>
            </a:r>
            <a:r>
              <a:rPr lang="en-GB" sz="1600" dirty="0" smtClean="0">
                <a:solidFill>
                  <a:schemeClr val="tx1"/>
                </a:solidFill>
              </a:rPr>
              <a:t> H*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24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W*</a:t>
            </a:r>
            <a:r>
              <a:rPr lang="en-GB" sz="1600" baseline="-25000" dirty="0" smtClean="0">
                <a:solidFill>
                  <a:schemeClr val="tx1"/>
                </a:solidFill>
              </a:rPr>
              <a:t>k</a:t>
            </a:r>
            <a:r>
              <a:rPr lang="en-GB" sz="1600" dirty="0" smtClean="0">
                <a:solidFill>
                  <a:schemeClr val="tx1"/>
                </a:solidFill>
              </a:rPr>
              <a:t> H*</a:t>
            </a:r>
            <a:r>
              <a:rPr lang="en-US" sz="1600" baseline="-25000" dirty="0" smtClean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382000" y="1828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S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82000" y="3962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S</a:t>
            </a:r>
            <a:r>
              <a:rPr lang="en-US" sz="1600" baseline="-25000" dirty="0" smtClean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38200" y="5410200"/>
            <a:ext cx="4953000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User Scheduling and </a:t>
            </a:r>
            <a:r>
              <a:rPr lang="en-GB" dirty="0" err="1" smtClean="0">
                <a:solidFill>
                  <a:schemeClr val="tx1"/>
                </a:solidFill>
              </a:rPr>
              <a:t>precoding</a:t>
            </a:r>
            <a:r>
              <a:rPr lang="en-GB" dirty="0" smtClean="0">
                <a:solidFill>
                  <a:schemeClr val="tx1"/>
                </a:solidFill>
              </a:rPr>
              <a:t>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Down Arrow 109"/>
          <p:cNvSpPr/>
          <p:nvPr/>
        </p:nvSpPr>
        <p:spPr bwMode="auto">
          <a:xfrm rot="10800000">
            <a:off x="1752600" y="4114800"/>
            <a:ext cx="484632" cy="1207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11" name="Down Arrow 110"/>
          <p:cNvSpPr/>
          <p:nvPr/>
        </p:nvSpPr>
        <p:spPr bwMode="auto">
          <a:xfrm rot="10800000">
            <a:off x="3352800" y="3733800"/>
            <a:ext cx="484632" cy="1588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9600" y="4495800"/>
            <a:ext cx="1143000" cy="73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Adjust number of data </a:t>
            </a:r>
            <a:r>
              <a:rPr lang="en-GB" sz="1400" b="1" dirty="0" err="1" smtClean="0">
                <a:solidFill>
                  <a:schemeClr val="tx1"/>
                </a:solidFill>
              </a:rPr>
              <a:t>sreams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33800" y="4343400"/>
            <a:ext cx="16002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Adjust </a:t>
            </a:r>
            <a:r>
              <a:rPr lang="en-GB" sz="1400" b="1" dirty="0" err="1" smtClean="0">
                <a:solidFill>
                  <a:schemeClr val="tx1"/>
                </a:solidFill>
              </a:rPr>
              <a:t>precoding</a:t>
            </a:r>
            <a:r>
              <a:rPr lang="en-GB" sz="1400" b="1" dirty="0" smtClean="0">
                <a:solidFill>
                  <a:schemeClr val="tx1"/>
                </a:solidFill>
              </a:rPr>
              <a:t> matrices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738188"/>
            <a:ext cx="2819399" cy="579437"/>
          </a:xfrm>
        </p:spPr>
        <p:txBody>
          <a:bodyPr/>
          <a:lstStyle/>
          <a:p>
            <a:r>
              <a:rPr lang="en-US" dirty="0" smtClean="0"/>
              <a:t>Aim/Objective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792480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The aim is to show that a joint user and receive antenna selection (JURAS) scheme potentially </a:t>
            </a:r>
            <a:r>
              <a:rPr lang="en-IN" b="1" dirty="0" smtClean="0">
                <a:solidFill>
                  <a:srgbClr val="0070C0"/>
                </a:solidFill>
                <a:cs typeface="Times New Roman" pitchFamily="16" charset="0"/>
              </a:rPr>
              <a:t>provides significant gain over a user selection (US) scheme.</a:t>
            </a:r>
          </a:p>
          <a:p>
            <a:pPr lvl="0"/>
            <a:endParaRPr lang="en-US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IN" b="1" dirty="0" smtClean="0">
                <a:solidFill>
                  <a:srgbClr val="0070C0"/>
                </a:solidFill>
                <a:cs typeface="Times New Roman" pitchFamily="16" charset="0"/>
              </a:rPr>
              <a:t>Two sub-optimal 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joint user and antenna selection algorithms with dynamic data stream allocation are also going to analyzed.</a:t>
            </a:r>
            <a:endParaRPr lang="en-US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5486400" cy="579437"/>
          </a:xfrm>
        </p:spPr>
        <p:txBody>
          <a:bodyPr/>
          <a:lstStyle/>
          <a:p>
            <a:r>
              <a:rPr lang="en-IN" dirty="0" smtClean="0">
                <a:ea typeface="DejaVu Sans" charset="0"/>
                <a:cs typeface="DejaVu Sans" charset="0"/>
              </a:rPr>
              <a:t>JURAS scheme for mu </a:t>
            </a:r>
            <a:r>
              <a:rPr lang="en-IN" dirty="0" err="1" smtClean="0">
                <a:ea typeface="DejaVu Sans" charset="0"/>
                <a:cs typeface="DejaVu Sans" charset="0"/>
              </a:rPr>
              <a:t>mimo</a:t>
            </a:r>
            <a:r>
              <a:rPr lang="en-US" dirty="0" smtClean="0">
                <a:ea typeface="DejaVu Sans" charset="0"/>
                <a:cs typeface="DejaVu Sans" charset="0"/>
              </a:rPr>
              <a:t/>
            </a:r>
            <a:br>
              <a:rPr lang="en-US" dirty="0" smtClean="0">
                <a:ea typeface="DejaVu Sans" charset="0"/>
                <a:cs typeface="DejaVu Sans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1" y="1371600"/>
            <a:ext cx="86105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 smtClean="0">
                <a:solidFill>
                  <a:srgbClr val="0070C0"/>
                </a:solidFill>
              </a:rPr>
              <a:t>JURAS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scheme</a:t>
            </a:r>
            <a:r>
              <a:rPr lang="en-IN" b="1" dirty="0" smtClean="0">
                <a:solidFill>
                  <a:schemeClr val="tx1"/>
                </a:solidFill>
              </a:rPr>
              <a:t>  potentially  provides significant gain than other US algorithms  when users are equipped with </a:t>
            </a:r>
            <a:r>
              <a:rPr lang="en-IN" b="1" dirty="0" smtClean="0">
                <a:solidFill>
                  <a:srgbClr val="0070C0"/>
                </a:solidFill>
              </a:rPr>
              <a:t>multiple receiving antennas</a:t>
            </a:r>
            <a:r>
              <a:rPr lang="en-IN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IN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b="1" dirty="0" smtClean="0">
                <a:solidFill>
                  <a:srgbClr val="0070C0"/>
                </a:solidFill>
              </a:rPr>
              <a:t>Suboptimal </a:t>
            </a:r>
            <a:r>
              <a:rPr lang="en-GB" b="1" dirty="0" smtClean="0">
                <a:solidFill>
                  <a:srgbClr val="0070C0"/>
                </a:solidFill>
              </a:rPr>
              <a:t>algorithm-1 </a:t>
            </a:r>
            <a:r>
              <a:rPr lang="en-GB" b="1" dirty="0" smtClean="0">
                <a:solidFill>
                  <a:schemeClr val="tx1"/>
                </a:solidFill>
              </a:rPr>
              <a:t>works by updating the user’s </a:t>
            </a:r>
            <a:r>
              <a:rPr lang="en-GB" b="1" dirty="0" err="1" smtClean="0">
                <a:solidFill>
                  <a:schemeClr val="tx1"/>
                </a:solidFill>
              </a:rPr>
              <a:t>precoding</a:t>
            </a:r>
            <a:r>
              <a:rPr lang="en-GB" b="1" dirty="0" smtClean="0">
                <a:solidFill>
                  <a:schemeClr val="tx1"/>
                </a:solidFill>
              </a:rPr>
              <a:t> matrices and evaluate sum capacity(</a:t>
            </a:r>
            <a:r>
              <a:rPr lang="en-GB" b="1" dirty="0" smtClean="0">
                <a:solidFill>
                  <a:srgbClr val="0070C0"/>
                </a:solidFill>
              </a:rPr>
              <a:t>complexity is somewhat more</a:t>
            </a:r>
            <a:r>
              <a:rPr lang="en-GB" b="1" dirty="0" smtClean="0">
                <a:solidFill>
                  <a:schemeClr val="tx1"/>
                </a:solidFill>
              </a:rPr>
              <a:t>).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b="1" dirty="0" smtClean="0">
                <a:solidFill>
                  <a:srgbClr val="0070C0"/>
                </a:solidFill>
              </a:rPr>
              <a:t>Suboptimal </a:t>
            </a:r>
            <a:r>
              <a:rPr lang="en-GB" b="1" dirty="0" smtClean="0">
                <a:solidFill>
                  <a:srgbClr val="0070C0"/>
                </a:solidFill>
              </a:rPr>
              <a:t>algorithm-2</a:t>
            </a:r>
            <a:r>
              <a:rPr lang="en-GB" b="1" dirty="0" smtClean="0">
                <a:solidFill>
                  <a:schemeClr val="tx1"/>
                </a:solidFill>
              </a:rPr>
              <a:t>  works by considering each receiving antenna as a single user during user selection process and then computes the </a:t>
            </a:r>
            <a:r>
              <a:rPr lang="en-GB" b="1" dirty="0" err="1" smtClean="0">
                <a:solidFill>
                  <a:schemeClr val="tx1"/>
                </a:solidFill>
              </a:rPr>
              <a:t>precoding</a:t>
            </a:r>
            <a:r>
              <a:rPr lang="en-GB" b="1" dirty="0" smtClean="0">
                <a:solidFill>
                  <a:schemeClr val="tx1"/>
                </a:solidFill>
              </a:rPr>
              <a:t> matrices used for data </a:t>
            </a:r>
            <a:r>
              <a:rPr lang="en-GB" b="1" dirty="0" err="1" smtClean="0">
                <a:solidFill>
                  <a:schemeClr val="tx1"/>
                </a:solidFill>
              </a:rPr>
              <a:t>transmision</a:t>
            </a:r>
            <a:r>
              <a:rPr lang="en-GB" b="1" dirty="0" smtClean="0">
                <a:solidFill>
                  <a:schemeClr val="tx1"/>
                </a:solidFill>
              </a:rPr>
              <a:t> (</a:t>
            </a:r>
            <a:r>
              <a:rPr lang="en-GB" b="1" dirty="0" smtClean="0">
                <a:solidFill>
                  <a:srgbClr val="0070C0"/>
                </a:solidFill>
              </a:rPr>
              <a:t>complexity is less </a:t>
            </a:r>
            <a:r>
              <a:rPr lang="en-GB" b="1" dirty="0" smtClean="0">
                <a:solidFill>
                  <a:schemeClr val="tx1"/>
                </a:solidFill>
              </a:rPr>
              <a:t>) .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9800" y="914400"/>
            <a:ext cx="7923213" cy="579437"/>
          </a:xfrm>
        </p:spPr>
        <p:txBody>
          <a:bodyPr/>
          <a:lstStyle/>
          <a:p>
            <a:r>
              <a:rPr lang="en-US" dirty="0" err="1" smtClean="0">
                <a:ea typeface="DejaVu Sans" charset="0"/>
                <a:cs typeface="DejaVu Sans" charset="0"/>
              </a:rPr>
              <a:t>Methadology</a:t>
            </a:r>
            <a:r>
              <a:rPr lang="en-US" dirty="0" smtClean="0">
                <a:ea typeface="DejaVu Sans" charset="0"/>
                <a:cs typeface="DejaVu Sans" charset="0"/>
              </a:rPr>
              <a:t/>
            </a:r>
            <a:br>
              <a:rPr lang="en-US" dirty="0" smtClean="0">
                <a:ea typeface="DejaVu Sans" charset="0"/>
                <a:cs typeface="DejaVu Sans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610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b="1" dirty="0" smtClean="0">
                <a:solidFill>
                  <a:srgbClr val="0070C0"/>
                </a:solidFill>
              </a:rPr>
              <a:t>SYSTEM MODEL</a:t>
            </a:r>
            <a:r>
              <a:rPr lang="en-IN" b="1" dirty="0" smtClean="0">
                <a:solidFill>
                  <a:schemeClr val="tx1"/>
                </a:solidFill>
              </a:rPr>
              <a:t>:-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A system model is designed for a single-cell single carrier downlink MU-MIMO system.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 smtClean="0">
                <a:solidFill>
                  <a:srgbClr val="0070C0"/>
                </a:solidFill>
              </a:rPr>
              <a:t>SUBOPTIMAL ALGORITHM</a:t>
            </a:r>
            <a:r>
              <a:rPr lang="en-IN" b="1" dirty="0" smtClean="0">
                <a:solidFill>
                  <a:schemeClr val="tx1"/>
                </a:solidFill>
              </a:rPr>
              <a:t>:-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Two suboptimal joint user and antenna selection algorithms with dynamic data stream allocation are performed on the system model.</a:t>
            </a:r>
            <a:endParaRPr lang="en-US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b="1" dirty="0" smtClean="0">
                <a:solidFill>
                  <a:srgbClr val="0070C0"/>
                </a:solidFill>
              </a:rPr>
              <a:t>COMPLEXITY</a:t>
            </a:r>
            <a:r>
              <a:rPr lang="en-IN" b="1" dirty="0" smtClean="0">
                <a:solidFill>
                  <a:schemeClr val="tx1"/>
                </a:solidFill>
              </a:rPr>
              <a:t>:-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Computational complexity analysis is done.</a:t>
            </a:r>
          </a:p>
          <a:p>
            <a:pPr>
              <a:buFont typeface="Wingdings" pitchFamily="2" charset="2"/>
              <a:buChar char="q"/>
            </a:pPr>
            <a:r>
              <a:rPr lang="en-GB" b="1" dirty="0" smtClean="0">
                <a:solidFill>
                  <a:srgbClr val="0070C0"/>
                </a:solidFill>
              </a:rPr>
              <a:t>SIMULATION</a:t>
            </a:r>
            <a:r>
              <a:rPr lang="en-GB" b="1" dirty="0" smtClean="0">
                <a:solidFill>
                  <a:schemeClr val="tx1"/>
                </a:solidFill>
              </a:rPr>
              <a:t>:-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Simulation results are obtained using </a:t>
            </a:r>
            <a:r>
              <a:rPr lang="en-IN" b="1" dirty="0" err="1" smtClean="0">
                <a:solidFill>
                  <a:srgbClr val="000000"/>
                </a:solidFill>
                <a:cs typeface="Times New Roman" pitchFamily="16" charset="0"/>
              </a:rPr>
              <a:t>matlab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 software and then analyzed.</a:t>
            </a:r>
            <a:endParaRPr lang="en-US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IN" b="1" dirty="0" smtClean="0">
                <a:solidFill>
                  <a:srgbClr val="0070C0"/>
                </a:solidFill>
              </a:rPr>
              <a:t>PERFORMANCE</a:t>
            </a:r>
            <a:r>
              <a:rPr lang="en-IN" b="1" dirty="0" smtClean="0">
                <a:solidFill>
                  <a:schemeClr val="tx1"/>
                </a:solidFill>
              </a:rPr>
              <a:t>:-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Sum rate or sum capacity (Performance gain) analysis is done.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IN" b="1" dirty="0" smtClean="0">
                <a:solidFill>
                  <a:srgbClr val="0070C0"/>
                </a:solidFill>
              </a:rPr>
              <a:t>RESULT</a:t>
            </a:r>
            <a:r>
              <a:rPr lang="en-IN" b="1" dirty="0" smtClean="0">
                <a:solidFill>
                  <a:schemeClr val="tx1"/>
                </a:solidFill>
              </a:rPr>
              <a:t>:-</a:t>
            </a:r>
            <a:r>
              <a:rPr lang="en-GB" b="1" dirty="0" smtClean="0">
                <a:solidFill>
                  <a:srgbClr val="000000"/>
                </a:solidFill>
                <a:cs typeface="Times New Roman" pitchFamily="16" charset="0"/>
              </a:rPr>
              <a:t>Best JURAS scheme is obtained after performance analysis. </a:t>
            </a:r>
            <a:endParaRPr lang="en-US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lvl="0"/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chemeClr val="tx1"/>
              </a:solidFill>
            </a:endParaRPr>
          </a:p>
          <a:p>
            <a:pPr lvl="0">
              <a:buFont typeface="Wingdings" pitchFamily="2" charset="2"/>
              <a:buChar char="q"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lvl="0"/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lvl="0"/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066800"/>
            <a:ext cx="6934200" cy="457200"/>
          </a:xfrm>
        </p:spPr>
        <p:txBody>
          <a:bodyPr/>
          <a:lstStyle/>
          <a:p>
            <a:r>
              <a:rPr lang="en-US" dirty="0" smtClean="0">
                <a:ea typeface="DejaVu Sans" charset="0"/>
                <a:cs typeface="DejaVu Sans" charset="0"/>
              </a:rPr>
              <a:t>Possible outcome of the project</a:t>
            </a:r>
            <a:br>
              <a:rPr lang="en-US" dirty="0" smtClean="0">
                <a:ea typeface="DejaVu Sans" charset="0"/>
                <a:cs typeface="DejaVu Sans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q"/>
            </a:pPr>
            <a:r>
              <a:rPr lang="en-IN" b="1" dirty="0" smtClean="0">
                <a:solidFill>
                  <a:schemeClr val="tx1"/>
                </a:solidFill>
              </a:rPr>
              <a:t>The </a:t>
            </a:r>
            <a:r>
              <a:rPr lang="en-IN" b="1" dirty="0" smtClean="0">
                <a:solidFill>
                  <a:srgbClr val="00B0F0"/>
                </a:solidFill>
              </a:rPr>
              <a:t>potential gain </a:t>
            </a:r>
            <a:r>
              <a:rPr lang="en-IN" b="1" dirty="0" smtClean="0">
                <a:solidFill>
                  <a:schemeClr val="tx1"/>
                </a:solidFill>
              </a:rPr>
              <a:t>of joint user and receive antenna selection over user selection in a MU-MIMO. </a:t>
            </a:r>
            <a:endParaRPr lang="en-IN" b="1" dirty="0" smtClean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q"/>
            </a:pPr>
            <a:endParaRPr lang="en-US" b="1" dirty="0" smtClean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q"/>
            </a:pPr>
            <a:r>
              <a:rPr lang="en-IN" b="1" dirty="0" smtClean="0">
                <a:solidFill>
                  <a:srgbClr val="00B0F0"/>
                </a:solidFill>
              </a:rPr>
              <a:t>Performance</a:t>
            </a:r>
            <a:r>
              <a:rPr lang="en-IN" b="1" dirty="0" smtClean="0">
                <a:solidFill>
                  <a:schemeClr val="tx1"/>
                </a:solidFill>
              </a:rPr>
              <a:t> of the Joint user and receive antenna selection algorithm with different </a:t>
            </a:r>
            <a:r>
              <a:rPr lang="en-IN" b="1" dirty="0" smtClean="0">
                <a:solidFill>
                  <a:srgbClr val="00B0F0"/>
                </a:solidFill>
              </a:rPr>
              <a:t>SNR</a:t>
            </a:r>
            <a:r>
              <a:rPr lang="en-IN" b="1" dirty="0" smtClean="0">
                <a:solidFill>
                  <a:schemeClr val="tx1"/>
                </a:solidFill>
              </a:rPr>
              <a:t> level</a:t>
            </a:r>
            <a:r>
              <a:rPr lang="en-IN" b="1" dirty="0" smtClean="0">
                <a:solidFill>
                  <a:schemeClr val="tx1"/>
                </a:solidFill>
              </a:rPr>
              <a:t>.</a:t>
            </a:r>
          </a:p>
          <a:p>
            <a:pPr lvl="0" algn="just">
              <a:buFont typeface="Wingdings" pitchFamily="2" charset="2"/>
              <a:buChar char="q"/>
            </a:pPr>
            <a:endParaRPr lang="en-US" b="1" dirty="0" smtClean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q"/>
            </a:pPr>
            <a:r>
              <a:rPr lang="en-IN" b="1" dirty="0" smtClean="0">
                <a:solidFill>
                  <a:srgbClr val="00B0F0"/>
                </a:solidFill>
              </a:rPr>
              <a:t>Performance comparison </a:t>
            </a:r>
            <a:r>
              <a:rPr lang="en-IN" b="1" dirty="0" smtClean="0">
                <a:solidFill>
                  <a:schemeClr val="tx1"/>
                </a:solidFill>
              </a:rPr>
              <a:t>of two suboptimal joint user and receive antenna selection algorithms with the exhaustive algorithms</a:t>
            </a:r>
            <a:r>
              <a:rPr lang="en-IN" b="1" dirty="0" smtClean="0">
                <a:solidFill>
                  <a:schemeClr val="tx1"/>
                </a:solidFill>
              </a:rPr>
              <a:t>.</a:t>
            </a:r>
          </a:p>
          <a:p>
            <a:pPr lvl="0" algn="just">
              <a:buFont typeface="Wingdings" pitchFamily="2" charset="2"/>
              <a:buChar char="q"/>
            </a:pPr>
            <a:endParaRPr lang="en-US" b="1" dirty="0" smtClean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q"/>
            </a:pPr>
            <a:r>
              <a:rPr lang="en-IN" b="1" dirty="0" smtClean="0">
                <a:solidFill>
                  <a:srgbClr val="00B0F0"/>
                </a:solidFill>
              </a:rPr>
              <a:t>Complexity</a:t>
            </a:r>
            <a:r>
              <a:rPr lang="en-IN" b="1" dirty="0" smtClean="0">
                <a:solidFill>
                  <a:schemeClr val="tx1"/>
                </a:solidFill>
              </a:rPr>
              <a:t> analysis of the proposed algorithms.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976</Words>
  <Application>Microsoft Office PowerPoint</Application>
  <PresentationFormat>On-screen Show (4:3)</PresentationFormat>
  <Paragraphs>167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Office Theme</vt:lpstr>
      <vt:lpstr>2_Custom Design</vt:lpstr>
      <vt:lpstr>1_Custom Design</vt:lpstr>
      <vt:lpstr>Custom Design</vt:lpstr>
      <vt:lpstr>1_Office Theme</vt:lpstr>
      <vt:lpstr>Slide 1</vt:lpstr>
      <vt:lpstr>Content</vt:lpstr>
      <vt:lpstr>Introduction</vt:lpstr>
      <vt:lpstr>Introducion</vt:lpstr>
      <vt:lpstr>Slide 5</vt:lpstr>
      <vt:lpstr>Aim/Objective</vt:lpstr>
      <vt:lpstr>JURAS scheme for mu mimo </vt:lpstr>
      <vt:lpstr>Methadology </vt:lpstr>
      <vt:lpstr>Possible outcome of the project </vt:lpstr>
      <vt:lpstr>Importance of the project in engineering aspect  </vt:lpstr>
      <vt:lpstr>Conclusions 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Windows User</cp:lastModifiedBy>
  <cp:revision>706</cp:revision>
  <cp:lastPrinted>1601-01-01T00:00:00Z</cp:lastPrinted>
  <dcterms:created xsi:type="dcterms:W3CDTF">2005-01-24T10:28:59Z</dcterms:created>
  <dcterms:modified xsi:type="dcterms:W3CDTF">2020-09-20T15:58:56Z</dcterms:modified>
</cp:coreProperties>
</file>