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99" r:id="rId9"/>
    <p:sldId id="271" r:id="rId10"/>
    <p:sldId id="266" r:id="rId11"/>
    <p:sldId id="265" r:id="rId12"/>
    <p:sldId id="294" r:id="rId13"/>
    <p:sldId id="293" r:id="rId14"/>
    <p:sldId id="284" r:id="rId15"/>
    <p:sldId id="285" r:id="rId16"/>
    <p:sldId id="286" r:id="rId17"/>
    <p:sldId id="272" r:id="rId18"/>
    <p:sldId id="296" r:id="rId19"/>
    <p:sldId id="295" r:id="rId20"/>
    <p:sldId id="288" r:id="rId21"/>
    <p:sldId id="289" r:id="rId22"/>
    <p:sldId id="273" r:id="rId23"/>
    <p:sldId id="298" r:id="rId24"/>
    <p:sldId id="267" r:id="rId25"/>
    <p:sldId id="300" r:id="rId26"/>
    <p:sldId id="301" r:id="rId27"/>
    <p:sldId id="297" r:id="rId28"/>
    <p:sldId id="264" r:id="rId29"/>
    <p:sldId id="268" r:id="rId30"/>
    <p:sldId id="274" r:id="rId31"/>
    <p:sldId id="275" r:id="rId3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/>
          </p:nvPr>
        </p:nvSpPr>
        <p:spPr/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90173F01-018E-44DD-8CA5-61626393428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112125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5862865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 MINOR PROJECT  PRESENTATION 2020-21</a:t>
            </a: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465138" y="6402388"/>
            <a:ext cx="866775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Kabyashree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(Roll#ECE201711588) &amp; Navneet Nipu (Roll#ECE201710518)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38200" y="1497807"/>
            <a:ext cx="7620000" cy="1295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Joint User and Receive Antenna Selection Algorithms for MU-MIMO Systems with Reduced Complexity</a:t>
            </a: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ID:21010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38200" y="4267200"/>
            <a:ext cx="2895600" cy="99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Student1:KabyashreeTripathy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201711588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BPUTRegn.No:1701202012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1242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1200" y="4267200"/>
            <a:ext cx="2855441" cy="12000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 </a:t>
            </a:r>
            <a:r>
              <a:rPr lang="en-US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Navneet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Nipu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                      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201710518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BPUT </a:t>
            </a:r>
            <a:r>
              <a:rPr lang="en-US" sz="16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Regn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. No:1701202158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7200" y="48006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19400" y="5334000"/>
            <a:ext cx="3733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just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Mr. </a:t>
            </a:r>
            <a:r>
              <a:rPr lang="en-US" sz="2000" b="1" dirty="0" err="1">
                <a:solidFill>
                  <a:srgbClr val="0000FF"/>
                </a:solidFill>
                <a:ea typeface="DejaVu Sans" charset="0"/>
                <a:cs typeface="DejaVu Sans" charset="0"/>
              </a:rPr>
              <a:t>Swadhin</a:t>
            </a:r>
            <a:r>
              <a:rPr lang="en-US" sz="20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 Mishra </a:t>
            </a:r>
          </a:p>
          <a:p>
            <a:pPr algn="just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0" name="Picture 2" descr="C:\Users\MM COMPUTER\Desktop\win_data\WhatsApp Image 2020-09-15 at 6.35.03 PM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971800"/>
            <a:ext cx="1676400" cy="1314450"/>
          </a:xfrm>
          <a:prstGeom prst="rect">
            <a:avLst/>
          </a:prstGeom>
          <a:noFill/>
        </p:spPr>
      </p:pic>
      <p:pic>
        <p:nvPicPr>
          <p:cNvPr id="11" name="Picture 2" descr="D:\data\DATA\Locker\personal data\documents\IMG-20200620-WA00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819400"/>
            <a:ext cx="1066800" cy="13954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6856413" cy="579437"/>
          </a:xfrm>
        </p:spPr>
        <p:txBody>
          <a:bodyPr/>
          <a:lstStyle/>
          <a:p>
            <a:pPr algn="just"/>
            <a:r>
              <a:rPr lang="en-US" dirty="0"/>
              <a:t>JURAS Scheme for MU-MIMO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472281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tx1"/>
                </a:solidFill>
              </a:rPr>
              <a:t>JURAS means the joint user and receive antenna selection scheme </a:t>
            </a:r>
            <a:r>
              <a:rPr lang="en-GB" sz="2400" dirty="0">
                <a:solidFill>
                  <a:schemeClr val="tx1"/>
                </a:solidFill>
              </a:rPr>
              <a:t>which is being implemented in this project using two suboptimal algorithms.</a:t>
            </a:r>
            <a:endParaRPr lang="en-GB" sz="24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</a:rPr>
              <a:t>Suboptimal algorithm-1 </a:t>
            </a:r>
            <a:r>
              <a:rPr lang="en-GB" sz="2000" dirty="0">
                <a:solidFill>
                  <a:schemeClr val="tx1"/>
                </a:solidFill>
              </a:rPr>
              <a:t>works by updating the user’s precoding matrices and evaluate sum capacity(</a:t>
            </a:r>
            <a:r>
              <a:rPr lang="en-GB" sz="2000" b="1" dirty="0">
                <a:solidFill>
                  <a:schemeClr val="tx1"/>
                </a:solidFill>
              </a:rPr>
              <a:t>complexity is somewhat more</a:t>
            </a:r>
            <a:r>
              <a:rPr lang="en-GB" sz="2000" dirty="0">
                <a:solidFill>
                  <a:schemeClr val="tx1"/>
                </a:solidFill>
              </a:rPr>
              <a:t>).</a:t>
            </a:r>
            <a:endParaRPr lang="en-GB" sz="2000" dirty="0">
              <a:solidFill>
                <a:srgbClr val="C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</a:rPr>
              <a:t>Suboptimal algorithm-2  </a:t>
            </a:r>
            <a:r>
              <a:rPr lang="en-GB" sz="2000" dirty="0">
                <a:solidFill>
                  <a:schemeClr val="tx1"/>
                </a:solidFill>
              </a:rPr>
              <a:t>works by considering each receiving antenna as a single user during user selection process and then computes the precoding matrices used for data transmission (</a:t>
            </a:r>
            <a:r>
              <a:rPr lang="en-GB" sz="2000" b="1" dirty="0">
                <a:solidFill>
                  <a:schemeClr val="tx1"/>
                </a:solidFill>
              </a:rPr>
              <a:t>complexity is reduced </a:t>
            </a:r>
            <a:r>
              <a:rPr lang="en-GB" sz="2000" dirty="0">
                <a:solidFill>
                  <a:schemeClr val="tx1"/>
                </a:solidFill>
              </a:rPr>
              <a:t>) .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1371600"/>
            <a:ext cx="8578312" cy="47244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Suboptimal algorithm 1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This suboptimal algorithm can be divided into two phases. The </a:t>
            </a:r>
            <a:r>
              <a:rPr lang="en-IN" sz="2400" b="1" dirty="0">
                <a:solidFill>
                  <a:schemeClr val="tx1"/>
                </a:solidFill>
              </a:rPr>
              <a:t>first phase </a:t>
            </a:r>
            <a:r>
              <a:rPr lang="en-IN" sz="2400" dirty="0">
                <a:solidFill>
                  <a:schemeClr val="tx1"/>
                </a:solidFill>
              </a:rPr>
              <a:t>extends the ideas of the </a:t>
            </a:r>
            <a:r>
              <a:rPr lang="en-IN" sz="2400" b="1" dirty="0">
                <a:solidFill>
                  <a:schemeClr val="tx1"/>
                </a:solidFill>
              </a:rPr>
              <a:t>capacity-based iterative user selection algorithm.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It selects a receive antenna with the highest capacity. Then, from the remaining unselected antennas, it finds the next receive antenna providing the largest sum capacity.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88" y="1371600"/>
            <a:ext cx="8578312" cy="47244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This phase terminates when the </a:t>
            </a:r>
            <a:r>
              <a:rPr lang="en-IN" sz="2400" b="1" dirty="0">
                <a:solidFill>
                  <a:schemeClr val="tx1"/>
                </a:solidFill>
              </a:rPr>
              <a:t>sum capacity would reduce as a result of adding one more receive antenna </a:t>
            </a:r>
            <a:r>
              <a:rPr lang="en-IN" sz="2400" dirty="0">
                <a:solidFill>
                  <a:schemeClr val="tx1"/>
                </a:solidFill>
              </a:rPr>
              <a:t>(equivalent to one more data stream).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In the </a:t>
            </a:r>
            <a:r>
              <a:rPr lang="en-IN" sz="2400" b="1" dirty="0">
                <a:solidFill>
                  <a:schemeClr val="tx1"/>
                </a:solidFill>
              </a:rPr>
              <a:t>second phase</a:t>
            </a:r>
            <a:r>
              <a:rPr lang="en-IN" sz="2400" dirty="0">
                <a:solidFill>
                  <a:schemeClr val="tx1"/>
                </a:solidFill>
              </a:rPr>
              <a:t>, the algorithm researches the remaining unselected antennas of the selected users without increasing the number of allocated data streams.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The algorithm terminates when no extra sum capacity is achieved by the receive beamforming.</a:t>
            </a:r>
          </a:p>
        </p:txBody>
      </p:sp>
    </p:spTree>
    <p:extLst>
      <p:ext uri="{BB962C8B-B14F-4D97-AF65-F5344CB8AC3E}">
        <p14:creationId xmlns:p14="http://schemas.microsoft.com/office/powerpoint/2010/main" val="325779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688" y="1371600"/>
                <a:ext cx="8578312" cy="4724400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sum</m:t>
                          </m:r>
                        </m:sub>
                      </m:sSub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𝒋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∈</m:t>
                          </m:r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𝑼</m:t>
                          </m:r>
                        </m:sub>
                        <m:sup/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</m:t>
                          </m:r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=</m:t>
                          </m:r>
                          <m: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𝒋</m:t>
                              </m:r>
                            </m:sub>
                          </m:sSub>
                        </m:sup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𝒍𝒐𝒈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𝟏</m:t>
                          </m:r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𝑫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r>
                                        <a:rPr lang="en-IN" sz="2400" b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𝑸</m:t>
                                          </m:r>
                                        </m:e>
                                        <m:sub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IN" sz="2400" b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I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𝒍𝒍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complexity of the suboptimal algorithm 1 is more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88" y="1371600"/>
                <a:ext cx="8578312" cy="4724400"/>
              </a:xfrm>
              <a:blipFill>
                <a:blip r:embed="rId2"/>
                <a:stretch>
                  <a:fillRect l="-995" r="-11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4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4" y="1319586"/>
            <a:ext cx="8611985" cy="49288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SA-1 PSEUDOCODE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effectLst/>
              </a:rPr>
              <a:t>                   </a:t>
            </a:r>
            <a:endParaRPr lang="en-IN" sz="2400" dirty="0">
              <a:solidFill>
                <a:schemeClr val="tx1"/>
              </a:solidFill>
              <a:effectLst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84422A-B5AE-43AC-B3DE-43353B14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27"/>
          <a:stretch/>
        </p:blipFill>
        <p:spPr>
          <a:xfrm>
            <a:off x="381000" y="1676400"/>
            <a:ext cx="6407426" cy="47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8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785" y="1341437"/>
            <a:ext cx="8611985" cy="4928813"/>
          </a:xfrm>
        </p:spPr>
        <p:txBody>
          <a:bodyPr/>
          <a:lstStyle/>
          <a:p>
            <a:pPr marL="0" indent="0" algn="just"/>
            <a:r>
              <a:rPr lang="en-IN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868F03-7EB3-4770-A317-2266FF233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44"/>
          <a:stretch/>
        </p:blipFill>
        <p:spPr>
          <a:xfrm>
            <a:off x="228600" y="1341437"/>
            <a:ext cx="6400800" cy="4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2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5" y="1341437"/>
            <a:ext cx="8611985" cy="4928813"/>
          </a:xfrm>
        </p:spPr>
        <p:txBody>
          <a:bodyPr/>
          <a:lstStyle/>
          <a:p>
            <a:pPr marL="0" indent="0" algn="just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00D7D-13DC-4843-BD07-8727B8E71483}"/>
                  </a:ext>
                </a:extLst>
              </p:cNvPr>
              <p:cNvSpPr txBox="1"/>
              <p:nvPr/>
            </p:nvSpPr>
            <p:spPr>
              <a:xfrm>
                <a:off x="609600" y="1341438"/>
                <a:ext cx="6705600" cy="4531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5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elseif phase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ℛ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remaining antennas of users 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37160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not been selected 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phase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6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Else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1143000" lvl="2" indent="-2286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romanLcPeriod"/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flag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7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End </a:t>
                </a:r>
                <a:endParaRPr lang="en-IN" sz="40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lphaLcPeriod" startAt="7"/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End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 algn="just">
                  <a:lnSpc>
                    <a:spcPct val="115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𝓢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𝓤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𝐥</m:t>
                    </m:r>
                  </m:oMath>
                </a14:m>
                <a:endParaRPr lang="en-IN" sz="40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  <a:endParaRPr lang="en-IN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FB00D7D-13DC-4843-BD07-8727B8E71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41438"/>
                <a:ext cx="6705600" cy="4531625"/>
              </a:xfrm>
              <a:prstGeom prst="rect">
                <a:avLst/>
              </a:prstGeom>
              <a:blipFill>
                <a:blip r:embed="rId3"/>
                <a:stretch>
                  <a:fillRect t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78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19" y="1373187"/>
            <a:ext cx="8763000" cy="472281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b="1" dirty="0">
                <a:solidFill>
                  <a:schemeClr val="tx1"/>
                </a:solidFill>
              </a:rPr>
              <a:t>Suboptimal algorithm 2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It is seen that the </a:t>
            </a:r>
            <a:r>
              <a:rPr lang="en-IN" sz="2400" b="1" dirty="0">
                <a:solidFill>
                  <a:schemeClr val="tx1"/>
                </a:solidFill>
              </a:rPr>
              <a:t>main computational burden of SA1 </a:t>
            </a:r>
            <a:r>
              <a:rPr lang="en-IN" sz="2400" dirty="0">
                <a:solidFill>
                  <a:schemeClr val="tx1"/>
                </a:solidFill>
              </a:rPr>
              <a:t>focuses on </a:t>
            </a:r>
            <a:r>
              <a:rPr lang="en-IN" sz="2400" b="1" dirty="0">
                <a:solidFill>
                  <a:schemeClr val="tx1"/>
                </a:solidFill>
              </a:rPr>
              <a:t>updating users’ precoding matrices and evaluating the sum capacity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Thus, the algorithm is only required to compute the beamforming vector of </a:t>
            </a:r>
            <a:r>
              <a:rPr lang="en-IN" sz="2400" b="1" dirty="0">
                <a:solidFill>
                  <a:schemeClr val="tx1"/>
                </a:solidFill>
              </a:rPr>
              <a:t>the candidate antenna without updating the precoding matrices of the selected ones.</a:t>
            </a:r>
          </a:p>
        </p:txBody>
      </p:sp>
    </p:spTree>
    <p:extLst>
      <p:ext uri="{BB962C8B-B14F-4D97-AF65-F5344CB8AC3E}">
        <p14:creationId xmlns:p14="http://schemas.microsoft.com/office/powerpoint/2010/main" val="228466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281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Treating each receive antenna as an individual user provides </a:t>
            </a:r>
            <a:r>
              <a:rPr lang="en-IN" sz="2400" b="1" dirty="0">
                <a:solidFill>
                  <a:schemeClr val="tx1"/>
                </a:solidFill>
              </a:rPr>
              <a:t>more robustness to the errors </a:t>
            </a:r>
            <a:r>
              <a:rPr lang="en-IN" sz="2400" dirty="0">
                <a:solidFill>
                  <a:schemeClr val="tx1"/>
                </a:solidFill>
              </a:rPr>
              <a:t>from outdated precoding matrices than considering multiple antennas at each user.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By treating each antenna as a separate user, no receive beamforming can be exploited. Thus, procedures in the second phase are excluded from SA2 and </a:t>
            </a:r>
            <a:r>
              <a:rPr lang="en-IN" sz="2400" b="1" dirty="0">
                <a:solidFill>
                  <a:schemeClr val="tx1"/>
                </a:solidFill>
              </a:rPr>
              <a:t>the number of data streams is always equal to the number of selected antennas.</a:t>
            </a:r>
          </a:p>
        </p:txBody>
      </p:sp>
    </p:spTree>
    <p:extLst>
      <p:ext uri="{BB962C8B-B14F-4D97-AF65-F5344CB8AC3E}">
        <p14:creationId xmlns:p14="http://schemas.microsoft.com/office/powerpoint/2010/main" val="424942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This suboptimal algorithm selects receive antenna of user having highest capacity and so on and use the below formula to calculate the sum capacity,</a:t>
                </a:r>
              </a:p>
              <a:p>
                <a:pPr marL="0" indent="0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𝑪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𝒔𝒖𝒎</m:t>
                          </m:r>
                        </m:sub>
                      </m:sSub>
                      <m:r>
                        <a:rPr lang="en-IN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6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naryPr>
                        <m:sub>
                          <m:r>
                            <a:rPr lang="en-I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𝒓𝒆𝒔</m:t>
                          </m:r>
                        </m:sub>
                        <m:sup/>
                        <m:e>
                          <m:r>
                            <a:rPr lang="en-IN" sz="24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  <m:t> </m:t>
                          </m:r>
                        </m:e>
                      </m:nary>
                      <m:func>
                        <m:funcPr>
                          <m:ctrlPr>
                            <a:rPr lang="en-I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6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𝟏</m:t>
                              </m:r>
                              <m:r>
                                <a:rPr lang="en-IN" sz="24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6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  <m:t>𝑳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𝑩𝑺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IN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6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∈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𝜹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,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𝒒</m:t>
                                      </m:r>
                                      <m:r>
                                        <a:rPr lang="en-IN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≠</m:t>
                                      </m:r>
                                      <m: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𝒓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I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6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𝒓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IN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itchFamily="16" charset="0"/>
                                                </a:rPr>
                                                <m:t>𝒒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6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complexity of the suboptimal algorithm 2 is less.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  <a:blipFill>
                <a:blip r:embed="rId2"/>
                <a:stretch>
                  <a:fillRect l="-992" t="-1032" r="-1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3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just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5800" y="1369000"/>
            <a:ext cx="8305800" cy="5005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Aims/Objectives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Introduction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System Model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JURAS Scheme for MU-MIMO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Suboptimal  Algorithms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Work done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Future Work</a:t>
            </a: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cs typeface="Times New Roman" pitchFamily="16" charset="0"/>
              </a:rPr>
              <a:t>Conclusions</a:t>
            </a:r>
            <a:endParaRPr lang="en-IN" sz="2000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References</a:t>
            </a:r>
            <a:endParaRPr lang="en-IN" sz="2800" b="1" dirty="0">
              <a:solidFill>
                <a:srgbClr val="000000"/>
              </a:solidFill>
              <a:latin typeface="+mj-lt"/>
              <a:cs typeface="Times New Roman" pitchFamily="16" charset="0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algn="just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76200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29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SA-2 PSEUDOCODE</a:t>
            </a:r>
          </a:p>
          <a:p>
            <a:pPr marL="0" indent="0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3983C-B811-43C3-8300-FB850CF8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67056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3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4265613" cy="579437"/>
          </a:xfrm>
        </p:spPr>
        <p:txBody>
          <a:bodyPr/>
          <a:lstStyle/>
          <a:p>
            <a:pPr algn="l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724400"/>
          </a:xfrm>
        </p:spPr>
        <p:txBody>
          <a:bodyPr/>
          <a:lstStyle/>
          <a:p>
            <a:pPr marL="0" indent="0" algn="just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90EF2-DE5A-4AF7-A0F8-FAC09F0B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44"/>
          <a:stretch/>
        </p:blipFill>
        <p:spPr>
          <a:xfrm>
            <a:off x="533400" y="1341436"/>
            <a:ext cx="62450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88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579437"/>
          </a:xfrm>
        </p:spPr>
        <p:txBody>
          <a:bodyPr/>
          <a:lstStyle/>
          <a:p>
            <a:pPr algn="just"/>
            <a:r>
              <a:rPr lang="en-US" dirty="0"/>
              <a:t>Suboptimal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299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tx1"/>
                </a:solidFill>
              </a:rPr>
              <a:t>Below is the code to generate </a:t>
            </a:r>
            <a:r>
              <a:rPr lang="pt-BR" sz="2400" b="1" dirty="0">
                <a:solidFill>
                  <a:schemeClr val="tx1"/>
                </a:solidFill>
              </a:rPr>
              <a:t>the independent complex gaussian channel matrix i</a:t>
            </a:r>
            <a:r>
              <a:rPr lang="pt-BR" sz="2400" dirty="0">
                <a:solidFill>
                  <a:schemeClr val="tx1"/>
                </a:solidFill>
              </a:rPr>
              <a:t>n matlab. 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FF0000"/>
                </a:solidFill>
              </a:rPr>
              <a:t>    n_r=3; </a:t>
            </a:r>
            <a:r>
              <a:rPr lang="pt-BR" sz="2400" dirty="0">
                <a:solidFill>
                  <a:srgbClr val="FF0000"/>
                </a:solidFill>
              </a:rPr>
              <a:t>% number of receiving antennas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</a:rPr>
              <a:t>    </a:t>
            </a:r>
            <a:r>
              <a:rPr lang="pt-BR" sz="2400" b="1" dirty="0">
                <a:solidFill>
                  <a:srgbClr val="FF0000"/>
                </a:solidFill>
              </a:rPr>
              <a:t>n_t=5;</a:t>
            </a:r>
            <a:r>
              <a:rPr lang="pt-BR" sz="2400" dirty="0">
                <a:solidFill>
                  <a:srgbClr val="FF0000"/>
                </a:solidFill>
              </a:rPr>
              <a:t> % number of transmitting antennas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</a:rPr>
              <a:t>    </a:t>
            </a:r>
            <a:r>
              <a:rPr lang="pt-BR" sz="2400" b="1" dirty="0">
                <a:solidFill>
                  <a:srgbClr val="FF0000"/>
                </a:solidFill>
              </a:rPr>
              <a:t>K=5;</a:t>
            </a:r>
            <a:r>
              <a:rPr lang="pt-BR" sz="2400" dirty="0">
                <a:solidFill>
                  <a:srgbClr val="FF0000"/>
                </a:solidFill>
              </a:rPr>
              <a:t> % number of users</a:t>
            </a:r>
          </a:p>
          <a:p>
            <a:pPr algn="just">
              <a:lnSpc>
                <a:spcPct val="150000"/>
              </a:lnSpc>
            </a:pPr>
            <a:r>
              <a:rPr lang="nn-NO" sz="2400" dirty="0">
                <a:solidFill>
                  <a:schemeClr val="tx1"/>
                </a:solidFill>
              </a:rPr>
              <a:t>   </a:t>
            </a:r>
            <a:r>
              <a:rPr lang="nn-NO" sz="2400" b="1" dirty="0">
                <a:solidFill>
                  <a:srgbClr val="FF0000"/>
                </a:solidFill>
              </a:rPr>
              <a:t>Hr=sqrt(1/2)*randn(n_r,n_t,k)+sqrt(1/2)*i1*randn(n_r,n_t,k);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nn-NO" sz="2400" dirty="0">
                <a:solidFill>
                  <a:schemeClr val="tx1"/>
                </a:solidFill>
              </a:rPr>
              <a:t>It will generate </a:t>
            </a:r>
            <a:r>
              <a:rPr lang="nn-NO" sz="2400" b="1" dirty="0">
                <a:solidFill>
                  <a:schemeClr val="tx1"/>
                </a:solidFill>
              </a:rPr>
              <a:t>n_r  rows </a:t>
            </a:r>
            <a:r>
              <a:rPr lang="nn-NO" sz="2400" dirty="0">
                <a:solidFill>
                  <a:schemeClr val="tx1"/>
                </a:solidFill>
              </a:rPr>
              <a:t>and </a:t>
            </a:r>
            <a:r>
              <a:rPr lang="nn-NO" sz="2400" b="1" dirty="0">
                <a:solidFill>
                  <a:schemeClr val="tx1"/>
                </a:solidFill>
              </a:rPr>
              <a:t>n_t columns.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88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4418013" cy="579437"/>
          </a:xfrm>
        </p:spPr>
        <p:txBody>
          <a:bodyPr/>
          <a:lstStyle/>
          <a:p>
            <a:pPr algn="just"/>
            <a:r>
              <a:rPr lang="en-US" dirty="0"/>
              <a:t>Work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534400" cy="48768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Now we have generated the </a:t>
            </a:r>
            <a:r>
              <a:rPr lang="en-US" sz="2400" b="1" dirty="0">
                <a:solidFill>
                  <a:schemeClr val="tx1"/>
                </a:solidFill>
              </a:rPr>
              <a:t>channel matrix using MATLAB.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we have generated the </a:t>
            </a:r>
            <a:r>
              <a:rPr lang="en-US" sz="2400" b="1" dirty="0">
                <a:solidFill>
                  <a:schemeClr val="tx1"/>
                </a:solidFill>
              </a:rPr>
              <a:t>zero mean and unity variance complex gaussian channel matrix</a:t>
            </a:r>
            <a:r>
              <a:rPr lang="en-US" sz="2400" dirty="0">
                <a:solidFill>
                  <a:schemeClr val="tx1"/>
                </a:solidFill>
              </a:rPr>
              <a:t> which will be used to find the </a:t>
            </a:r>
            <a:r>
              <a:rPr lang="en-US" sz="2400" b="1" dirty="0">
                <a:solidFill>
                  <a:schemeClr val="tx1"/>
                </a:solidFill>
              </a:rPr>
              <a:t>precoding matrices </a:t>
            </a:r>
            <a:r>
              <a:rPr lang="en-US" sz="2400" dirty="0">
                <a:solidFill>
                  <a:schemeClr val="tx1"/>
                </a:solidFill>
              </a:rPr>
              <a:t>and the </a:t>
            </a:r>
            <a:r>
              <a:rPr lang="en-US" sz="2400" b="1" dirty="0">
                <a:solidFill>
                  <a:schemeClr val="tx1"/>
                </a:solidFill>
              </a:rPr>
              <a:t>sum capacity.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Below is the </a:t>
            </a:r>
            <a:r>
              <a:rPr lang="en-US" sz="2400" b="1" dirty="0">
                <a:solidFill>
                  <a:schemeClr val="tx1"/>
                </a:solidFill>
              </a:rPr>
              <a:t>MATLAB code for channel matrix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36276-4B9C-440D-97B9-A45A266DA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343400"/>
            <a:ext cx="84582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79922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4418013" cy="579437"/>
          </a:xfrm>
        </p:spPr>
        <p:txBody>
          <a:bodyPr/>
          <a:lstStyle/>
          <a:p>
            <a:pPr algn="just"/>
            <a:r>
              <a:rPr lang="en-US" dirty="0"/>
              <a:t>Work done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4B81B-5A86-4B3C-B0E9-B7D7937CE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2" r="23009" b="5334"/>
          <a:stretch/>
        </p:blipFill>
        <p:spPr>
          <a:xfrm>
            <a:off x="762000" y="1828800"/>
            <a:ext cx="8151812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609324-4C72-4F8E-9EBC-347B79D1D8E7}"/>
              </a:ext>
            </a:extLst>
          </p:cNvPr>
          <p:cNvSpPr txBox="1"/>
          <p:nvPr/>
        </p:nvSpPr>
        <p:spPr>
          <a:xfrm>
            <a:off x="2514600" y="1331525"/>
            <a:ext cx="5293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Channel matrix MATLAB code output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6B552C-548D-4833-978C-28B14959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151813" cy="472281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4418013" cy="579437"/>
          </a:xfrm>
        </p:spPr>
        <p:txBody>
          <a:bodyPr/>
          <a:lstStyle/>
          <a:p>
            <a:pPr algn="just"/>
            <a:r>
              <a:rPr lang="en-US" dirty="0"/>
              <a:t>Work 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09324-4C72-4F8E-9EBC-347B79D1D8E7}"/>
              </a:ext>
            </a:extLst>
          </p:cNvPr>
          <p:cNvSpPr txBox="1"/>
          <p:nvPr/>
        </p:nvSpPr>
        <p:spPr>
          <a:xfrm>
            <a:off x="2514600" y="1286158"/>
            <a:ext cx="2915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SA-1 MATLAB 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6B552C-548D-4833-978C-28B14959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151813" cy="472281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AD969-7683-408D-B553-C384AFFDCB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" t="24803" r="50000" b="23319"/>
          <a:stretch/>
        </p:blipFill>
        <p:spPr>
          <a:xfrm>
            <a:off x="624406" y="1783433"/>
            <a:ext cx="8380413" cy="44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7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4418013" cy="579437"/>
          </a:xfrm>
        </p:spPr>
        <p:txBody>
          <a:bodyPr/>
          <a:lstStyle/>
          <a:p>
            <a:pPr algn="just"/>
            <a:r>
              <a:rPr lang="en-US" dirty="0"/>
              <a:t>Work 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09324-4C72-4F8E-9EBC-347B79D1D8E7}"/>
              </a:ext>
            </a:extLst>
          </p:cNvPr>
          <p:cNvSpPr txBox="1"/>
          <p:nvPr/>
        </p:nvSpPr>
        <p:spPr>
          <a:xfrm>
            <a:off x="2514600" y="1288943"/>
            <a:ext cx="2915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SA-1 MATLAB 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6B552C-548D-4833-978C-28B14959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151813" cy="472281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F8D6E-AAB1-484A-ADF0-B1D24F278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" t="38675" r="49432" b="13380"/>
          <a:stretch/>
        </p:blipFill>
        <p:spPr>
          <a:xfrm>
            <a:off x="533400" y="1800286"/>
            <a:ext cx="8534400" cy="45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74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4418013" cy="579437"/>
          </a:xfrm>
        </p:spPr>
        <p:txBody>
          <a:bodyPr/>
          <a:lstStyle/>
          <a:p>
            <a:pPr algn="just"/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48768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Till now we have designed the algorithm for the two suboptimal algorithms.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we have generated the</a:t>
            </a:r>
            <a:r>
              <a:rPr lang="en-US" sz="2400" b="1" dirty="0">
                <a:solidFill>
                  <a:schemeClr val="tx1"/>
                </a:solidFill>
              </a:rPr>
              <a:t> complex gaussian zero mean and unity variance channel matrix</a:t>
            </a:r>
            <a:r>
              <a:rPr lang="en-US" sz="2400" dirty="0">
                <a:solidFill>
                  <a:schemeClr val="tx1"/>
                </a:solidFill>
              </a:rPr>
              <a:t> which will be used to calculate the </a:t>
            </a:r>
            <a:r>
              <a:rPr lang="en-US" sz="2400" b="1" dirty="0">
                <a:solidFill>
                  <a:schemeClr val="tx1"/>
                </a:solidFill>
              </a:rPr>
              <a:t>precoding matrix </a:t>
            </a:r>
            <a:r>
              <a:rPr lang="en-US" sz="2400" dirty="0">
                <a:solidFill>
                  <a:schemeClr val="tx1"/>
                </a:solidFill>
              </a:rPr>
              <a:t>and then </a:t>
            </a:r>
            <a:r>
              <a:rPr lang="en-US" sz="2400" b="1" dirty="0">
                <a:solidFill>
                  <a:schemeClr val="tx1"/>
                </a:solidFill>
              </a:rPr>
              <a:t>sum capacity.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In the next session we have to </a:t>
            </a:r>
            <a:r>
              <a:rPr lang="en-US" sz="2400" b="1" dirty="0">
                <a:solidFill>
                  <a:schemeClr val="tx1"/>
                </a:solidFill>
              </a:rPr>
              <a:t>implement the algorithms in MATLAB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chemeClr val="tx1"/>
                </a:solidFill>
              </a:rPr>
              <a:t>calculate  the sum capacity and carryout our simulation results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731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589213" cy="579437"/>
          </a:xfrm>
        </p:spPr>
        <p:txBody>
          <a:bodyPr/>
          <a:lstStyle/>
          <a:p>
            <a:pPr algn="just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JURAS scheme enhances the </a:t>
            </a:r>
            <a:r>
              <a:rPr lang="en-GB" sz="2400" b="1" dirty="0">
                <a:solidFill>
                  <a:schemeClr val="tx1"/>
                </a:solidFill>
              </a:rPr>
              <a:t>performance gain.</a:t>
            </a:r>
          </a:p>
          <a:p>
            <a:pPr marL="0" indent="0" algn="just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JURAS scheme performance  gain is </a:t>
            </a:r>
            <a:r>
              <a:rPr lang="en-GB" sz="2400" b="1" dirty="0">
                <a:solidFill>
                  <a:schemeClr val="tx1"/>
                </a:solidFill>
              </a:rPr>
              <a:t>significant at high SNR.</a:t>
            </a:r>
          </a:p>
          <a:p>
            <a:pPr marL="0" indent="0"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The two JURAS suboptimal algorithms </a:t>
            </a:r>
            <a:r>
              <a:rPr lang="en-GB" sz="2400" b="1" dirty="0">
                <a:solidFill>
                  <a:schemeClr val="tx1"/>
                </a:solidFill>
              </a:rPr>
              <a:t>reduced the complexity of computation.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M. </a:t>
            </a:r>
            <a:r>
              <a:rPr lang="en-US" sz="2000" dirty="0" err="1">
                <a:solidFill>
                  <a:schemeClr val="tx1"/>
                </a:solidFill>
              </a:rPr>
              <a:t>Sadek</a:t>
            </a:r>
            <a:r>
              <a:rPr lang="en-US" sz="2000" dirty="0">
                <a:solidFill>
                  <a:schemeClr val="tx1"/>
                </a:solidFill>
              </a:rPr>
              <a:t>, A. </a:t>
            </a:r>
            <a:r>
              <a:rPr lang="en-US" sz="2000" dirty="0" err="1">
                <a:solidFill>
                  <a:schemeClr val="tx1"/>
                </a:solidFill>
              </a:rPr>
              <a:t>Tarighat</a:t>
            </a:r>
            <a:r>
              <a:rPr lang="en-US" sz="2000" dirty="0">
                <a:solidFill>
                  <a:schemeClr val="tx1"/>
                </a:solidFill>
              </a:rPr>
              <a:t>, and A. H. Sayed, "A Leakage-Based Precoding Scheme for Downlink Multi-User MIMO Channels," IEEE Transactions on Wireless Communications, vol. 6, no. 5, May 2007.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M. </a:t>
            </a:r>
            <a:r>
              <a:rPr lang="en-US" sz="2000" dirty="0" err="1">
                <a:solidFill>
                  <a:schemeClr val="tx1"/>
                </a:solidFill>
              </a:rPr>
              <a:t>Sadek</a:t>
            </a:r>
            <a:r>
              <a:rPr lang="en-US" sz="2000" dirty="0">
                <a:solidFill>
                  <a:schemeClr val="tx1"/>
                </a:solidFill>
              </a:rPr>
              <a:t>, A. </a:t>
            </a:r>
            <a:r>
              <a:rPr lang="en-US" sz="2000" dirty="0" err="1">
                <a:solidFill>
                  <a:schemeClr val="tx1"/>
                </a:solidFill>
              </a:rPr>
              <a:t>Tarighat</a:t>
            </a:r>
            <a:r>
              <a:rPr lang="en-US" sz="2000" dirty="0">
                <a:solidFill>
                  <a:schemeClr val="tx1"/>
                </a:solidFill>
              </a:rPr>
              <a:t>, and A. H. Sayed, "Active Antenna Selection in Multiuser MIMO Communications," IEEE Transactions on Signal Processing, vol. 55, no. 4, pp. 1498 - 1510, Apr 2007.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M. Costa, "Writing on Dirty Paper," IEEE Transactions on Information Theory, vol. 29, no. 3, pp. 439-441, May 1983.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220" y="778625"/>
            <a:ext cx="4681780" cy="533400"/>
          </a:xfrm>
        </p:spPr>
        <p:txBody>
          <a:bodyPr/>
          <a:lstStyle/>
          <a:p>
            <a:pPr algn="just"/>
            <a:r>
              <a:rPr lang="en-IN" dirty="0"/>
              <a:t>Aims/Objectives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66" y="1295400"/>
            <a:ext cx="8529234" cy="4267200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kern="1200" dirty="0">
                <a:cs typeface="Times New Roman" pitchFamily="16" charset="0"/>
              </a:rPr>
              <a:t>The aim is to show that a joint user and receive antenna selection (</a:t>
            </a:r>
            <a:r>
              <a:rPr lang="en-IN" sz="2400" b="1" kern="1200" dirty="0">
                <a:solidFill>
                  <a:schemeClr val="tx1"/>
                </a:solidFill>
                <a:cs typeface="Times New Roman" pitchFamily="16" charset="0"/>
              </a:rPr>
              <a:t>JURAS</a:t>
            </a:r>
            <a:r>
              <a:rPr lang="en-IN" sz="2400" kern="1200" dirty="0">
                <a:cs typeface="Times New Roman" pitchFamily="16" charset="0"/>
              </a:rPr>
              <a:t>) scheme potentially provides </a:t>
            </a:r>
            <a:r>
              <a:rPr lang="en-IN" sz="2400" b="1" kern="1200" dirty="0">
                <a:cs typeface="Times New Roman" pitchFamily="16" charset="0"/>
              </a:rPr>
              <a:t>significant gain over a user selection (US) scheme.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kern="1200" dirty="0">
              <a:cs typeface="Times New Roman" pitchFamily="16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kern="1200" dirty="0">
              <a:cs typeface="Times New Roman" pitchFamily="16" charset="0"/>
            </a:endParaRPr>
          </a:p>
          <a:p>
            <a:pPr lvl="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400" b="1" kern="1200" dirty="0">
                <a:cs typeface="Times New Roman" pitchFamily="16" charset="0"/>
              </a:rPr>
              <a:t>Two sub-optimal joint user and antenna selection algorithms </a:t>
            </a:r>
            <a:r>
              <a:rPr lang="en-IN" sz="2400" kern="1200" dirty="0">
                <a:cs typeface="Times New Roman" pitchFamily="16" charset="0"/>
              </a:rPr>
              <a:t>with dynamic data stream allocation are also going to analysed</a:t>
            </a:r>
            <a:r>
              <a:rPr lang="en-IN" sz="2000" kern="1200" dirty="0">
                <a:cs typeface="Times New Roman" pitchFamily="16" charset="0"/>
              </a:rPr>
              <a:t>.</a:t>
            </a:r>
            <a:endParaRPr lang="en-US" sz="18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3587"/>
            <a:ext cx="3427413" cy="579437"/>
          </a:xfrm>
        </p:spPr>
        <p:txBody>
          <a:bodyPr/>
          <a:lstStyle/>
          <a:p>
            <a:pPr algn="just"/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8768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G. </a:t>
            </a:r>
            <a:r>
              <a:rPr lang="en-US" sz="2000" dirty="0" err="1">
                <a:solidFill>
                  <a:schemeClr val="tx1"/>
                </a:solidFill>
              </a:rPr>
              <a:t>Caire</a:t>
            </a:r>
            <a:r>
              <a:rPr lang="en-US" sz="2000" dirty="0">
                <a:solidFill>
                  <a:schemeClr val="tx1"/>
                </a:solidFill>
              </a:rPr>
              <a:t> and S. S. (</a:t>
            </a:r>
            <a:r>
              <a:rPr lang="en-US" sz="2000" dirty="0" err="1">
                <a:solidFill>
                  <a:schemeClr val="tx1"/>
                </a:solidFill>
              </a:rPr>
              <a:t>Shitz</a:t>
            </a:r>
            <a:r>
              <a:rPr lang="en-US" sz="2000" dirty="0">
                <a:solidFill>
                  <a:schemeClr val="tx1"/>
                </a:solidFill>
              </a:rPr>
              <a:t>), "On the Achievable Throughput of a Multiantenna Gaussian Broadcast Channel," IEEE Transactions on Information Theory, vol. 49, no. 7, pp. 1691-1706, Jul 2003.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Q. H. Spencer, A. L. Swindlehurst, and M. </a:t>
            </a:r>
            <a:r>
              <a:rPr lang="en-US" sz="2000" dirty="0" err="1">
                <a:solidFill>
                  <a:schemeClr val="tx1"/>
                </a:solidFill>
              </a:rPr>
              <a:t>Haardt</a:t>
            </a:r>
            <a:r>
              <a:rPr lang="en-US" sz="2000" dirty="0">
                <a:solidFill>
                  <a:schemeClr val="tx1"/>
                </a:solidFill>
              </a:rPr>
              <a:t>, "Zero-Forcing methods for Downlink Spatial Multiplexing in Multiuser MIMO channels," IEEE Transactions on Signal Processing, vol. 52, no. 2, pp. 461-471, Feb 2004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499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3541-7F4B-49E9-9605-FA18B604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2813"/>
          </a:xfrm>
        </p:spPr>
        <p:txBody>
          <a:bodyPr/>
          <a:lstStyle/>
          <a:p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</a:p>
          <a:p>
            <a:pPr algn="just"/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    Thank You</a:t>
            </a:r>
            <a:endParaRPr lang="en-US" sz="8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3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95600" cy="579437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7141"/>
            <a:ext cx="8610600" cy="60959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MU-MIMO schemes have recently attracted attention due to their capability of offering significant gain in 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system capacity.</a:t>
            </a:r>
            <a:endParaRPr lang="en-IN" sz="2400" dirty="0">
              <a:latin typeface="Times New Roman" pitchFamily="16" charset="0"/>
              <a:cs typeface="Times New Roman" pitchFamily="16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When users are equipped with multiple antennas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, joint user and receive antenna selection may be performed and it potentially provide 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superior performance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.</a:t>
            </a:r>
            <a:endParaRPr lang="en-US" sz="2400" dirty="0"/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There are some techniques which provide theoretical sum capacity are DPC 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Dirty Paper Coding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 ,ZF </a:t>
            </a:r>
            <a:r>
              <a:rPr lang="en-IN" sz="2400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Zero Forcing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), BD (</a:t>
            </a:r>
            <a:r>
              <a:rPr lang="en-IN" sz="2400" b="1" dirty="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rPr>
              <a:t>Block Diagonalization</a:t>
            </a:r>
            <a:r>
              <a:rPr lang="en-IN" sz="2400" dirty="0">
                <a:latin typeface="Times New Roman" pitchFamily="16" charset="0"/>
                <a:cs typeface="Times New Roman" pitchFamily="16" charset="0"/>
              </a:rPr>
              <a:t>)  but they suffer due to high complexity.</a:t>
            </a: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2817813" cy="479425"/>
          </a:xfrm>
        </p:spPr>
        <p:txBody>
          <a:bodyPr/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8610599" cy="4114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dirty="0">
                <a:cs typeface="Times New Roman" pitchFamily="16" charset="0"/>
              </a:rPr>
              <a:t>JURAS is used to achieve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high sum capacity </a:t>
            </a:r>
            <a:r>
              <a:rPr lang="en-IN" sz="2400" dirty="0">
                <a:cs typeface="Times New Roman" pitchFamily="16" charset="0"/>
              </a:rPr>
              <a:t>at high SNR.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sub optimal algorithms </a:t>
            </a:r>
            <a:r>
              <a:rPr lang="en-IN" sz="2400" dirty="0">
                <a:cs typeface="Times New Roman" pitchFamily="16" charset="0"/>
              </a:rPr>
              <a:t>are used to provide near theoretical sum capacity  having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reduced complexity.</a:t>
            </a:r>
          </a:p>
          <a:p>
            <a:pPr marL="363538" indent="-363538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cs typeface="Times New Roman" pitchFamily="16" charset="0"/>
              </a:rPr>
              <a:t>These algorithms will find the  best combination of user and their receive antennas which will provide </a:t>
            </a:r>
            <a:r>
              <a:rPr lang="en-IN" sz="2400" b="1" dirty="0">
                <a:cs typeface="Times New Roman" pitchFamily="16" charset="0"/>
              </a:rPr>
              <a:t>maximum possible data rates or</a:t>
            </a:r>
            <a:r>
              <a:rPr lang="en-IN" sz="2400" dirty="0">
                <a:cs typeface="Times New Roman" pitchFamily="16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cs typeface="Times New Roman" pitchFamily="16" charset="0"/>
              </a:rPr>
              <a:t>sum capacity </a:t>
            </a:r>
            <a:r>
              <a:rPr lang="en-IN" sz="2400" dirty="0">
                <a:solidFill>
                  <a:schemeClr val="tx1"/>
                </a:solidFill>
                <a:cs typeface="Times New Roman" pitchFamily="16" charset="0"/>
              </a:rPr>
              <a:t>thereby</a:t>
            </a:r>
            <a:r>
              <a:rPr lang="en-IN" sz="2400" dirty="0">
                <a:solidFill>
                  <a:srgbClr val="00B0F0"/>
                </a:solidFill>
                <a:cs typeface="Times New Roman" pitchFamily="16" charset="0"/>
              </a:rPr>
              <a:t> </a:t>
            </a:r>
            <a:r>
              <a:rPr lang="en-IN" sz="2400" dirty="0">
                <a:cs typeface="Times New Roman" pitchFamily="16" charset="0"/>
              </a:rPr>
              <a:t>increasing the data transfer rates.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400" dirty="0">
                <a:cs typeface="Times New Roman" pitchFamily="16" charset="0"/>
              </a:rPr>
              <a:t>Although they are suboptimal but they are very useful when number of receive antennas and users increase.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38188"/>
            <a:ext cx="2666999" cy="579437"/>
          </a:xfrm>
        </p:spPr>
        <p:txBody>
          <a:bodyPr/>
          <a:lstStyle/>
          <a:p>
            <a:pPr algn="just"/>
            <a:r>
              <a:rPr lang="en-US" dirty="0"/>
              <a:t>System Model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FFCDFF5-8C8D-4C21-B46B-D52298189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8610600" cy="487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FECF4-759E-4BFB-A5C2-B29A715D50F7}"/>
              </a:ext>
            </a:extLst>
          </p:cNvPr>
          <p:cNvSpPr/>
          <p:nvPr/>
        </p:nvSpPr>
        <p:spPr bwMode="auto">
          <a:xfrm>
            <a:off x="838200" y="3276600"/>
            <a:ext cx="12192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4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L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r>
              <a:rPr kumimoji="0" lang="en-IN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data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solidFill>
                  <a:schemeClr val="tx1"/>
                </a:solidFill>
              </a:rPr>
              <a:t>streams</a:t>
            </a:r>
            <a:endParaRPr kumimoji="0" 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60054DF7-D3C3-4587-8EF4-EE4C552E3B18}"/>
              </a:ext>
            </a:extLst>
          </p:cNvPr>
          <p:cNvSpPr/>
          <p:nvPr/>
        </p:nvSpPr>
        <p:spPr bwMode="auto">
          <a:xfrm>
            <a:off x="2057400" y="19812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EE8350DC-5A79-4AF8-82AD-0B4E712DED04}"/>
              </a:ext>
            </a:extLst>
          </p:cNvPr>
          <p:cNvSpPr/>
          <p:nvPr/>
        </p:nvSpPr>
        <p:spPr bwMode="auto">
          <a:xfrm>
            <a:off x="2057400" y="34290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E011FC-A764-4B92-B31A-7EA41F57A10C}"/>
              </a:ext>
            </a:extLst>
          </p:cNvPr>
          <p:cNvSpPr/>
          <p:nvPr/>
        </p:nvSpPr>
        <p:spPr bwMode="auto">
          <a:xfrm>
            <a:off x="2971800" y="2057401"/>
            <a:ext cx="365760" cy="36576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F4218-FB84-46CF-B873-F4E9EF6BED06}"/>
              </a:ext>
            </a:extLst>
          </p:cNvPr>
          <p:cNvSpPr/>
          <p:nvPr/>
        </p:nvSpPr>
        <p:spPr bwMode="auto">
          <a:xfrm>
            <a:off x="2971800" y="3429000"/>
            <a:ext cx="381000" cy="38100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F85E6FCB-1B2F-4C87-BE5A-E4DB2A8660B1}"/>
              </a:ext>
            </a:extLst>
          </p:cNvPr>
          <p:cNvCxnSpPr/>
          <p:nvPr/>
        </p:nvCxnSpPr>
        <p:spPr bwMode="auto">
          <a:xfrm>
            <a:off x="3352800" y="2209800"/>
            <a:ext cx="1066800" cy="6096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Elbow Connector 14">
            <a:extLst>
              <a:ext uri="{FF2B5EF4-FFF2-40B4-BE49-F238E27FC236}">
                <a16:creationId xmlns:a16="http://schemas.microsoft.com/office/drawing/2014/main" id="{7BA9BDEE-EB53-44A4-BAF4-1FBED0CD1924}"/>
              </a:ext>
            </a:extLst>
          </p:cNvPr>
          <p:cNvCxnSpPr/>
          <p:nvPr/>
        </p:nvCxnSpPr>
        <p:spPr bwMode="auto">
          <a:xfrm flipV="1">
            <a:off x="3352800" y="2971800"/>
            <a:ext cx="1066800" cy="6477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CDB8B50-C583-46C9-A112-4A77B3A4B3A5}"/>
              </a:ext>
            </a:extLst>
          </p:cNvPr>
          <p:cNvSpPr/>
          <p:nvPr/>
        </p:nvSpPr>
        <p:spPr bwMode="auto">
          <a:xfrm>
            <a:off x="4038600" y="2667000"/>
            <a:ext cx="3810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C195C1-62B4-4B79-81D2-BDD4C1B0FBF3}"/>
              </a:ext>
            </a:extLst>
          </p:cNvPr>
          <p:cNvCxnSpPr>
            <a:stCxn id="13" idx="6"/>
          </p:cNvCxnSpPr>
          <p:nvPr/>
        </p:nvCxnSpPr>
        <p:spPr bwMode="auto">
          <a:xfrm>
            <a:off x="4419600" y="2895600"/>
            <a:ext cx="152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65F1F28-06A5-423F-BB9E-786B485DF8E9}"/>
              </a:ext>
            </a:extLst>
          </p:cNvPr>
          <p:cNvSpPr/>
          <p:nvPr/>
        </p:nvSpPr>
        <p:spPr bwMode="auto">
          <a:xfrm rot="16200000" flipH="1">
            <a:off x="4724400" y="22098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5379DFA-2807-4829-995F-B9E29DDA6F33}"/>
              </a:ext>
            </a:extLst>
          </p:cNvPr>
          <p:cNvSpPr/>
          <p:nvPr/>
        </p:nvSpPr>
        <p:spPr bwMode="auto">
          <a:xfrm rot="16200000" flipH="1">
            <a:off x="4724400" y="30480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7" name="Shape 43">
            <a:extLst>
              <a:ext uri="{FF2B5EF4-FFF2-40B4-BE49-F238E27FC236}">
                <a16:creationId xmlns:a16="http://schemas.microsoft.com/office/drawing/2014/main" id="{21F6E2E1-8EB5-4192-BF38-0CE29F2F0D19}"/>
              </a:ext>
            </a:extLst>
          </p:cNvPr>
          <p:cNvCxnSpPr>
            <a:endCxn id="15" idx="0"/>
          </p:cNvCxnSpPr>
          <p:nvPr/>
        </p:nvCxnSpPr>
        <p:spPr bwMode="auto">
          <a:xfrm rot="5400000" flipH="1" flipV="1">
            <a:off x="4457700" y="2552700"/>
            <a:ext cx="3810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hape 49">
            <a:extLst>
              <a:ext uri="{FF2B5EF4-FFF2-40B4-BE49-F238E27FC236}">
                <a16:creationId xmlns:a16="http://schemas.microsoft.com/office/drawing/2014/main" id="{06390CF6-7C95-4FEB-B83F-7C43142B87A0}"/>
              </a:ext>
            </a:extLst>
          </p:cNvPr>
          <p:cNvCxnSpPr>
            <a:endCxn id="16" idx="0"/>
          </p:cNvCxnSpPr>
          <p:nvPr/>
        </p:nvCxnSpPr>
        <p:spPr bwMode="auto">
          <a:xfrm rot="16200000" flipH="1">
            <a:off x="4419600" y="2971800"/>
            <a:ext cx="4572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E964AB-3665-4541-9121-28C441E8F16A}"/>
              </a:ext>
            </a:extLst>
          </p:cNvPr>
          <p:cNvCxnSpPr/>
          <p:nvPr/>
        </p:nvCxnSpPr>
        <p:spPr bwMode="auto">
          <a:xfrm flipV="1">
            <a:off x="5334000" y="22098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9625267-3836-42B7-9EFE-904401149008}"/>
              </a:ext>
            </a:extLst>
          </p:cNvPr>
          <p:cNvSpPr/>
          <p:nvPr/>
        </p:nvSpPr>
        <p:spPr bwMode="auto">
          <a:xfrm>
            <a:off x="5562600" y="2057400"/>
            <a:ext cx="381000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1E8D3-C7E9-4D92-AAF1-79FC08BB55F6}"/>
              </a:ext>
            </a:extLst>
          </p:cNvPr>
          <p:cNvCxnSpPr/>
          <p:nvPr/>
        </p:nvCxnSpPr>
        <p:spPr bwMode="auto">
          <a:xfrm>
            <a:off x="5334000" y="34290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EEF3B-56BC-4009-9413-6E4A3F2574EC}"/>
              </a:ext>
            </a:extLst>
          </p:cNvPr>
          <p:cNvSpPr/>
          <p:nvPr/>
        </p:nvSpPr>
        <p:spPr bwMode="auto">
          <a:xfrm>
            <a:off x="5562600" y="3505200"/>
            <a:ext cx="381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F6EDC5-8A5D-4D48-84D5-F68BEAC66ADF}"/>
              </a:ext>
            </a:extLst>
          </p:cNvPr>
          <p:cNvCxnSpPr/>
          <p:nvPr/>
        </p:nvCxnSpPr>
        <p:spPr bwMode="auto">
          <a:xfrm flipV="1">
            <a:off x="5715000" y="1828800"/>
            <a:ext cx="3048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FDDB5F-AEA2-40E2-A0B9-13BE1B7E6385}"/>
              </a:ext>
            </a:extLst>
          </p:cNvPr>
          <p:cNvCxnSpPr>
            <a:stCxn id="22" idx="2"/>
          </p:cNvCxnSpPr>
          <p:nvPr/>
        </p:nvCxnSpPr>
        <p:spPr bwMode="auto">
          <a:xfrm rot="16200000" flipH="1">
            <a:off x="5772150" y="3714750"/>
            <a:ext cx="228600" cy="266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FBE39AF-E7F8-4A34-A0B6-F78949A0F55F}"/>
              </a:ext>
            </a:extLst>
          </p:cNvPr>
          <p:cNvSpPr/>
          <p:nvPr/>
        </p:nvSpPr>
        <p:spPr bwMode="auto">
          <a:xfrm rot="5400000">
            <a:off x="6324600" y="21336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4F05378-E845-4B13-81B2-65AEB166D103}"/>
              </a:ext>
            </a:extLst>
          </p:cNvPr>
          <p:cNvSpPr/>
          <p:nvPr/>
        </p:nvSpPr>
        <p:spPr bwMode="auto">
          <a:xfrm rot="5400000">
            <a:off x="6324600" y="35052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594C399-F1EE-4671-9DC8-2D688A78CBD2}"/>
              </a:ext>
            </a:extLst>
          </p:cNvPr>
          <p:cNvSpPr/>
          <p:nvPr/>
        </p:nvSpPr>
        <p:spPr bwMode="auto">
          <a:xfrm rot="5400000">
            <a:off x="6324600" y="43434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D24AD2-5514-4856-86B6-0E1C7329F906}"/>
              </a:ext>
            </a:extLst>
          </p:cNvPr>
          <p:cNvSpPr/>
          <p:nvPr/>
        </p:nvSpPr>
        <p:spPr bwMode="auto">
          <a:xfrm rot="5400000">
            <a:off x="6324600" y="1371600"/>
            <a:ext cx="457200" cy="457200"/>
          </a:xfrm>
          <a:prstGeom prst="triangle">
            <a:avLst>
              <a:gd name="adj" fmla="val 53077"/>
            </a:avLst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9" name="Shape 80">
            <a:extLst>
              <a:ext uri="{FF2B5EF4-FFF2-40B4-BE49-F238E27FC236}">
                <a16:creationId xmlns:a16="http://schemas.microsoft.com/office/drawing/2014/main" id="{6999837D-3DC5-4060-838A-F930A9453BBE}"/>
              </a:ext>
            </a:extLst>
          </p:cNvPr>
          <p:cNvCxnSpPr>
            <a:stCxn id="28" idx="0"/>
          </p:cNvCxnSpPr>
          <p:nvPr/>
        </p:nvCxnSpPr>
        <p:spPr bwMode="auto">
          <a:xfrm>
            <a:off x="6781800" y="1614268"/>
            <a:ext cx="76200" cy="290732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hape 82">
            <a:extLst>
              <a:ext uri="{FF2B5EF4-FFF2-40B4-BE49-F238E27FC236}">
                <a16:creationId xmlns:a16="http://schemas.microsoft.com/office/drawing/2014/main" id="{B7AC148D-7C1A-4AEE-8D11-EBB6B0676E71}"/>
              </a:ext>
            </a:extLst>
          </p:cNvPr>
          <p:cNvCxnSpPr>
            <a:stCxn id="25" idx="0"/>
          </p:cNvCxnSpPr>
          <p:nvPr/>
        </p:nvCxnSpPr>
        <p:spPr bwMode="auto">
          <a:xfrm flipV="1">
            <a:off x="6781800" y="1905000"/>
            <a:ext cx="76200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09A84CD-26DA-42DF-9920-D759160E28C5}"/>
              </a:ext>
            </a:extLst>
          </p:cNvPr>
          <p:cNvSpPr/>
          <p:nvPr/>
        </p:nvSpPr>
        <p:spPr bwMode="auto">
          <a:xfrm rot="16200000">
            <a:off x="6896100" y="1866900"/>
            <a:ext cx="685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2" name="Elbow Connector 87">
            <a:extLst>
              <a:ext uri="{FF2B5EF4-FFF2-40B4-BE49-F238E27FC236}">
                <a16:creationId xmlns:a16="http://schemas.microsoft.com/office/drawing/2014/main" id="{09B8090B-D409-47E4-B41D-9E87F0C6DA86}"/>
              </a:ext>
            </a:extLst>
          </p:cNvPr>
          <p:cNvCxnSpPr/>
          <p:nvPr/>
        </p:nvCxnSpPr>
        <p:spPr bwMode="auto">
          <a:xfrm>
            <a:off x="6781800" y="3733800"/>
            <a:ext cx="1588" cy="838200"/>
          </a:xfrm>
          <a:prstGeom prst="bentConnector3">
            <a:avLst>
              <a:gd name="adj1" fmla="val 908023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DBF629-63D5-44B5-9118-AC70B3A565C6}"/>
              </a:ext>
            </a:extLst>
          </p:cNvPr>
          <p:cNvCxnSpPr/>
          <p:nvPr/>
        </p:nvCxnSpPr>
        <p:spPr bwMode="auto">
          <a:xfrm>
            <a:off x="6934200" y="4114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D698E-6BA9-484E-85EB-BEEEA286E8EC}"/>
              </a:ext>
            </a:extLst>
          </p:cNvPr>
          <p:cNvSpPr/>
          <p:nvPr/>
        </p:nvSpPr>
        <p:spPr bwMode="auto">
          <a:xfrm rot="16200000">
            <a:off x="69342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00682D-ADA5-4FB6-8EDB-A7F027C8851A}"/>
              </a:ext>
            </a:extLst>
          </p:cNvPr>
          <p:cNvCxnSpPr>
            <a:endCxn id="31" idx="0"/>
          </p:cNvCxnSpPr>
          <p:nvPr/>
        </p:nvCxnSpPr>
        <p:spPr bwMode="auto">
          <a:xfrm>
            <a:off x="6858000" y="1981200"/>
            <a:ext cx="2286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24586-8B06-47A3-BBAA-726084856C35}"/>
              </a:ext>
            </a:extLst>
          </p:cNvPr>
          <p:cNvSpPr/>
          <p:nvPr/>
        </p:nvSpPr>
        <p:spPr bwMode="auto">
          <a:xfrm>
            <a:off x="838200" y="1828800"/>
            <a:ext cx="1219200" cy="838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DEA7C4-56D6-4A31-BEDC-4B8C458183F7}"/>
              </a:ext>
            </a:extLst>
          </p:cNvPr>
          <p:cNvCxnSpPr/>
          <p:nvPr/>
        </p:nvCxnSpPr>
        <p:spPr bwMode="auto">
          <a:xfrm>
            <a:off x="7391400" y="19812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71F0040-7423-47BD-9D16-8A5A6FC40902}"/>
              </a:ext>
            </a:extLst>
          </p:cNvPr>
          <p:cNvSpPr/>
          <p:nvPr/>
        </p:nvSpPr>
        <p:spPr bwMode="auto">
          <a:xfrm>
            <a:off x="7696200" y="1828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D9DFB3-DC17-48A1-977D-C64F7AE615B1}"/>
              </a:ext>
            </a:extLst>
          </p:cNvPr>
          <p:cNvSpPr/>
          <p:nvPr/>
        </p:nvSpPr>
        <p:spPr bwMode="auto">
          <a:xfrm>
            <a:off x="7772400" y="3962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1" i="0" u="none" strike="noStrike" cap="none" normalizeH="0" baseline="-250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D3B9F2-628E-45D1-86A0-BF0F8AE99858}"/>
              </a:ext>
            </a:extLst>
          </p:cNvPr>
          <p:cNvCxnSpPr/>
          <p:nvPr/>
        </p:nvCxnSpPr>
        <p:spPr bwMode="auto">
          <a:xfrm>
            <a:off x="7467600" y="41148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7CE762-833D-4D5D-A46F-CF880524DC37}"/>
              </a:ext>
            </a:extLst>
          </p:cNvPr>
          <p:cNvCxnSpPr>
            <a:endCxn id="38" idx="0"/>
          </p:cNvCxnSpPr>
          <p:nvPr/>
        </p:nvCxnSpPr>
        <p:spPr bwMode="auto">
          <a:xfrm rot="5400000">
            <a:off x="7658100" y="16383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075141-E65C-4DBF-9B1D-92DE5E1A3D5A}"/>
              </a:ext>
            </a:extLst>
          </p:cNvPr>
          <p:cNvCxnSpPr/>
          <p:nvPr/>
        </p:nvCxnSpPr>
        <p:spPr bwMode="auto">
          <a:xfrm rot="5400000">
            <a:off x="7735094" y="3771106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B6A0B6-784F-4854-8CD0-3F60DAAF342C}"/>
              </a:ext>
            </a:extLst>
          </p:cNvPr>
          <p:cNvCxnSpPr>
            <a:stCxn id="38" idx="6"/>
          </p:cNvCxnSpPr>
          <p:nvPr/>
        </p:nvCxnSpPr>
        <p:spPr bwMode="auto">
          <a:xfrm>
            <a:off x="8001000" y="19812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F02BB8-A7CC-4027-A5F0-CB3B630BD91A}"/>
              </a:ext>
            </a:extLst>
          </p:cNvPr>
          <p:cNvCxnSpPr>
            <a:stCxn id="39" idx="6"/>
          </p:cNvCxnSpPr>
          <p:nvPr/>
        </p:nvCxnSpPr>
        <p:spPr bwMode="auto">
          <a:xfrm>
            <a:off x="8077200" y="41148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D6ECEE-A5DB-497D-B67D-180370A94144}"/>
              </a:ext>
            </a:extLst>
          </p:cNvPr>
          <p:cNvCxnSpPr/>
          <p:nvPr/>
        </p:nvCxnSpPr>
        <p:spPr bwMode="auto">
          <a:xfrm rot="5400000">
            <a:off x="2935458" y="1865142"/>
            <a:ext cx="3774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2D6EE6-2578-4C31-AE6F-669BE61783DC}"/>
              </a:ext>
            </a:extLst>
          </p:cNvPr>
          <p:cNvCxnSpPr>
            <a:endCxn id="10" idx="0"/>
          </p:cNvCxnSpPr>
          <p:nvPr/>
        </p:nvCxnSpPr>
        <p:spPr bwMode="auto">
          <a:xfrm rot="16200000" flipH="1">
            <a:off x="2941320" y="3246120"/>
            <a:ext cx="36576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2B4D176-344F-4D4B-8537-22731211B047}"/>
              </a:ext>
            </a:extLst>
          </p:cNvPr>
          <p:cNvSpPr/>
          <p:nvPr/>
        </p:nvSpPr>
        <p:spPr>
          <a:xfrm>
            <a:off x="8712119" y="3459233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0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0ED4E6-1E57-45DE-9BBE-8EEAC7ACE516}"/>
              </a:ext>
            </a:extLst>
          </p:cNvPr>
          <p:cNvSpPr txBox="1"/>
          <p:nvPr/>
        </p:nvSpPr>
        <p:spPr>
          <a:xfrm>
            <a:off x="4038600" y="2667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2BBAB7-28E7-47D6-8B77-B68DE6A40BBD}"/>
              </a:ext>
            </a:extLst>
          </p:cNvPr>
          <p:cNvSpPr txBox="1"/>
          <p:nvPr/>
        </p:nvSpPr>
        <p:spPr>
          <a:xfrm>
            <a:off x="28956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Multiply 53">
            <a:extLst>
              <a:ext uri="{FF2B5EF4-FFF2-40B4-BE49-F238E27FC236}">
                <a16:creationId xmlns:a16="http://schemas.microsoft.com/office/drawing/2014/main" id="{25D28C33-7724-433F-B69B-A5AE924A3FD0}"/>
              </a:ext>
            </a:extLst>
          </p:cNvPr>
          <p:cNvSpPr/>
          <p:nvPr/>
        </p:nvSpPr>
        <p:spPr bwMode="auto">
          <a:xfrm>
            <a:off x="2971800" y="2057400"/>
            <a:ext cx="304800" cy="304800"/>
          </a:xfrm>
          <a:prstGeom prst="mathMultiply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51" name="Multiply 54">
            <a:extLst>
              <a:ext uri="{FF2B5EF4-FFF2-40B4-BE49-F238E27FC236}">
                <a16:creationId xmlns:a16="http://schemas.microsoft.com/office/drawing/2014/main" id="{3F8A18D6-3925-4329-A752-8AF1B81FEDB4}"/>
              </a:ext>
            </a:extLst>
          </p:cNvPr>
          <p:cNvSpPr/>
          <p:nvPr/>
        </p:nvSpPr>
        <p:spPr bwMode="auto">
          <a:xfrm>
            <a:off x="2971800" y="3429000"/>
            <a:ext cx="304800" cy="3048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40F7EB-C88B-451D-8E04-8123B4F66485}"/>
              </a:ext>
            </a:extLst>
          </p:cNvPr>
          <p:cNvSpPr txBox="1"/>
          <p:nvPr/>
        </p:nvSpPr>
        <p:spPr>
          <a:xfrm>
            <a:off x="838200" y="1828800"/>
            <a:ext cx="12192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IN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streams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0F326F-D8FF-4D30-BBAA-246C7E1BF9C5}"/>
              </a:ext>
            </a:extLst>
          </p:cNvPr>
          <p:cNvSpPr txBox="1"/>
          <p:nvPr/>
        </p:nvSpPr>
        <p:spPr>
          <a:xfrm>
            <a:off x="21336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</a:t>
            </a:r>
            <a:r>
              <a:rPr lang="en-IN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C4276E-165B-4961-8A88-1516CBB75EEB}"/>
              </a:ext>
            </a:extLst>
          </p:cNvPr>
          <p:cNvSpPr txBox="1"/>
          <p:nvPr/>
        </p:nvSpPr>
        <p:spPr>
          <a:xfrm>
            <a:off x="20574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S</a:t>
            </a:r>
            <a:r>
              <a:rPr lang="en-IN" baseline="-25000" dirty="0" err="1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AADB1C-CDE0-4B47-BCAE-92FB8BF443D5}"/>
              </a:ext>
            </a:extLst>
          </p:cNvPr>
          <p:cNvSpPr txBox="1"/>
          <p:nvPr/>
        </p:nvSpPr>
        <p:spPr>
          <a:xfrm>
            <a:off x="2895600" y="13716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F1FB73-3C3E-4464-A5EC-7C613F40D136}"/>
              </a:ext>
            </a:extLst>
          </p:cNvPr>
          <p:cNvSpPr txBox="1"/>
          <p:nvPr/>
        </p:nvSpPr>
        <p:spPr>
          <a:xfrm>
            <a:off x="2895600" y="26670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</a:t>
            </a:r>
            <a:r>
              <a:rPr lang="en-GB" baseline="-25000" dirty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754C1F-2D39-4AFD-836B-D0E186E1E02F}"/>
              </a:ext>
            </a:extLst>
          </p:cNvPr>
          <p:cNvSpPr txBox="1"/>
          <p:nvPr/>
        </p:nvSpPr>
        <p:spPr>
          <a:xfrm>
            <a:off x="2286000" y="2286000"/>
            <a:ext cx="30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GB" sz="1000" b="1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3444EA-A12E-469D-930A-A468DBD030C1}"/>
              </a:ext>
            </a:extLst>
          </p:cNvPr>
          <p:cNvSpPr txBox="1"/>
          <p:nvPr/>
        </p:nvSpPr>
        <p:spPr>
          <a:xfrm>
            <a:off x="4495800" y="1828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N</a:t>
            </a:r>
            <a:r>
              <a:rPr lang="en-GB" baseline="-25000" dirty="0" err="1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61811D-D168-4DDE-8D7C-ABE5F544D6AC}"/>
              </a:ext>
            </a:extLst>
          </p:cNvPr>
          <p:cNvSpPr txBox="1"/>
          <p:nvPr/>
        </p:nvSpPr>
        <p:spPr>
          <a:xfrm>
            <a:off x="1371600" y="2667001"/>
            <a:ext cx="15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695B7B-5A37-4D95-9CF8-1993E5639FB7}"/>
              </a:ext>
            </a:extLst>
          </p:cNvPr>
          <p:cNvSpPr txBox="1"/>
          <p:nvPr/>
        </p:nvSpPr>
        <p:spPr>
          <a:xfrm>
            <a:off x="7162800" y="243840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Multiply 79">
            <a:extLst>
              <a:ext uri="{FF2B5EF4-FFF2-40B4-BE49-F238E27FC236}">
                <a16:creationId xmlns:a16="http://schemas.microsoft.com/office/drawing/2014/main" id="{FAB25BF8-D666-4435-9B30-7DC30B488720}"/>
              </a:ext>
            </a:extLst>
          </p:cNvPr>
          <p:cNvSpPr/>
          <p:nvPr/>
        </p:nvSpPr>
        <p:spPr bwMode="auto">
          <a:xfrm>
            <a:off x="7696200" y="18288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2" name="Multiply 81">
            <a:extLst>
              <a:ext uri="{FF2B5EF4-FFF2-40B4-BE49-F238E27FC236}">
                <a16:creationId xmlns:a16="http://schemas.microsoft.com/office/drawing/2014/main" id="{5860602B-49BE-49CD-802E-9CB40001A2AC}"/>
              </a:ext>
            </a:extLst>
          </p:cNvPr>
          <p:cNvSpPr/>
          <p:nvPr/>
        </p:nvSpPr>
        <p:spPr bwMode="auto">
          <a:xfrm>
            <a:off x="7772400" y="39624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1CC45E-D39A-4CC6-81F6-4F16B5B8C8C6}"/>
              </a:ext>
            </a:extLst>
          </p:cNvPr>
          <p:cNvSpPr txBox="1"/>
          <p:nvPr/>
        </p:nvSpPr>
        <p:spPr>
          <a:xfrm>
            <a:off x="55626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H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72D0BE-B368-4335-A0E7-8B3451F7ED8D}"/>
              </a:ext>
            </a:extLst>
          </p:cNvPr>
          <p:cNvSpPr txBox="1"/>
          <p:nvPr/>
        </p:nvSpPr>
        <p:spPr>
          <a:xfrm>
            <a:off x="5562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1"/>
                </a:solidFill>
              </a:rPr>
              <a:t>H</a:t>
            </a:r>
            <a:r>
              <a:rPr lang="en-GB" sz="1600" baseline="-25000" dirty="0" err="1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837397-ACDC-4169-9E1E-4B682FECAA82}"/>
              </a:ext>
            </a:extLst>
          </p:cNvPr>
          <p:cNvSpPr txBox="1"/>
          <p:nvPr/>
        </p:nvSpPr>
        <p:spPr>
          <a:xfrm>
            <a:off x="4876800" y="25908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AE5980-9C07-4EBD-B3BA-E77A6D3122AF}"/>
              </a:ext>
            </a:extLst>
          </p:cNvPr>
          <p:cNvSpPr txBox="1"/>
          <p:nvPr/>
        </p:nvSpPr>
        <p:spPr>
          <a:xfrm>
            <a:off x="5943600" y="2667000"/>
            <a:ext cx="12192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Available:N</a:t>
            </a:r>
            <a:r>
              <a:rPr lang="en-GB" sz="1400" baseline="-25000" dirty="0">
                <a:solidFill>
                  <a:schemeClr val="tx1"/>
                </a:solidFill>
              </a:rPr>
              <a:t>r,1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Active:M</a:t>
            </a:r>
            <a:r>
              <a:rPr lang="en-GB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9A50AF-299B-4D24-B41D-6704C93F3C3D}"/>
              </a:ext>
            </a:extLst>
          </p:cNvPr>
          <p:cNvSpPr txBox="1"/>
          <p:nvPr/>
        </p:nvSpPr>
        <p:spPr>
          <a:xfrm>
            <a:off x="5943600" y="4876800"/>
            <a:ext cx="12954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/>
                </a:solidFill>
              </a:rPr>
              <a:t>Available:N</a:t>
            </a:r>
            <a:r>
              <a:rPr lang="en-GB" sz="1400" baseline="-25000" dirty="0" err="1">
                <a:solidFill>
                  <a:schemeClr val="tx1"/>
                </a:solidFill>
              </a:rPr>
              <a:t>r,k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 err="1">
                <a:solidFill>
                  <a:schemeClr val="tx1"/>
                </a:solidFill>
              </a:rPr>
              <a:t>Active:M</a:t>
            </a:r>
            <a:r>
              <a:rPr lang="en-GB" sz="1400" baseline="-25000" dirty="0" err="1">
                <a:solidFill>
                  <a:schemeClr val="tx1"/>
                </a:solidFill>
              </a:rPr>
              <a:t>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78AD5F-DBE9-4A4B-9F7B-629ADAE848D4}"/>
              </a:ext>
            </a:extLst>
          </p:cNvPr>
          <p:cNvSpPr txBox="1"/>
          <p:nvPr/>
        </p:nvSpPr>
        <p:spPr>
          <a:xfrm>
            <a:off x="5791200" y="24384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AA3DBD-7D5E-4864-BC9E-C3761429116F}"/>
              </a:ext>
            </a:extLst>
          </p:cNvPr>
          <p:cNvSpPr txBox="1"/>
          <p:nvPr/>
        </p:nvSpPr>
        <p:spPr>
          <a:xfrm>
            <a:off x="6400800" y="16764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EE79B3-4BA2-4577-AA03-CA1ACF375136}"/>
              </a:ext>
            </a:extLst>
          </p:cNvPr>
          <p:cNvSpPr txBox="1"/>
          <p:nvPr/>
        </p:nvSpPr>
        <p:spPr>
          <a:xfrm>
            <a:off x="6400800" y="38100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95739E-D723-4D5C-A175-A52EA3F5E4A9}"/>
              </a:ext>
            </a:extLst>
          </p:cNvPr>
          <p:cNvSpPr txBox="1"/>
          <p:nvPr/>
        </p:nvSpPr>
        <p:spPr>
          <a:xfrm>
            <a:off x="3352800" y="22860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552E4-06EF-471A-8684-67BFF7652835}"/>
              </a:ext>
            </a:extLst>
          </p:cNvPr>
          <p:cNvSpPr txBox="1"/>
          <p:nvPr/>
        </p:nvSpPr>
        <p:spPr>
          <a:xfrm rot="16200000">
            <a:off x="6798677" y="18119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8F67C8-1915-460D-B677-7C50BF9FE4B2}"/>
              </a:ext>
            </a:extLst>
          </p:cNvPr>
          <p:cNvSpPr txBox="1"/>
          <p:nvPr/>
        </p:nvSpPr>
        <p:spPr>
          <a:xfrm rot="16200000">
            <a:off x="6874877" y="39455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USER 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360C8B-BFC5-4DE8-8123-667CBC529D18}"/>
              </a:ext>
            </a:extLst>
          </p:cNvPr>
          <p:cNvSpPr txBox="1"/>
          <p:nvPr/>
        </p:nvSpPr>
        <p:spPr>
          <a:xfrm>
            <a:off x="7391400" y="2057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A0B627-10E2-46F7-BDE1-68C3CE4178DA}"/>
              </a:ext>
            </a:extLst>
          </p:cNvPr>
          <p:cNvSpPr txBox="1"/>
          <p:nvPr/>
        </p:nvSpPr>
        <p:spPr>
          <a:xfrm>
            <a:off x="7467600" y="41910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25BFBD-8CCF-492A-B9BF-01201EC15C5D}"/>
              </a:ext>
            </a:extLst>
          </p:cNvPr>
          <p:cNvSpPr txBox="1"/>
          <p:nvPr/>
        </p:nvSpPr>
        <p:spPr>
          <a:xfrm>
            <a:off x="7848600" y="1447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1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980EE6-EC6B-4C9C-892B-F5448702F430}"/>
              </a:ext>
            </a:extLst>
          </p:cNvPr>
          <p:cNvSpPr txBox="1"/>
          <p:nvPr/>
        </p:nvSpPr>
        <p:spPr>
          <a:xfrm>
            <a:off x="7924800" y="3505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W*</a:t>
            </a:r>
            <a:r>
              <a:rPr lang="en-GB" sz="1600" baseline="-25000" dirty="0">
                <a:solidFill>
                  <a:schemeClr val="tx1"/>
                </a:solidFill>
              </a:rPr>
              <a:t>k</a:t>
            </a:r>
            <a:r>
              <a:rPr lang="en-GB" sz="1600" dirty="0">
                <a:solidFill>
                  <a:schemeClr val="tx1"/>
                </a:solidFill>
              </a:rPr>
              <a:t> H*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A3E121-9096-4852-9B89-6DCA7C85D552}"/>
              </a:ext>
            </a:extLst>
          </p:cNvPr>
          <p:cNvSpPr txBox="1"/>
          <p:nvPr/>
        </p:nvSpPr>
        <p:spPr>
          <a:xfrm>
            <a:off x="8382000" y="1828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460FAF-838F-44C5-BD40-7639F7C5D759}"/>
              </a:ext>
            </a:extLst>
          </p:cNvPr>
          <p:cNvSpPr txBox="1"/>
          <p:nvPr/>
        </p:nvSpPr>
        <p:spPr>
          <a:xfrm>
            <a:off x="8382000" y="3962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787AE0-CB3D-4375-B27A-F2EC2B8AFACE}"/>
              </a:ext>
            </a:extLst>
          </p:cNvPr>
          <p:cNvSpPr txBox="1"/>
          <p:nvPr/>
        </p:nvSpPr>
        <p:spPr>
          <a:xfrm>
            <a:off x="838200" y="5410200"/>
            <a:ext cx="4953000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User Scheduling and precoding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Down Arrow 109">
            <a:extLst>
              <a:ext uri="{FF2B5EF4-FFF2-40B4-BE49-F238E27FC236}">
                <a16:creationId xmlns:a16="http://schemas.microsoft.com/office/drawing/2014/main" id="{1FB2ECDB-48B1-45CA-B7B5-88FDAC1FA86E}"/>
              </a:ext>
            </a:extLst>
          </p:cNvPr>
          <p:cNvSpPr/>
          <p:nvPr/>
        </p:nvSpPr>
        <p:spPr bwMode="auto">
          <a:xfrm rot="10800000">
            <a:off x="1752600" y="4114800"/>
            <a:ext cx="484632" cy="1207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2" name="Down Arrow 110">
            <a:extLst>
              <a:ext uri="{FF2B5EF4-FFF2-40B4-BE49-F238E27FC236}">
                <a16:creationId xmlns:a16="http://schemas.microsoft.com/office/drawing/2014/main" id="{FCCFD957-076C-4575-BBC7-2A35F9AC76A9}"/>
              </a:ext>
            </a:extLst>
          </p:cNvPr>
          <p:cNvSpPr/>
          <p:nvPr/>
        </p:nvSpPr>
        <p:spPr bwMode="auto">
          <a:xfrm rot="10800000">
            <a:off x="3352800" y="3733800"/>
            <a:ext cx="484632" cy="1588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670FDA-E635-4C75-8091-6D842EF3771C}"/>
              </a:ext>
            </a:extLst>
          </p:cNvPr>
          <p:cNvSpPr txBox="1"/>
          <p:nvPr/>
        </p:nvSpPr>
        <p:spPr>
          <a:xfrm>
            <a:off x="609600" y="4495800"/>
            <a:ext cx="1143000" cy="7386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number of data </a:t>
            </a:r>
            <a:r>
              <a:rPr lang="en-GB" sz="1400" b="1" dirty="0" err="1">
                <a:solidFill>
                  <a:schemeClr val="tx1"/>
                </a:solidFill>
              </a:rPr>
              <a:t>sreams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CB80B-F690-4B0A-9887-8B01737B126A}"/>
              </a:ext>
            </a:extLst>
          </p:cNvPr>
          <p:cNvSpPr txBox="1"/>
          <p:nvPr/>
        </p:nvSpPr>
        <p:spPr>
          <a:xfrm>
            <a:off x="3733800" y="4343400"/>
            <a:ext cx="1600200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</a:rPr>
              <a:t>Adjust </a:t>
            </a:r>
            <a:r>
              <a:rPr lang="en-GB" sz="1400" b="1" dirty="0" err="1">
                <a:solidFill>
                  <a:schemeClr val="tx1"/>
                </a:solidFill>
              </a:rPr>
              <a:t>precoding</a:t>
            </a:r>
            <a:r>
              <a:rPr lang="en-GB" sz="1400" b="1" dirty="0">
                <a:solidFill>
                  <a:schemeClr val="tx1"/>
                </a:solidFill>
              </a:rPr>
              <a:t> matrices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The model consists of a </a:t>
            </a:r>
            <a:r>
              <a:rPr lang="en-IN" altLang="en-US" sz="2400" b="1" dirty="0">
                <a:cs typeface="Times New Roman" panose="02020603050405020304" pitchFamily="18" charset="0"/>
              </a:rPr>
              <a:t>single cell downlink MU MIMO </a:t>
            </a:r>
            <a:r>
              <a:rPr lang="en-IN" altLang="en-US" sz="2400" dirty="0">
                <a:cs typeface="Times New Roman" panose="02020603050405020304" pitchFamily="18" charset="0"/>
              </a:rPr>
              <a:t>network.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The Base Station has </a:t>
            </a:r>
            <a:r>
              <a:rPr lang="en-IN" altLang="en-US" sz="2400" dirty="0" err="1">
                <a:cs typeface="Times New Roman" panose="02020603050405020304" pitchFamily="18" charset="0"/>
              </a:rPr>
              <a:t>N</a:t>
            </a:r>
            <a:r>
              <a:rPr lang="en-IN" altLang="en-US" sz="2400" baseline="-25000" dirty="0" err="1">
                <a:cs typeface="Times New Roman" panose="02020603050405020304" pitchFamily="18" charset="0"/>
              </a:rPr>
              <a:t>t</a:t>
            </a:r>
            <a:r>
              <a:rPr lang="en-IN" altLang="en-US" sz="2400" dirty="0">
                <a:cs typeface="Times New Roman" panose="02020603050405020304" pitchFamily="18" charset="0"/>
              </a:rPr>
              <a:t> number of transmitting antennas whereas there are </a:t>
            </a:r>
            <a:r>
              <a:rPr lang="en-IN" altLang="en-US" sz="2400" b="1" dirty="0">
                <a:cs typeface="Times New Roman" panose="02020603050405020304" pitchFamily="18" charset="0"/>
              </a:rPr>
              <a:t>K users</a:t>
            </a:r>
            <a:r>
              <a:rPr lang="en-IN" altLang="en-US" sz="2400" dirty="0">
                <a:cs typeface="Times New Roman" panose="02020603050405020304" pitchFamily="18" charset="0"/>
              </a:rPr>
              <a:t> having </a:t>
            </a:r>
            <a:r>
              <a:rPr lang="en-IN" altLang="en-US" sz="2400" b="1" dirty="0">
                <a:cs typeface="Times New Roman" panose="02020603050405020304" pitchFamily="18" charset="0"/>
              </a:rPr>
              <a:t>N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r </a:t>
            </a:r>
            <a:r>
              <a:rPr lang="en-IN" altLang="en-US" sz="2400" b="1" dirty="0">
                <a:cs typeface="Times New Roman" panose="02020603050405020304" pitchFamily="18" charset="0"/>
              </a:rPr>
              <a:t> receiving antennas </a:t>
            </a:r>
            <a:r>
              <a:rPr lang="en-IN" altLang="en-US" sz="2400" dirty="0">
                <a:cs typeface="Times New Roman" panose="02020603050405020304" pitchFamily="18" charset="0"/>
              </a:rPr>
              <a:t>with them where </a:t>
            </a:r>
            <a:r>
              <a:rPr lang="en-IN" altLang="en-US" sz="2400" b="1" dirty="0">
                <a:cs typeface="Times New Roman" panose="02020603050405020304" pitchFamily="18" charset="0"/>
              </a:rPr>
              <a:t>M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k</a:t>
            </a:r>
            <a:r>
              <a:rPr lang="en-IN" altLang="en-US" sz="2400" b="1" dirty="0">
                <a:cs typeface="Times New Roman" panose="02020603050405020304" pitchFamily="18" charset="0"/>
              </a:rPr>
              <a:t> receiving antennas will be active at a time </a:t>
            </a:r>
            <a:r>
              <a:rPr lang="en-IN" altLang="en-US" sz="2400" dirty="0">
                <a:cs typeface="Times New Roman" panose="02020603050405020304" pitchFamily="18" charset="0"/>
              </a:rPr>
              <a:t>for a particular user where </a:t>
            </a:r>
            <a:r>
              <a:rPr lang="en-IN" altLang="en-US" sz="2400" b="1" dirty="0">
                <a:cs typeface="Times New Roman" panose="02020603050405020304" pitchFamily="18" charset="0"/>
              </a:rPr>
              <a:t>M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k</a:t>
            </a:r>
            <a:r>
              <a:rPr lang="en-IN" altLang="en-US" sz="2400" b="1" dirty="0">
                <a:cs typeface="Times New Roman" panose="02020603050405020304" pitchFamily="18" charset="0"/>
              </a:rPr>
              <a:t> &lt;= Nr</a:t>
            </a:r>
            <a:r>
              <a:rPr lang="en-IN" altLang="en-US" sz="2400" b="1" baseline="-25000" dirty="0">
                <a:cs typeface="Times New Roman" panose="02020603050405020304" pitchFamily="18" charset="0"/>
              </a:rPr>
              <a:t> </a:t>
            </a:r>
            <a:r>
              <a:rPr lang="en-IN" altLang="en-US" sz="2400" baseline="-250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48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System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EEE4-84CB-4D53-BD7E-35808338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610600" cy="49530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Our </a:t>
            </a:r>
            <a:r>
              <a:rPr lang="en-I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objective function i.e. sum capacity </a:t>
            </a:r>
            <a:r>
              <a:rPr lang="en-IN" altLang="en-US" sz="2400" dirty="0">
                <a:cs typeface="Times New Roman" panose="02020603050405020304" pitchFamily="18" charset="0"/>
              </a:rPr>
              <a:t>is dependent on the SLNR based precoding matrix which has been given in next slides.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>
                <a:cs typeface="Times New Roman" panose="02020603050405020304" pitchFamily="18" charset="0"/>
              </a:rPr>
              <a:t>We will assume </a:t>
            </a:r>
            <a:r>
              <a:rPr lang="en-I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equal power per data stream power </a:t>
            </a:r>
            <a:r>
              <a:rPr lang="en-IN" altLang="en-US" sz="2400" b="1" dirty="0">
                <a:cs typeface="Times New Roman" panose="02020603050405020304" pitchFamily="18" charset="0"/>
              </a:rPr>
              <a:t>scheme </a:t>
            </a:r>
            <a:r>
              <a:rPr lang="en-IN" altLang="en-US" sz="2400" dirty="0">
                <a:cs typeface="Times New Roman" panose="02020603050405020304" pitchFamily="18" charset="0"/>
              </a:rPr>
              <a:t>while calculating the </a:t>
            </a:r>
            <a:r>
              <a:rPr lang="en-IN" altLang="en-US" sz="2400" b="1" dirty="0">
                <a:cs typeface="Times New Roman" panose="02020603050405020304" pitchFamily="18" charset="0"/>
              </a:rPr>
              <a:t>SINR</a:t>
            </a:r>
            <a:r>
              <a:rPr lang="en-IN" altLang="en-US" sz="2400" dirty="0">
                <a:cs typeface="Times New Roman" panose="02020603050405020304" pitchFamily="18" charset="0"/>
              </a:rPr>
              <a:t> for the system.</a:t>
            </a:r>
          </a:p>
        </p:txBody>
      </p:sp>
    </p:spTree>
    <p:extLst>
      <p:ext uri="{BB962C8B-B14F-4D97-AF65-F5344CB8AC3E}">
        <p14:creationId xmlns:p14="http://schemas.microsoft.com/office/powerpoint/2010/main" val="21680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71F-B0AE-4C19-84E6-CF97090F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Model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AEEE4-84CB-4D53-BD7E-358083387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</p:spPr>
            <p:txBody>
              <a:bodyPr/>
              <a:lstStyle/>
              <a:p>
                <a:pPr marL="457200" indent="-45720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The </a:t>
                </a:r>
                <a:r>
                  <a:rPr lang="en-IN" sz="2400" b="1" dirty="0">
                    <a:solidFill>
                      <a:schemeClr val="tx1"/>
                    </a:solidFill>
                    <a:latin typeface="Times New Roman" pitchFamily="16" charset="0"/>
                    <a:cs typeface="Times New Roman" pitchFamily="16" charset="0"/>
                  </a:rPr>
                  <a:t>received signal </a:t>
                </a:r>
                <a:r>
                  <a:rPr lang="en-IN" sz="2400" dirty="0">
                    <a:latin typeface="Times New Roman" pitchFamily="16" charset="0"/>
                    <a:cs typeface="Times New Roman" pitchFamily="16" charset="0"/>
                  </a:rPr>
                  <a:t>at the mobile station is given as,</a:t>
                </a: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      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a:rPr lang="en-IN" sz="2800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≠</m:t>
                          </m:r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  <m:sup/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</m:sub>
                      </m:sSub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𝐬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𝐤</m:t>
                          </m:r>
                        </m:sub>
                      </m:sSub>
                      <m:r>
                        <a:rPr lang="en-IN" sz="2800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𝐯</m:t>
                          </m:r>
                        </m:e>
                        <m:sub>
                          <m:r>
                            <a:rPr lang="en-IN" sz="2800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𝐣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3EAEEE4-84CB-4D53-BD7E-358083387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610600" cy="4722813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Up Arrow 25">
            <a:extLst>
              <a:ext uri="{FF2B5EF4-FFF2-40B4-BE49-F238E27FC236}">
                <a16:creationId xmlns:a16="http://schemas.microsoft.com/office/drawing/2014/main" id="{117ABAAD-D726-42E0-9A6B-B302382605D1}"/>
              </a:ext>
            </a:extLst>
          </p:cNvPr>
          <p:cNvSpPr/>
          <p:nvPr/>
        </p:nvSpPr>
        <p:spPr bwMode="auto">
          <a:xfrm>
            <a:off x="3691181" y="2709563"/>
            <a:ext cx="609600" cy="1291797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" name="Up Arrow 26">
            <a:extLst>
              <a:ext uri="{FF2B5EF4-FFF2-40B4-BE49-F238E27FC236}">
                <a16:creationId xmlns:a16="http://schemas.microsoft.com/office/drawing/2014/main" id="{C121C022-6CF2-4128-B3B3-5334E0542543}"/>
              </a:ext>
            </a:extLst>
          </p:cNvPr>
          <p:cNvSpPr/>
          <p:nvPr/>
        </p:nvSpPr>
        <p:spPr bwMode="auto">
          <a:xfrm>
            <a:off x="5316017" y="3042470"/>
            <a:ext cx="533400" cy="2608088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Up Arrow 27">
            <a:extLst>
              <a:ext uri="{FF2B5EF4-FFF2-40B4-BE49-F238E27FC236}">
                <a16:creationId xmlns:a16="http://schemas.microsoft.com/office/drawing/2014/main" id="{91EE68C6-7DF0-46D5-9C1B-E3CD4699BF60}"/>
              </a:ext>
            </a:extLst>
          </p:cNvPr>
          <p:cNvSpPr/>
          <p:nvPr/>
        </p:nvSpPr>
        <p:spPr bwMode="auto">
          <a:xfrm>
            <a:off x="7296171" y="2667284"/>
            <a:ext cx="533400" cy="1523431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Up Arrow 28">
            <a:extLst>
              <a:ext uri="{FF2B5EF4-FFF2-40B4-BE49-F238E27FC236}">
                <a16:creationId xmlns:a16="http://schemas.microsoft.com/office/drawing/2014/main" id="{8C8868BB-C1ED-4ADF-9F79-A5B5045DEFF1}"/>
              </a:ext>
            </a:extLst>
          </p:cNvPr>
          <p:cNvSpPr/>
          <p:nvPr/>
        </p:nvSpPr>
        <p:spPr bwMode="auto">
          <a:xfrm>
            <a:off x="2329267" y="2727927"/>
            <a:ext cx="533400" cy="813558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346DD-87C6-45C7-8D2B-5A69EC4E1E2A}"/>
              </a:ext>
            </a:extLst>
          </p:cNvPr>
          <p:cNvSpPr txBox="1"/>
          <p:nvPr/>
        </p:nvSpPr>
        <p:spPr>
          <a:xfrm>
            <a:off x="721964" y="3475051"/>
            <a:ext cx="2345410" cy="4616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Received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598F5-06CE-45FF-8AF9-7D7375B3DE30}"/>
              </a:ext>
            </a:extLst>
          </p:cNvPr>
          <p:cNvSpPr txBox="1"/>
          <p:nvPr/>
        </p:nvSpPr>
        <p:spPr>
          <a:xfrm>
            <a:off x="3067374" y="3884849"/>
            <a:ext cx="2209800" cy="46166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Desired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636CA-229A-4D7A-B690-0649758F1763}"/>
              </a:ext>
            </a:extLst>
          </p:cNvPr>
          <p:cNvSpPr txBox="1"/>
          <p:nvPr/>
        </p:nvSpPr>
        <p:spPr>
          <a:xfrm>
            <a:off x="3715719" y="5405289"/>
            <a:ext cx="38862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Interfering undesired signals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0B9D7-958C-4017-8BEA-829E72EC49A2}"/>
              </a:ext>
            </a:extLst>
          </p:cNvPr>
          <p:cNvSpPr txBox="1"/>
          <p:nvPr/>
        </p:nvSpPr>
        <p:spPr>
          <a:xfrm>
            <a:off x="6705600" y="3705884"/>
            <a:ext cx="2438400" cy="120032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White zero mean complex </a:t>
            </a:r>
            <a:r>
              <a:rPr lang="en-GB" dirty="0" err="1"/>
              <a:t>gaussian</a:t>
            </a:r>
            <a:r>
              <a:rPr lang="en-GB" dirty="0"/>
              <a:t> noise</a:t>
            </a:r>
          </a:p>
        </p:txBody>
      </p:sp>
    </p:spTree>
    <p:extLst>
      <p:ext uri="{BB962C8B-B14F-4D97-AF65-F5344CB8AC3E}">
        <p14:creationId xmlns:p14="http://schemas.microsoft.com/office/powerpoint/2010/main" val="302502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6921</TotalTime>
  <Words>1550</Words>
  <Application>Microsoft Office PowerPoint</Application>
  <PresentationFormat>On-screen Show (4:3)</PresentationFormat>
  <Paragraphs>231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Aims/Objectives</vt:lpstr>
      <vt:lpstr>Introduction</vt:lpstr>
      <vt:lpstr>Introduction</vt:lpstr>
      <vt:lpstr>System Model</vt:lpstr>
      <vt:lpstr>System Model</vt:lpstr>
      <vt:lpstr>System Model</vt:lpstr>
      <vt:lpstr>System Model</vt:lpstr>
      <vt:lpstr>JURAS Scheme for MU-MIMO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Suboptimal Algorithms</vt:lpstr>
      <vt:lpstr>Work done</vt:lpstr>
      <vt:lpstr>Work done</vt:lpstr>
      <vt:lpstr>Work done</vt:lpstr>
      <vt:lpstr>Work done</vt:lpstr>
      <vt:lpstr>Future Work</vt:lpstr>
      <vt:lpstr>Conclusions</vt:lpstr>
      <vt:lpstr>Reference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Navneet Nipu</cp:lastModifiedBy>
  <cp:revision>800</cp:revision>
  <cp:lastPrinted>1601-01-01T00:00:00Z</cp:lastPrinted>
  <dcterms:created xsi:type="dcterms:W3CDTF">2005-01-24T10:28:59Z</dcterms:created>
  <dcterms:modified xsi:type="dcterms:W3CDTF">2021-01-11T08:32:05Z</dcterms:modified>
</cp:coreProperties>
</file>