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9" r:id="rId9"/>
    <p:sldId id="271" r:id="rId10"/>
    <p:sldId id="276" r:id="rId11"/>
    <p:sldId id="277" r:id="rId12"/>
    <p:sldId id="278" r:id="rId13"/>
    <p:sldId id="266" r:id="rId14"/>
    <p:sldId id="279" r:id="rId15"/>
    <p:sldId id="265" r:id="rId16"/>
    <p:sldId id="272" r:id="rId17"/>
    <p:sldId id="273" r:id="rId18"/>
    <p:sldId id="280" r:id="rId19"/>
    <p:sldId id="282" r:id="rId20"/>
    <p:sldId id="264" r:id="rId21"/>
    <p:sldId id="267" r:id="rId22"/>
    <p:sldId id="268" r:id="rId23"/>
    <p:sldId id="274" r:id="rId24"/>
    <p:sldId id="275" r:id="rId2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47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12125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862865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MINOR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65138" y="6402388"/>
            <a:ext cx="866775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No:1701202158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19400" y="5334000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Mishra 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For SLNR based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precoding matrix 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will </a:t>
                </a:r>
                <a:r>
                  <a:rPr lang="en-IN" sz="2400" b="1" dirty="0" err="1">
                    <a:latin typeface="Times New Roman" pitchFamily="16" charset="0"/>
                    <a:cs typeface="Times New Roman" pitchFamily="16" charset="0"/>
                  </a:rPr>
                  <a:t>be,the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 precoding matrix is given by,</a:t>
                </a:r>
              </a:p>
              <a:p>
                <a:pPr marL="0" indent="0"/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marL="0" indent="0"/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smtClean="0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sSubSupPr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      </m:t>
                        </m:r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𝑾</m:t>
                        </m:r>
                      </m:e>
                      <m: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𝑗</m:t>
                        </m:r>
                      </m:sub>
                      <m:sup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𝑜</m:t>
                        </m:r>
                      </m:sup>
                    </m:sSubSup>
                    <m:r>
                      <a:rPr lang="en-IN" sz="2400" b="1">
                        <a:solidFill>
                          <a:srgbClr val="002060"/>
                        </a:solidFill>
                        <a:latin typeface="Times New Roman" pitchFamily="16" charset="0"/>
                        <a:cs typeface="Times New Roman" pitchFamily="16" charset="0"/>
                      </a:rPr>
                      <m:t>=</m:t>
                    </m:r>
                    <m:r>
                      <a:rPr lang="en-IN" sz="2400" b="1">
                        <a:solidFill>
                          <a:srgbClr val="002060"/>
                        </a:solidFill>
                        <a:latin typeface="Times New Roman" pitchFamily="16" charset="0"/>
                        <a:cs typeface="Times New Roman" pitchFamily="16" charset="0"/>
                      </a:rPr>
                      <m:t>𝜌</m:t>
                    </m:r>
                    <m:r>
                      <a:rPr lang="en-IN" sz="2400" b="1">
                        <a:solidFill>
                          <a:srgbClr val="002060"/>
                        </a:solidFill>
                        <a:latin typeface="Times New Roman" pitchFamily="16" charset="0"/>
                        <a:cs typeface="Times New Roman" pitchFamily="16" charset="0"/>
                      </a:rPr>
                      <m:t>⋅</m:t>
                    </m:r>
                    <m:sSub>
                      <m:sSubPr>
                        <m:ctrl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eigvec</m:t>
                        </m:r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,</m:t>
                        </m:r>
                        <m:d>
                          <m:d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𝐈</m:t>
                        </m:r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t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992" t="-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B1765B-A0B9-416E-A507-69AED6847BF8}"/>
              </a:ext>
            </a:extLst>
          </p:cNvPr>
          <p:cNvSpPr txBox="1"/>
          <p:nvPr/>
        </p:nvSpPr>
        <p:spPr>
          <a:xfrm>
            <a:off x="533400" y="3482975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rgbClr val="000000"/>
                </a:solidFill>
                <a:cs typeface="Times New Roman" pitchFamily="16" charset="0"/>
              </a:rPr>
              <a:t>After passing through matched filter in the receiver side, the signal  becomes,</a:t>
            </a:r>
            <a:endParaRPr lang="en-US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8126-517D-4C8E-A90B-9B74377F0ADA}"/>
                  </a:ext>
                </a:extLst>
              </p:cNvPr>
              <p:cNvSpPr txBox="1"/>
              <p:nvPr/>
            </p:nvSpPr>
            <p:spPr>
              <a:xfrm>
                <a:off x="533400" y="4116767"/>
                <a:ext cx="8534400" cy="2031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b="1" smtClean="0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b="1">
                                      <a:solidFill>
                                        <a:srgbClr val="002060"/>
                                      </a:solidFill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1">
                                      <a:solidFill>
                                        <a:srgbClr val="002060"/>
                                      </a:solidFill>
                                      <a:cs typeface="Times New Roman" pitchFamily="16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&amp;=</m:t>
                          </m:r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,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≠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naryPr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∈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𝑈𝑘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∗</m:t>
                              </m:r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rgbClr val="002060"/>
                              </a:solidFill>
                              <a:cs typeface="Times New Roman" pitchFamily="16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1">
                                  <a:solidFill>
                                    <a:srgbClr val="002060"/>
                                  </a:solidFill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IN" b="1" dirty="0">
                  <a:solidFill>
                    <a:srgbClr val="000000"/>
                  </a:solidFill>
                  <a:cs typeface="Times New Roman" pitchFamily="1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728126-517D-4C8E-A90B-9B74377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6767"/>
                <a:ext cx="8534400" cy="2031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2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rgbClr val="00B050"/>
                    </a:solidFill>
                    <a:latin typeface="Times New Roman" pitchFamily="16" charset="0"/>
                    <a:cs typeface="Times New Roman" pitchFamily="16" charset="0"/>
                  </a:rPr>
                  <a:t>Signal to interference and noise ratio 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is given by,</a:t>
                </a:r>
              </a:p>
              <a:p>
                <a:pPr marL="0" indent="0"/>
                <a:r>
                  <a:rPr lang="en-IN" sz="2400" b="1" dirty="0">
                    <a:solidFill>
                      <a:srgbClr val="002060"/>
                    </a:solidFill>
                    <a:cs typeface="Times New Roman" pitchFamily="16" charset="0"/>
                  </a:rPr>
                  <a:t>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400" b="1" smtClean="0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eqArrPr>
                      <m:e>
                        <m:sSubSup>
                          <m:sSubSup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SINR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+</m:t>
                            </m:r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+</m:t>
                                        </m:r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 </m:t>
                                        </m:r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𝑈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IN" sz="2400" b="1" dirty="0">
                  <a:solidFill>
                    <a:srgbClr val="002060"/>
                  </a:solidFill>
                  <a:latin typeface="Times New Roman" pitchFamily="16" charset="0"/>
                  <a:cs typeface="Times New Roman" pitchFamily="16" charset="0"/>
                </a:endParaRPr>
              </a:p>
              <a:p>
                <a:pPr marL="0" indent="0"/>
                <a:r>
                  <a:rPr lang="en-IN" sz="2400" b="1" dirty="0">
                    <a:solidFill>
                      <a:srgbClr val="002060"/>
                    </a:solidFill>
                    <a:latin typeface="Times New Roman" pitchFamily="16" charset="0"/>
                    <a:cs typeface="Times New Roman" pitchFamily="16" charset="0"/>
                  </a:rPr>
                  <a:t>      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SINR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𝐵𝑆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𝐿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∥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  <m: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𝐵𝑆</m:t>
                                    </m:r>
                                  </m:sub>
                                </m:s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/</m:t>
                                </m:r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𝐿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supHide m:val="on"/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b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Times New Roman" pitchFamily="16" charset="0"/>
                                                    <a:cs typeface="Times New Roman" pitchFamily="16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 </m:t>
                                            </m:r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  <m:e>
                        <m:r>
                          <a:rPr lang="en-IN" sz="2400" b="1">
                            <a:solidFill>
                              <a:srgbClr val="002060"/>
                            </a:solidFill>
                            <a:latin typeface="Times New Roman" pitchFamily="16" charset="0"/>
                            <a:cs typeface="Times New Roman" pitchFamily="16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1">
                                <a:solidFill>
                                  <a:srgbClr val="002060"/>
                                </a:solidFill>
                                <a:latin typeface="Times New Roman" pitchFamily="16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𝐿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𝐵𝑆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sz="2400" b="1">
                                        <a:solidFill>
                                          <a:srgbClr val="002060"/>
                                        </a:solidFill>
                                        <a:latin typeface="Times New Roman" pitchFamily="16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2060"/>
                                                </a:solidFill>
                                                <a:latin typeface="Times New Roman" pitchFamily="16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2060"/>
                                            </a:solidFill>
                                            <a:latin typeface="Times New Roman" pitchFamily="16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2060"/>
                                    </a:solidFill>
                                    <a:latin typeface="Times New Roman" pitchFamily="16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Here equal power per data stream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 is used.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992" t="-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7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Now the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sum capacity 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which is defined as </a:t>
                </a:r>
                <a:r>
                  <a:rPr lang="en-IN" sz="2400" b="1" dirty="0">
                    <a:solidFill>
                      <a:srgbClr val="00B050"/>
                    </a:solidFill>
                    <a:latin typeface="Times New Roman" pitchFamily="16" charset="0"/>
                    <a:cs typeface="Times New Roman" pitchFamily="16" charset="0"/>
                  </a:rPr>
                  <a:t>the data rate per unit bandwidth 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is given as,</a:t>
                </a:r>
              </a:p>
              <a:p>
                <a:pPr marL="0" indent="0"/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smtClean="0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>
                          <a:solidFill>
                            <a:srgbClr val="002060"/>
                          </a:solidFill>
                          <a:latin typeface="Times New Roman" pitchFamily="16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𝑗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𝑙</m:t>
                          </m:r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Times New Roman" pitchFamily="16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Times New Roman" pitchFamily="16" charset="0"/>
                                  <a:cs typeface="Times New Roman" pitchFamily="16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Times New Roman" pitchFamily="16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log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rgbClr val="00206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2400" b="1">
                                  <a:solidFill>
                                    <a:srgbClr val="002060"/>
                                  </a:solidFill>
                                  <a:latin typeface="Times New Roman" pitchFamily="16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Times New Roman" pitchFamily="16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>
                                          <a:solidFill>
                                            <a:srgbClr val="002060"/>
                                          </a:solidFill>
                                          <a:latin typeface="Times New Roman" pitchFamily="16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Times New Roman" pitchFamily="16" charset="0"/>
                                      <a:cs typeface="Times New Roman" pitchFamily="16" charset="0"/>
                                    </a:rPr>
                                    <m:t>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Times New Roman" pitchFamily="16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>
                                          <a:solidFill>
                                            <a:srgbClr val="002060"/>
                                          </a:solidFill>
                                          <a:latin typeface="Times New Roman" pitchFamily="16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𝐿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𝐵𝑆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sz="2400" b="1">
                                          <a:solidFill>
                                            <a:srgbClr val="002060"/>
                                          </a:solidFill>
                                          <a:latin typeface="Times New Roman" pitchFamily="16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Times New Roman" pitchFamily="16" charset="0"/>
                                                  <a:cs typeface="Times New Roman" pitchFamily="16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>
                                              <a:solidFill>
                                                <a:srgbClr val="002060"/>
                                              </a:solidFill>
                                              <a:latin typeface="Times New Roman" pitchFamily="16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>
                                      <a:solidFill>
                                        <a:srgbClr val="002060"/>
                                      </a:solidFill>
                                      <a:latin typeface="Times New Roman" pitchFamily="16" charset="0"/>
                                      <a:cs typeface="Times New Roman" pitchFamily="16" charset="0"/>
                                    </a:rPr>
                                    <m:t>𝑙𝑙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IN" sz="2400" b="1" dirty="0">
                  <a:latin typeface="Times New Roman" pitchFamily="16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Thus here we have to maximize our objective function i.e. sum capacity.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953000"/>
              </a:xfrm>
              <a:blipFill>
                <a:blip r:embed="rId2"/>
                <a:stretch>
                  <a:fillRect l="-992" t="-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l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2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B050"/>
                </a:solidFill>
              </a:rPr>
              <a:t>JURAS means the joint user and receive antenna selection scheme </a:t>
            </a:r>
            <a:r>
              <a:rPr lang="en-GB" sz="2400" b="1" dirty="0">
                <a:solidFill>
                  <a:schemeClr val="tx1"/>
                </a:solidFill>
              </a:rPr>
              <a:t>which is being implemented in this project using two suboptimal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In this scheme we first select the receive antenna of a user with highest capacity and then other receive antenna having highest sum capacity and so on so as to </a:t>
            </a:r>
            <a:r>
              <a:rPr lang="en-GB" sz="2400" b="1" dirty="0" err="1">
                <a:solidFill>
                  <a:schemeClr val="tx1"/>
                </a:solidFill>
              </a:rPr>
              <a:t>procide</a:t>
            </a:r>
            <a:r>
              <a:rPr lang="en-GB" sz="2400" b="1" dirty="0">
                <a:solidFill>
                  <a:schemeClr val="tx1"/>
                </a:solidFill>
              </a:rPr>
              <a:t> maximum sum capacity for a particular channel.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C00000"/>
                </a:solidFill>
              </a:rPr>
              <a:t>Suboptimal algorithm-1 </a:t>
            </a:r>
            <a:r>
              <a:rPr lang="en-GB" sz="2400" b="1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400" b="1" dirty="0">
                <a:solidFill>
                  <a:srgbClr val="002060"/>
                </a:solidFill>
              </a:rPr>
              <a:t>complexity is somewhat more</a:t>
            </a:r>
            <a:r>
              <a:rPr lang="en-GB" sz="2400" b="1" dirty="0">
                <a:solidFill>
                  <a:schemeClr val="tx1"/>
                </a:solidFill>
              </a:rPr>
              <a:t>).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6DA3-E1BF-437E-BBDA-FB8580C9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JURAS Scheme for MU-MIMO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F8BE-F255-491E-9A75-78F4A933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C00000"/>
                </a:solidFill>
              </a:rPr>
              <a:t>Suboptimal algorithm-2  </a:t>
            </a:r>
            <a:r>
              <a:rPr lang="en-GB" sz="2400" b="1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</a:t>
            </a:r>
            <a:r>
              <a:rPr lang="en-GB" sz="2400" b="1" dirty="0" err="1">
                <a:solidFill>
                  <a:schemeClr val="tx1"/>
                </a:solidFill>
              </a:rPr>
              <a:t>transmision</a:t>
            </a:r>
            <a:r>
              <a:rPr lang="en-GB" sz="2400" b="1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2060"/>
                </a:solidFill>
              </a:rPr>
              <a:t>complexity is reduced </a:t>
            </a:r>
            <a:r>
              <a:rPr lang="en-GB" sz="2400" b="1" dirty="0">
                <a:solidFill>
                  <a:schemeClr val="tx1"/>
                </a:solidFill>
              </a:rPr>
              <a:t>) .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Suboptimal algorithm 1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𝑗</m:t>
                        </m:r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∈</m:t>
                        </m:r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𝑙</m:t>
                        </m:r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log</m:t>
                        </m:r>
                      </m:e>
                      <m:sub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𝐿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4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𝐵𝑆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sz="2400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4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400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4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400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4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4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1279" t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Suboptimal algorithm 2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res</m:t>
                        </m:r>
                      </m:sub>
                      <m:sup/>
                      <m:e>
                        <m:r>
                          <a:rPr lang="en-IN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func>
                      <m:funcPr>
                        <m:ctrlPr>
                          <a:rPr lang="en-I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I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∥"/>
                                        <m:endChr m:val="∥"/>
                                        <m:ctrlPr>
                                          <a:rPr lang="en-I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IN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𝐿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𝐵𝑆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IN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𝑞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∈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𝛿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,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𝑞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≠</m:t>
                                    </m:r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∥"/>
                                        <m:endChr m:val="∥"/>
                                        <m:ctrlPr>
                                          <a:rPr lang="en-I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b="1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IN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N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79437"/>
          </a:xfrm>
        </p:spPr>
        <p:txBody>
          <a:bodyPr/>
          <a:lstStyle/>
          <a:p>
            <a:pPr algn="l"/>
            <a:r>
              <a:rPr lang="en-US" dirty="0"/>
              <a:t>Channel Matrix Generation using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tx1"/>
                </a:solidFill>
              </a:rPr>
              <a:t>Below is the code to generate the</a:t>
            </a:r>
            <a:r>
              <a:rPr lang="pt-BR" sz="2400" b="1" dirty="0">
                <a:solidFill>
                  <a:srgbClr val="C00000"/>
                </a:solidFill>
              </a:rPr>
              <a:t> independent complex gaussian channel matrix</a:t>
            </a:r>
            <a:r>
              <a:rPr lang="pt-BR" sz="2400" b="1" dirty="0">
                <a:solidFill>
                  <a:schemeClr val="tx1"/>
                </a:solidFill>
              </a:rPr>
              <a:t> in matlab where the mean is zero and variance is unity.</a:t>
            </a:r>
          </a:p>
          <a:p>
            <a:r>
              <a:rPr lang="pt-BR" sz="2400" b="1" dirty="0">
                <a:solidFill>
                  <a:srgbClr val="C00000"/>
                </a:solidFill>
              </a:rPr>
              <a:t>n_r=3; </a:t>
            </a:r>
            <a:r>
              <a:rPr lang="pt-BR" sz="2400" b="1" dirty="0">
                <a:solidFill>
                  <a:srgbClr val="00B050"/>
                </a:solidFill>
              </a:rPr>
              <a:t>% number of receiving antennas</a:t>
            </a:r>
          </a:p>
          <a:p>
            <a:r>
              <a:rPr lang="pt-BR" sz="2400" b="1" dirty="0">
                <a:solidFill>
                  <a:srgbClr val="C00000"/>
                </a:solidFill>
              </a:rPr>
              <a:t>n_t=5; </a:t>
            </a:r>
            <a:r>
              <a:rPr lang="pt-BR" sz="2400" b="1" dirty="0">
                <a:solidFill>
                  <a:srgbClr val="00B050"/>
                </a:solidFill>
              </a:rPr>
              <a:t>% number of transmitting antennas</a:t>
            </a:r>
          </a:p>
          <a:p>
            <a:r>
              <a:rPr lang="pt-BR" sz="2400" b="1" dirty="0">
                <a:solidFill>
                  <a:srgbClr val="C00000"/>
                </a:solidFill>
              </a:rPr>
              <a:t>K=5; </a:t>
            </a:r>
            <a:r>
              <a:rPr lang="pt-BR" sz="2400" b="1" dirty="0">
                <a:solidFill>
                  <a:srgbClr val="00B050"/>
                </a:solidFill>
              </a:rPr>
              <a:t>% number of users</a:t>
            </a:r>
          </a:p>
          <a:p>
            <a:r>
              <a:rPr lang="nn-NO" sz="2400" b="1" dirty="0">
                <a:solidFill>
                  <a:srgbClr val="C00000"/>
                </a:solidFill>
              </a:rPr>
              <a:t>Hr=sqrt(1/2)*randn(n_r,n_t,k) + sqrt(1/2)*i1*randn(n_r,n_t,k);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Here we have taken </a:t>
            </a:r>
            <a:r>
              <a:rPr lang="en-US" sz="2400" b="1" dirty="0" err="1">
                <a:solidFill>
                  <a:srgbClr val="00B050"/>
                </a:solidFill>
              </a:rPr>
              <a:t>randn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function so as to generate the random numbers having </a:t>
            </a:r>
            <a:r>
              <a:rPr lang="en-US" sz="2400" b="1" dirty="0">
                <a:solidFill>
                  <a:srgbClr val="00B050"/>
                </a:solidFill>
              </a:rPr>
              <a:t>mean=0 and variance=1.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The code will generate 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chemeClr val="tx1"/>
                </a:solidFill>
              </a:rPr>
              <a:t> number of channel matrix having </a:t>
            </a:r>
            <a:r>
              <a:rPr lang="en-US" sz="2400" b="1" dirty="0" err="1">
                <a:solidFill>
                  <a:srgbClr val="00B050"/>
                </a:solidFill>
              </a:rPr>
              <a:t>n_r</a:t>
            </a:r>
            <a:r>
              <a:rPr lang="en-US" sz="2400" b="1" dirty="0">
                <a:solidFill>
                  <a:srgbClr val="00B050"/>
                </a:solidFill>
              </a:rPr>
              <a:t> rows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err="1">
                <a:solidFill>
                  <a:srgbClr val="00B050"/>
                </a:solidFill>
              </a:rPr>
              <a:t>n_t</a:t>
            </a:r>
            <a:r>
              <a:rPr lang="en-US" sz="2400" b="1" dirty="0">
                <a:solidFill>
                  <a:srgbClr val="00B050"/>
                </a:solidFill>
              </a:rPr>
              <a:t> columns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nn-N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8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DBB5-2C26-4B32-8136-A6653B2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Precoding matrix from channel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chemeClr val="tx1"/>
                    </a:solidFill>
                  </a:rPr>
                  <a:t>We can generate the precoding matrix from channel matrix using the formula given below,</a:t>
                </a:r>
              </a:p>
              <a:p>
                <a:pPr marL="0" indent="0"/>
                <a:endParaRPr lang="en-IN" sz="2400" b="1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SupPr>
                        <m:e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  </m:t>
                          </m:r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𝑾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𝑜</m:t>
                          </m:r>
                        </m:sup>
                      </m:sSubSup>
                      <m:r>
                        <a:rPr lang="en-IN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r>
                        <a:rPr lang="en-IN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𝜌</m:t>
                      </m:r>
                      <m:r>
                        <a:rPr lang="en-IN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⋅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eigvec</m:t>
                          </m:r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rgbClr val="00B050"/>
                              </a:solidFill>
                              <a:latin typeface="Times New Roman" pitchFamily="16" charset="0"/>
                              <a:cs typeface="Times New Roman" pitchFamily="16" charset="0"/>
                            </a:rPr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IN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sz="24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𝐈</m:t>
                          </m:r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b="1" dirty="0">
                  <a:solidFill>
                    <a:srgbClr val="00B050"/>
                  </a:solidFill>
                  <a:cs typeface="Times New Roman" pitchFamily="16" charset="0"/>
                </a:endParaRPr>
              </a:p>
              <a:p>
                <a:pPr marL="0" indent="0"/>
                <a:endParaRPr lang="en-IN" sz="2400" b="1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chemeClr val="tx1"/>
                    </a:solidFill>
                  </a:rPr>
                  <a:t>Here we have to find the eigen value of the expression inside the brackets and we will obtain our SLNR based precoding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737A3-1C32-4D46-9972-1DF2AD14B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82792"/>
                <a:ext cx="8458200" cy="4722813"/>
              </a:xfrm>
              <a:blipFill>
                <a:blip r:embed="rId2"/>
                <a:stretch>
                  <a:fillRect l="-1009" t="-1032" r="-1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8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200-20E1-4AE9-AA55-393CBA4A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Sum capacity from channel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chemeClr val="tx1"/>
                    </a:solidFill>
                  </a:rPr>
                  <a:t>We can calculate sum capacity for every user in suboptimal algorithm 1 using channel matrix and precoding matrix by using the formula given below,</a:t>
                </a:r>
              </a:p>
              <a:p>
                <a:pPr marL="0" indent="0"/>
                <a:r>
                  <a:rPr lang="en-IN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sum</m:t>
                        </m:r>
                      </m:sub>
                    </m:sSub>
                    <m:r>
                      <a:rPr lang="en-IN" sz="2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6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𝑗</m:t>
                        </m:r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∈</m:t>
                        </m:r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naryPr>
                      <m:sub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𝑙</m:t>
                        </m:r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sSubPr>
                          <m:e>
                            <m:r>
                              <a:rPr lang="en-IN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log</m:t>
                        </m:r>
                      </m:e>
                      <m:sub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</m:ctrlPr>
                      </m:dPr>
                      <m:e>
                        <m:r>
                          <a:rPr lang="en-IN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6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6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8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8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8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𝐿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𝐵𝑆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IN" sz="2800" b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6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b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6" charset="0"/>
                                              </a:rPr>
                                              <m:t>𝑊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sz="2800" b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6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IN" sz="2800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6" charset="0"/>
                                  </a:rPr>
                                  <m:t>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400" b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solidFill>
                      <a:schemeClr val="tx1"/>
                    </a:solidFill>
                  </a:rPr>
                  <a:t>And sum capacity for suboptimal algorithm 2 can be calculated by,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8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res</m:t>
                          </m:r>
                        </m:sub>
                        <m:sup/>
                        <m:e>
                          <m: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8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28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800" b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800" b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b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𝐿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𝐵𝑆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8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𝑞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𝛿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𝑞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800" b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800" b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800" b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800" b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6" charset="0"/>
                </a:endParaRPr>
              </a:p>
              <a:p>
                <a:pPr marL="0" indent="0"/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2671B-D04E-41B3-9596-40902117F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63851"/>
                <a:ext cx="8610600" cy="4960749"/>
              </a:xfrm>
              <a:blipFill>
                <a:blip r:embed="rId2"/>
                <a:stretch>
                  <a:fillRect l="-992" t="-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1" y="1319213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Aims/Objectives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 err="1">
                <a:solidFill>
                  <a:srgbClr val="000000"/>
                </a:solidFill>
                <a:latin typeface="+mn-lt"/>
                <a:cs typeface="Times New Roman" pitchFamily="16" charset="0"/>
              </a:rPr>
              <a:t>Intorduction</a:t>
            </a:r>
            <a:endParaRPr lang="en-IN" sz="1600" b="1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System Model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JURAS Scheme for MU-MIMO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Suboptimal  Algorithms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Channel Matrix Generation using MATLAB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Precoding matrix from channel matrix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Sum capacity from channel matrix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Conclusions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Future Work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itchFamily="16" charset="0"/>
              </a:rPr>
              <a:t>References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32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rgbClr val="00B050"/>
                </a:solidFill>
              </a:rPr>
              <a:t>performance gain.</a:t>
            </a:r>
          </a:p>
          <a:p>
            <a:pPr marL="0" indent="0"/>
            <a:endParaRPr lang="en-GB" sz="2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The JURAS scheme performance  gain is </a:t>
            </a:r>
            <a:r>
              <a:rPr lang="en-GB" sz="2400" b="1" dirty="0">
                <a:solidFill>
                  <a:srgbClr val="00B050"/>
                </a:solidFill>
              </a:rPr>
              <a:t>significant at high SNR.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rgbClr val="00B050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l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Till now we have designed the algorithm for the two suboptimal algorithms and we have generated the </a:t>
            </a:r>
            <a:r>
              <a:rPr lang="en-US" sz="2400" b="1" dirty="0">
                <a:solidFill>
                  <a:srgbClr val="00B050"/>
                </a:solidFill>
              </a:rPr>
              <a:t>complex gaussian zero mean and unity variance channel matrix</a:t>
            </a:r>
            <a:r>
              <a:rPr lang="en-US" sz="2400" b="1" dirty="0">
                <a:solidFill>
                  <a:schemeClr val="tx1"/>
                </a:solidFill>
              </a:rPr>
              <a:t> which will be used to calculate the precoding matrix of the system and then sum capacity which is our objective function.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In the next session we have to implement the algorithms in </a:t>
            </a:r>
            <a:r>
              <a:rPr lang="en-US" sz="2400" b="1" dirty="0" err="1">
                <a:solidFill>
                  <a:schemeClr val="tx1"/>
                </a:solidFill>
              </a:rPr>
              <a:t>matlab</a:t>
            </a:r>
            <a:r>
              <a:rPr lang="en-US" sz="2400" b="1" dirty="0">
                <a:solidFill>
                  <a:schemeClr val="tx1"/>
                </a:solidFill>
              </a:rPr>
              <a:t> and calculate  the sum capacity and carryout our simulation results so as to analyze every corner of our suboptimal algorithms whether they provide us satisfactory results or not.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M. </a:t>
            </a:r>
            <a:r>
              <a:rPr lang="en-US" sz="2400" b="1" dirty="0" err="1">
                <a:solidFill>
                  <a:schemeClr val="tx1"/>
                </a:solidFill>
              </a:rPr>
              <a:t>Sadek</a:t>
            </a:r>
            <a:r>
              <a:rPr lang="en-US" sz="2400" b="1" dirty="0">
                <a:solidFill>
                  <a:schemeClr val="tx1"/>
                </a:solidFill>
              </a:rPr>
              <a:t>, A. </a:t>
            </a:r>
            <a:r>
              <a:rPr lang="en-US" sz="2400" b="1" dirty="0" err="1">
                <a:solidFill>
                  <a:schemeClr val="tx1"/>
                </a:solidFill>
              </a:rPr>
              <a:t>Tarighat</a:t>
            </a:r>
            <a:r>
              <a:rPr lang="en-US" sz="2400" b="1" dirty="0">
                <a:solidFill>
                  <a:schemeClr val="tx1"/>
                </a:solidFill>
              </a:rPr>
              <a:t>, and A. H. Sayed, "A Leakage-Based Precoding Scheme for Downlink Multi-User MIMO Channels," IEEE Transactions on Wireless Communications, vol. 6, no. 5, May 2007.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M. </a:t>
            </a:r>
            <a:r>
              <a:rPr lang="en-US" sz="2400" b="1" dirty="0" err="1">
                <a:solidFill>
                  <a:schemeClr val="tx1"/>
                </a:solidFill>
              </a:rPr>
              <a:t>Sadek</a:t>
            </a:r>
            <a:r>
              <a:rPr lang="en-US" sz="2400" b="1" dirty="0">
                <a:solidFill>
                  <a:schemeClr val="tx1"/>
                </a:solidFill>
              </a:rPr>
              <a:t>, A. </a:t>
            </a:r>
            <a:r>
              <a:rPr lang="en-US" sz="2400" b="1" dirty="0" err="1">
                <a:solidFill>
                  <a:schemeClr val="tx1"/>
                </a:solidFill>
              </a:rPr>
              <a:t>Tarighat</a:t>
            </a:r>
            <a:r>
              <a:rPr lang="en-US" sz="2400" b="1" dirty="0">
                <a:solidFill>
                  <a:schemeClr val="tx1"/>
                </a:solidFill>
              </a:rPr>
              <a:t>, and A. H. Sayed, "Active Antenna Selection in Multiuser MIMO Communications," IEEE Transactions on Signal Processing, vol. 55, no. 4, pp. 1498 - 1510, Apr 2007.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solidFill>
                  <a:schemeClr val="tx1"/>
                </a:solidFill>
              </a:rPr>
              <a:t>G. </a:t>
            </a:r>
            <a:r>
              <a:rPr lang="en-US" sz="2400" b="1" dirty="0" err="1">
                <a:solidFill>
                  <a:schemeClr val="tx1"/>
                </a:solidFill>
              </a:rPr>
              <a:t>Caire</a:t>
            </a:r>
            <a:r>
              <a:rPr lang="en-US" sz="2400" b="1" dirty="0">
                <a:solidFill>
                  <a:schemeClr val="tx1"/>
                </a:solidFill>
              </a:rPr>
              <a:t> and S. S. (</a:t>
            </a:r>
            <a:r>
              <a:rPr lang="en-US" sz="2400" b="1" dirty="0" err="1">
                <a:solidFill>
                  <a:schemeClr val="tx1"/>
                </a:solidFill>
              </a:rPr>
              <a:t>Shitz</a:t>
            </a:r>
            <a:r>
              <a:rPr lang="en-US" sz="2400" b="1" dirty="0">
                <a:solidFill>
                  <a:schemeClr val="tx1"/>
                </a:solidFill>
              </a:rPr>
              <a:t>), "On the Achievable Throughput of a Multiantenna Gaussian Broadcast Channel," IEEE Transactions on Information Theory, vol. 49, no. 7, pp. 1691-1706, Jul 2003.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solidFill>
                  <a:schemeClr val="tx1"/>
                </a:solidFill>
              </a:rPr>
              <a:t>Q. H. Spencer, A. L. Swindlehurst, and M. </a:t>
            </a:r>
            <a:r>
              <a:rPr lang="en-US" sz="2400" b="1" dirty="0" err="1">
                <a:solidFill>
                  <a:schemeClr val="tx1"/>
                </a:solidFill>
              </a:rPr>
              <a:t>Haardt</a:t>
            </a:r>
            <a:r>
              <a:rPr lang="en-US" sz="2400" b="1" dirty="0">
                <a:solidFill>
                  <a:schemeClr val="tx1"/>
                </a:solidFill>
              </a:rPr>
              <a:t>, "Zero-Forcing methods for Downlink Spatial Multiplexing in Multiuser MIMO channels," IEEE Transactions on Signal Processing, vol. 52, no. 2, pp. 461-471, Feb 2004.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4681780" cy="533400"/>
          </a:xfrm>
        </p:spPr>
        <p:txBody>
          <a:bodyPr/>
          <a:lstStyle/>
          <a:p>
            <a:pPr algn="l"/>
            <a:r>
              <a:rPr lang="en-IN" dirty="0"/>
              <a:t>AIMS/OBJECTIVES</a:t>
            </a:r>
            <a:br>
              <a:rPr lang="en-IN" sz="2400" dirty="0">
                <a:solidFill>
                  <a:srgbClr val="000000"/>
                </a:solidFill>
                <a:cs typeface="Times New Roman" pitchFamily="16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34400" cy="4267200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rgbClr val="00B0F0"/>
                </a:solidFill>
                <a:cs typeface="Times New Roman" pitchFamily="16" charset="0"/>
              </a:rPr>
              <a:t>JURAS</a:t>
            </a:r>
            <a:r>
              <a:rPr lang="en-IN" sz="2400" b="1" kern="1200" dirty="0">
                <a:cs typeface="Times New Roman" pitchFamily="16" charset="0"/>
              </a:rPr>
              <a:t>) scheme potentially provides significant gain over a user selection (US) scheme.</a:t>
            </a:r>
          </a:p>
          <a:p>
            <a:pPr lvl="0">
              <a:buFont typeface="Wingdings" pitchFamily="2" charset="2"/>
              <a:buChar char="q"/>
            </a:pPr>
            <a:endParaRPr lang="en-IN" sz="2400" b="1" kern="1200" dirty="0">
              <a:cs typeface="Times New Roman" pitchFamily="16" charset="0"/>
            </a:endParaRPr>
          </a:p>
          <a:p>
            <a:pPr marL="0" lvl="0" indent="0"/>
            <a:endParaRPr lang="en-US" sz="2400" b="1" kern="1200" dirty="0">
              <a:cs typeface="Times New Roman" pitchFamily="16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with dynamic data stream allocation are also going to analyzed.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8686800" cy="60959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system capacity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by enabling simultaneous multiplexing of multiuser data streams into the same frequency and time resources.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superior performance to user selection schemes where users utilise all available antennas, especially at high SNR.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l"/>
            <a:r>
              <a:rPr lang="en-US" dirty="0" err="1"/>
              <a:t>Intorduction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71601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b="1" i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Block </a:t>
            </a:r>
            <a:r>
              <a:rPr lang="en-IN" sz="2400" b="1" dirty="0" err="1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Diagonalisation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)  but they suffer due to high </a:t>
            </a:r>
            <a:r>
              <a:rPr lang="en-IN" sz="2400" b="1" dirty="0" err="1">
                <a:latin typeface="Times New Roman" pitchFamily="16" charset="0"/>
                <a:cs typeface="Times New Roman" pitchFamily="16" charset="0"/>
              </a:rPr>
              <a:t>comlexity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(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exhaustive algorithms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).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Hence  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joint user and receive antenna selection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(JURAS) is used to achieve 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high sum capacity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at high SNR where two sub optimal algorithms are used to provide near theoretical sum capacity  having </a:t>
            </a:r>
            <a:r>
              <a:rPr lang="en-IN" sz="24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reduced complexity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D48-A9AB-4F25-9A97-CB2A120F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Intorduction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D8E6-E244-49C9-B575-AD0A344D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Hence in this project we are applying two </a:t>
            </a:r>
            <a:r>
              <a:rPr lang="en-IN" sz="2400" b="1" dirty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suboptimal algorithms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namely SA-1 and SA-2 having slightly different complexities.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These suboptimal algorithms will find the  best combination of user and their receive antennas which will provide maximum possible data rates or </a:t>
            </a:r>
            <a:r>
              <a:rPr lang="en-IN" sz="2400" b="1" dirty="0">
                <a:solidFill>
                  <a:srgbClr val="00B0F0"/>
                </a:solidFill>
                <a:latin typeface="Times New Roman" pitchFamily="16" charset="0"/>
                <a:cs typeface="Times New Roman" pitchFamily="16" charset="0"/>
              </a:rPr>
              <a:t>sum capacity thereby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increasing the data transfer rates.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 err="1">
                <a:latin typeface="Times New Roman" pitchFamily="16" charset="0"/>
                <a:cs typeface="Times New Roman" pitchFamily="16" charset="0"/>
              </a:rPr>
              <a:t>Althogh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they are suboptimal but they are very useful when number of receive antennas and users increase thereby providing comparatively less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2809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l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</a:t>
            </a:r>
            <a:r>
              <a:rPr lang="en-GB" dirty="0" err="1">
                <a:solidFill>
                  <a:schemeClr val="tx1"/>
                </a:solidFill>
              </a:rPr>
              <a:t>precoding</a:t>
            </a:r>
            <a:r>
              <a:rPr lang="en-GB" dirty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</a:t>
            </a:r>
            <a:r>
              <a:rPr lang="en-GB" sz="1400" b="1" dirty="0" err="1">
                <a:solidFill>
                  <a:schemeClr val="tx1"/>
                </a:solidFill>
              </a:rPr>
              <a:t>precoding</a:t>
            </a:r>
            <a:r>
              <a:rPr lang="en-GB" sz="1400" b="1" dirty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The system model consists of a </a:t>
            </a:r>
            <a:r>
              <a:rPr lang="en-IN" sz="2400" b="1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single cell downlink MU MIMO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network.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The BASE STATION  has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400" b="1" baseline="-250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t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number of </a:t>
            </a:r>
            <a:r>
              <a:rPr lang="en-IN" sz="2400" b="1" dirty="0" err="1">
                <a:latin typeface="Times New Roman" pitchFamily="16" charset="0"/>
                <a:cs typeface="Times New Roman" pitchFamily="16" charset="0"/>
              </a:rPr>
              <a:t>transmtting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antennas whereas there are </a:t>
            </a:r>
            <a:r>
              <a:rPr lang="en-IN" sz="2400" b="1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users having </a:t>
            </a:r>
            <a:r>
              <a:rPr lang="en-IN" sz="2400" b="1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N" sz="2400" b="1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r</a:t>
            </a:r>
            <a:r>
              <a:rPr lang="en-IN" sz="2400" b="1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receiving antennas with them where </a:t>
            </a:r>
            <a:r>
              <a:rPr lang="en-IN" sz="2400" b="1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400" b="1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 receiving antennas will be active at a time for a particular user where </a:t>
            </a:r>
            <a:r>
              <a:rPr lang="en-IN" sz="2400" b="1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M</a:t>
            </a:r>
            <a:r>
              <a:rPr lang="en-IN" sz="2400" b="1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n-IN" sz="2400" b="1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&lt;= Nr</a:t>
            </a:r>
            <a:r>
              <a:rPr lang="en-IN" sz="2400" b="1" baseline="-250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N" sz="2400" b="1" baseline="-25000" dirty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Our </a:t>
            </a:r>
            <a:r>
              <a:rPr lang="en-IN" sz="2400" b="1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objective function i.e. sum capacity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is dependent on the SLNR based precoding matrix which has been given in next slides.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We will assume </a:t>
            </a:r>
            <a:r>
              <a:rPr lang="en-IN" sz="2400" b="1" dirty="0">
                <a:solidFill>
                  <a:srgbClr val="00B050"/>
                </a:solidFill>
                <a:latin typeface="Times New Roman" pitchFamily="16" charset="0"/>
                <a:cs typeface="Times New Roman" pitchFamily="16" charset="0"/>
              </a:rPr>
              <a:t>equal power per data stream power </a:t>
            </a:r>
            <a:r>
              <a:rPr lang="en-IN" sz="2400" b="1" dirty="0">
                <a:latin typeface="Times New Roman" pitchFamily="16" charset="0"/>
                <a:cs typeface="Times New Roman" pitchFamily="16" charset="0"/>
              </a:rPr>
              <a:t>scheme while calculating the SINR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b="1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3200" i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3200" i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  <m:sup/>
                        <m:e>
                          <m: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k</m:t>
                          </m:r>
                        </m:sub>
                      </m:sSub>
                      <m:r>
                        <a:rPr lang="en-IN" sz="3200" i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20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620146" y="2593052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211305" y="3162918"/>
            <a:ext cx="533400" cy="2340769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667786" y="2633939"/>
            <a:ext cx="533400" cy="13716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038674" y="2633939"/>
            <a:ext cx="533400" cy="6858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1008681" y="3278945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3067374" y="3884849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</a:t>
            </a:r>
            <a:r>
              <a:rPr lang="en-GB" dirty="0" err="1"/>
              <a:t>gaussian</a:t>
            </a:r>
            <a:r>
              <a:rPr lang="en-GB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5958</TotalTime>
  <Words>1571</Words>
  <Application>Microsoft Office PowerPoint</Application>
  <PresentationFormat>On-screen Show (4:3)</PresentationFormat>
  <Paragraphs>214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 </vt:lpstr>
      <vt:lpstr>Introduction</vt:lpstr>
      <vt:lpstr>Intorduction</vt:lpstr>
      <vt:lpstr>Intorduction</vt:lpstr>
      <vt:lpstr>System Model</vt:lpstr>
      <vt:lpstr>System Model</vt:lpstr>
      <vt:lpstr>System Model</vt:lpstr>
      <vt:lpstr>System Model</vt:lpstr>
      <vt:lpstr>System Model</vt:lpstr>
      <vt:lpstr>System Model</vt:lpstr>
      <vt:lpstr>JURAS Scheme for MU-MIMO</vt:lpstr>
      <vt:lpstr>JURAS Scheme for MU-MIMO</vt:lpstr>
      <vt:lpstr>Suboptimal Algorithms</vt:lpstr>
      <vt:lpstr>Suboptimal Algorithms</vt:lpstr>
      <vt:lpstr>Channel Matrix Generation using MATLAB</vt:lpstr>
      <vt:lpstr>Precoding matrix from channel matrix</vt:lpstr>
      <vt:lpstr>Sum capacity from channel matrix</vt:lpstr>
      <vt:lpstr>Conclusion</vt:lpstr>
      <vt:lpstr>Future Work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728</cp:revision>
  <cp:lastPrinted>1601-01-01T00:00:00Z</cp:lastPrinted>
  <dcterms:created xsi:type="dcterms:W3CDTF">2005-01-24T10:28:59Z</dcterms:created>
  <dcterms:modified xsi:type="dcterms:W3CDTF">2020-12-12T20:58:01Z</dcterms:modified>
</cp:coreProperties>
</file>