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sldIdLst>
    <p:sldId id="259" r:id="rId2"/>
    <p:sldId id="260" r:id="rId3"/>
    <p:sldId id="261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37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36" r:id="rId26"/>
    <p:sldId id="335" r:id="rId27"/>
    <p:sldId id="334" r:id="rId28"/>
    <p:sldId id="333" r:id="rId29"/>
    <p:sldId id="332" r:id="rId30"/>
    <p:sldId id="328" r:id="rId31"/>
    <p:sldId id="329" r:id="rId32"/>
    <p:sldId id="330" r:id="rId33"/>
    <p:sldId id="331" r:id="rId3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1915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6068049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MAJOR PROJECT  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27050" y="6438494"/>
            <a:ext cx="8921749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 (ECE#201711588) &amp; NAVNEET NIPU(ECE#201710518)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38200" y="1497807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Algorithms for MU-MIMO Systems with Reduced Complexity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ID:21010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38200" y="4267200"/>
            <a:ext cx="28956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Student1:KabyashreeTripathy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201711588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BPUTRegn.No:1701202012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1242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1200" y="4267200"/>
            <a:ext cx="2855441" cy="12000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Navneet Nipu                       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201710518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 Regn. No:1701202158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200" y="48006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352799" y="5326707"/>
            <a:ext cx="3581401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Mr. </a:t>
            </a:r>
            <a:r>
              <a:rPr lang="en-US" sz="2000" b="1" dirty="0" err="1">
                <a:solidFill>
                  <a:srgbClr val="0000FF"/>
                </a:solidFill>
                <a:ea typeface="DejaVu Sans" charset="0"/>
                <a:cs typeface="DejaVu Sans" charset="0"/>
              </a:rPr>
              <a:t>Swadhin</a:t>
            </a: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 Kumar Mishra </a:t>
            </a: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0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971800"/>
            <a:ext cx="1676400" cy="1314450"/>
          </a:xfrm>
          <a:prstGeom prst="rect">
            <a:avLst/>
          </a:prstGeom>
          <a:noFill/>
        </p:spPr>
      </p:pic>
      <p:pic>
        <p:nvPicPr>
          <p:cNvPr id="11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819400"/>
            <a:ext cx="1066800" cy="1395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856413" cy="579437"/>
          </a:xfrm>
        </p:spPr>
        <p:txBody>
          <a:bodyPr/>
          <a:lstStyle/>
          <a:p>
            <a:pPr algn="just"/>
            <a:r>
              <a:rPr lang="en-US" dirty="0"/>
              <a:t>JURAS Scheme for MU-MIMO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7228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JURAS means the joint user and receive antenna selection scheme </a:t>
            </a:r>
            <a:r>
              <a:rPr lang="en-GB" sz="2400" dirty="0">
                <a:solidFill>
                  <a:schemeClr val="tx1"/>
                </a:solidFill>
              </a:rPr>
              <a:t>which is being implemented in this project using two suboptimal algorithms.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Suboptimal algorithm-1 </a:t>
            </a:r>
            <a:r>
              <a:rPr lang="en-GB" sz="2400" dirty="0">
                <a:solidFill>
                  <a:schemeClr val="tx1"/>
                </a:solidFill>
              </a:rPr>
              <a:t>works by updating the user’s precoding matrices and evaluate sum capacity(</a:t>
            </a:r>
            <a:r>
              <a:rPr lang="en-GB" sz="2400" b="1" dirty="0">
                <a:solidFill>
                  <a:schemeClr val="tx1"/>
                </a:solidFill>
              </a:rPr>
              <a:t>time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b="1" dirty="0">
                <a:solidFill>
                  <a:schemeClr val="tx1"/>
                </a:solidFill>
              </a:rPr>
              <a:t>complexity is somewhat less</a:t>
            </a:r>
            <a:r>
              <a:rPr lang="en-GB" sz="2400" dirty="0">
                <a:solidFill>
                  <a:schemeClr val="tx1"/>
                </a:solidFill>
              </a:rPr>
              <a:t>).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856413" cy="579437"/>
          </a:xfrm>
        </p:spPr>
        <p:txBody>
          <a:bodyPr/>
          <a:lstStyle/>
          <a:p>
            <a:pPr algn="just"/>
            <a:r>
              <a:rPr lang="en-US" dirty="0"/>
              <a:t>JURAS Scheme for MU-MIMO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72281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Suboptimal algorithm-2  </a:t>
            </a:r>
            <a:r>
              <a:rPr lang="en-GB" sz="2400" dirty="0">
                <a:solidFill>
                  <a:schemeClr val="tx1"/>
                </a:solidFill>
              </a:rPr>
              <a:t>works by considering each receiving antenna as a single user during user selection process and then computes the precoding matrices used for data transmission (</a:t>
            </a:r>
            <a:r>
              <a:rPr lang="en-GB" sz="2400" b="1" dirty="0">
                <a:solidFill>
                  <a:schemeClr val="tx1"/>
                </a:solidFill>
              </a:rPr>
              <a:t>time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b="1" dirty="0">
                <a:solidFill>
                  <a:schemeClr val="tx1"/>
                </a:solidFill>
              </a:rPr>
              <a:t>complexity is more </a:t>
            </a:r>
            <a:r>
              <a:rPr lang="en-GB" sz="2400" dirty="0">
                <a:solidFill>
                  <a:schemeClr val="tx1"/>
                </a:solidFill>
              </a:rPr>
              <a:t>) 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7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Suboptimal algorithm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suboptimal algorithm can be divided into two phases. The </a:t>
            </a:r>
            <a:r>
              <a:rPr lang="en-IN" sz="2400" b="1" dirty="0">
                <a:solidFill>
                  <a:schemeClr val="tx1"/>
                </a:solidFill>
              </a:rPr>
              <a:t>first phase </a:t>
            </a:r>
            <a:r>
              <a:rPr lang="en-IN" sz="2400" dirty="0">
                <a:solidFill>
                  <a:schemeClr val="tx1"/>
                </a:solidFill>
              </a:rPr>
              <a:t>extends the ideas of the </a:t>
            </a:r>
            <a:r>
              <a:rPr lang="en-IN" sz="2400" b="1" dirty="0">
                <a:solidFill>
                  <a:schemeClr val="tx1"/>
                </a:solidFill>
              </a:rPr>
              <a:t>capacity-based iterative user selection algorithm.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selects a receive antenna with the highest capacity. Then, from the remaining unselected antennas, it finds the next receive antenna providing the largest sum capacity.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phase terminates when the </a:t>
            </a:r>
            <a:r>
              <a:rPr lang="en-IN" sz="2400" b="1" dirty="0">
                <a:solidFill>
                  <a:schemeClr val="tx1"/>
                </a:solidFill>
              </a:rPr>
              <a:t>sum capacity would reduce as a result of adding one more receive antenna </a:t>
            </a:r>
            <a:r>
              <a:rPr lang="en-IN" sz="2400" dirty="0">
                <a:solidFill>
                  <a:schemeClr val="tx1"/>
                </a:solidFill>
              </a:rPr>
              <a:t>(equivalent to one more data stream).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chemeClr val="tx1"/>
                </a:solidFill>
              </a:rPr>
              <a:t>second phase</a:t>
            </a:r>
            <a:r>
              <a:rPr lang="en-IN" sz="2400" dirty="0">
                <a:solidFill>
                  <a:schemeClr val="tx1"/>
                </a:solidFill>
              </a:rPr>
              <a:t>, the algorithm researches the remaining unselected antennas of the selected users without increasing the number of allocated data streams.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 algorithm terminates when no extra sum capacity is achieved by the receive beamforming.</a:t>
            </a:r>
          </a:p>
        </p:txBody>
      </p:sp>
    </p:spTree>
    <p:extLst>
      <p:ext uri="{BB962C8B-B14F-4D97-AF65-F5344CB8AC3E}">
        <p14:creationId xmlns:p14="http://schemas.microsoft.com/office/powerpoint/2010/main" val="325779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688" y="1219200"/>
                <a:ext cx="8578312" cy="502920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𝒋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∈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𝑼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sup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𝒍𝒐𝒈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IN" sz="2400" b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complexity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suboptimal algorithm 1 is less 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sum capacity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also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less than suboptimal algorithm 2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88" y="1219200"/>
                <a:ext cx="8578312" cy="5029200"/>
              </a:xfrm>
              <a:blipFill>
                <a:blip r:embed="rId2"/>
                <a:stretch>
                  <a:fillRect l="-995" r="-1137" b="-38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4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4" y="1319586"/>
            <a:ext cx="8611985" cy="49288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SA-1 PSEUDOCODE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effectLst/>
              </a:rPr>
              <a:t>                   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84422A-B5AE-43AC-B3DE-43353B14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27"/>
          <a:stretch/>
        </p:blipFill>
        <p:spPr>
          <a:xfrm>
            <a:off x="381000" y="1676400"/>
            <a:ext cx="6407426" cy="4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IN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868F03-7EB3-4770-A317-2266FF233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44"/>
          <a:stretch/>
        </p:blipFill>
        <p:spPr>
          <a:xfrm>
            <a:off x="228600" y="1341437"/>
            <a:ext cx="6400800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/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5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elseif phase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ℛ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remaining antennas of users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37160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not been selected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phase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6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flag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 </a:t>
                </a:r>
                <a:endParaRPr lang="en-IN" sz="40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 algn="just">
                  <a:lnSpc>
                    <a:spcPct val="115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𝓢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𝓤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𝐥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  <a:endParaRPr lang="en-IN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blipFill>
                <a:blip r:embed="rId3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78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19" y="1373187"/>
            <a:ext cx="8647981" cy="4722813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2"/>
            </a:pPr>
            <a:r>
              <a:rPr lang="en-US" sz="2400" b="1" dirty="0">
                <a:solidFill>
                  <a:schemeClr val="tx1"/>
                </a:solidFill>
              </a:rPr>
              <a:t>Suboptimal algorithm 2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is seen that the </a:t>
            </a:r>
            <a:r>
              <a:rPr lang="en-IN" sz="2400" b="1" dirty="0">
                <a:solidFill>
                  <a:schemeClr val="tx1"/>
                </a:solidFill>
              </a:rPr>
              <a:t>main computational burden of SA1 </a:t>
            </a:r>
            <a:r>
              <a:rPr lang="en-IN" sz="2400" dirty="0">
                <a:solidFill>
                  <a:schemeClr val="tx1"/>
                </a:solidFill>
              </a:rPr>
              <a:t>focuses on </a:t>
            </a:r>
            <a:r>
              <a:rPr lang="en-IN" sz="2400" b="1" dirty="0">
                <a:solidFill>
                  <a:schemeClr val="tx1"/>
                </a:solidFill>
              </a:rPr>
              <a:t>updating users’ precoding matrices and evaluating the sum capacity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Thus, the algorithm is only required to compute the beamforming vector of </a:t>
            </a:r>
            <a:r>
              <a:rPr lang="en-IN" sz="2400" b="1" dirty="0">
                <a:solidFill>
                  <a:schemeClr val="tx1"/>
                </a:solidFill>
              </a:rPr>
              <a:t>the candidate antenna without updating the precoding matrices of the selected ones.</a:t>
            </a:r>
          </a:p>
        </p:txBody>
      </p:sp>
    </p:spTree>
    <p:extLst>
      <p:ext uri="{BB962C8B-B14F-4D97-AF65-F5344CB8AC3E}">
        <p14:creationId xmlns:p14="http://schemas.microsoft.com/office/powerpoint/2010/main" val="228466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2813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Treating each receive antenna as an individual user provides </a:t>
            </a:r>
            <a:r>
              <a:rPr lang="en-IN" sz="2400" b="1" dirty="0">
                <a:solidFill>
                  <a:schemeClr val="tx1"/>
                </a:solidFill>
              </a:rPr>
              <a:t>more robustness to the errors </a:t>
            </a:r>
            <a:r>
              <a:rPr lang="en-IN" sz="2400" dirty="0">
                <a:solidFill>
                  <a:schemeClr val="tx1"/>
                </a:solidFill>
              </a:rPr>
              <a:t>from outdated precoding matrices than considering multiple antennas at each user.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By treating each antenna as a separate user, no receive beamforming can be exploited. Thus, procedures in the second phase are excluded from SA2 and </a:t>
            </a:r>
            <a:r>
              <a:rPr lang="en-IN" sz="2400" b="1" dirty="0">
                <a:solidFill>
                  <a:schemeClr val="tx1"/>
                </a:solidFill>
              </a:rPr>
              <a:t>the number of data streams is always equal to the number of selected antennas.</a:t>
            </a:r>
          </a:p>
        </p:txBody>
      </p:sp>
    </p:spTree>
    <p:extLst>
      <p:ext uri="{BB962C8B-B14F-4D97-AF65-F5344CB8AC3E}">
        <p14:creationId xmlns:p14="http://schemas.microsoft.com/office/powerpoint/2010/main" val="424942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1369000"/>
            <a:ext cx="8305800" cy="5005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Aims/Objectives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Introduction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System Model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JURAS Scheme for MU-MIMO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Suboptimal  Algorithms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Outputs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Conclusions</a:t>
            </a:r>
            <a:endParaRPr lang="en-IN" sz="2000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References</a:t>
            </a:r>
            <a:endParaRPr lang="en-IN" sz="2800" b="1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568397" cy="48768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𝒔𝒖𝒎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𝑺𝒕𝒎𝒑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func>
                        <m:func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𝟏</m:t>
                              </m:r>
                              <m:r>
                                <a:rPr lang="en-IN" sz="24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IN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∈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𝜹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,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≠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complexity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suboptimal algorithm 2 is more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sum capacity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also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more than suboptimal algorithm 1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568397" cy="4876800"/>
              </a:xfrm>
              <a:blipFill>
                <a:blip r:embed="rId2"/>
                <a:stretch>
                  <a:fillRect l="-996" t="-1000" r="-1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36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29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SA-2 PSEUDOCODE</a:t>
            </a:r>
          </a:p>
          <a:p>
            <a:pPr marL="0" indent="0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983C-B811-43C3-8300-FB850CF8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67056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3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4400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90EF2-DE5A-4AF7-A0F8-FAC09F0B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44"/>
          <a:stretch/>
        </p:blipFill>
        <p:spPr>
          <a:xfrm>
            <a:off x="533400" y="1341436"/>
            <a:ext cx="6400800" cy="475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2E4C0-2346-4F69-9A63-F554CF30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28511"/>
            <a:ext cx="8610600" cy="50678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8EF6AC-D9D9-400C-92EE-CFBE85EFDE07}"/>
              </a:ext>
            </a:extLst>
          </p:cNvPr>
          <p:cNvSpPr txBox="1"/>
          <p:nvPr/>
        </p:nvSpPr>
        <p:spPr>
          <a:xfrm>
            <a:off x="1981200" y="2362200"/>
            <a:ext cx="1981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49FFC3-480E-44C1-B6A7-E43541589FE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09755" y="5147687"/>
            <a:ext cx="343694" cy="418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80E527-C85E-4865-B67A-D29A51BB80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09755" y="4052637"/>
            <a:ext cx="343694" cy="418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22324F-6CFB-49F1-8972-90B682ECA99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09755" y="3107048"/>
            <a:ext cx="343694" cy="418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910CC3-317A-4B30-A4E6-4E4DCE7ACF9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09755" y="1981200"/>
            <a:ext cx="343694" cy="418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28C846-C941-4670-A837-D1CC25B2DFE7}"/>
              </a:ext>
            </a:extLst>
          </p:cNvPr>
          <p:cNvSpPr txBox="1"/>
          <p:nvPr/>
        </p:nvSpPr>
        <p:spPr>
          <a:xfrm>
            <a:off x="5365172" y="5317584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SNR = 0 dB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E778F-0140-4268-851B-8A1ED9C721D0}"/>
              </a:ext>
            </a:extLst>
          </p:cNvPr>
          <p:cNvSpPr txBox="1"/>
          <p:nvPr/>
        </p:nvSpPr>
        <p:spPr>
          <a:xfrm>
            <a:off x="5353449" y="4261709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SNR = 10 dB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ACD9C-D35B-4A31-8DF4-24EBD6B83A90}"/>
              </a:ext>
            </a:extLst>
          </p:cNvPr>
          <p:cNvSpPr txBox="1"/>
          <p:nvPr/>
        </p:nvSpPr>
        <p:spPr>
          <a:xfrm>
            <a:off x="5410200" y="331612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SNR = 20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E7C497-4CBA-4561-92CF-09D48F8B5859}"/>
              </a:ext>
            </a:extLst>
          </p:cNvPr>
          <p:cNvSpPr txBox="1"/>
          <p:nvPr/>
        </p:nvSpPr>
        <p:spPr>
          <a:xfrm>
            <a:off x="5410200" y="2190272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SNR = 30 dB</a:t>
            </a:r>
          </a:p>
        </p:txBody>
      </p:sp>
    </p:spTree>
    <p:extLst>
      <p:ext uri="{BB962C8B-B14F-4D97-AF65-F5344CB8AC3E}">
        <p14:creationId xmlns:p14="http://schemas.microsoft.com/office/powerpoint/2010/main" val="12471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FD19E-1156-4653-A8A5-050C1AD44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17625"/>
            <a:ext cx="8153400" cy="4930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EB6399-C740-4614-ACE3-B3F8CBAE8C49}"/>
              </a:ext>
            </a:extLst>
          </p:cNvPr>
          <p:cNvSpPr txBox="1"/>
          <p:nvPr/>
        </p:nvSpPr>
        <p:spPr>
          <a:xfrm>
            <a:off x="2952751" y="1897062"/>
            <a:ext cx="33147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Nt=4,Nr=2,USERS=5</a:t>
            </a:r>
          </a:p>
        </p:txBody>
      </p:sp>
    </p:spTree>
    <p:extLst>
      <p:ext uri="{BB962C8B-B14F-4D97-AF65-F5344CB8AC3E}">
        <p14:creationId xmlns:p14="http://schemas.microsoft.com/office/powerpoint/2010/main" val="93621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A128-3A4D-4D58-8774-D2E21FAB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0" y="1335210"/>
            <a:ext cx="8615289" cy="4989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A9D134-0B29-42D9-9F1C-B0528C85B865}"/>
              </a:ext>
            </a:extLst>
          </p:cNvPr>
          <p:cNvSpPr txBox="1"/>
          <p:nvPr/>
        </p:nvSpPr>
        <p:spPr>
          <a:xfrm>
            <a:off x="3179004" y="1981200"/>
            <a:ext cx="33147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Nt=4,Nr=2,USERS=10</a:t>
            </a:r>
          </a:p>
        </p:txBody>
      </p:sp>
    </p:spTree>
    <p:extLst>
      <p:ext uri="{BB962C8B-B14F-4D97-AF65-F5344CB8AC3E}">
        <p14:creationId xmlns:p14="http://schemas.microsoft.com/office/powerpoint/2010/main" val="404949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A5C17-FD08-46E3-AABC-2246A86D1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17625"/>
            <a:ext cx="8610600" cy="5006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B6FD8-A4B2-4B3F-B582-2FC1B3F5BACB}"/>
              </a:ext>
            </a:extLst>
          </p:cNvPr>
          <p:cNvSpPr txBox="1"/>
          <p:nvPr/>
        </p:nvSpPr>
        <p:spPr>
          <a:xfrm>
            <a:off x="2438400" y="1915395"/>
            <a:ext cx="33147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Nt=4,Nr=2,SNR = 0dB</a:t>
            </a:r>
          </a:p>
        </p:txBody>
      </p:sp>
    </p:spTree>
    <p:extLst>
      <p:ext uri="{BB962C8B-B14F-4D97-AF65-F5344CB8AC3E}">
        <p14:creationId xmlns:p14="http://schemas.microsoft.com/office/powerpoint/2010/main" val="340021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FC104-0B6B-4769-A2EB-313B5C2B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17625"/>
            <a:ext cx="8610600" cy="5006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C7FE64-73EB-4836-8985-3A193BD0128A}"/>
              </a:ext>
            </a:extLst>
          </p:cNvPr>
          <p:cNvSpPr txBox="1"/>
          <p:nvPr/>
        </p:nvSpPr>
        <p:spPr>
          <a:xfrm>
            <a:off x="2590800" y="1897062"/>
            <a:ext cx="33147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Nt=4,Nr=2,SNR =30dB </a:t>
            </a:r>
          </a:p>
        </p:txBody>
      </p:sp>
    </p:spTree>
    <p:extLst>
      <p:ext uri="{BB962C8B-B14F-4D97-AF65-F5344CB8AC3E}">
        <p14:creationId xmlns:p14="http://schemas.microsoft.com/office/powerpoint/2010/main" val="319775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81EE4-5A9D-4858-80B5-81529EABB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17625"/>
            <a:ext cx="8610600" cy="5006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D4CB1-B640-4197-A0A0-9A59DABB61C7}"/>
              </a:ext>
            </a:extLst>
          </p:cNvPr>
          <p:cNvSpPr txBox="1"/>
          <p:nvPr/>
        </p:nvSpPr>
        <p:spPr>
          <a:xfrm>
            <a:off x="3181350" y="2967335"/>
            <a:ext cx="33147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Nt=4,Nr=2,USERS = 5</a:t>
            </a:r>
          </a:p>
        </p:txBody>
      </p:sp>
    </p:spTree>
    <p:extLst>
      <p:ext uri="{BB962C8B-B14F-4D97-AF65-F5344CB8AC3E}">
        <p14:creationId xmlns:p14="http://schemas.microsoft.com/office/powerpoint/2010/main" val="1209523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14519-B68B-4308-83F5-9E7DF21E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17625"/>
            <a:ext cx="8610600" cy="5006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D83FE-6681-4674-A662-8E0567C6B9CC}"/>
              </a:ext>
            </a:extLst>
          </p:cNvPr>
          <p:cNvSpPr txBox="1"/>
          <p:nvPr/>
        </p:nvSpPr>
        <p:spPr>
          <a:xfrm>
            <a:off x="3181350" y="2667000"/>
            <a:ext cx="33147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Nt=4,Nr=2,USERS = 10</a:t>
            </a:r>
          </a:p>
        </p:txBody>
      </p:sp>
    </p:spTree>
    <p:extLst>
      <p:ext uri="{BB962C8B-B14F-4D97-AF65-F5344CB8AC3E}">
        <p14:creationId xmlns:p14="http://schemas.microsoft.com/office/powerpoint/2010/main" val="35869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0" y="778625"/>
            <a:ext cx="4681780" cy="533400"/>
          </a:xfrm>
        </p:spPr>
        <p:txBody>
          <a:bodyPr/>
          <a:lstStyle/>
          <a:p>
            <a:pPr algn="just"/>
            <a:r>
              <a:rPr lang="en-IN" dirty="0"/>
              <a:t>Aims/Objectives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66" y="1295400"/>
            <a:ext cx="8529234" cy="4267200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kern="1200" dirty="0">
                <a:cs typeface="Times New Roman" pitchFamily="16" charset="0"/>
              </a:rPr>
              <a:t>The aim is to show that a joint user and receive antenna selection (</a:t>
            </a:r>
            <a:r>
              <a:rPr lang="en-IN" sz="2400" b="1" kern="1200" dirty="0">
                <a:solidFill>
                  <a:schemeClr val="tx1"/>
                </a:solidFill>
                <a:cs typeface="Times New Roman" pitchFamily="16" charset="0"/>
              </a:rPr>
              <a:t>JURAS</a:t>
            </a:r>
            <a:r>
              <a:rPr lang="en-IN" sz="2400" kern="1200" dirty="0">
                <a:cs typeface="Times New Roman" pitchFamily="16" charset="0"/>
              </a:rPr>
              <a:t>) scheme potentially provides </a:t>
            </a:r>
            <a:r>
              <a:rPr lang="en-IN" sz="2400" b="1" kern="1200" dirty="0">
                <a:cs typeface="Times New Roman" pitchFamily="16" charset="0"/>
              </a:rPr>
              <a:t>significant sum capacity over a user selection (US) scheme.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kern="1200" dirty="0">
                <a:cs typeface="Times New Roman" pitchFamily="16" charset="0"/>
              </a:rPr>
              <a:t>Two sub-optimal joint user and antenna selection algorithms </a:t>
            </a:r>
            <a:r>
              <a:rPr lang="en-IN" sz="2400" kern="1200" dirty="0">
                <a:cs typeface="Times New Roman" pitchFamily="16" charset="0"/>
              </a:rPr>
              <a:t>with dynamic data stream allocation are also going to analysed</a:t>
            </a:r>
            <a:r>
              <a:rPr lang="en-IN" sz="2000" kern="1200" dirty="0">
                <a:cs typeface="Times New Roman" pitchFamily="16" charset="0"/>
              </a:rPr>
              <a:t>.</a:t>
            </a:r>
            <a:endParaRPr lang="en-US" sz="18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589213" cy="579437"/>
          </a:xfrm>
        </p:spPr>
        <p:txBody>
          <a:bodyPr/>
          <a:lstStyle/>
          <a:p>
            <a:pPr algn="just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60046"/>
            <a:ext cx="8534400" cy="49831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enhances the </a:t>
            </a:r>
            <a:r>
              <a:rPr lang="en-GB" sz="2400" b="1" dirty="0">
                <a:solidFill>
                  <a:schemeClr val="tx1"/>
                </a:solidFill>
              </a:rPr>
              <a:t>sum capacity </a:t>
            </a:r>
            <a:r>
              <a:rPr lang="en-GB" sz="2400" dirty="0">
                <a:solidFill>
                  <a:schemeClr val="tx1"/>
                </a:solidFill>
              </a:rPr>
              <a:t>when the number of users increases.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GB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</a:t>
            </a:r>
            <a:r>
              <a:rPr lang="en-GB" sz="2400" b="1" dirty="0">
                <a:solidFill>
                  <a:schemeClr val="tx1"/>
                </a:solidFill>
              </a:rPr>
              <a:t>sum capacity</a:t>
            </a:r>
            <a:r>
              <a:rPr lang="en-GB" sz="2400" dirty="0">
                <a:solidFill>
                  <a:schemeClr val="tx1"/>
                </a:solidFill>
              </a:rPr>
              <a:t> is </a:t>
            </a:r>
            <a:r>
              <a:rPr lang="en-GB" sz="2400" b="1" dirty="0">
                <a:solidFill>
                  <a:schemeClr val="tx1"/>
                </a:solidFill>
              </a:rPr>
              <a:t>significant at high SNR where SA1 has somewhat lower capacity than SA2.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two algorithms </a:t>
            </a:r>
            <a:r>
              <a:rPr lang="en-GB" sz="2400" b="1" dirty="0">
                <a:solidFill>
                  <a:schemeClr val="tx1"/>
                </a:solidFill>
              </a:rPr>
              <a:t>reduced the complexity of computation </a:t>
            </a:r>
            <a:r>
              <a:rPr lang="en-GB" sz="2400" dirty="0">
                <a:solidFill>
                  <a:schemeClr val="tx1"/>
                </a:solidFill>
              </a:rPr>
              <a:t>where</a:t>
            </a:r>
            <a:r>
              <a:rPr lang="en-GB" sz="2400" b="1" dirty="0">
                <a:solidFill>
                  <a:schemeClr val="tx1"/>
                </a:solidFill>
              </a:rPr>
              <a:t> SA1 has somewhat lower complexity than SA2.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Sadek, A. Tarighat, and A. H. Sayed, "A Leakage-Based Precoding Scheme for Downlink Multi-User MIMO Channels," IEEE Transactions on Wireless Communications, vol. 6, no. 5, May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Sadek, A. Tarighat, and A. H. Sayed, "Active Antenna Selection in Multiuser MIMO Communications," IEEE Transactions on Signal Processing, vol. 55, no. 4, pp. 1498 - 1510, Apr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M. Costa, "Writing on Dirty Paper," IEEE Transactions on Information Theory, vol. 29, no. 3, pp. 439-441, May 1983.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8768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G. Caire and S. S. (Shitz), "On the Achievable Throughput of a Multiantenna Gaussian Broadcast Channel," IEEE Transactions on Information Theory, vol. 49, no. 7, pp. 1691-1706, Jul 2003.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Q. H. Spencer, A. L. Swindlehurst, and M. Haardt, "Zero-Forcing methods for Downlink Spatial Multiplexing in Multiuser MIMO channels," IEEE Transactions on Signal Processing, vol. 52, no. 2, pp. 461-471, Feb 2004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499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541-7F4B-49E9-9605-FA18B604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algn="just"/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3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95600" cy="579437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7141"/>
            <a:ext cx="8610600" cy="60959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MU-MIMO schemes have recently attracted attention due to their capability of offering significant gain in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system capacity.</a:t>
            </a:r>
            <a:endParaRPr lang="en-IN" sz="2400" dirty="0">
              <a:latin typeface="Times New Roman" pitchFamily="16" charset="0"/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When users are equipped with multiple antennas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, joint user and receive antenna selection may be performed and it potentially provide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superior performance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.</a:t>
            </a:r>
            <a:endParaRPr lang="en-US" sz="2400" dirty="0"/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There are some techniques which provide theoretical sum capacity are DPC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Dirty Paper Coding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,ZF </a:t>
            </a:r>
            <a:r>
              <a:rPr lang="en-IN" sz="24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Zero Forcing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), BD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Block Diagonalization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 but they suffer due to high complexity.</a:t>
            </a: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17813" cy="479425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610599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cs typeface="Times New Roman" pitchFamily="16" charset="0"/>
              </a:rPr>
              <a:t>JURAS is used to achieve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high sum capacity </a:t>
            </a:r>
            <a:r>
              <a:rPr lang="en-IN" sz="2400" dirty="0">
                <a:cs typeface="Times New Roman" pitchFamily="16" charset="0"/>
              </a:rPr>
              <a:t>at high SNR.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sub optimal algorithms </a:t>
            </a:r>
            <a:r>
              <a:rPr lang="en-IN" sz="2400" dirty="0">
                <a:cs typeface="Times New Roman" pitchFamily="16" charset="0"/>
              </a:rPr>
              <a:t>are used to provide near theoretical sum capacity  having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reduced complexity.</a:t>
            </a:r>
          </a:p>
          <a:p>
            <a:pPr marL="363538" indent="-363538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These algorithms will find the  best combination of user and their receive antennas which will provide </a:t>
            </a:r>
            <a:r>
              <a:rPr lang="en-IN" sz="2400" b="1" dirty="0">
                <a:cs typeface="Times New Roman" pitchFamily="16" charset="0"/>
              </a:rPr>
              <a:t>maximum possible data rates or</a:t>
            </a:r>
            <a:r>
              <a:rPr lang="en-IN" sz="2400" dirty="0">
                <a:cs typeface="Times New Roman" pitchFamily="16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sum capacity </a:t>
            </a:r>
            <a:r>
              <a:rPr lang="en-IN" sz="2400" dirty="0">
                <a:solidFill>
                  <a:schemeClr val="tx1"/>
                </a:solidFill>
                <a:cs typeface="Times New Roman" pitchFamily="16" charset="0"/>
              </a:rPr>
              <a:t>thereby</a:t>
            </a:r>
            <a:r>
              <a:rPr lang="en-IN" sz="2400" dirty="0">
                <a:solidFill>
                  <a:srgbClr val="00B0F0"/>
                </a:solidFill>
                <a:cs typeface="Times New Roman" pitchFamily="16" charset="0"/>
              </a:rPr>
              <a:t> </a:t>
            </a:r>
            <a:r>
              <a:rPr lang="en-IN" sz="2400" dirty="0">
                <a:cs typeface="Times New Roman" pitchFamily="16" charset="0"/>
              </a:rPr>
              <a:t>increasing the data transfer rates.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Although they are suboptimal but they are very useful when </a:t>
            </a:r>
            <a:r>
              <a:rPr lang="en-IN" sz="2400" b="1" dirty="0">
                <a:cs typeface="Times New Roman" pitchFamily="16" charset="0"/>
              </a:rPr>
              <a:t>number of receive antennas and users increase</a:t>
            </a:r>
            <a:r>
              <a:rPr lang="en-IN" sz="2400" dirty="0">
                <a:cs typeface="Times New Roman" pitchFamily="16" charset="0"/>
              </a:rPr>
              <a:t>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8188"/>
            <a:ext cx="2666999" cy="579437"/>
          </a:xfrm>
        </p:spPr>
        <p:txBody>
          <a:bodyPr/>
          <a:lstStyle/>
          <a:p>
            <a:pPr algn="just"/>
            <a:r>
              <a:rPr lang="en-US" dirty="0"/>
              <a:t>System Model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FFCDFF5-8C8D-4C21-B46B-D52298189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487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ECF4-759E-4BFB-A5C2-B29A715D50F7}"/>
              </a:ext>
            </a:extLst>
          </p:cNvPr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60054DF7-D3C3-4587-8EF4-EE4C552E3B18}"/>
              </a:ext>
            </a:extLst>
          </p:cNvPr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EE8350DC-5A79-4AF8-82AD-0B4E712DED04}"/>
              </a:ext>
            </a:extLst>
          </p:cNvPr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E011FC-A764-4B92-B31A-7EA41F57A10C}"/>
              </a:ext>
            </a:extLst>
          </p:cNvPr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F4218-FB84-46CF-B873-F4E9EF6BED06}"/>
              </a:ext>
            </a:extLst>
          </p:cNvPr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F85E6FCB-1B2F-4C87-BE5A-E4DB2A8660B1}"/>
              </a:ext>
            </a:extLst>
          </p:cNvPr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7BA9BDEE-EB53-44A4-BAF4-1FBED0CD1924}"/>
              </a:ext>
            </a:extLst>
          </p:cNvPr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CDB8B50-C583-46C9-A112-4A77B3A4B3A5}"/>
              </a:ext>
            </a:extLst>
          </p:cNvPr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C195C1-62B4-4B79-81D2-BDD4C1B0FBF3}"/>
              </a:ext>
            </a:extLst>
          </p:cNvPr>
          <p:cNvCxnSpPr>
            <a:stCxn id="13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65F1F28-06A5-423F-BB9E-786B485DF8E9}"/>
              </a:ext>
            </a:extLst>
          </p:cNvPr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5379DFA-2807-4829-995F-B9E29DDA6F33}"/>
              </a:ext>
            </a:extLst>
          </p:cNvPr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7" name="Shape 43">
            <a:extLst>
              <a:ext uri="{FF2B5EF4-FFF2-40B4-BE49-F238E27FC236}">
                <a16:creationId xmlns:a16="http://schemas.microsoft.com/office/drawing/2014/main" id="{21F6E2E1-8EB5-4192-BF38-0CE29F2F0D19}"/>
              </a:ext>
            </a:extLst>
          </p:cNvPr>
          <p:cNvCxnSpPr>
            <a:endCxn id="15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hape 49">
            <a:extLst>
              <a:ext uri="{FF2B5EF4-FFF2-40B4-BE49-F238E27FC236}">
                <a16:creationId xmlns:a16="http://schemas.microsoft.com/office/drawing/2014/main" id="{06390CF6-7C95-4FEB-B83F-7C43142B87A0}"/>
              </a:ext>
            </a:extLst>
          </p:cNvPr>
          <p:cNvCxnSpPr>
            <a:endCxn id="16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E964AB-3665-4541-9121-28C441E8F16A}"/>
              </a:ext>
            </a:extLst>
          </p:cNvPr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25267-3836-42B7-9EFE-904401149008}"/>
              </a:ext>
            </a:extLst>
          </p:cNvPr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1E8D3-C7E9-4D92-AAF1-79FC08BB55F6}"/>
              </a:ext>
            </a:extLst>
          </p:cNvPr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EEF3B-56BC-4009-9413-6E4A3F2574EC}"/>
              </a:ext>
            </a:extLst>
          </p:cNvPr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F6EDC5-8A5D-4D48-84D5-F68BEAC66ADF}"/>
              </a:ext>
            </a:extLst>
          </p:cNvPr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FDDB5F-AEA2-40E2-A0B9-13BE1B7E6385}"/>
              </a:ext>
            </a:extLst>
          </p:cNvPr>
          <p:cNvCxnSpPr>
            <a:stCxn id="22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FBE39AF-E7F8-4A34-A0B6-F78949A0F55F}"/>
              </a:ext>
            </a:extLst>
          </p:cNvPr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4F05378-E845-4B13-81B2-65AEB166D103}"/>
              </a:ext>
            </a:extLst>
          </p:cNvPr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94C399-F1EE-4671-9DC8-2D688A78CBD2}"/>
              </a:ext>
            </a:extLst>
          </p:cNvPr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D24AD2-5514-4856-86B6-0E1C7329F906}"/>
              </a:ext>
            </a:extLst>
          </p:cNvPr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9" name="Shape 80">
            <a:extLst>
              <a:ext uri="{FF2B5EF4-FFF2-40B4-BE49-F238E27FC236}">
                <a16:creationId xmlns:a16="http://schemas.microsoft.com/office/drawing/2014/main" id="{6999837D-3DC5-4060-838A-F930A9453BBE}"/>
              </a:ext>
            </a:extLst>
          </p:cNvPr>
          <p:cNvCxnSpPr>
            <a:stCxn id="28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hape 82">
            <a:extLst>
              <a:ext uri="{FF2B5EF4-FFF2-40B4-BE49-F238E27FC236}">
                <a16:creationId xmlns:a16="http://schemas.microsoft.com/office/drawing/2014/main" id="{B7AC148D-7C1A-4AEE-8D11-EBB6B0676E71}"/>
              </a:ext>
            </a:extLst>
          </p:cNvPr>
          <p:cNvCxnSpPr>
            <a:stCxn id="25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A84CD-26DA-42DF-9920-D759160E28C5}"/>
              </a:ext>
            </a:extLst>
          </p:cNvPr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2" name="Elbow Connector 87">
            <a:extLst>
              <a:ext uri="{FF2B5EF4-FFF2-40B4-BE49-F238E27FC236}">
                <a16:creationId xmlns:a16="http://schemas.microsoft.com/office/drawing/2014/main" id="{09B8090B-D409-47E4-B41D-9E87F0C6DA86}"/>
              </a:ext>
            </a:extLst>
          </p:cNvPr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DBF629-63D5-44B5-9118-AC70B3A565C6}"/>
              </a:ext>
            </a:extLst>
          </p:cNvPr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D698E-6BA9-484E-85EB-BEEEA286E8EC}"/>
              </a:ext>
            </a:extLst>
          </p:cNvPr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00682D-ADA5-4FB6-8EDB-A7F027C8851A}"/>
              </a:ext>
            </a:extLst>
          </p:cNvPr>
          <p:cNvCxnSpPr>
            <a:endCxn id="31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24586-8B06-47A3-BBAA-726084856C35}"/>
              </a:ext>
            </a:extLst>
          </p:cNvPr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DEA7C4-56D6-4A31-BEDC-4B8C458183F7}"/>
              </a:ext>
            </a:extLst>
          </p:cNvPr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1F0040-7423-47BD-9D16-8A5A6FC40902}"/>
              </a:ext>
            </a:extLst>
          </p:cNvPr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9DFB3-DC17-48A1-977D-C64F7AE615B1}"/>
              </a:ext>
            </a:extLst>
          </p:cNvPr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D3B9F2-628E-45D1-86A0-BF0F8AE99858}"/>
              </a:ext>
            </a:extLst>
          </p:cNvPr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CE762-833D-4D5D-A46F-CF880524DC37}"/>
              </a:ext>
            </a:extLst>
          </p:cNvPr>
          <p:cNvCxnSpPr>
            <a:endCxn id="38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075141-E65C-4DBF-9B1D-92DE5E1A3D5A}"/>
              </a:ext>
            </a:extLst>
          </p:cNvPr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B6A0B6-784F-4854-8CD0-3F60DAAF342C}"/>
              </a:ext>
            </a:extLst>
          </p:cNvPr>
          <p:cNvCxnSpPr>
            <a:stCxn id="38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F02BB8-A7CC-4027-A5F0-CB3B630BD91A}"/>
              </a:ext>
            </a:extLst>
          </p:cNvPr>
          <p:cNvCxnSpPr>
            <a:stCxn id="39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6ECEE-A5DB-497D-B67D-180370A94144}"/>
              </a:ext>
            </a:extLst>
          </p:cNvPr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D6EE6-2578-4C31-AE6F-669BE61783DC}"/>
              </a:ext>
            </a:extLst>
          </p:cNvPr>
          <p:cNvCxnSpPr>
            <a:endCxn id="10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4D176-344F-4D4B-8537-22731211B047}"/>
              </a:ext>
            </a:extLst>
          </p:cNvPr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0ED4E6-1E57-45DE-9BBE-8EEAC7ACE516}"/>
              </a:ext>
            </a:extLst>
          </p:cNvPr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2BBAB7-28E7-47D6-8B77-B68DE6A40BBD}"/>
              </a:ext>
            </a:extLst>
          </p:cNvPr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Multiply 53">
            <a:extLst>
              <a:ext uri="{FF2B5EF4-FFF2-40B4-BE49-F238E27FC236}">
                <a16:creationId xmlns:a16="http://schemas.microsoft.com/office/drawing/2014/main" id="{25D28C33-7724-433F-B69B-A5AE924A3FD0}"/>
              </a:ext>
            </a:extLst>
          </p:cNvPr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1" name="Multiply 54">
            <a:extLst>
              <a:ext uri="{FF2B5EF4-FFF2-40B4-BE49-F238E27FC236}">
                <a16:creationId xmlns:a16="http://schemas.microsoft.com/office/drawing/2014/main" id="{3F8A18D6-3925-4329-A752-8AF1B81FEDB4}"/>
              </a:ext>
            </a:extLst>
          </p:cNvPr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40F7EB-C88B-451D-8E04-8123B4F66485}"/>
              </a:ext>
            </a:extLst>
          </p:cNvPr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F326F-D8FF-4D30-BBAA-246C7E1BF9C5}"/>
              </a:ext>
            </a:extLst>
          </p:cNvPr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C4276E-165B-4961-8A88-1516CBB75EEB}"/>
              </a:ext>
            </a:extLst>
          </p:cNvPr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ADB1C-CDE0-4B47-BCAE-92FB8BF443D5}"/>
              </a:ext>
            </a:extLst>
          </p:cNvPr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F1FB73-3C3E-4464-A5EC-7C613F40D136}"/>
              </a:ext>
            </a:extLst>
          </p:cNvPr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754C1F-2D39-4AFD-836B-D0E186E1E02F}"/>
              </a:ext>
            </a:extLst>
          </p:cNvPr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444EA-A12E-469D-930A-A468DBD030C1}"/>
              </a:ext>
            </a:extLst>
          </p:cNvPr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N</a:t>
            </a:r>
            <a:r>
              <a:rPr lang="en-GB" baseline="-250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1811D-D168-4DDE-8D7C-ABE5F544D6AC}"/>
              </a:ext>
            </a:extLst>
          </p:cNvPr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95B7B-5A37-4D95-9CF8-1993E5639FB7}"/>
              </a:ext>
            </a:extLst>
          </p:cNvPr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Multiply 79">
            <a:extLst>
              <a:ext uri="{FF2B5EF4-FFF2-40B4-BE49-F238E27FC236}">
                <a16:creationId xmlns:a16="http://schemas.microsoft.com/office/drawing/2014/main" id="{FAB25BF8-D666-4435-9B30-7DC30B488720}"/>
              </a:ext>
            </a:extLst>
          </p:cNvPr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2" name="Multiply 81">
            <a:extLst>
              <a:ext uri="{FF2B5EF4-FFF2-40B4-BE49-F238E27FC236}">
                <a16:creationId xmlns:a16="http://schemas.microsoft.com/office/drawing/2014/main" id="{5860602B-49BE-49CD-802E-9CB40001A2AC}"/>
              </a:ext>
            </a:extLst>
          </p:cNvPr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CC45E-D39A-4CC6-81F6-4F16B5B8C8C6}"/>
              </a:ext>
            </a:extLst>
          </p:cNvPr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H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72D0BE-B368-4335-A0E7-8B3451F7ED8D}"/>
              </a:ext>
            </a:extLst>
          </p:cNvPr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H</a:t>
            </a:r>
            <a:r>
              <a:rPr lang="en-GB" sz="1600" baseline="-25000" dirty="0" err="1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837397-ACDC-4169-9E1E-4B682FECAA82}"/>
              </a:ext>
            </a:extLst>
          </p:cNvPr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E5980-9C07-4EBD-B3BA-E77A6D3122AF}"/>
              </a:ext>
            </a:extLst>
          </p:cNvPr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9A50AF-299B-4D24-B41D-6704C93F3C3D}"/>
              </a:ext>
            </a:extLst>
          </p:cNvPr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r,k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78AD5F-DBE9-4A4B-9F7B-629ADAE848D4}"/>
              </a:ext>
            </a:extLst>
          </p:cNvPr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AA3DBD-7D5E-4864-BC9E-C3761429116F}"/>
              </a:ext>
            </a:extLst>
          </p:cNvPr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EE79B3-4BA2-4577-AA03-CA1ACF375136}"/>
              </a:ext>
            </a:extLst>
          </p:cNvPr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5739E-D723-4D5C-A175-A52EA3F5E4A9}"/>
              </a:ext>
            </a:extLst>
          </p:cNvPr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552E4-06EF-471A-8684-67BFF7652835}"/>
              </a:ext>
            </a:extLst>
          </p:cNvPr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F67C8-1915-460D-B677-7C50BF9FE4B2}"/>
              </a:ext>
            </a:extLst>
          </p:cNvPr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360C8B-BFC5-4DE8-8123-667CBC529D18}"/>
              </a:ext>
            </a:extLst>
          </p:cNvPr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A0B627-10E2-46F7-BDE1-68C3CE4178DA}"/>
              </a:ext>
            </a:extLst>
          </p:cNvPr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25BFBD-8CCF-492A-B9BF-01201EC15C5D}"/>
              </a:ext>
            </a:extLst>
          </p:cNvPr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80EE6-EC6B-4C9C-892B-F5448702F430}"/>
              </a:ext>
            </a:extLst>
          </p:cNvPr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k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A3E121-9096-4852-9B89-6DCA7C85D552}"/>
              </a:ext>
            </a:extLst>
          </p:cNvPr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460FAF-838F-44C5-BD40-7639F7C5D759}"/>
              </a:ext>
            </a:extLst>
          </p:cNvPr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87AE0-CB3D-4375-B27A-F2EC2B8AFACE}"/>
              </a:ext>
            </a:extLst>
          </p:cNvPr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User Scheduling and precoding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Down Arrow 109">
            <a:extLst>
              <a:ext uri="{FF2B5EF4-FFF2-40B4-BE49-F238E27FC236}">
                <a16:creationId xmlns:a16="http://schemas.microsoft.com/office/drawing/2014/main" id="{1FB2ECDB-48B1-45CA-B7B5-88FDAC1FA86E}"/>
              </a:ext>
            </a:extLst>
          </p:cNvPr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Down Arrow 110">
            <a:extLst>
              <a:ext uri="{FF2B5EF4-FFF2-40B4-BE49-F238E27FC236}">
                <a16:creationId xmlns:a16="http://schemas.microsoft.com/office/drawing/2014/main" id="{FCCFD957-076C-4575-BBC7-2A35F9AC76A9}"/>
              </a:ext>
            </a:extLst>
          </p:cNvPr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670FDA-E635-4C75-8091-6D842EF3771C}"/>
              </a:ext>
            </a:extLst>
          </p:cNvPr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number of data 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CB80B-F690-4B0A-9887-8B01737B126A}"/>
              </a:ext>
            </a:extLst>
          </p:cNvPr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precoding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model consists of a </a:t>
            </a:r>
            <a:r>
              <a:rPr lang="en-IN" altLang="en-US" sz="2400" b="1" dirty="0">
                <a:cs typeface="Times New Roman" panose="02020603050405020304" pitchFamily="18" charset="0"/>
              </a:rPr>
              <a:t>single cell downlink MU MIMO </a:t>
            </a:r>
            <a:r>
              <a:rPr lang="en-IN" altLang="en-US" sz="2400" dirty="0">
                <a:cs typeface="Times New Roman" panose="02020603050405020304" pitchFamily="18" charset="0"/>
              </a:rPr>
              <a:t>network.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Base Station has </a:t>
            </a:r>
            <a:r>
              <a:rPr lang="en-IN" altLang="en-US" sz="2400" i="1" dirty="0">
                <a:cs typeface="Times New Roman" panose="02020603050405020304" pitchFamily="18" charset="0"/>
              </a:rPr>
              <a:t>N</a:t>
            </a:r>
            <a:r>
              <a:rPr lang="en-IN" altLang="en-US" sz="2400" i="1" baseline="-25000" dirty="0">
                <a:cs typeface="Times New Roman" panose="02020603050405020304" pitchFamily="18" charset="0"/>
              </a:rPr>
              <a:t>t</a:t>
            </a:r>
            <a:r>
              <a:rPr lang="en-IN" altLang="en-US" sz="2400" dirty="0">
                <a:cs typeface="Times New Roman" panose="02020603050405020304" pitchFamily="18" charset="0"/>
              </a:rPr>
              <a:t> number of transmitting antennas whereas there are </a:t>
            </a:r>
            <a:r>
              <a:rPr lang="en-IN" altLang="en-US" sz="2400" i="1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cs typeface="Times New Roman" panose="02020603050405020304" pitchFamily="18" charset="0"/>
              </a:rPr>
              <a:t>users having </a:t>
            </a:r>
            <a:r>
              <a:rPr lang="en-IN" altLang="en-US" sz="2400" b="1" dirty="0">
                <a:cs typeface="Times New Roman" panose="02020603050405020304" pitchFamily="18" charset="0"/>
              </a:rPr>
              <a:t>N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r 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</a:t>
            </a:r>
            <a:r>
              <a:rPr lang="en-IN" altLang="en-US" sz="2400" dirty="0">
                <a:cs typeface="Times New Roman" panose="02020603050405020304" pitchFamily="18" charset="0"/>
              </a:rPr>
              <a:t>with them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will be active at a time </a:t>
            </a:r>
            <a:r>
              <a:rPr lang="en-IN" altLang="en-US" sz="2400" dirty="0">
                <a:cs typeface="Times New Roman" panose="02020603050405020304" pitchFamily="18" charset="0"/>
              </a:rPr>
              <a:t>for a particular user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&lt;= Nr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 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48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Our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objective function i.e. sum capacity </a:t>
            </a:r>
            <a:r>
              <a:rPr lang="en-IN" altLang="en-US" sz="2400" dirty="0">
                <a:cs typeface="Times New Roman" panose="02020603050405020304" pitchFamily="18" charset="0"/>
              </a:rPr>
              <a:t>is dependent on the SINR based precoding matrix which has been given in next slides.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We will assume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equal power per data stream power </a:t>
            </a:r>
            <a:r>
              <a:rPr lang="en-IN" altLang="en-US" sz="2400" b="1" dirty="0">
                <a:cs typeface="Times New Roman" panose="02020603050405020304" pitchFamily="18" charset="0"/>
              </a:rPr>
              <a:t>scheme </a:t>
            </a:r>
            <a:r>
              <a:rPr lang="en-IN" altLang="en-US" sz="2400" dirty="0">
                <a:cs typeface="Times New Roman" panose="02020603050405020304" pitchFamily="18" charset="0"/>
              </a:rPr>
              <a:t>while calculating the </a:t>
            </a:r>
            <a:r>
              <a:rPr lang="en-IN" altLang="en-US" sz="2400" b="1" dirty="0">
                <a:cs typeface="Times New Roman" panose="02020603050405020304" pitchFamily="18" charset="0"/>
              </a:rPr>
              <a:t>SINR</a:t>
            </a:r>
            <a:r>
              <a:rPr lang="en-IN" altLang="en-US" sz="2400" dirty="0">
                <a:cs typeface="Times New Roman" panose="02020603050405020304" pitchFamily="18" charset="0"/>
              </a:rPr>
              <a:t> for the system (</a:t>
            </a:r>
            <a:r>
              <a:rPr lang="en-IN" altLang="en-US" sz="2400" b="1" dirty="0">
                <a:cs typeface="Times New Roman" panose="02020603050405020304" pitchFamily="18" charset="0"/>
              </a:rPr>
              <a:t>EPS</a:t>
            </a:r>
            <a:r>
              <a:rPr lang="en-IN" altLang="en-US" sz="2400" dirty="0">
                <a:cs typeface="Times New Roman" panose="02020603050405020304" pitchFamily="18" charset="0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1680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The </a:t>
                </a:r>
                <a:r>
                  <a:rPr lang="en-IN" sz="24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received signal </a:t>
                </a: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at the mobile station is given as,</a:t>
                </a: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  <m:sup/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𝐯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25">
            <a:extLst>
              <a:ext uri="{FF2B5EF4-FFF2-40B4-BE49-F238E27FC236}">
                <a16:creationId xmlns:a16="http://schemas.microsoft.com/office/drawing/2014/main" id="{117ABAAD-D726-42E0-9A6B-B302382605D1}"/>
              </a:ext>
            </a:extLst>
          </p:cNvPr>
          <p:cNvSpPr/>
          <p:nvPr/>
        </p:nvSpPr>
        <p:spPr bwMode="auto">
          <a:xfrm>
            <a:off x="3500775" y="2742546"/>
            <a:ext cx="609600" cy="1291797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Up Arrow 26">
            <a:extLst>
              <a:ext uri="{FF2B5EF4-FFF2-40B4-BE49-F238E27FC236}">
                <a16:creationId xmlns:a16="http://schemas.microsoft.com/office/drawing/2014/main" id="{C121C022-6CF2-4128-B3B3-5334E0542543}"/>
              </a:ext>
            </a:extLst>
          </p:cNvPr>
          <p:cNvSpPr/>
          <p:nvPr/>
        </p:nvSpPr>
        <p:spPr bwMode="auto">
          <a:xfrm>
            <a:off x="5316017" y="3042470"/>
            <a:ext cx="533400" cy="260808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Up Arrow 27">
            <a:extLst>
              <a:ext uri="{FF2B5EF4-FFF2-40B4-BE49-F238E27FC236}">
                <a16:creationId xmlns:a16="http://schemas.microsoft.com/office/drawing/2014/main" id="{91EE68C6-7DF0-46D5-9C1B-E3CD4699BF60}"/>
              </a:ext>
            </a:extLst>
          </p:cNvPr>
          <p:cNvSpPr/>
          <p:nvPr/>
        </p:nvSpPr>
        <p:spPr bwMode="auto">
          <a:xfrm>
            <a:off x="7296171" y="2667284"/>
            <a:ext cx="533400" cy="1523431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Up Arrow 28">
            <a:extLst>
              <a:ext uri="{FF2B5EF4-FFF2-40B4-BE49-F238E27FC236}">
                <a16:creationId xmlns:a16="http://schemas.microsoft.com/office/drawing/2014/main" id="{8C8868BB-C1ED-4ADF-9F79-A5B5045DEFF1}"/>
              </a:ext>
            </a:extLst>
          </p:cNvPr>
          <p:cNvSpPr/>
          <p:nvPr/>
        </p:nvSpPr>
        <p:spPr bwMode="auto">
          <a:xfrm>
            <a:off x="2329267" y="2727927"/>
            <a:ext cx="533400" cy="81355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346DD-87C6-45C7-8D2B-5A69EC4E1E2A}"/>
              </a:ext>
            </a:extLst>
          </p:cNvPr>
          <p:cNvSpPr txBox="1"/>
          <p:nvPr/>
        </p:nvSpPr>
        <p:spPr>
          <a:xfrm>
            <a:off x="721964" y="3475051"/>
            <a:ext cx="234541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Received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598F5-06CE-45FF-8AF9-7D7375B3DE30}"/>
              </a:ext>
            </a:extLst>
          </p:cNvPr>
          <p:cNvSpPr txBox="1"/>
          <p:nvPr/>
        </p:nvSpPr>
        <p:spPr>
          <a:xfrm>
            <a:off x="2962809" y="4010827"/>
            <a:ext cx="22098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Desired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36CA-229A-4D7A-B690-0649758F1763}"/>
              </a:ext>
            </a:extLst>
          </p:cNvPr>
          <p:cNvSpPr txBox="1"/>
          <p:nvPr/>
        </p:nvSpPr>
        <p:spPr>
          <a:xfrm>
            <a:off x="3715719" y="5405289"/>
            <a:ext cx="38862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Interfering undesired 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0B9D7-958C-4017-8BEA-829E72EC49A2}"/>
              </a:ext>
            </a:extLst>
          </p:cNvPr>
          <p:cNvSpPr txBox="1"/>
          <p:nvPr/>
        </p:nvSpPr>
        <p:spPr>
          <a:xfrm>
            <a:off x="6705600" y="3705884"/>
            <a:ext cx="2438400" cy="120032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White zero mean complex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302502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9089</TotalTime>
  <Words>1461</Words>
  <Application>Microsoft Office PowerPoint</Application>
  <PresentationFormat>On-screen Show (4:3)</PresentationFormat>
  <Paragraphs>230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Aims/Objectives</vt:lpstr>
      <vt:lpstr>Introduction</vt:lpstr>
      <vt:lpstr>Introduction</vt:lpstr>
      <vt:lpstr>System Model</vt:lpstr>
      <vt:lpstr>System Model</vt:lpstr>
      <vt:lpstr>System Model</vt:lpstr>
      <vt:lpstr>System Model</vt:lpstr>
      <vt:lpstr>JURAS Scheme for MU-MIMO</vt:lpstr>
      <vt:lpstr>JURAS Scheme for MU-MIMO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Outputs</vt:lpstr>
      <vt:lpstr>Outputs</vt:lpstr>
      <vt:lpstr>Outputs</vt:lpstr>
      <vt:lpstr>Outputs</vt:lpstr>
      <vt:lpstr>Outputs</vt:lpstr>
      <vt:lpstr>Outputs</vt:lpstr>
      <vt:lpstr>Outputs</vt:lpstr>
      <vt:lpstr>Conclusions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702</cp:revision>
  <cp:lastPrinted>1601-01-01T00:00:00Z</cp:lastPrinted>
  <dcterms:created xsi:type="dcterms:W3CDTF">2005-01-24T10:28:59Z</dcterms:created>
  <dcterms:modified xsi:type="dcterms:W3CDTF">2021-04-27T14:45:57Z</dcterms:modified>
</cp:coreProperties>
</file>