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1" r:id="rId9"/>
    <p:sldId id="276" r:id="rId10"/>
    <p:sldId id="277" r:id="rId11"/>
    <p:sldId id="278" r:id="rId12"/>
    <p:sldId id="266" r:id="rId13"/>
    <p:sldId id="265" r:id="rId14"/>
    <p:sldId id="294" r:id="rId15"/>
    <p:sldId id="293" r:id="rId16"/>
    <p:sldId id="284" r:id="rId17"/>
    <p:sldId id="285" r:id="rId18"/>
    <p:sldId id="286" r:id="rId19"/>
    <p:sldId id="272" r:id="rId20"/>
    <p:sldId id="296" r:id="rId21"/>
    <p:sldId id="295" r:id="rId22"/>
    <p:sldId id="288" r:id="rId23"/>
    <p:sldId id="289" r:id="rId24"/>
    <p:sldId id="273" r:id="rId25"/>
    <p:sldId id="280" r:id="rId26"/>
    <p:sldId id="282" r:id="rId27"/>
    <p:sldId id="298" r:id="rId28"/>
    <p:sldId id="267" r:id="rId29"/>
    <p:sldId id="297" r:id="rId30"/>
    <p:sldId id="264" r:id="rId31"/>
    <p:sldId id="268" r:id="rId32"/>
    <p:sldId id="274" r:id="rId33"/>
    <p:sldId id="275" r:id="rId3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097" y="-3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12125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862865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MINOR PROJECT 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465138" y="6402388"/>
            <a:ext cx="866775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(Roll#ECE201711588) &amp; 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Navneet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Nipu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19400" y="5334000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</a:t>
            </a:r>
            <a:r>
              <a:rPr lang="en-US" sz="2000" b="1" dirty="0" err="1">
                <a:solidFill>
                  <a:srgbClr val="0000FF"/>
                </a:solidFill>
                <a:ea typeface="DejaVu Sans" charset="0"/>
                <a:cs typeface="DejaVu Sans" charset="0"/>
              </a:rPr>
              <a:t>Swadhin</a:t>
            </a: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0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Signal to interference and noise ratio </a:t>
                </a:r>
                <a:r>
                  <a:rPr lang="en-IN" sz="2000" dirty="0">
                    <a:solidFill>
                      <a:schemeClr val="tx1"/>
                    </a:solidFill>
                    <a:cs typeface="Times New Roman" pitchFamily="16" charset="0"/>
                  </a:rPr>
                  <a:t>is given by,</a:t>
                </a:r>
              </a:p>
              <a:p>
                <a:pPr marL="0" indent="0" algn="ctr"/>
                <a:r>
                  <a:rPr lang="en-IN" sz="2000" dirty="0">
                    <a:solidFill>
                      <a:srgbClr val="002060"/>
                    </a:solidFill>
                    <a:cs typeface="Times New Roman" pitchFamily="16" charset="0"/>
                  </a:rPr>
                  <a:t>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IN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eqArrPr>
                      <m:e>
                        <m:sSubSup>
                          <m:sSubSupPr>
                            <m:ctrlPr>
                              <a:rPr lang="en-I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SINR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l</m:t>
                            </m:r>
                          </m:sup>
                        </m:sSubSup>
                        <m:r>
                          <a:rPr lang="en-IN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E</m:t>
                            </m:r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E</m:t>
                            </m:r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  <m: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E</m:t>
                            </m:r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supHide m:val="on"/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k</m:t>
                                        </m:r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k</m:t>
                                            </m:r>
                                          </m:sub>
                                        </m:sSub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 </m:t>
                                        </m:r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k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k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den>
                        </m:f>
                      </m:e>
                      <m:e>
                        <m:r>
                          <a:rPr lang="en-IN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  <m: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supHide m:val="on"/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U</m:t>
                                            </m:r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 </m:t>
                                            </m:r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20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IN" sz="2000" b="0" i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E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IN" sz="2000" b="0" i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k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20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IN" sz="2000" b="0" i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L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IN" sz="2000" b="0" i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k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k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den>
                        </m:f>
                      </m:e>
                    </m:eqAr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I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INR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j</m:t>
                            </m:r>
                          </m:sub>
                        </m:sSub>
                        <m:r>
                          <a:rPr lang="en-IN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BS</m:t>
                                    </m:r>
                                  </m:sub>
                                </m:sSub>
                                <m: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∥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  <m:r>
                              <a:rPr lang="en-IN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BS</m:t>
                                    </m:r>
                                  </m:sub>
                                </m:sSub>
                                <m: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supHide m:val="on"/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20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IN" sz="2000" b="0" i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IN" sz="2000" b="0" i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itchFamily="16" charset="0"/>
                                                  </a:rPr>
                                                  <m:t>k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 </m:t>
                                            </m:r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k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k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den>
                        </m:f>
                      </m:e>
                      <m:e>
                        <m:r>
                          <a:rPr lang="en-IN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L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BS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IN" sz="20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sz="2000" b="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W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IN" sz="20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ll</m:t>
                                </m:r>
                              </m:sub>
                            </m:sSub>
                          </m:den>
                        </m:f>
                      </m:e>
                    </m:eqArr>
                  </m:oMath>
                </a14:m>
                <a:endParaRPr lang="en-IN" sz="2400" dirty="0">
                  <a:latin typeface="Times New Roman" pitchFamily="16" charset="0"/>
                  <a:cs typeface="Times New Roman" pitchFamily="16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0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Here equal power per data stream </a:t>
                </a:r>
                <a:r>
                  <a:rPr lang="en-IN" sz="2000" dirty="0">
                    <a:latin typeface="Times New Roman" pitchFamily="16" charset="0"/>
                    <a:cs typeface="Times New Roman" pitchFamily="16" charset="0"/>
                  </a:rPr>
                  <a:t>is used</a:t>
                </a:r>
                <a:r>
                  <a:rPr lang="en-IN" sz="2000" b="1" dirty="0">
                    <a:latin typeface="Times New Roman" pitchFamily="16" charset="0"/>
                    <a:cs typeface="Times New Roman" pitchFamily="16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  <a:blipFill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47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000" dirty="0">
                    <a:latin typeface="Times New Roman" pitchFamily="16" charset="0"/>
                    <a:cs typeface="Times New Roman" pitchFamily="16" charset="0"/>
                  </a:rPr>
                  <a:t>Now the </a:t>
                </a:r>
                <a:r>
                  <a:rPr lang="en-IN" sz="20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sum capacity </a:t>
                </a:r>
                <a:r>
                  <a:rPr lang="en-IN" sz="2000" dirty="0">
                    <a:latin typeface="Times New Roman" pitchFamily="16" charset="0"/>
                    <a:cs typeface="Times New Roman" pitchFamily="16" charset="0"/>
                  </a:rPr>
                  <a:t>which is defined as </a:t>
                </a:r>
                <a:r>
                  <a:rPr lang="en-IN" sz="20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the data rate per unit bandwidth </a:t>
                </a:r>
                <a:r>
                  <a:rPr lang="en-IN" sz="2000" dirty="0">
                    <a:latin typeface="Times New Roman" pitchFamily="16" charset="0"/>
                    <a:cs typeface="Times New Roman" pitchFamily="16" charset="0"/>
                  </a:rPr>
                  <a:t>is given as,</a:t>
                </a:r>
              </a:p>
              <a:p>
                <a:pPr marL="0" indent="0"/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000" b="1">
                              <a:solidFill>
                                <a:schemeClr val="tx1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2000" dirty="0">
                    <a:latin typeface="Times New Roman" pitchFamily="16" charset="0"/>
                    <a:cs typeface="Times New Roman" pitchFamily="16" charset="0"/>
                  </a:rPr>
                  <a:t>Thus here we have to maximize our objective function i.e. </a:t>
                </a:r>
                <a:r>
                  <a:rPr lang="en-IN" sz="2000" b="1" dirty="0">
                    <a:latin typeface="Times New Roman" pitchFamily="16" charset="0"/>
                    <a:cs typeface="Times New Roman" pitchFamily="16" charset="0"/>
                  </a:rPr>
                  <a:t>sum capacity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  <a:blipFill>
                <a:blip r:embed="rId2"/>
                <a:stretch>
                  <a:fillRect l="-708" t="-615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8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JURAS means the joint user and receive antenna selection scheme </a:t>
            </a:r>
            <a:r>
              <a:rPr lang="en-GB" sz="2000" dirty="0">
                <a:solidFill>
                  <a:schemeClr val="tx1"/>
                </a:solidFill>
              </a:rPr>
              <a:t>which is being implemented in this project using two suboptimal algorithms.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algorithm-1 </a:t>
            </a:r>
            <a:r>
              <a:rPr lang="en-GB" sz="20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000" b="1" dirty="0">
                <a:solidFill>
                  <a:schemeClr val="tx1"/>
                </a:solidFill>
              </a:rPr>
              <a:t>complexity is somewhat more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algorithm-2  </a:t>
            </a:r>
            <a:r>
              <a:rPr lang="en-GB" sz="20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000" b="1" dirty="0">
                <a:solidFill>
                  <a:schemeClr val="tx1"/>
                </a:solidFill>
              </a:rPr>
              <a:t>complexity is reduced </a:t>
            </a:r>
            <a:r>
              <a:rPr lang="en-GB" sz="2000" dirty="0">
                <a:solidFill>
                  <a:schemeClr val="tx1"/>
                </a:solidFill>
              </a:rPr>
              <a:t>) 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Suboptimal algorithm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This suboptimal algorithm can be divided into two </a:t>
            </a:r>
            <a:r>
              <a:rPr lang="en-IN" sz="2000" dirty="0" err="1">
                <a:solidFill>
                  <a:schemeClr val="tx1"/>
                </a:solidFill>
              </a:rPr>
              <a:t>phases.The</a:t>
            </a:r>
            <a:r>
              <a:rPr lang="en-IN" sz="2000" dirty="0">
                <a:solidFill>
                  <a:schemeClr val="tx1"/>
                </a:solidFill>
              </a:rPr>
              <a:t> first phase extends the ideas of the </a:t>
            </a:r>
            <a:r>
              <a:rPr lang="en-IN" sz="2000" b="1" dirty="0">
                <a:solidFill>
                  <a:schemeClr val="tx1"/>
                </a:solidFill>
              </a:rPr>
              <a:t>capacity-based iterative user selection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It selects a receive antenna with the highest capacity. Then, from the remaining unselected antennas, it finds the next receive antenna providing the largest sum capacity.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This phase terminates when the </a:t>
            </a:r>
            <a:r>
              <a:rPr lang="en-IN" sz="2000" b="1" dirty="0">
                <a:solidFill>
                  <a:schemeClr val="tx1"/>
                </a:solidFill>
              </a:rPr>
              <a:t>sum capacity would reduce as a result of adding one more receive antenna </a:t>
            </a:r>
            <a:r>
              <a:rPr lang="en-IN" sz="2000" dirty="0">
                <a:solidFill>
                  <a:schemeClr val="tx1"/>
                </a:solidFill>
              </a:rPr>
              <a:t>(equivalent to one more data stream).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In the second phase, the algorithm researches the remaining unselected antennas of the selected users without increasing the number of allocated data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The algorithm terminates when no extra sum capacity is achieved by the receive beamforming.</a:t>
            </a:r>
          </a:p>
          <a:p>
            <a:pPr marL="0" indent="0"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9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400" b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complexity of the suboptimal algorithm 1 is more 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  <a:blipFill>
                <a:blip r:embed="rId2"/>
                <a:stretch>
                  <a:fillRect l="-640" r="-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4" y="1319586"/>
            <a:ext cx="8611985" cy="4928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SA-1 PSEUDOCODE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       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4422A-B5AE-43AC-B3DE-43353B14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27"/>
          <a:stretch/>
        </p:blipFill>
        <p:spPr>
          <a:xfrm>
            <a:off x="381000" y="1676400"/>
            <a:ext cx="6407426" cy="4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F03-7EB3-4770-A317-2266FF2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4"/>
          <a:stretch/>
        </p:blipFill>
        <p:spPr>
          <a:xfrm>
            <a:off x="228600" y="1341437"/>
            <a:ext cx="64008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/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5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elseif phase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ℛ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remaining antennas of users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37160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 been selected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6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flag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 </a:t>
                </a:r>
                <a:endParaRPr lang="en-IN" sz="40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algn="just">
                  <a:lnSpc>
                    <a:spcPct val="115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𝓢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𝓤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𝐥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8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Suboptimal algorithm 2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It is seen that the </a:t>
            </a:r>
            <a:r>
              <a:rPr lang="en-IN" sz="2000" b="1" dirty="0">
                <a:solidFill>
                  <a:schemeClr val="tx1"/>
                </a:solidFill>
              </a:rPr>
              <a:t>main computational burden of SA1 </a:t>
            </a:r>
            <a:r>
              <a:rPr lang="en-IN" sz="2000" dirty="0">
                <a:solidFill>
                  <a:schemeClr val="tx1"/>
                </a:solidFill>
              </a:rPr>
              <a:t>focuses on </a:t>
            </a:r>
            <a:r>
              <a:rPr lang="en-IN" sz="2000" b="1" dirty="0">
                <a:solidFill>
                  <a:schemeClr val="tx1"/>
                </a:solidFill>
              </a:rPr>
              <a:t>updating users’ precoding matrices and evaluating the sum capacity</a:t>
            </a:r>
            <a:r>
              <a:rPr lang="en-IN" sz="20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Thus, the algorithm is only required to compute the beamforming vector of </a:t>
            </a:r>
            <a:r>
              <a:rPr lang="en-IN" sz="2000" b="1" dirty="0">
                <a:solidFill>
                  <a:schemeClr val="tx1"/>
                </a:solidFill>
              </a:rPr>
              <a:t>the candidate antenna without updating the precoding matrices of the selected ones.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Treating each receive antenna as an individual user provides </a:t>
            </a:r>
            <a:r>
              <a:rPr lang="en-IN" sz="2000" b="1" dirty="0">
                <a:solidFill>
                  <a:schemeClr val="tx1"/>
                </a:solidFill>
              </a:rPr>
              <a:t>more robustness to the errors </a:t>
            </a:r>
            <a:r>
              <a:rPr lang="en-IN" sz="2000" dirty="0">
                <a:solidFill>
                  <a:schemeClr val="tx1"/>
                </a:solidFill>
              </a:rPr>
              <a:t>from outdated precoding matrices than considering multiple antennas at each user.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69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Suboptimal  Algorithms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Work done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Future Work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  <a:endParaRPr lang="en-IN" sz="20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References</a:t>
            </a:r>
            <a:endParaRPr lang="en-IN" sz="28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By treating each antenna as a separate user, no receive beamforming can be exploited. Thus, procedures in the second phase are excluded from SA2 and </a:t>
            </a:r>
            <a:r>
              <a:rPr lang="en-IN" sz="2000" b="1" dirty="0">
                <a:solidFill>
                  <a:schemeClr val="tx1"/>
                </a:solidFill>
              </a:rPr>
              <a:t>the number of data streams is always equal to the number of selected antennas.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SA2 becomes similar to </a:t>
            </a:r>
            <a:r>
              <a:rPr lang="en-IN" sz="2000" b="1" dirty="0">
                <a:solidFill>
                  <a:schemeClr val="tx1"/>
                </a:solidFill>
              </a:rPr>
              <a:t>the user selection algorithm </a:t>
            </a:r>
            <a:r>
              <a:rPr lang="en-IN" sz="2000" dirty="0">
                <a:solidFill>
                  <a:schemeClr val="tx1"/>
                </a:solidFill>
              </a:rPr>
              <a:t>, except that the sum power constraint is considered in the algorithm proposed here.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2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𝒓𝒆𝒔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2 is less.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 t="-1032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6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SA-2 PSEUDOCODE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983C-B811-43C3-8300-FB850CF8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6705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4400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0EF2-DE5A-4AF7-A0F8-FAC09F0B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4"/>
          <a:stretch/>
        </p:blipFill>
        <p:spPr>
          <a:xfrm>
            <a:off x="533400" y="1341436"/>
            <a:ext cx="6245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Below is the code to generate </a:t>
            </a:r>
            <a:r>
              <a:rPr lang="pt-BR" sz="2000" b="1" dirty="0">
                <a:solidFill>
                  <a:schemeClr val="tx1"/>
                </a:solidFill>
              </a:rPr>
              <a:t>the independent complex gaussian channel matrix i</a:t>
            </a:r>
            <a:r>
              <a:rPr lang="pt-BR" sz="2000" dirty="0">
                <a:solidFill>
                  <a:schemeClr val="tx1"/>
                </a:solidFill>
              </a:rPr>
              <a:t>n matlab where the mean is zero and variance is unity.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C00000"/>
                </a:solidFill>
              </a:rPr>
              <a:t>    </a:t>
            </a:r>
            <a:r>
              <a:rPr lang="pt-BR" sz="2000" b="1" dirty="0">
                <a:solidFill>
                  <a:schemeClr val="tx1"/>
                </a:solidFill>
              </a:rPr>
              <a:t>n_r=3; </a:t>
            </a:r>
            <a:r>
              <a:rPr lang="pt-BR" sz="2000" dirty="0">
                <a:solidFill>
                  <a:schemeClr val="tx1"/>
                </a:solidFill>
              </a:rPr>
              <a:t>% number of receiving antennas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    </a:t>
            </a:r>
            <a:r>
              <a:rPr lang="pt-BR" sz="2000" b="1" dirty="0">
                <a:solidFill>
                  <a:schemeClr val="tx1"/>
                </a:solidFill>
              </a:rPr>
              <a:t>n_t=5;</a:t>
            </a:r>
            <a:r>
              <a:rPr lang="pt-BR" sz="2000" dirty="0">
                <a:solidFill>
                  <a:schemeClr val="tx1"/>
                </a:solidFill>
              </a:rPr>
              <a:t> % number of transmitting antennas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    </a:t>
            </a:r>
            <a:r>
              <a:rPr lang="pt-BR" sz="2000" b="1" dirty="0">
                <a:solidFill>
                  <a:schemeClr val="tx1"/>
                </a:solidFill>
              </a:rPr>
              <a:t>K=5;</a:t>
            </a:r>
            <a:r>
              <a:rPr lang="pt-BR" sz="2000" dirty="0">
                <a:solidFill>
                  <a:schemeClr val="tx1"/>
                </a:solidFill>
              </a:rPr>
              <a:t> % number of users</a:t>
            </a:r>
          </a:p>
          <a:p>
            <a:pPr algn="just">
              <a:lnSpc>
                <a:spcPct val="150000"/>
              </a:lnSpc>
            </a:pPr>
            <a:r>
              <a:rPr lang="nn-NO" sz="2000" dirty="0">
                <a:solidFill>
                  <a:schemeClr val="tx1"/>
                </a:solidFill>
              </a:rPr>
              <a:t>    </a:t>
            </a:r>
            <a:r>
              <a:rPr lang="nn-NO" sz="2000" b="1" dirty="0">
                <a:solidFill>
                  <a:schemeClr val="tx1"/>
                </a:solidFill>
              </a:rPr>
              <a:t>Hr=sqrt(1/2)*randn(n_r,n_t,k) + sqrt(1/2)*i1*randn(n_r,n_t,k);</a:t>
            </a:r>
            <a:endParaRPr lang="en-US" sz="20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Here we have taken </a:t>
            </a:r>
            <a:r>
              <a:rPr lang="en-US" sz="2000" b="1" dirty="0" err="1">
                <a:solidFill>
                  <a:schemeClr val="tx1"/>
                </a:solidFill>
              </a:rPr>
              <a:t>randn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function so as to generate the random numbers having </a:t>
            </a:r>
            <a:r>
              <a:rPr lang="en-US" sz="2000" b="1" dirty="0">
                <a:solidFill>
                  <a:schemeClr val="tx1"/>
                </a:solidFill>
              </a:rPr>
              <a:t>mean=0 and variance=1.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This will generate </a:t>
            </a:r>
            <a:r>
              <a:rPr lang="en-US" sz="2000" b="1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channel matrices having </a:t>
            </a:r>
            <a:r>
              <a:rPr lang="en-US" sz="2000" b="1" dirty="0" err="1">
                <a:solidFill>
                  <a:schemeClr val="tx1"/>
                </a:solidFill>
              </a:rPr>
              <a:t>n_r</a:t>
            </a:r>
            <a:r>
              <a:rPr lang="en-US" sz="2000" b="1" dirty="0">
                <a:solidFill>
                  <a:schemeClr val="tx1"/>
                </a:solidFill>
              </a:rPr>
              <a:t> rows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 err="1">
                <a:solidFill>
                  <a:schemeClr val="tx1"/>
                </a:solidFill>
              </a:rPr>
              <a:t>n_t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columns.</a:t>
            </a:r>
            <a:endParaRPr lang="nn-N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88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DBB5-2C26-4B32-8136-A6653B23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Suboptimal Algorithms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737A3-1C32-4D46-9972-1DF2AD14B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82792"/>
                <a:ext cx="84582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000" dirty="0">
                    <a:solidFill>
                      <a:schemeClr val="tx1"/>
                    </a:solidFill>
                  </a:rPr>
                  <a:t>We can generate the precoding matrix from channel matrix using the formula given below,</a:t>
                </a:r>
              </a:p>
              <a:p>
                <a:pPr marL="0" indent="0" algn="just">
                  <a:lnSpc>
                    <a:spcPct val="150000"/>
                  </a:lnSpc>
                </a:pPr>
                <a:endParaRPr lang="en-IN" sz="20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SupPr>
                        <m:e>
                          <m:r>
                            <a:rPr lang="en-I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  </m:t>
                          </m:r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𝑾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</m:sub>
                        <m:sup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𝒐</m:t>
                          </m:r>
                        </m:sup>
                      </m:sSubSup>
                      <m:r>
                        <a:rPr lang="en-IN" sz="20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r>
                        <a:rPr lang="en-I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𝝆</m:t>
                      </m:r>
                      <m:r>
                        <a:rPr lang="en-I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⋅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000" b="1">
                              <a:solidFill>
                                <a:schemeClr val="tx1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b="1">
                              <a:solidFill>
                                <a:schemeClr val="tx1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eigvec</m:t>
                          </m:r>
                          <m:r>
                            <m:rPr>
                              <m:nor/>
                            </m:rPr>
                            <a:rPr lang="en-IN" sz="2000" b="1">
                              <a:solidFill>
                                <a:schemeClr val="tx1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sz="20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𝑰</m:t>
                          </m:r>
                          <m:r>
                            <a:rPr lang="en-IN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sz="20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I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000" b="1" dirty="0">
                  <a:solidFill>
                    <a:srgbClr val="00B050"/>
                  </a:solidFill>
                  <a:cs typeface="Times New Roman" pitchFamily="16" charset="0"/>
                </a:endParaRPr>
              </a:p>
              <a:p>
                <a:pPr marL="0" indent="0" algn="just">
                  <a:lnSpc>
                    <a:spcPct val="150000"/>
                  </a:lnSpc>
                </a:pPr>
                <a:endParaRPr lang="en-IN" sz="2000" dirty="0">
                  <a:solidFill>
                    <a:srgbClr val="00B050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000" dirty="0">
                    <a:solidFill>
                      <a:schemeClr val="tx1"/>
                    </a:solidFill>
                  </a:rPr>
                  <a:t>Here we have to find the eigen value of the expression inside the brackets and we will obtain our SLNR based precoding matrix.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737A3-1C32-4D46-9972-1DF2AD14B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82792"/>
                <a:ext cx="8458200" cy="4722813"/>
              </a:xfrm>
              <a:blipFill>
                <a:blip r:embed="rId2"/>
                <a:stretch>
                  <a:fillRect l="-721" r="-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8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200-20E1-4AE9-AA55-393CBA4A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Suboptimal Algorithms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2671B-D04E-41B3-9596-40902117F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63851"/>
                <a:ext cx="8610600" cy="4960749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000" dirty="0">
                    <a:solidFill>
                      <a:schemeClr val="tx1"/>
                    </a:solidFill>
                  </a:rPr>
                  <a:t>We can calculate sum capacity for every user in suboptimal algorithm 1 using channel matrix and precoding matrix by using the formula given below,</a:t>
                </a:r>
              </a:p>
              <a:p>
                <a:pPr marL="0" indent="0" algn="ctr">
                  <a:lnSpc>
                    <a:spcPct val="150000"/>
                  </a:lnSpc>
                </a:pPr>
                <a:r>
                  <a:rPr lang="en-IN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𝑪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sum</m:t>
                        </m:r>
                      </m:sub>
                    </m:sSub>
                    <m:r>
                      <a:rPr lang="en-I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𝒋</m:t>
                        </m:r>
                        <m:r>
                          <a:rPr lang="en-I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∈</m:t>
                        </m:r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𝑼</m:t>
                        </m:r>
                      </m:sub>
                      <m:sup/>
                      <m:e>
                        <m:r>
                          <a:rPr lang="en-IN" sz="20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𝒍</m:t>
                        </m:r>
                        <m:r>
                          <a:rPr lang="en-I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</m:t>
                        </m:r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en-I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𝒋</m:t>
                            </m:r>
                          </m:sub>
                        </m:sSub>
                      </m:sup>
                      <m:e>
                        <m:r>
                          <a:rPr lang="en-IN" sz="20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𝒍𝒐𝒈</m:t>
                        </m:r>
                      </m:e>
                      <m:sub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𝟏</m:t>
                        </m:r>
                        <m:r>
                          <a:rPr lang="en-IN" sz="20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+</m:t>
                        </m:r>
                        <m:f>
                          <m:fPr>
                            <m:ctrlPr>
                              <a:rPr lang="en-I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𝒋</m:t>
                                        </m:r>
                                      </m:sub>
                                      <m:sup>
                                        <m:r>
                                          <a:rPr lang="en-IN" sz="2000" b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𝒍𝒍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𝑳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𝝈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  <m:r>
                                          <a:rPr lang="en-IN" sz="2000" b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𝑩𝑺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IN" sz="20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𝑾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𝑾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𝒋</m:t>
                                        </m:r>
                                      </m:sub>
                                      <m:sup>
                                        <m:r>
                                          <a:rPr lang="en-IN" sz="2000" b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𝒋</m:t>
                                        </m:r>
                                      </m:sub>
                                      <m:sup>
                                        <m:r>
                                          <a:rPr lang="en-IN" sz="2000" b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𝒍𝒍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sz="2000" b="1" dirty="0">
                  <a:solidFill>
                    <a:srgbClr val="00B050"/>
                  </a:solidFill>
                  <a:latin typeface="Cambria Math" panose="02040503050406030204" pitchFamily="18" charset="0"/>
                  <a:cs typeface="Times New Roman" pitchFamily="16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000" dirty="0">
                    <a:solidFill>
                      <a:schemeClr val="tx1"/>
                    </a:solidFill>
                  </a:rPr>
                  <a:t>And sum capacity for suboptimal algorithm 2 can be calculated by,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0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𝒓𝒆𝒔</m:t>
                          </m:r>
                        </m:sub>
                        <m:sup/>
                        <m:e>
                          <m:r>
                            <a:rPr lang="en-I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0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0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800" b="1" dirty="0">
                  <a:solidFill>
                    <a:srgbClr val="00B050"/>
                  </a:solidFill>
                  <a:latin typeface="Cambria Math" panose="02040503050406030204" pitchFamily="18" charset="0"/>
                  <a:cs typeface="Times New Roman" pitchFamily="16" charset="0"/>
                </a:endParaRPr>
              </a:p>
              <a:p>
                <a:pPr marL="0" indent="0"/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2671B-D04E-41B3-9596-40902117F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63851"/>
                <a:ext cx="8610600" cy="4960749"/>
              </a:xfrm>
              <a:blipFill>
                <a:blip r:embed="rId2"/>
                <a:stretch>
                  <a:fillRect l="-708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7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5344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In this session we have generated the </a:t>
            </a:r>
            <a:r>
              <a:rPr lang="en-US" sz="2000" b="1" dirty="0">
                <a:solidFill>
                  <a:schemeClr val="tx1"/>
                </a:solidFill>
              </a:rPr>
              <a:t>channel matrix using </a:t>
            </a:r>
            <a:r>
              <a:rPr lang="en-US" sz="2000" b="1" dirty="0" err="1">
                <a:solidFill>
                  <a:schemeClr val="tx1"/>
                </a:solidFill>
              </a:rPr>
              <a:t>matlab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the output is shown in the next page.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 we have generated the </a:t>
            </a:r>
            <a:r>
              <a:rPr lang="en-US" sz="2000" b="1" dirty="0">
                <a:solidFill>
                  <a:schemeClr val="tx1"/>
                </a:solidFill>
              </a:rPr>
              <a:t>zero mean and unity variance complex gaussian channel matrix</a:t>
            </a:r>
            <a:r>
              <a:rPr lang="en-US" sz="2000" dirty="0">
                <a:solidFill>
                  <a:schemeClr val="tx1"/>
                </a:solidFill>
              </a:rPr>
              <a:t> which will be used to find the </a:t>
            </a:r>
            <a:r>
              <a:rPr lang="en-US" sz="2000" b="1" dirty="0">
                <a:solidFill>
                  <a:schemeClr val="tx1"/>
                </a:solidFill>
              </a:rPr>
              <a:t>precoding matrices for the suboptimal algorithms and the sum capacity </a:t>
            </a:r>
            <a:r>
              <a:rPr lang="en-US" sz="2000" dirty="0">
                <a:solidFill>
                  <a:schemeClr val="tx1"/>
                </a:solidFill>
              </a:rPr>
              <a:t>using the given formulae.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Below is the </a:t>
            </a:r>
            <a:r>
              <a:rPr lang="en-US" sz="2000" b="1" dirty="0" err="1">
                <a:solidFill>
                  <a:schemeClr val="tx1"/>
                </a:solidFill>
              </a:rPr>
              <a:t>matlab</a:t>
            </a:r>
            <a:r>
              <a:rPr lang="en-US" sz="2000" b="1" dirty="0">
                <a:solidFill>
                  <a:schemeClr val="tx1"/>
                </a:solidFill>
              </a:rPr>
              <a:t> code for channel matrix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6276-4B9C-440D-97B9-A45A266D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19600"/>
            <a:ext cx="84582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9922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Work done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4B81B-5A86-4B3C-B0E9-B7D7937C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 r="23009" b="5334"/>
          <a:stretch/>
        </p:blipFill>
        <p:spPr>
          <a:xfrm>
            <a:off x="762000" y="1828800"/>
            <a:ext cx="8151812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09324-4C72-4F8E-9EBC-347B79D1D8E7}"/>
              </a:ext>
            </a:extLst>
          </p:cNvPr>
          <p:cNvSpPr txBox="1"/>
          <p:nvPr/>
        </p:nvSpPr>
        <p:spPr>
          <a:xfrm>
            <a:off x="2522400" y="1371600"/>
            <a:ext cx="4099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Channel matrix </a:t>
            </a:r>
            <a:r>
              <a:rPr lang="en-IN" sz="2000" b="1" dirty="0" err="1">
                <a:solidFill>
                  <a:schemeClr val="tx1"/>
                </a:solidFill>
              </a:rPr>
              <a:t>matlab</a:t>
            </a:r>
            <a:r>
              <a:rPr lang="en-IN" sz="2000" b="1" dirty="0">
                <a:solidFill>
                  <a:schemeClr val="tx1"/>
                </a:solidFill>
              </a:rPr>
              <a:t> code output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6B552C-548D-4833-978C-28B14959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151813" cy="47228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Till now we have designed the algorithm for the two suboptimal algorithms and we have generated the</a:t>
            </a:r>
            <a:r>
              <a:rPr lang="en-US" sz="2000" b="1" dirty="0">
                <a:solidFill>
                  <a:schemeClr val="tx1"/>
                </a:solidFill>
              </a:rPr>
              <a:t> complex gaussian zero mean and unity variance channel matrix</a:t>
            </a:r>
            <a:r>
              <a:rPr lang="en-US" sz="2000" dirty="0">
                <a:solidFill>
                  <a:schemeClr val="tx1"/>
                </a:solidFill>
              </a:rPr>
              <a:t> which will be used to calculate the precoding matrix of the system and then sum capacity which is our objective function.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In the next session we have to </a:t>
            </a:r>
            <a:r>
              <a:rPr lang="en-US" sz="2000" b="1" dirty="0">
                <a:solidFill>
                  <a:schemeClr val="tx1"/>
                </a:solidFill>
              </a:rPr>
              <a:t>implement the algorithms in </a:t>
            </a:r>
            <a:r>
              <a:rPr lang="en-US" sz="2000" b="1" dirty="0" err="1">
                <a:solidFill>
                  <a:schemeClr val="tx1"/>
                </a:solidFill>
              </a:rPr>
              <a:t>matlab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calculate  the sum capacity and carryout our simulation results </a:t>
            </a:r>
            <a:r>
              <a:rPr lang="en-US" sz="2000" dirty="0">
                <a:solidFill>
                  <a:schemeClr val="tx1"/>
                </a:solidFill>
              </a:rPr>
              <a:t>so as to analyze every corner of our suboptimal algorithms whether they provide us satisfactory results or not.</a:t>
            </a:r>
          </a:p>
        </p:txBody>
      </p:sp>
    </p:spTree>
    <p:extLst>
      <p:ext uri="{BB962C8B-B14F-4D97-AF65-F5344CB8AC3E}">
        <p14:creationId xmlns:p14="http://schemas.microsoft.com/office/powerpoint/2010/main" val="41117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0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000" kern="1200" dirty="0">
                <a:cs typeface="Times New Roman" pitchFamily="16" charset="0"/>
              </a:rPr>
              <a:t>) scheme potentially provides </a:t>
            </a:r>
            <a:r>
              <a:rPr lang="en-IN" sz="2000" b="1" kern="1200" dirty="0">
                <a:cs typeface="Times New Roman" pitchFamily="16" charset="0"/>
              </a:rPr>
              <a:t>significant gain over a user selection (US) scheme.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b="1" kern="1200" dirty="0">
                <a:cs typeface="Times New Roman" pitchFamily="16" charset="0"/>
              </a:rPr>
              <a:t>Two sub-optimal joint user and antenna selection algorithms </a:t>
            </a:r>
            <a:r>
              <a:rPr lang="en-IN" sz="2000" kern="1200" dirty="0">
                <a:cs typeface="Times New Roman" pitchFamily="16" charset="0"/>
              </a:rPr>
              <a:t>with dynamic data stream allocation are also going to </a:t>
            </a:r>
            <a:r>
              <a:rPr lang="en-IN" sz="2000" kern="1200" dirty="0" err="1">
                <a:cs typeface="Times New Roman" pitchFamily="16" charset="0"/>
              </a:rPr>
              <a:t>analyzed</a:t>
            </a:r>
            <a:r>
              <a:rPr lang="en-IN" sz="2000" kern="1200" dirty="0">
                <a:cs typeface="Times New Roman" pitchFamily="16" charset="0"/>
              </a:rPr>
              <a:t>.</a:t>
            </a:r>
          </a:p>
          <a:p>
            <a:pPr marL="0" lvl="0" indent="0" algn="just">
              <a:lnSpc>
                <a:spcPct val="150000"/>
              </a:lnSpc>
            </a:pP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The JURAS scheme enhances the </a:t>
            </a:r>
            <a:r>
              <a:rPr lang="en-GB" sz="2000" b="1" dirty="0">
                <a:solidFill>
                  <a:schemeClr val="tx1"/>
                </a:solidFill>
              </a:rPr>
              <a:t>performance gain.</a:t>
            </a:r>
          </a:p>
          <a:p>
            <a:pPr marL="0" indent="0" algn="just"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The JURAS scheme performance  gain is </a:t>
            </a:r>
            <a:r>
              <a:rPr lang="en-GB" sz="2000" b="1" dirty="0">
                <a:solidFill>
                  <a:schemeClr val="tx1"/>
                </a:solidFill>
              </a:rPr>
              <a:t>significant at high SNR.</a:t>
            </a:r>
          </a:p>
          <a:p>
            <a:pPr marL="0" indent="0"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</a:rPr>
              <a:t>The two JURAS suboptimal algorithms </a:t>
            </a:r>
            <a:r>
              <a:rPr lang="en-GB" sz="2000" b="1" dirty="0">
                <a:solidFill>
                  <a:schemeClr val="tx1"/>
                </a:solidFill>
              </a:rPr>
              <a:t>reduced the complexity of computation.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</a:t>
            </a:r>
            <a:r>
              <a:rPr lang="en-US" sz="2000" dirty="0" err="1">
                <a:solidFill>
                  <a:schemeClr val="tx1"/>
                </a:solidFill>
              </a:rPr>
              <a:t>Sadek</a:t>
            </a:r>
            <a:r>
              <a:rPr lang="en-US" sz="2000" dirty="0">
                <a:solidFill>
                  <a:schemeClr val="tx1"/>
                </a:solidFill>
              </a:rPr>
              <a:t>, A. </a:t>
            </a:r>
            <a:r>
              <a:rPr lang="en-US" sz="2000" dirty="0" err="1">
                <a:solidFill>
                  <a:schemeClr val="tx1"/>
                </a:solidFill>
              </a:rPr>
              <a:t>Tarighat</a:t>
            </a:r>
            <a:r>
              <a:rPr lang="en-US" sz="2000" dirty="0">
                <a:solidFill>
                  <a:schemeClr val="tx1"/>
                </a:solidFill>
              </a:rPr>
              <a:t>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</a:t>
            </a:r>
            <a:r>
              <a:rPr lang="en-US" sz="2000" dirty="0" err="1">
                <a:solidFill>
                  <a:schemeClr val="tx1"/>
                </a:solidFill>
              </a:rPr>
              <a:t>Sadek</a:t>
            </a:r>
            <a:r>
              <a:rPr lang="en-US" sz="2000" dirty="0">
                <a:solidFill>
                  <a:schemeClr val="tx1"/>
                </a:solidFill>
              </a:rPr>
              <a:t>, A. </a:t>
            </a:r>
            <a:r>
              <a:rPr lang="en-US" sz="2000" dirty="0" err="1">
                <a:solidFill>
                  <a:schemeClr val="tx1"/>
                </a:solidFill>
              </a:rPr>
              <a:t>Tarighat</a:t>
            </a:r>
            <a:r>
              <a:rPr lang="en-US" sz="2000" dirty="0">
                <a:solidFill>
                  <a:schemeClr val="tx1"/>
                </a:solidFill>
              </a:rPr>
              <a:t>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G. </a:t>
            </a:r>
            <a:r>
              <a:rPr lang="en-US" sz="2000" dirty="0" err="1">
                <a:solidFill>
                  <a:schemeClr val="tx1"/>
                </a:solidFill>
              </a:rPr>
              <a:t>Caire</a:t>
            </a:r>
            <a:r>
              <a:rPr lang="en-US" sz="2000" dirty="0">
                <a:solidFill>
                  <a:schemeClr val="tx1"/>
                </a:solidFill>
              </a:rPr>
              <a:t> and S. S. (</a:t>
            </a:r>
            <a:r>
              <a:rPr lang="en-US" sz="2000" dirty="0" err="1">
                <a:solidFill>
                  <a:schemeClr val="tx1"/>
                </a:solidFill>
              </a:rPr>
              <a:t>Shitz</a:t>
            </a:r>
            <a:r>
              <a:rPr lang="en-US" sz="2000" dirty="0">
                <a:solidFill>
                  <a:schemeClr val="tx1"/>
                </a:solidFill>
              </a:rPr>
              <a:t>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Q. H. Spencer, A. L. Swindlehurst, and M. </a:t>
            </a:r>
            <a:r>
              <a:rPr lang="en-US" sz="2000" dirty="0" err="1">
                <a:solidFill>
                  <a:schemeClr val="tx1"/>
                </a:solidFill>
              </a:rPr>
              <a:t>Haardt</a:t>
            </a:r>
            <a:r>
              <a:rPr lang="en-US" sz="2000" dirty="0">
                <a:solidFill>
                  <a:schemeClr val="tx1"/>
                </a:solidFill>
              </a:rPr>
              <a:t>, "Zero-Forcing methods for Downlink Spatial Multiplexing in Multiuser MIMO channels," IEEE Transactions on Signal Processing, vol. 52, no. 2, pp. 461-471, Feb 2004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system capacity.</a:t>
            </a:r>
            <a:endParaRPr lang="en-IN" sz="20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superior performance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000" i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)  but they suffer due to high complexity (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exhaustive algorithms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).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Hence 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joint user and receive antenna selection 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(JURAS) is used to achieve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high sum capacity 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at high SNR.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Here two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sub optimal algorithms 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are used to provide near theoretical sum capacity  having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reduced complexity.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These suboptimal algorithms will find the  best combination of user and their receive antennas which will provide </a:t>
            </a:r>
            <a:r>
              <a:rPr lang="en-IN" sz="2000" b="1" dirty="0">
                <a:latin typeface="Times New Roman" pitchFamily="16" charset="0"/>
                <a:cs typeface="Times New Roman" pitchFamily="16" charset="0"/>
              </a:rPr>
              <a:t>maximum possible data rates or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sum capacity </a:t>
            </a:r>
            <a:r>
              <a:rPr lang="en-IN" sz="20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thereby</a:t>
            </a:r>
            <a:r>
              <a:rPr lang="en-IN" sz="2000" dirty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Although they are suboptimal but they are very useful when number of receive antennas and users increase.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/>
                </a:solidFill>
              </a:rPr>
              <a:t>Available:N</a:t>
            </a:r>
            <a:r>
              <a:rPr lang="en-GB" sz="1400" baseline="-25000" dirty="0" err="1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 err="1">
                <a:solidFill>
                  <a:schemeClr val="tx1"/>
                </a:solidFill>
              </a:rPr>
              <a:t>Active:M</a:t>
            </a:r>
            <a:r>
              <a:rPr lang="en-GB" sz="1400" baseline="-25000" dirty="0" err="1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</a:t>
            </a:r>
            <a:r>
              <a:rPr lang="en-GB" dirty="0" err="1">
                <a:solidFill>
                  <a:schemeClr val="tx1"/>
                </a:solidFill>
              </a:rPr>
              <a:t>precoding</a:t>
            </a:r>
            <a:r>
              <a:rPr lang="en-GB" dirty="0">
                <a:solidFill>
                  <a:schemeClr val="tx1"/>
                </a:solidFill>
              </a:rPr>
              <a:t>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</a:t>
            </a:r>
            <a:r>
              <a:rPr lang="en-GB" sz="1400" b="1" dirty="0" err="1">
                <a:solidFill>
                  <a:schemeClr val="tx1"/>
                </a:solidFill>
              </a:rPr>
              <a:t>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</a:t>
            </a:r>
            <a:r>
              <a:rPr lang="en-GB" sz="1400" b="1" dirty="0" err="1">
                <a:solidFill>
                  <a:schemeClr val="tx1"/>
                </a:solidFill>
              </a:rPr>
              <a:t>precoding</a:t>
            </a:r>
            <a:r>
              <a:rPr lang="en-GB" sz="1400" b="1" dirty="0">
                <a:solidFill>
                  <a:schemeClr val="tx1"/>
                </a:solidFill>
              </a:rPr>
              <a:t>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The system model consists of a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single cell downlink MU MIMO 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network.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The BASE STATION  has </a:t>
            </a:r>
            <a:r>
              <a:rPr lang="en-IN" sz="2000" b="1" dirty="0" err="1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IN" sz="2000" b="1" baseline="-25000" dirty="0" err="1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t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 number of transmitting antennas whereas there are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 users having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IN" sz="2000" b="1" baseline="-250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r</a:t>
            </a:r>
            <a:r>
              <a:rPr lang="en-IN" sz="2000" baseline="-250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 receiving antennas with them where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M</a:t>
            </a:r>
            <a:r>
              <a:rPr lang="en-IN" sz="2000" b="1" baseline="-250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 receiving antennas will be active at a time for a particular user where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M</a:t>
            </a:r>
            <a:r>
              <a:rPr lang="en-IN" sz="2000" b="1" baseline="-250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 &lt;= Nr</a:t>
            </a:r>
            <a:r>
              <a:rPr lang="en-IN" sz="2000" b="1" baseline="-250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N" sz="2000" baseline="-25000" dirty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Our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objective function i.e. sum capacity 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is dependent on the SLNR based precoding matrix which has been given in next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We will assume </a:t>
            </a:r>
            <a:r>
              <a:rPr lang="en-IN" sz="20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equal power per data stream power </a:t>
            </a:r>
            <a:r>
              <a:rPr lang="en-IN" sz="2000" dirty="0">
                <a:latin typeface="Times New Roman" pitchFamily="16" charset="0"/>
                <a:cs typeface="Times New Roman" pitchFamily="16" charset="0"/>
              </a:rPr>
              <a:t>scheme while calculating the SINR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0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0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0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  <m:sup/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620146" y="2593052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211305" y="2895600"/>
            <a:ext cx="533400" cy="260808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313179" y="2517684"/>
            <a:ext cx="533400" cy="1523431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329267" y="2438400"/>
            <a:ext cx="533400" cy="81355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1008681" y="3278945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3067374" y="3884849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</a:t>
            </a:r>
            <a:r>
              <a:rPr lang="en-GB" dirty="0" err="1"/>
              <a:t>gaussian</a:t>
            </a:r>
            <a:r>
              <a:rPr lang="en-GB" dirty="0"/>
              <a:t>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651" y="1350876"/>
                <a:ext cx="8610600" cy="4953000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000" kern="1200" dirty="0">
                    <a:latin typeface="Times New Roman" pitchFamily="16" charset="0"/>
                    <a:cs typeface="Times New Roman" pitchFamily="16" charset="0"/>
                  </a:rPr>
                  <a:t>For SLNR based </a:t>
                </a:r>
                <a:r>
                  <a:rPr lang="en-IN" sz="20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precoding matrix </a:t>
                </a:r>
                <a:r>
                  <a:rPr lang="en-IN" sz="2000" kern="1200" dirty="0">
                    <a:latin typeface="Times New Roman" pitchFamily="16" charset="0"/>
                    <a:cs typeface="Times New Roman" pitchFamily="16" charset="0"/>
                  </a:rPr>
                  <a:t>will </a:t>
                </a:r>
                <a:r>
                  <a:rPr lang="en-IN" sz="2000" kern="1200" dirty="0" err="1">
                    <a:latin typeface="Times New Roman" pitchFamily="16" charset="0"/>
                    <a:cs typeface="Times New Roman" pitchFamily="16" charset="0"/>
                  </a:rPr>
                  <a:t>be,the</a:t>
                </a:r>
                <a:r>
                  <a:rPr lang="en-IN" sz="2000" kern="1200" dirty="0">
                    <a:latin typeface="Times New Roman" pitchFamily="16" charset="0"/>
                    <a:cs typeface="Times New Roman" pitchFamily="16" charset="0"/>
                  </a:rPr>
                  <a:t> precoding matrix is given by,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IN" sz="20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marL="0" indent="0" algn="just"/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       </m:t>
                        </m:r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𝑾</m:t>
                        </m:r>
                      </m:e>
                      <m:sub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𝒋</m:t>
                        </m:r>
                      </m:sub>
                      <m:sup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𝒐</m:t>
                        </m:r>
                      </m:sup>
                    </m:sSubSup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𝝆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⋅</m:t>
                    </m:r>
                    <m:sSub>
                      <m:sSub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 b="1">
                            <a:solidFill>
                              <a:schemeClr val="tx1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>
                            <a:solidFill>
                              <a:schemeClr val="tx1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eigvec</m:t>
                        </m:r>
                        <m:r>
                          <m:rPr>
                            <m:nor/>
                          </m:rPr>
                          <a:rPr lang="en-IN" sz="2400" b="1">
                            <a:solidFill>
                              <a:schemeClr val="tx1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𝒋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,</m:t>
                        </m:r>
                        <m:d>
                          <m:d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𝒋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𝑰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𝑯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𝑯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𝒕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651" y="1350876"/>
                <a:ext cx="8610600" cy="4953000"/>
              </a:xfrm>
              <a:blipFill>
                <a:blip r:embed="rId2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B1765B-A0B9-416E-A507-69AED6847BF8}"/>
              </a:ext>
            </a:extLst>
          </p:cNvPr>
          <p:cNvSpPr txBox="1"/>
          <p:nvPr/>
        </p:nvSpPr>
        <p:spPr>
          <a:xfrm>
            <a:off x="533400" y="3482975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cs typeface="Times New Roman" pitchFamily="16" charset="0"/>
              </a:rPr>
              <a:t>After passing through </a:t>
            </a:r>
            <a:r>
              <a:rPr lang="en-GB" sz="2000" b="1" dirty="0">
                <a:solidFill>
                  <a:schemeClr val="tx1"/>
                </a:solidFill>
                <a:cs typeface="Times New Roman" pitchFamily="16" charset="0"/>
              </a:rPr>
              <a:t>matched filter </a:t>
            </a:r>
            <a:r>
              <a:rPr lang="en-GB" sz="2000" dirty="0">
                <a:solidFill>
                  <a:srgbClr val="000000"/>
                </a:solidFill>
                <a:cs typeface="Times New Roman" pitchFamily="16" charset="0"/>
              </a:rPr>
              <a:t>in the receiver side, the signal  becomes,</a:t>
            </a:r>
            <a:endParaRPr lang="en-US" sz="2000" dirty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728126-517D-4C8E-A90B-9B74377F0ADA}"/>
                  </a:ext>
                </a:extLst>
              </p:cNvPr>
              <p:cNvSpPr txBox="1"/>
              <p:nvPr/>
            </p:nvSpPr>
            <p:spPr>
              <a:xfrm>
                <a:off x="566651" y="4087909"/>
                <a:ext cx="8534400" cy="2031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&amp;=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naryPr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𝒌</m:t>
                              </m:r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∈</m:t>
                              </m:r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𝑼</m:t>
                              </m:r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,</m:t>
                              </m:r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𝒌</m:t>
                              </m:r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≠</m:t>
                              </m:r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e>
                        <m:e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naryPr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𝒌</m:t>
                              </m:r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∈</m:t>
                              </m:r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𝑼𝒌</m:t>
                              </m:r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IN" b="1" dirty="0">
                  <a:solidFill>
                    <a:srgbClr val="000000"/>
                  </a:solidFill>
                  <a:cs typeface="Times New Roman" pitchFamily="16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728126-517D-4C8E-A90B-9B74377F0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1" y="4087909"/>
                <a:ext cx="8534400" cy="2031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2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1860</Words>
  <Application>Microsoft Office PowerPoint</Application>
  <PresentationFormat>On-screen Show (4:3)</PresentationFormat>
  <Paragraphs>258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JURAS Scheme for MU-MIMO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Work done</vt:lpstr>
      <vt:lpstr>Work done</vt:lpstr>
      <vt:lpstr>Future Work</vt:lpstr>
      <vt:lpstr>Conclusions</vt:lpstr>
      <vt:lpstr>Reference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790</cp:revision>
  <cp:lastPrinted>1601-01-01T00:00:00Z</cp:lastPrinted>
  <dcterms:created xsi:type="dcterms:W3CDTF">2005-01-24T10:28:59Z</dcterms:created>
  <dcterms:modified xsi:type="dcterms:W3CDTF">2020-12-24T19:26:34Z</dcterms:modified>
</cp:coreProperties>
</file>