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3" r:id="rId4"/>
    <p:sldId id="258" r:id="rId5"/>
    <p:sldId id="259" r:id="rId6"/>
    <p:sldId id="260" r:id="rId7"/>
    <p:sldId id="270" r:id="rId8"/>
    <p:sldId id="261" r:id="rId9"/>
    <p:sldId id="269" r:id="rId10"/>
    <p:sldId id="271" r:id="rId11"/>
    <p:sldId id="276" r:id="rId12"/>
    <p:sldId id="277" r:id="rId13"/>
    <p:sldId id="278" r:id="rId14"/>
    <p:sldId id="266" r:id="rId15"/>
    <p:sldId id="279" r:id="rId16"/>
    <p:sldId id="265" r:id="rId17"/>
    <p:sldId id="272" r:id="rId18"/>
    <p:sldId id="273" r:id="rId19"/>
    <p:sldId id="280" r:id="rId20"/>
    <p:sldId id="282" r:id="rId21"/>
    <p:sldId id="264" r:id="rId22"/>
    <p:sldId id="267" r:id="rId23"/>
    <p:sldId id="268" r:id="rId24"/>
    <p:sldId id="274" r:id="rId25"/>
    <p:sldId id="275" r:id="rId2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48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0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112125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862865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MINOR PROJECT  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465138" y="6402388"/>
            <a:ext cx="866775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(Roll#ECE201711588) &amp; Navneet Nipu (Roll#ECE201710518)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38200" y="1497807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just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38200" y="4267200"/>
            <a:ext cx="2895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Student1:KabyashreeTripathy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201711588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BPUTRegn.No:1701202012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1200" y="4267200"/>
            <a:ext cx="2855441" cy="12000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Navneet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Nipu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             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201710518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Regn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No:1701202158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0" y="48006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19400" y="5334000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Mr. </a:t>
            </a:r>
            <a:r>
              <a:rPr lang="en-US" sz="2000" b="1" dirty="0" err="1">
                <a:solidFill>
                  <a:srgbClr val="0000FF"/>
                </a:solidFill>
                <a:ea typeface="DejaVu Sans" charset="0"/>
                <a:cs typeface="DejaVu Sans" charset="0"/>
              </a:rPr>
              <a:t>Swadhin</a:t>
            </a: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 Mishra </a:t>
            </a: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71800"/>
            <a:ext cx="1676400" cy="1314450"/>
          </a:xfrm>
          <a:prstGeom prst="rect">
            <a:avLst/>
          </a:prstGeom>
          <a:noFill/>
        </p:spPr>
      </p:pic>
      <p:pic>
        <p:nvPicPr>
          <p:cNvPr id="11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8194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The </a:t>
                </a:r>
                <a:r>
                  <a:rPr lang="en-IN" sz="2400" dirty="0">
                    <a:solidFill>
                      <a:srgbClr val="FF0000"/>
                    </a:solidFill>
                    <a:latin typeface="Times New Roman" pitchFamily="16" charset="0"/>
                    <a:cs typeface="Times New Roman" pitchFamily="16" charset="0"/>
                  </a:rPr>
                  <a:t>received signal 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at the mobile station is given as,</a:t>
                </a: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  <m:r>
                        <a:rPr lang="en-IN" sz="3200" i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  <m:r>
                        <a:rPr lang="en-IN" sz="3200" i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k</m:t>
                          </m:r>
                          <m: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3200" i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3200" i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k</m:t>
                          </m:r>
                          <m: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  <m:sup/>
                        <m:e>
                          <m: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k</m:t>
                          </m:r>
                        </m:sub>
                      </m:sSub>
                      <m:r>
                        <a:rPr lang="en-IN" sz="3200" i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 t="-10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25">
            <a:extLst>
              <a:ext uri="{FF2B5EF4-FFF2-40B4-BE49-F238E27FC236}">
                <a16:creationId xmlns:a16="http://schemas.microsoft.com/office/drawing/2014/main" id="{117ABAAD-D726-42E0-9A6B-B302382605D1}"/>
              </a:ext>
            </a:extLst>
          </p:cNvPr>
          <p:cNvSpPr/>
          <p:nvPr/>
        </p:nvSpPr>
        <p:spPr bwMode="auto">
          <a:xfrm>
            <a:off x="3620146" y="2593052"/>
            <a:ext cx="609600" cy="1291797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Up Arrow 26">
            <a:extLst>
              <a:ext uri="{FF2B5EF4-FFF2-40B4-BE49-F238E27FC236}">
                <a16:creationId xmlns:a16="http://schemas.microsoft.com/office/drawing/2014/main" id="{C121C022-6CF2-4128-B3B3-5334E0542543}"/>
              </a:ext>
            </a:extLst>
          </p:cNvPr>
          <p:cNvSpPr/>
          <p:nvPr/>
        </p:nvSpPr>
        <p:spPr bwMode="auto">
          <a:xfrm>
            <a:off x="5211305" y="3162918"/>
            <a:ext cx="533400" cy="2340769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Up Arrow 27">
            <a:extLst>
              <a:ext uri="{FF2B5EF4-FFF2-40B4-BE49-F238E27FC236}">
                <a16:creationId xmlns:a16="http://schemas.microsoft.com/office/drawing/2014/main" id="{91EE68C6-7DF0-46D5-9C1B-E3CD4699BF60}"/>
              </a:ext>
            </a:extLst>
          </p:cNvPr>
          <p:cNvSpPr/>
          <p:nvPr/>
        </p:nvSpPr>
        <p:spPr bwMode="auto">
          <a:xfrm>
            <a:off x="7667786" y="2633939"/>
            <a:ext cx="533400" cy="1371600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Up Arrow 28">
            <a:extLst>
              <a:ext uri="{FF2B5EF4-FFF2-40B4-BE49-F238E27FC236}">
                <a16:creationId xmlns:a16="http://schemas.microsoft.com/office/drawing/2014/main" id="{8C8868BB-C1ED-4ADF-9F79-A5B5045DEFF1}"/>
              </a:ext>
            </a:extLst>
          </p:cNvPr>
          <p:cNvSpPr/>
          <p:nvPr/>
        </p:nvSpPr>
        <p:spPr bwMode="auto">
          <a:xfrm>
            <a:off x="2038674" y="2633939"/>
            <a:ext cx="533400" cy="685800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46DD-87C6-45C7-8D2B-5A69EC4E1E2A}"/>
              </a:ext>
            </a:extLst>
          </p:cNvPr>
          <p:cNvSpPr txBox="1"/>
          <p:nvPr/>
        </p:nvSpPr>
        <p:spPr>
          <a:xfrm>
            <a:off x="1008681" y="3278945"/>
            <a:ext cx="234541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Received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598F5-06CE-45FF-8AF9-7D7375B3DE30}"/>
              </a:ext>
            </a:extLst>
          </p:cNvPr>
          <p:cNvSpPr txBox="1"/>
          <p:nvPr/>
        </p:nvSpPr>
        <p:spPr>
          <a:xfrm>
            <a:off x="3067374" y="3884849"/>
            <a:ext cx="2209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Desired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36CA-229A-4D7A-B690-0649758F1763}"/>
              </a:ext>
            </a:extLst>
          </p:cNvPr>
          <p:cNvSpPr txBox="1"/>
          <p:nvPr/>
        </p:nvSpPr>
        <p:spPr>
          <a:xfrm>
            <a:off x="3715719" y="5405289"/>
            <a:ext cx="3886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Interfering undesired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0B9D7-958C-4017-8BEA-829E72EC49A2}"/>
              </a:ext>
            </a:extLst>
          </p:cNvPr>
          <p:cNvSpPr txBox="1"/>
          <p:nvPr/>
        </p:nvSpPr>
        <p:spPr>
          <a:xfrm>
            <a:off x="6705600" y="3705884"/>
            <a:ext cx="2438400" cy="12003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White zero mean complex </a:t>
            </a:r>
            <a:r>
              <a:rPr lang="en-GB" dirty="0" err="1"/>
              <a:t>gaussian</a:t>
            </a:r>
            <a:r>
              <a:rPr lang="en-GB" dirty="0"/>
              <a:t> noise</a:t>
            </a:r>
          </a:p>
        </p:txBody>
      </p:sp>
    </p:spTree>
    <p:extLst>
      <p:ext uri="{BB962C8B-B14F-4D97-AF65-F5344CB8AC3E}">
        <p14:creationId xmlns:p14="http://schemas.microsoft.com/office/powerpoint/2010/main" val="302502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651" y="1350876"/>
                <a:ext cx="8610600" cy="4953000"/>
              </a:xfrm>
            </p:spPr>
            <p:txBody>
              <a:bodyPr/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IN" sz="2400" kern="1200" dirty="0">
                    <a:latin typeface="Times New Roman" pitchFamily="16" charset="0"/>
                    <a:cs typeface="Times New Roman" pitchFamily="16" charset="0"/>
                  </a:rPr>
                  <a:t>For SLNR based </a:t>
                </a:r>
                <a:r>
                  <a:rPr lang="en-IN" sz="2400" dirty="0">
                    <a:solidFill>
                      <a:srgbClr val="FF0000"/>
                    </a:solidFill>
                    <a:latin typeface="Times New Roman" pitchFamily="16" charset="0"/>
                    <a:cs typeface="Times New Roman" pitchFamily="16" charset="0"/>
                  </a:rPr>
                  <a:t>precoding matrix </a:t>
                </a:r>
                <a:r>
                  <a:rPr lang="en-IN" sz="2400" kern="1200" dirty="0">
                    <a:latin typeface="Times New Roman" pitchFamily="16" charset="0"/>
                    <a:cs typeface="Times New Roman" pitchFamily="16" charset="0"/>
                  </a:rPr>
                  <a:t>will </a:t>
                </a:r>
                <a:r>
                  <a:rPr lang="en-IN" sz="2400" kern="1200" dirty="0" err="1">
                    <a:latin typeface="Times New Roman" pitchFamily="16" charset="0"/>
                    <a:cs typeface="Times New Roman" pitchFamily="16" charset="0"/>
                  </a:rPr>
                  <a:t>be,the</a:t>
                </a:r>
                <a:r>
                  <a:rPr lang="en-IN" sz="2400" kern="1200" dirty="0">
                    <a:latin typeface="Times New Roman" pitchFamily="16" charset="0"/>
                    <a:cs typeface="Times New Roman" pitchFamily="16" charset="0"/>
                  </a:rPr>
                  <a:t> precoding matrix is given by,</a:t>
                </a:r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 marL="0" indent="0" algn="just"/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SupPr>
                      <m:e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       </m:t>
                        </m:r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𝑾</m:t>
                        </m:r>
                      </m:e>
                      <m:sub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𝑗</m:t>
                        </m:r>
                      </m:sub>
                      <m:sup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𝑜</m:t>
                        </m:r>
                      </m:sup>
                    </m:sSubSup>
                    <m:r>
                      <a:rPr lang="en-I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=</m:t>
                    </m:r>
                    <m:r>
                      <a:rPr lang="en-I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𝜌</m:t>
                    </m:r>
                    <m:r>
                      <a:rPr lang="en-I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⋅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eigvec</m:t>
                        </m:r>
                        <m:r>
                          <m:rPr>
                            <m:nor/>
                          </m:rP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SupPr>
                          <m:e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,</m:t>
                        </m:r>
                        <m:d>
                          <m:d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𝐈</m:t>
                        </m:r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𝑯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𝑯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t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651" y="1350876"/>
                <a:ext cx="8610600" cy="4953000"/>
              </a:xfrm>
              <a:blipFill>
                <a:blip r:embed="rId2"/>
                <a:stretch>
                  <a:fillRect l="-992" t="-985" r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B1765B-A0B9-416E-A507-69AED6847BF8}"/>
              </a:ext>
            </a:extLst>
          </p:cNvPr>
          <p:cNvSpPr txBox="1"/>
          <p:nvPr/>
        </p:nvSpPr>
        <p:spPr>
          <a:xfrm>
            <a:off x="533400" y="3482975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0000"/>
                </a:solidFill>
                <a:cs typeface="Times New Roman" pitchFamily="16" charset="0"/>
              </a:rPr>
              <a:t>After passing through </a:t>
            </a:r>
            <a:r>
              <a:rPr lang="en-GB" dirty="0">
                <a:solidFill>
                  <a:srgbClr val="FF0000"/>
                </a:solidFill>
                <a:cs typeface="Times New Roman" pitchFamily="16" charset="0"/>
              </a:rPr>
              <a:t>matched filter </a:t>
            </a:r>
            <a:r>
              <a:rPr lang="en-GB" dirty="0">
                <a:solidFill>
                  <a:srgbClr val="000000"/>
                </a:solidFill>
                <a:cs typeface="Times New Roman" pitchFamily="16" charset="0"/>
              </a:rPr>
              <a:t>in the receiver side, the signal  becomes,</a:t>
            </a:r>
            <a:endParaRPr lang="en-US" dirty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728126-517D-4C8E-A90B-9B74377F0ADA}"/>
                  </a:ext>
                </a:extLst>
              </p:cNvPr>
              <p:cNvSpPr txBox="1"/>
              <p:nvPr/>
            </p:nvSpPr>
            <p:spPr>
              <a:xfrm>
                <a:off x="533400" y="4116767"/>
                <a:ext cx="8534400" cy="2031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I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&amp;=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naryPr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𝑘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∈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𝑈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,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𝑘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≠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I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&amp;=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naryPr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𝑘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∈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𝑈𝑘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IN" b="1" dirty="0">
                  <a:solidFill>
                    <a:srgbClr val="000000"/>
                  </a:solidFill>
                  <a:cs typeface="Times New Roman" pitchFamily="16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C4728126-517D-4C8E-A90B-9B74377F0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16767"/>
                <a:ext cx="8534400" cy="203190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2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</p:spPr>
            <p:txBody>
              <a:bodyPr/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IN" sz="2400" dirty="0">
                    <a:solidFill>
                      <a:srgbClr val="00B050"/>
                    </a:solidFill>
                    <a:latin typeface="Times New Roman" pitchFamily="16" charset="0"/>
                    <a:cs typeface="Times New Roman" pitchFamily="16" charset="0"/>
                  </a:rPr>
                  <a:t>Signal to interference and noise ratio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is given by,</a:t>
                </a:r>
              </a:p>
              <a:p>
                <a:pPr marL="0" indent="0" algn="just"/>
                <a:r>
                  <a:rPr lang="en-IN" sz="2400" b="1" dirty="0">
                    <a:solidFill>
                      <a:srgbClr val="002060"/>
                    </a:solidFill>
                    <a:cs typeface="Times New Roman" pitchFamily="16" charset="0"/>
                  </a:rPr>
                  <a:t>    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eqArrPr>
                      <m:e>
                        <m:sSubSup>
                          <m:sSubSup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SINR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+</m:t>
                            </m:r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supHide m:val="on"/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𝑘</m:t>
                                        </m:r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+</m:t>
                                        </m:r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 </m:t>
                                        </m:r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den>
                        </m:f>
                      </m:e>
                      <m:e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grow m:val="on"/>
                                            <m:supHide m:val="on"/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𝑈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 </m:t>
                                            </m:r>
                                          </m:e>
                                        </m:nary>
                                        <m:d>
                                          <m:dPr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2400" b="1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2400" b="1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den>
                        </m:f>
                      </m:e>
                    </m:eqArr>
                  </m:oMath>
                </a14:m>
                <a:endParaRPr lang="en-IN" sz="2400" b="1" dirty="0">
                  <a:solidFill>
                    <a:srgbClr val="002060"/>
                  </a:solidFill>
                  <a:latin typeface="Times New Roman" pitchFamily="16" charset="0"/>
                  <a:cs typeface="Times New Roman" pitchFamily="16" charset="0"/>
                </a:endParaRPr>
              </a:p>
              <a:p>
                <a:pPr marL="0" indent="0" algn="just"/>
                <a:r>
                  <a:rPr lang="en-IN" sz="2400" b="1" dirty="0">
                    <a:solidFill>
                      <a:srgbClr val="002060"/>
                    </a:solidFill>
                    <a:latin typeface="Times New Roman" pitchFamily="16" charset="0"/>
                    <a:cs typeface="Times New Roman" pitchFamily="16" charset="0"/>
                  </a:rPr>
                  <a:t>           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I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SINR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𝐵𝑆</m:t>
                                    </m:r>
                                  </m:sub>
                                </m:s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/</m:t>
                                </m:r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𝐿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∥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𝐵𝑆</m:t>
                                    </m:r>
                                  </m:sub>
                                </m:s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/</m:t>
                                </m:r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𝐿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grow m:val="on"/>
                                            <m:supHide m:val="on"/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∈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2400" b="1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 </m:t>
                                            </m:r>
                                          </m:e>
                                        </m:nary>
                                        <m:sSub>
                                          <m:sSubPr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den>
                        </m:f>
                      </m:e>
                      <m:e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𝐿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𝐵𝑆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400" b="1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den>
                        </m:f>
                      </m:e>
                    </m:eqArr>
                  </m:oMath>
                </a14:m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2400" dirty="0">
                    <a:solidFill>
                      <a:srgbClr val="FF0000"/>
                    </a:solidFill>
                    <a:latin typeface="Times New Roman" pitchFamily="16" charset="0"/>
                    <a:cs typeface="Times New Roman" pitchFamily="16" charset="0"/>
                  </a:rPr>
                  <a:t>Here equal power per data stream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 is used</a:t>
                </a: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  <a:blipFill>
                <a:blip r:embed="rId2"/>
                <a:stretch>
                  <a:fillRect l="-992" t="-984" b="-1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47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Now the </a:t>
                </a:r>
                <a:r>
                  <a:rPr lang="en-IN" sz="2400" dirty="0">
                    <a:solidFill>
                      <a:srgbClr val="FF0000"/>
                    </a:solidFill>
                    <a:latin typeface="Times New Roman" pitchFamily="16" charset="0"/>
                    <a:cs typeface="Times New Roman" pitchFamily="16" charset="0"/>
                  </a:rPr>
                  <a:t>sum capacity 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which is defined as 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itchFamily="16" charset="0"/>
                    <a:cs typeface="Times New Roman" pitchFamily="16" charset="0"/>
                  </a:rPr>
                  <a:t>the data rate per unit bandwidth 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is given as,</a:t>
                </a:r>
              </a:p>
              <a:p>
                <a:pPr marL="0" indent="0"/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4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𝑗</m:t>
                          </m:r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∈</m:t>
                          </m:r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𝑈</m:t>
                          </m:r>
                        </m:sub>
                        <m:sup/>
                        <m:e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𝑙</m:t>
                          </m:r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log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𝑙𝑙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𝐿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𝐵𝑆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IN" sz="24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𝑙𝑙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Thus here we have to maximize our objective function i.e. sum capacity.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  <a:blipFill>
                <a:blip r:embed="rId2"/>
                <a:stretch>
                  <a:fillRect l="-992" t="-984" r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18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856413" cy="579437"/>
          </a:xfrm>
        </p:spPr>
        <p:txBody>
          <a:bodyPr/>
          <a:lstStyle/>
          <a:p>
            <a:pPr algn="just"/>
            <a:r>
              <a:rPr lang="en-US" dirty="0"/>
              <a:t>JURAS Scheme for MU-MIMO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722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B050"/>
                </a:solidFill>
              </a:rPr>
              <a:t>JURAS means the joint user and receive antenna selection scheme </a:t>
            </a:r>
            <a:r>
              <a:rPr lang="en-GB" sz="2400" dirty="0">
                <a:solidFill>
                  <a:schemeClr val="tx1"/>
                </a:solidFill>
              </a:rPr>
              <a:t>which is being implemented in this project using two suboptimal algorithms.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In this scheme we first select the receive antenna of a user with highest capacity and then other receive antenna having highest sum capacity and so on so as to </a:t>
            </a:r>
            <a:r>
              <a:rPr lang="en-GB" sz="2400" dirty="0" err="1">
                <a:solidFill>
                  <a:schemeClr val="tx1"/>
                </a:solidFill>
              </a:rPr>
              <a:t>procide</a:t>
            </a:r>
            <a:r>
              <a:rPr lang="en-GB" sz="2400" dirty="0">
                <a:solidFill>
                  <a:schemeClr val="tx1"/>
                </a:solidFill>
              </a:rPr>
              <a:t> maximum sum capacity for a particular channel.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C00000"/>
                </a:solidFill>
              </a:rPr>
              <a:t>Suboptimal algorithm-1 </a:t>
            </a:r>
            <a:r>
              <a:rPr lang="en-GB" sz="2400" dirty="0">
                <a:solidFill>
                  <a:schemeClr val="tx1"/>
                </a:solidFill>
              </a:rPr>
              <a:t>works by updating the user’s precoding matrices and evaluate sum capacity(</a:t>
            </a:r>
            <a:r>
              <a:rPr lang="en-GB" sz="2400" dirty="0">
                <a:solidFill>
                  <a:srgbClr val="002060"/>
                </a:solidFill>
              </a:rPr>
              <a:t>complexity is somewhat more</a:t>
            </a:r>
            <a:r>
              <a:rPr lang="en-GB" sz="2400" dirty="0">
                <a:solidFill>
                  <a:schemeClr val="tx1"/>
                </a:solidFill>
              </a:rPr>
              <a:t>).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6DA3-E1BF-437E-BBDA-FB8580C9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JURAS Scheme for MU-MIMO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F8BE-F255-491E-9A75-78F4A933F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C00000"/>
                </a:solidFill>
              </a:rPr>
              <a:t>Suboptimal algorithm-2  </a:t>
            </a:r>
            <a:r>
              <a:rPr lang="en-GB" sz="2400" dirty="0">
                <a:solidFill>
                  <a:schemeClr val="tx1"/>
                </a:solidFill>
              </a:rPr>
              <a:t>works by considering each receiving antenna as a single user during user selection process and then computes the precoding matrices used for data transmission (</a:t>
            </a:r>
            <a:r>
              <a:rPr lang="en-GB" sz="2400" dirty="0">
                <a:solidFill>
                  <a:srgbClr val="002060"/>
                </a:solidFill>
              </a:rPr>
              <a:t>complexity is reduced </a:t>
            </a:r>
            <a:r>
              <a:rPr lang="en-GB" sz="2400" dirty="0">
                <a:solidFill>
                  <a:schemeClr val="tx1"/>
                </a:solidFill>
              </a:rPr>
              <a:t>) 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5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</p:spPr>
            <p:txBody>
              <a:bodyPr/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Suboptimal algorithm 1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IN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sum</m:t>
                        </m:r>
                      </m:sub>
                    </m:sSub>
                    <m:r>
                      <a:rPr lang="en-IN" sz="2400" b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j</m:t>
                        </m:r>
                        <m:r>
                          <a:rPr lang="en-IN" sz="2400" b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U</m:t>
                        </m:r>
                      </m:sub>
                      <m:sup/>
                      <m:e>
                        <m:r>
                          <a:rPr lang="en-IN" sz="2400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l</m:t>
                        </m:r>
                        <m:r>
                          <a:rPr lang="en-IN" sz="2400" b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j</m:t>
                            </m:r>
                          </m:sub>
                        </m:sSub>
                      </m:sup>
                      <m:e>
                        <m:r>
                          <a:rPr lang="en-IN" sz="2400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log</m:t>
                        </m:r>
                      </m:e>
                      <m:sub>
                        <m:r>
                          <a:rPr lang="en-IN" sz="2400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dPr>
                      <m:e>
                        <m:r>
                          <a:rPr lang="en-IN" sz="2400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1+</m:t>
                        </m:r>
                        <m:f>
                          <m:fPr>
                            <m:ctrlP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400" b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L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400" b="0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IN" sz="2400" b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BS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I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IN" sz="2400" b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400" b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400" b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1 is more 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  <a:blipFill>
                <a:blip r:embed="rId2"/>
                <a:stretch>
                  <a:fillRect l="-1279" t="-1032" r="-11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>
                    <a:solidFill>
                      <a:srgbClr val="C00000"/>
                    </a:solidFill>
                  </a:rPr>
                  <a:t>Suboptimal algorithm 2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sum</m:t>
                        </m:r>
                      </m:sub>
                    </m:sSub>
                    <m:r>
                      <a:rPr lang="en-IN" b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IN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res</m:t>
                        </m:r>
                      </m:sub>
                      <m:sup/>
                      <m:e>
                        <m:r>
                          <a:rPr lang="en-IN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func>
                      <m:funcPr>
                        <m:ctrlP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b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dPr>
                          <m:e>
                            <m:r>
                              <a:rPr lang="en-IN" b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I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∥"/>
                                        <m:endChr m:val="∥"/>
                                        <m:ctrlPr>
                                          <a:rPr lang="en-IN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r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IN" b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IN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L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r</m:t>
                                            </m:r>
                                          </m:sub>
                                          <m:sup>
                                            <m:r>
                                              <a:rPr lang="en-IN" b="0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BS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en-IN" b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I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q</m:t>
                                    </m:r>
                                    <m:r>
                                      <a:rPr lang="en-IN" b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IN" b="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δ</m:t>
                                    </m:r>
                                    <m:r>
                                      <a:rPr lang="en-IN" b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IN" b="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q</m:t>
                                    </m:r>
                                    <m:r>
                                      <a:rPr lang="en-IN" b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IN" b="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r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∥"/>
                                        <m:endChr m:val="∥"/>
                                        <m:ctrlPr>
                                          <a:rPr lang="en-IN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r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q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IN" b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2 is less.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 t="-1032" r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66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tx1"/>
                </a:solidFill>
              </a:rPr>
              <a:t>Below is the code to generate the</a:t>
            </a:r>
            <a:r>
              <a:rPr lang="pt-BR" sz="2400" dirty="0">
                <a:solidFill>
                  <a:srgbClr val="C00000"/>
                </a:solidFill>
              </a:rPr>
              <a:t> independent complex gaussian channel matrix</a:t>
            </a:r>
            <a:r>
              <a:rPr lang="pt-BR" sz="2400" dirty="0">
                <a:solidFill>
                  <a:schemeClr val="tx1"/>
                </a:solidFill>
              </a:rPr>
              <a:t> in matlab where the mean is zero and variance is unity.</a:t>
            </a:r>
          </a:p>
          <a:p>
            <a:pPr algn="just"/>
            <a:r>
              <a:rPr lang="pt-BR" sz="2400" dirty="0">
                <a:solidFill>
                  <a:srgbClr val="C00000"/>
                </a:solidFill>
              </a:rPr>
              <a:t>    n_r=3; </a:t>
            </a:r>
            <a:r>
              <a:rPr lang="pt-BR" sz="2400" dirty="0">
                <a:solidFill>
                  <a:srgbClr val="00B050"/>
                </a:solidFill>
              </a:rPr>
              <a:t>% number of receiving antennas</a:t>
            </a:r>
          </a:p>
          <a:p>
            <a:pPr algn="just"/>
            <a:r>
              <a:rPr lang="pt-BR" sz="2400" dirty="0">
                <a:solidFill>
                  <a:srgbClr val="C00000"/>
                </a:solidFill>
              </a:rPr>
              <a:t>    n_t=5; </a:t>
            </a:r>
            <a:r>
              <a:rPr lang="pt-BR" sz="2400" dirty="0">
                <a:solidFill>
                  <a:srgbClr val="00B050"/>
                </a:solidFill>
              </a:rPr>
              <a:t>% number of transmitting antennas</a:t>
            </a:r>
          </a:p>
          <a:p>
            <a:pPr algn="just"/>
            <a:r>
              <a:rPr lang="pt-BR" sz="2400" dirty="0">
                <a:solidFill>
                  <a:srgbClr val="C00000"/>
                </a:solidFill>
              </a:rPr>
              <a:t>    K=5; </a:t>
            </a:r>
            <a:r>
              <a:rPr lang="pt-BR" sz="2400" dirty="0">
                <a:solidFill>
                  <a:srgbClr val="00B050"/>
                </a:solidFill>
              </a:rPr>
              <a:t>% number of users</a:t>
            </a:r>
          </a:p>
          <a:p>
            <a:pPr algn="just"/>
            <a:r>
              <a:rPr lang="nn-NO" sz="2400" dirty="0">
                <a:solidFill>
                  <a:srgbClr val="C00000"/>
                </a:solidFill>
              </a:rPr>
              <a:t>Hr=sqrt(1/2)*randn(n_r,n_t,k) + sqrt(1/2)*i1*randn(n_r,n_t,k);</a:t>
            </a:r>
            <a:endParaRPr lang="en-US" sz="2400" dirty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Here we have taken </a:t>
            </a:r>
            <a:r>
              <a:rPr lang="en-US" sz="2400" dirty="0" err="1">
                <a:solidFill>
                  <a:srgbClr val="00B050"/>
                </a:solidFill>
              </a:rPr>
              <a:t>randn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function so as to generate the random numbers having </a:t>
            </a:r>
            <a:r>
              <a:rPr lang="en-US" sz="2400" dirty="0">
                <a:solidFill>
                  <a:srgbClr val="00B050"/>
                </a:solidFill>
              </a:rPr>
              <a:t>mean=0 and variance=1.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The code will generate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chemeClr val="tx1"/>
                </a:solidFill>
              </a:rPr>
              <a:t> number of channel matrix having </a:t>
            </a:r>
            <a:r>
              <a:rPr lang="en-US" sz="2400" dirty="0" err="1">
                <a:solidFill>
                  <a:srgbClr val="00B050"/>
                </a:solidFill>
              </a:rPr>
              <a:t>n_r</a:t>
            </a:r>
            <a:r>
              <a:rPr lang="en-US" sz="2400" dirty="0">
                <a:solidFill>
                  <a:srgbClr val="00B050"/>
                </a:solidFill>
              </a:rPr>
              <a:t> rows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err="1">
                <a:solidFill>
                  <a:srgbClr val="00B050"/>
                </a:solidFill>
              </a:rPr>
              <a:t>n_t</a:t>
            </a:r>
            <a:r>
              <a:rPr lang="en-US" sz="2400" dirty="0">
                <a:solidFill>
                  <a:srgbClr val="00B050"/>
                </a:solidFill>
              </a:rPr>
              <a:t> columns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nn-N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8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DBB5-2C26-4B32-8136-A6653B23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Suboptimal Algorithms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737A3-1C32-4D46-9972-1DF2AD14B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82792"/>
                <a:ext cx="8458200" cy="4722813"/>
              </a:xfrm>
            </p:spPr>
            <p:txBody>
              <a:bodyPr/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IN" sz="2400" dirty="0">
                    <a:solidFill>
                      <a:schemeClr val="tx1"/>
                    </a:solidFill>
                  </a:rPr>
                  <a:t>We can generate the precoding matrix from channel matrix using the formula given below,</a:t>
                </a:r>
              </a:p>
              <a:p>
                <a:pPr marL="0" indent="0" algn="just"/>
                <a:endParaRPr lang="en-IN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SupPr>
                        <m:e>
                          <m:r>
                            <a:rPr lang="en-IN" sz="2400" b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IN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o</m:t>
                          </m:r>
                        </m:sup>
                      </m:sSubSup>
                      <m:r>
                        <a:rPr lang="en-IN" sz="2400" b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ρ</m:t>
                      </m:r>
                      <m:r>
                        <a:rPr lang="en-IN" sz="2400" b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⋅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2400">
                              <a:solidFill>
                                <a:srgbClr val="00B05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400">
                              <a:solidFill>
                                <a:srgbClr val="00B05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eigvec</m:t>
                          </m:r>
                          <m:r>
                            <m:rPr>
                              <m:nor/>
                            </m:rPr>
                            <a:rPr lang="en-IN" sz="2400">
                              <a:solidFill>
                                <a:srgbClr val="00B05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j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I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n-IN" sz="2400" b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IN" sz="2400" b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IN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a:rPr lang="en-IN" sz="2400" b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I</m:t>
                          </m:r>
                          <m:r>
                            <a:rPr lang="en-IN" sz="2400" b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n-IN" sz="2400" b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I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IN" sz="2400" b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>
                  <a:solidFill>
                    <a:srgbClr val="00B050"/>
                  </a:solidFill>
                  <a:cs typeface="Times New Roman" pitchFamily="16" charset="0"/>
                </a:endParaRPr>
              </a:p>
              <a:p>
                <a:pPr marL="0" indent="0"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2400" dirty="0">
                    <a:solidFill>
                      <a:schemeClr val="tx1"/>
                    </a:solidFill>
                  </a:rPr>
                  <a:t>Here we have to find the eigen value of the expression inside the brackets and we will obtain our SLNR based precoding matrix.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737A3-1C32-4D46-9972-1DF2AD14B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82792"/>
                <a:ext cx="8458200" cy="4722813"/>
              </a:xfrm>
              <a:blipFill>
                <a:blip r:embed="rId2"/>
                <a:stretch>
                  <a:fillRect l="-1009" t="-1032" r="-1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8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8305800" cy="5005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Aims/Objectives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Introduction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System Model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JURAS Scheme for MU-MIMO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Suboptimal  Algorithms</a:t>
            </a:r>
            <a:endParaRPr lang="en-IN" sz="3200" dirty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Sum capacity from channel matrix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Conclusions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200-20E1-4AE9-AA55-393CBA4A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Sum capacity from channel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2671B-D04E-41B3-9596-40902117F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63851"/>
                <a:ext cx="8610600" cy="4960749"/>
              </a:xfrm>
            </p:spPr>
            <p:txBody>
              <a:bodyPr/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IN" sz="2400" dirty="0">
                    <a:solidFill>
                      <a:schemeClr val="tx1"/>
                    </a:solidFill>
                  </a:rPr>
                  <a:t>We can calculate sum capacity for every user in suboptimal algorithm 1 using channel matrix and precoding matrix by using the formula given below,</a:t>
                </a:r>
              </a:p>
              <a:p>
                <a:pPr marL="0" indent="0" algn="just"/>
                <a:r>
                  <a:rPr lang="en-IN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IN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sum</m:t>
                        </m:r>
                      </m:sub>
                    </m:sSub>
                    <m:r>
                      <a:rPr lang="en-IN" sz="2800" b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I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j</m:t>
                        </m:r>
                        <m:r>
                          <a:rPr lang="en-IN" sz="2800" b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IN" sz="28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U</m:t>
                        </m:r>
                      </m:sub>
                      <m:sup/>
                      <m:e>
                        <m:r>
                          <a:rPr lang="en-IN" sz="2800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I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l</m:t>
                        </m:r>
                        <m:r>
                          <a:rPr lang="en-IN" sz="2800" b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j</m:t>
                            </m:r>
                          </m:sub>
                        </m:sSub>
                      </m:sup>
                      <m:e>
                        <m:r>
                          <a:rPr lang="en-IN" sz="2800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log</m:t>
                        </m:r>
                      </m:e>
                      <m:sub>
                        <m:r>
                          <a:rPr lang="en-IN" sz="2800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dPr>
                      <m:e>
                        <m:r>
                          <a:rPr lang="en-IN" sz="2800" b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1+</m:t>
                        </m:r>
                        <m:f>
                          <m:fPr>
                            <m:ctrlPr>
                              <a:rPr lang="en-IN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800" b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IN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L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8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800" b="0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IN" sz="2800" b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8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BS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IN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IN" sz="2800" b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28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28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800" b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800" b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sz="2400" dirty="0">
                  <a:solidFill>
                    <a:srgbClr val="00B050"/>
                  </a:solidFill>
                  <a:latin typeface="Cambria Math" panose="02040503050406030204" pitchFamily="18" charset="0"/>
                  <a:cs typeface="Times New Roman" pitchFamily="16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2400" dirty="0">
                    <a:solidFill>
                      <a:schemeClr val="tx1"/>
                    </a:solidFill>
                  </a:rPr>
                  <a:t>And sum capacity for suboptimal algorithm 2 can be calculated by,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800" b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800" b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res</m:t>
                          </m:r>
                        </m:sub>
                        <m:sup/>
                        <m:e>
                          <m:r>
                            <a:rPr lang="en-IN" sz="2800" b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func>
                        <m:funcPr>
                          <m:ctrlPr>
                            <a:rPr lang="en-I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800" b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800" b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r>
                                <a:rPr lang="en-IN" sz="2800" b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r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r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800" b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8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L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8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r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800" b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BS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2800" b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800" b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8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q</m:t>
                                      </m:r>
                                      <m:r>
                                        <a:rPr lang="en-IN" sz="2800" b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N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δ</m:t>
                                      </m:r>
                                      <m:r>
                                        <a:rPr lang="en-IN" sz="2800" b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N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q</m:t>
                                      </m:r>
                                      <m:r>
                                        <a:rPr lang="en-IN" sz="2800" b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N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r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8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q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800" b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B050"/>
                  </a:solidFill>
                  <a:latin typeface="Cambria Math" panose="02040503050406030204" pitchFamily="18" charset="0"/>
                  <a:cs typeface="Times New Roman" pitchFamily="16" charset="0"/>
                </a:endParaRPr>
              </a:p>
              <a:p>
                <a:pPr marL="0" indent="0"/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2671B-D04E-41B3-9596-40902117F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63851"/>
                <a:ext cx="8610600" cy="4960749"/>
              </a:xfrm>
              <a:blipFill>
                <a:blip r:embed="rId2"/>
                <a:stretch>
                  <a:fillRect l="-992" t="-983" r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74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589213" cy="579437"/>
          </a:xfrm>
        </p:spPr>
        <p:txBody>
          <a:bodyPr/>
          <a:lstStyle/>
          <a:p>
            <a:pPr algn="just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enhances the </a:t>
            </a:r>
            <a:r>
              <a:rPr lang="en-GB" sz="2400" dirty="0">
                <a:solidFill>
                  <a:srgbClr val="00B050"/>
                </a:solidFill>
              </a:rPr>
              <a:t>performance gain.</a:t>
            </a:r>
          </a:p>
          <a:p>
            <a:pPr marL="0" indent="0" algn="just"/>
            <a:endParaRPr lang="en-GB" sz="24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performance  gain is </a:t>
            </a:r>
            <a:r>
              <a:rPr lang="en-GB" sz="2400" dirty="0">
                <a:solidFill>
                  <a:srgbClr val="00B050"/>
                </a:solidFill>
              </a:rPr>
              <a:t>significant at high SNR.</a:t>
            </a:r>
          </a:p>
          <a:p>
            <a:pPr marL="0" indent="0" algn="just"/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two JURAS suboptimal algorithms </a:t>
            </a:r>
            <a:r>
              <a:rPr lang="en-GB" sz="2400" dirty="0">
                <a:solidFill>
                  <a:srgbClr val="00B050"/>
                </a:solidFill>
              </a:rPr>
              <a:t>reduced the complexity of computation.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4418013" cy="579437"/>
          </a:xfrm>
        </p:spPr>
        <p:txBody>
          <a:bodyPr/>
          <a:lstStyle/>
          <a:p>
            <a:pPr algn="just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722813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Till now we have designed the algorithm for the two suboptimal algorithms and we have generated the </a:t>
            </a:r>
            <a:r>
              <a:rPr lang="en-US" sz="2400" dirty="0">
                <a:solidFill>
                  <a:srgbClr val="00B050"/>
                </a:solidFill>
              </a:rPr>
              <a:t>complex gaussian zero mean and unity variance channel matrix</a:t>
            </a:r>
            <a:r>
              <a:rPr lang="en-US" sz="2400" dirty="0">
                <a:solidFill>
                  <a:schemeClr val="tx1"/>
                </a:solidFill>
              </a:rPr>
              <a:t> which will be used to calculate the precoding matrix of the system and then sum capacity which is our objective function.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In the next session we have to </a:t>
            </a:r>
            <a:r>
              <a:rPr lang="en-US" sz="2400" dirty="0">
                <a:solidFill>
                  <a:srgbClr val="00B050"/>
                </a:solidFill>
              </a:rPr>
              <a:t>implement the algorithms in </a:t>
            </a:r>
            <a:r>
              <a:rPr lang="en-US" sz="2400" dirty="0" err="1">
                <a:solidFill>
                  <a:srgbClr val="00B050"/>
                </a:solidFill>
              </a:rPr>
              <a:t>matlab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>
                <a:solidFill>
                  <a:srgbClr val="00B050"/>
                </a:solidFill>
              </a:rPr>
              <a:t>calculate  the sum capacity and carryout our simulation results </a:t>
            </a:r>
            <a:r>
              <a:rPr lang="en-US" sz="2400" dirty="0">
                <a:solidFill>
                  <a:schemeClr val="tx1"/>
                </a:solidFill>
              </a:rPr>
              <a:t>so as to analyze every corner of our suboptimal algorithms whether they provide us satisfactory results or not.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M. </a:t>
            </a:r>
            <a:r>
              <a:rPr lang="en-US" sz="2400" dirty="0" err="1">
                <a:solidFill>
                  <a:schemeClr val="tx1"/>
                </a:solidFill>
              </a:rPr>
              <a:t>Sadek</a:t>
            </a:r>
            <a:r>
              <a:rPr lang="en-US" sz="2400" dirty="0">
                <a:solidFill>
                  <a:schemeClr val="tx1"/>
                </a:solidFill>
              </a:rPr>
              <a:t>, A. </a:t>
            </a:r>
            <a:r>
              <a:rPr lang="en-US" sz="2400" dirty="0" err="1">
                <a:solidFill>
                  <a:schemeClr val="tx1"/>
                </a:solidFill>
              </a:rPr>
              <a:t>Tarighat</a:t>
            </a:r>
            <a:r>
              <a:rPr lang="en-US" sz="2400" dirty="0">
                <a:solidFill>
                  <a:schemeClr val="tx1"/>
                </a:solidFill>
              </a:rPr>
              <a:t>, and A. H. Sayed, "A Leakage-Based Precoding Scheme for Downlink Multi-User MIMO Channels," IEEE Transactions on Wireless Communications, vol. 6, no. 5, May 2007.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M. </a:t>
            </a:r>
            <a:r>
              <a:rPr lang="en-US" sz="2400" dirty="0" err="1">
                <a:solidFill>
                  <a:schemeClr val="tx1"/>
                </a:solidFill>
              </a:rPr>
              <a:t>Sadek</a:t>
            </a:r>
            <a:r>
              <a:rPr lang="en-US" sz="2400" dirty="0">
                <a:solidFill>
                  <a:schemeClr val="tx1"/>
                </a:solidFill>
              </a:rPr>
              <a:t>, A. </a:t>
            </a:r>
            <a:r>
              <a:rPr lang="en-US" sz="2400" dirty="0" err="1">
                <a:solidFill>
                  <a:schemeClr val="tx1"/>
                </a:solidFill>
              </a:rPr>
              <a:t>Tarighat</a:t>
            </a:r>
            <a:r>
              <a:rPr lang="en-US" sz="2400" dirty="0">
                <a:solidFill>
                  <a:schemeClr val="tx1"/>
                </a:solidFill>
              </a:rPr>
              <a:t>, and A. H. Sayed, "Active Antenna Selection in Multiuser MIMO Communications," IEEE Transactions on Signal Processing, vol. 55, no. 4, pp. 1498 - 1510, Apr 2007.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M. Costa, "Writing on Dirty Paper," IEEE Transactions on Information Theory, vol. 29, no. 3, pp. 439-441, May 1983.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87680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G. </a:t>
            </a:r>
            <a:r>
              <a:rPr lang="en-US" sz="2400" dirty="0" err="1">
                <a:solidFill>
                  <a:schemeClr val="tx1"/>
                </a:solidFill>
              </a:rPr>
              <a:t>Caire</a:t>
            </a:r>
            <a:r>
              <a:rPr lang="en-US" sz="2400" dirty="0">
                <a:solidFill>
                  <a:schemeClr val="tx1"/>
                </a:solidFill>
              </a:rPr>
              <a:t> and S. S. (</a:t>
            </a:r>
            <a:r>
              <a:rPr lang="en-US" sz="2400" dirty="0" err="1">
                <a:solidFill>
                  <a:schemeClr val="tx1"/>
                </a:solidFill>
              </a:rPr>
              <a:t>Shitz</a:t>
            </a:r>
            <a:r>
              <a:rPr lang="en-US" sz="2400" dirty="0">
                <a:solidFill>
                  <a:schemeClr val="tx1"/>
                </a:solidFill>
              </a:rPr>
              <a:t>), "On the Achievable Throughput of a Multiantenna Gaussian Broadcast Channel," IEEE Transactions on Information Theory, vol. 49, no. 7, pp. 1691-1706, Jul 2003.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Q. H. Spencer, A. L. Swindlehurst, and M. </a:t>
            </a:r>
            <a:r>
              <a:rPr lang="en-US" sz="2400" dirty="0" err="1">
                <a:solidFill>
                  <a:schemeClr val="tx1"/>
                </a:solidFill>
              </a:rPr>
              <a:t>Haardt</a:t>
            </a:r>
            <a:r>
              <a:rPr lang="en-US" sz="2400" dirty="0">
                <a:solidFill>
                  <a:schemeClr val="tx1"/>
                </a:solidFill>
              </a:rPr>
              <a:t>, "Zero-Forcing methods for Downlink Spatial Multiplexing in Multiuser MIMO channels," IEEE Transactions on Signal Processing, vol. 52, no. 2, pp. 461-471, Feb 2004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9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541-7F4B-49E9-9605-FA18B604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algn="just"/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346775"/>
            <a:ext cx="8305800" cy="5005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Future Work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References</a:t>
            </a:r>
            <a:endParaRPr lang="en-IN" sz="3200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912195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0" y="778625"/>
            <a:ext cx="4681780" cy="533400"/>
          </a:xfrm>
        </p:spPr>
        <p:txBody>
          <a:bodyPr/>
          <a:lstStyle/>
          <a:p>
            <a:pPr algn="just"/>
            <a:r>
              <a:rPr lang="en-IN" dirty="0"/>
              <a:t>Aims/Objectives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66" y="1295400"/>
            <a:ext cx="8529234" cy="4267200"/>
          </a:xfrm>
        </p:spPr>
        <p:txBody>
          <a:bodyPr/>
          <a:lstStyle/>
          <a:p>
            <a:pPr lvl="0" algn="just">
              <a:buFont typeface="Wingdings" pitchFamily="2" charset="2"/>
              <a:buChar char="q"/>
            </a:pPr>
            <a:r>
              <a:rPr lang="en-IN" sz="2400" kern="1200" dirty="0">
                <a:cs typeface="Times New Roman" pitchFamily="16" charset="0"/>
              </a:rPr>
              <a:t>The aim is to show that a joint user and receive antenna selection (</a:t>
            </a:r>
            <a:r>
              <a:rPr lang="en-IN" sz="2400" b="1" kern="1200" dirty="0">
                <a:solidFill>
                  <a:schemeClr val="tx1"/>
                </a:solidFill>
                <a:cs typeface="Times New Roman" pitchFamily="16" charset="0"/>
              </a:rPr>
              <a:t>JURAS</a:t>
            </a:r>
            <a:r>
              <a:rPr lang="en-IN" sz="2400" kern="1200" dirty="0">
                <a:cs typeface="Times New Roman" pitchFamily="16" charset="0"/>
              </a:rPr>
              <a:t>) scheme potentially provides significant gain over a user selection (US) scheme.</a:t>
            </a:r>
            <a:endParaRPr lang="en-US" sz="2400" kern="1200" dirty="0">
              <a:cs typeface="Times New Roman" pitchFamily="16" charset="0"/>
            </a:endParaRPr>
          </a:p>
          <a:p>
            <a:pPr lvl="0" algn="just">
              <a:buFont typeface="Wingdings" pitchFamily="2" charset="2"/>
              <a:buChar char="q"/>
            </a:pPr>
            <a:r>
              <a:rPr lang="en-IN" sz="2400" kern="1200" dirty="0">
                <a:cs typeface="Times New Roman" pitchFamily="16" charset="0"/>
              </a:rPr>
              <a:t>Two sub-optimal joint user and antenna selection algorithms with dynamic data stream allocation are also going to analyzed.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95600" cy="579437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7141"/>
            <a:ext cx="8610600" cy="609599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sz="2400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system capacity 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by enabling simultaneous multiplexing of multiuser data streams into the same frequency and time resources.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400" dirty="0">
              <a:latin typeface="Times New Roman" pitchFamily="16" charset="0"/>
              <a:cs typeface="Times New Roman" pitchFamily="16" charset="0"/>
            </a:endParaRP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superior performance to user selection schemes where users utilise all available antennas, especially at high SNR.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17813" cy="479425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1"/>
            <a:ext cx="8458199" cy="41148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sz="2400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sz="2400" i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sz="2400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sz="2400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Block Diagonalization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 but they suffer due to high complexity (</a:t>
            </a:r>
            <a:r>
              <a:rPr lang="en-IN" sz="2400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exhaustive algorithms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Hence  </a:t>
            </a:r>
            <a:r>
              <a:rPr lang="en-IN" sz="2400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joint user and receive antenna selection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 (JURAS) is used to achieve </a:t>
            </a:r>
            <a:r>
              <a:rPr lang="en-IN" sz="2400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high sum capacity 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at high SNR where two sub optimal algorithms are used to provide near theoretical sum capacity  having </a:t>
            </a:r>
            <a:r>
              <a:rPr lang="en-IN" sz="2400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reduced complexity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D48-A9AB-4F25-9A97-CB2A120F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D8E6-E244-49C9-B575-AD0A344D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87680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Hence in this project we are applying two </a:t>
            </a:r>
            <a:r>
              <a:rPr lang="en-IN" sz="2400" dirty="0">
                <a:solidFill>
                  <a:srgbClr val="00B0F0"/>
                </a:solidFill>
                <a:latin typeface="Times New Roman" pitchFamily="16" charset="0"/>
                <a:cs typeface="Times New Roman" pitchFamily="16" charset="0"/>
              </a:rPr>
              <a:t>suboptimal algorithms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 namely SA-1 and SA-2 having slightly different complexities.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These suboptimal algorithms will find the  best combination of user and their receive antennas which will provide maximum possible data rates or </a:t>
            </a:r>
            <a:r>
              <a:rPr lang="en-IN" sz="2400" dirty="0">
                <a:solidFill>
                  <a:srgbClr val="00B0F0"/>
                </a:solidFill>
                <a:latin typeface="Times New Roman" pitchFamily="16" charset="0"/>
                <a:cs typeface="Times New Roman" pitchFamily="16" charset="0"/>
              </a:rPr>
              <a:t>sum capacity thereby 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increasing the data transfer rates.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Although they are suboptimal but they are very useful when number of receive antennas and users increase thereby providing comparatively less computational complexity.</a:t>
            </a:r>
          </a:p>
        </p:txBody>
      </p:sp>
    </p:spTree>
    <p:extLst>
      <p:ext uri="{BB962C8B-B14F-4D97-AF65-F5344CB8AC3E}">
        <p14:creationId xmlns:p14="http://schemas.microsoft.com/office/powerpoint/2010/main" val="28097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8188"/>
            <a:ext cx="2666999" cy="579437"/>
          </a:xfrm>
        </p:spPr>
        <p:txBody>
          <a:bodyPr/>
          <a:lstStyle/>
          <a:p>
            <a:pPr algn="just"/>
            <a:r>
              <a:rPr lang="en-US" dirty="0"/>
              <a:t>System Model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FCDFF5-8C8D-4C21-B46B-D52298189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ECF4-759E-4BFB-A5C2-B29A715D50F7}"/>
              </a:ext>
            </a:extLst>
          </p:cNvPr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60054DF7-D3C3-4587-8EF4-EE4C552E3B18}"/>
              </a:ext>
            </a:extLst>
          </p:cNvPr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E8350DC-5A79-4AF8-82AD-0B4E712DED04}"/>
              </a:ext>
            </a:extLst>
          </p:cNvPr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E011FC-A764-4B92-B31A-7EA41F57A10C}"/>
              </a:ext>
            </a:extLst>
          </p:cNvPr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F4218-FB84-46CF-B873-F4E9EF6BED06}"/>
              </a:ext>
            </a:extLst>
          </p:cNvPr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F85E6FCB-1B2F-4C87-BE5A-E4DB2A8660B1}"/>
              </a:ext>
            </a:extLst>
          </p:cNvPr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7BA9BDEE-EB53-44A4-BAF4-1FBED0CD1924}"/>
              </a:ext>
            </a:extLst>
          </p:cNvPr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DB8B50-C583-46C9-A112-4A77B3A4B3A5}"/>
              </a:ext>
            </a:extLst>
          </p:cNvPr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C195C1-62B4-4B79-81D2-BDD4C1B0FBF3}"/>
              </a:ext>
            </a:extLst>
          </p:cNvPr>
          <p:cNvCxnSpPr>
            <a:stCxn id="13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5F1F28-06A5-423F-BB9E-786B485DF8E9}"/>
              </a:ext>
            </a:extLst>
          </p:cNvPr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379DFA-2807-4829-995F-B9E29DDA6F33}"/>
              </a:ext>
            </a:extLst>
          </p:cNvPr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7" name="Shape 43">
            <a:extLst>
              <a:ext uri="{FF2B5EF4-FFF2-40B4-BE49-F238E27FC236}">
                <a16:creationId xmlns:a16="http://schemas.microsoft.com/office/drawing/2014/main" id="{21F6E2E1-8EB5-4192-BF38-0CE29F2F0D19}"/>
              </a:ext>
            </a:extLst>
          </p:cNvPr>
          <p:cNvCxnSpPr>
            <a:endCxn id="15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hape 49">
            <a:extLst>
              <a:ext uri="{FF2B5EF4-FFF2-40B4-BE49-F238E27FC236}">
                <a16:creationId xmlns:a16="http://schemas.microsoft.com/office/drawing/2014/main" id="{06390CF6-7C95-4FEB-B83F-7C43142B87A0}"/>
              </a:ext>
            </a:extLst>
          </p:cNvPr>
          <p:cNvCxnSpPr>
            <a:endCxn id="16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964AB-3665-4541-9121-28C441E8F16A}"/>
              </a:ext>
            </a:extLst>
          </p:cNvPr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25267-3836-42B7-9EFE-904401149008}"/>
              </a:ext>
            </a:extLst>
          </p:cNvPr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1E8D3-C7E9-4D92-AAF1-79FC08BB55F6}"/>
              </a:ext>
            </a:extLst>
          </p:cNvPr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EEF3B-56BC-4009-9413-6E4A3F2574EC}"/>
              </a:ext>
            </a:extLst>
          </p:cNvPr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F6EDC5-8A5D-4D48-84D5-F68BEAC66ADF}"/>
              </a:ext>
            </a:extLst>
          </p:cNvPr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DDB5F-AEA2-40E2-A0B9-13BE1B7E6385}"/>
              </a:ext>
            </a:extLst>
          </p:cNvPr>
          <p:cNvCxnSpPr>
            <a:stCxn id="22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FBE39AF-E7F8-4A34-A0B6-F78949A0F55F}"/>
              </a:ext>
            </a:extLst>
          </p:cNvPr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4F05378-E845-4B13-81B2-65AEB166D103}"/>
              </a:ext>
            </a:extLst>
          </p:cNvPr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94C399-F1EE-4671-9DC8-2D688A78CBD2}"/>
              </a:ext>
            </a:extLst>
          </p:cNvPr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D24AD2-5514-4856-86B6-0E1C7329F906}"/>
              </a:ext>
            </a:extLst>
          </p:cNvPr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9" name="Shape 80">
            <a:extLst>
              <a:ext uri="{FF2B5EF4-FFF2-40B4-BE49-F238E27FC236}">
                <a16:creationId xmlns:a16="http://schemas.microsoft.com/office/drawing/2014/main" id="{6999837D-3DC5-4060-838A-F930A9453BBE}"/>
              </a:ext>
            </a:extLst>
          </p:cNvPr>
          <p:cNvCxnSpPr>
            <a:stCxn id="28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hape 82">
            <a:extLst>
              <a:ext uri="{FF2B5EF4-FFF2-40B4-BE49-F238E27FC236}">
                <a16:creationId xmlns:a16="http://schemas.microsoft.com/office/drawing/2014/main" id="{B7AC148D-7C1A-4AEE-8D11-EBB6B0676E71}"/>
              </a:ext>
            </a:extLst>
          </p:cNvPr>
          <p:cNvCxnSpPr>
            <a:stCxn id="25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A84CD-26DA-42DF-9920-D759160E28C5}"/>
              </a:ext>
            </a:extLst>
          </p:cNvPr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2" name="Elbow Connector 87">
            <a:extLst>
              <a:ext uri="{FF2B5EF4-FFF2-40B4-BE49-F238E27FC236}">
                <a16:creationId xmlns:a16="http://schemas.microsoft.com/office/drawing/2014/main" id="{09B8090B-D409-47E4-B41D-9E87F0C6DA86}"/>
              </a:ext>
            </a:extLst>
          </p:cNvPr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BF629-63D5-44B5-9118-AC70B3A565C6}"/>
              </a:ext>
            </a:extLst>
          </p:cNvPr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D698E-6BA9-484E-85EB-BEEEA286E8EC}"/>
              </a:ext>
            </a:extLst>
          </p:cNvPr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00682D-ADA5-4FB6-8EDB-A7F027C8851A}"/>
              </a:ext>
            </a:extLst>
          </p:cNvPr>
          <p:cNvCxnSpPr>
            <a:endCxn id="31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24586-8B06-47A3-BBAA-726084856C35}"/>
              </a:ext>
            </a:extLst>
          </p:cNvPr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DEA7C4-56D6-4A31-BEDC-4B8C458183F7}"/>
              </a:ext>
            </a:extLst>
          </p:cNvPr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1F0040-7423-47BD-9D16-8A5A6FC40902}"/>
              </a:ext>
            </a:extLst>
          </p:cNvPr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9DFB3-DC17-48A1-977D-C64F7AE615B1}"/>
              </a:ext>
            </a:extLst>
          </p:cNvPr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D3B9F2-628E-45D1-86A0-BF0F8AE99858}"/>
              </a:ext>
            </a:extLst>
          </p:cNvPr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CE762-833D-4D5D-A46F-CF880524DC37}"/>
              </a:ext>
            </a:extLst>
          </p:cNvPr>
          <p:cNvCxnSpPr>
            <a:endCxn id="38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075141-E65C-4DBF-9B1D-92DE5E1A3D5A}"/>
              </a:ext>
            </a:extLst>
          </p:cNvPr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6A0B6-784F-4854-8CD0-3F60DAAF342C}"/>
              </a:ext>
            </a:extLst>
          </p:cNvPr>
          <p:cNvCxnSpPr>
            <a:stCxn id="38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F02BB8-A7CC-4027-A5F0-CB3B630BD91A}"/>
              </a:ext>
            </a:extLst>
          </p:cNvPr>
          <p:cNvCxnSpPr>
            <a:stCxn id="39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6ECEE-A5DB-497D-B67D-180370A94144}"/>
              </a:ext>
            </a:extLst>
          </p:cNvPr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D6EE6-2578-4C31-AE6F-669BE61783DC}"/>
              </a:ext>
            </a:extLst>
          </p:cNvPr>
          <p:cNvCxnSpPr>
            <a:endCxn id="10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4D176-344F-4D4B-8537-22731211B047}"/>
              </a:ext>
            </a:extLst>
          </p:cNvPr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ED4E6-1E57-45DE-9BBE-8EEAC7ACE516}"/>
              </a:ext>
            </a:extLst>
          </p:cNvPr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2BBAB7-28E7-47D6-8B77-B68DE6A40BBD}"/>
              </a:ext>
            </a:extLst>
          </p:cNvPr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Multiply 53">
            <a:extLst>
              <a:ext uri="{FF2B5EF4-FFF2-40B4-BE49-F238E27FC236}">
                <a16:creationId xmlns:a16="http://schemas.microsoft.com/office/drawing/2014/main" id="{25D28C33-7724-433F-B69B-A5AE924A3FD0}"/>
              </a:ext>
            </a:extLst>
          </p:cNvPr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1" name="Multiply 54">
            <a:extLst>
              <a:ext uri="{FF2B5EF4-FFF2-40B4-BE49-F238E27FC236}">
                <a16:creationId xmlns:a16="http://schemas.microsoft.com/office/drawing/2014/main" id="{3F8A18D6-3925-4329-A752-8AF1B81FEDB4}"/>
              </a:ext>
            </a:extLst>
          </p:cNvPr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40F7EB-C88B-451D-8E04-8123B4F66485}"/>
              </a:ext>
            </a:extLst>
          </p:cNvPr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F326F-D8FF-4D30-BBAA-246C7E1BF9C5}"/>
              </a:ext>
            </a:extLst>
          </p:cNvPr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4276E-165B-4961-8A88-1516CBB75EEB}"/>
              </a:ext>
            </a:extLst>
          </p:cNvPr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ADB1C-CDE0-4B47-BCAE-92FB8BF443D5}"/>
              </a:ext>
            </a:extLst>
          </p:cNvPr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F1FB73-3C3E-4464-A5EC-7C613F40D136}"/>
              </a:ext>
            </a:extLst>
          </p:cNvPr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754C1F-2D39-4AFD-836B-D0E186E1E02F}"/>
              </a:ext>
            </a:extLst>
          </p:cNvPr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444EA-A12E-469D-930A-A468DBD030C1}"/>
              </a:ext>
            </a:extLst>
          </p:cNvPr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N</a:t>
            </a:r>
            <a:r>
              <a:rPr lang="en-GB" baseline="-250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1811D-D168-4DDE-8D7C-ABE5F544D6AC}"/>
              </a:ext>
            </a:extLst>
          </p:cNvPr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95B7B-5A37-4D95-9CF8-1993E5639FB7}"/>
              </a:ext>
            </a:extLst>
          </p:cNvPr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Multiply 79">
            <a:extLst>
              <a:ext uri="{FF2B5EF4-FFF2-40B4-BE49-F238E27FC236}">
                <a16:creationId xmlns:a16="http://schemas.microsoft.com/office/drawing/2014/main" id="{FAB25BF8-D666-4435-9B30-7DC30B488720}"/>
              </a:ext>
            </a:extLst>
          </p:cNvPr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2" name="Multiply 81">
            <a:extLst>
              <a:ext uri="{FF2B5EF4-FFF2-40B4-BE49-F238E27FC236}">
                <a16:creationId xmlns:a16="http://schemas.microsoft.com/office/drawing/2014/main" id="{5860602B-49BE-49CD-802E-9CB40001A2AC}"/>
              </a:ext>
            </a:extLst>
          </p:cNvPr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CC45E-D39A-4CC6-81F6-4F16B5B8C8C6}"/>
              </a:ext>
            </a:extLst>
          </p:cNvPr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H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2D0BE-B368-4335-A0E7-8B3451F7ED8D}"/>
              </a:ext>
            </a:extLst>
          </p:cNvPr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H</a:t>
            </a:r>
            <a:r>
              <a:rPr lang="en-GB" sz="1600" baseline="-25000" dirty="0" err="1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37397-ACDC-4169-9E1E-4B682FECAA82}"/>
              </a:ext>
            </a:extLst>
          </p:cNvPr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E5980-9C07-4EBD-B3BA-E77A6D3122AF}"/>
              </a:ext>
            </a:extLst>
          </p:cNvPr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9A50AF-299B-4D24-B41D-6704C93F3C3D}"/>
              </a:ext>
            </a:extLst>
          </p:cNvPr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/>
                </a:solidFill>
              </a:rPr>
              <a:t>Available:N</a:t>
            </a:r>
            <a:r>
              <a:rPr lang="en-GB" sz="1400" baseline="-25000" dirty="0" err="1">
                <a:solidFill>
                  <a:schemeClr val="tx1"/>
                </a:solidFill>
              </a:rPr>
              <a:t>r,k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 err="1">
                <a:solidFill>
                  <a:schemeClr val="tx1"/>
                </a:solidFill>
              </a:rPr>
              <a:t>Active:M</a:t>
            </a:r>
            <a:r>
              <a:rPr lang="en-GB" sz="1400" baseline="-25000" dirty="0" err="1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8AD5F-DBE9-4A4B-9F7B-629ADAE848D4}"/>
              </a:ext>
            </a:extLst>
          </p:cNvPr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AA3DBD-7D5E-4864-BC9E-C3761429116F}"/>
              </a:ext>
            </a:extLst>
          </p:cNvPr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EE79B3-4BA2-4577-AA03-CA1ACF375136}"/>
              </a:ext>
            </a:extLst>
          </p:cNvPr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5739E-D723-4D5C-A175-A52EA3F5E4A9}"/>
              </a:ext>
            </a:extLst>
          </p:cNvPr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552E4-06EF-471A-8684-67BFF7652835}"/>
              </a:ext>
            </a:extLst>
          </p:cNvPr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F67C8-1915-460D-B677-7C50BF9FE4B2}"/>
              </a:ext>
            </a:extLst>
          </p:cNvPr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360C8B-BFC5-4DE8-8123-667CBC529D18}"/>
              </a:ext>
            </a:extLst>
          </p:cNvPr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A0B627-10E2-46F7-BDE1-68C3CE4178DA}"/>
              </a:ext>
            </a:extLst>
          </p:cNvPr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25BFBD-8CCF-492A-B9BF-01201EC15C5D}"/>
              </a:ext>
            </a:extLst>
          </p:cNvPr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80EE6-EC6B-4C9C-892B-F5448702F430}"/>
              </a:ext>
            </a:extLst>
          </p:cNvPr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k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A3E121-9096-4852-9B89-6DCA7C85D552}"/>
              </a:ext>
            </a:extLst>
          </p:cNvPr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460FAF-838F-44C5-BD40-7639F7C5D759}"/>
              </a:ext>
            </a:extLst>
          </p:cNvPr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87AE0-CB3D-4375-B27A-F2EC2B8AFACE}"/>
              </a:ext>
            </a:extLst>
          </p:cNvPr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User Scheduling and </a:t>
            </a:r>
            <a:r>
              <a:rPr lang="en-GB" dirty="0" err="1">
                <a:solidFill>
                  <a:schemeClr val="tx1"/>
                </a:solidFill>
              </a:rPr>
              <a:t>precoding</a:t>
            </a:r>
            <a:r>
              <a:rPr lang="en-GB" dirty="0">
                <a:solidFill>
                  <a:schemeClr val="tx1"/>
                </a:solidFill>
              </a:rPr>
              <a:t>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Down Arrow 109">
            <a:extLst>
              <a:ext uri="{FF2B5EF4-FFF2-40B4-BE49-F238E27FC236}">
                <a16:creationId xmlns:a16="http://schemas.microsoft.com/office/drawing/2014/main" id="{1FB2ECDB-48B1-45CA-B7B5-88FDAC1FA86E}"/>
              </a:ext>
            </a:extLst>
          </p:cNvPr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Down Arrow 110">
            <a:extLst>
              <a:ext uri="{FF2B5EF4-FFF2-40B4-BE49-F238E27FC236}">
                <a16:creationId xmlns:a16="http://schemas.microsoft.com/office/drawing/2014/main" id="{FCCFD957-076C-4575-BBC7-2A35F9AC76A9}"/>
              </a:ext>
            </a:extLst>
          </p:cNvPr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670FDA-E635-4C75-8091-6D842EF3771C}"/>
              </a:ext>
            </a:extLst>
          </p:cNvPr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number of data </a:t>
            </a:r>
            <a:r>
              <a:rPr lang="en-GB" sz="1400" b="1" dirty="0" err="1">
                <a:solidFill>
                  <a:schemeClr val="tx1"/>
                </a:solidFill>
              </a:rPr>
              <a:t>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CB80B-F690-4B0A-9887-8B01737B126A}"/>
              </a:ext>
            </a:extLst>
          </p:cNvPr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</a:t>
            </a:r>
            <a:r>
              <a:rPr lang="en-GB" sz="1400" b="1" dirty="0" err="1">
                <a:solidFill>
                  <a:schemeClr val="tx1"/>
                </a:solidFill>
              </a:rPr>
              <a:t>precoding</a:t>
            </a:r>
            <a:r>
              <a:rPr lang="en-GB" sz="1400" b="1" dirty="0">
                <a:solidFill>
                  <a:schemeClr val="tx1"/>
                </a:solidFill>
              </a:rPr>
              <a:t>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The system model consists of a </a:t>
            </a:r>
            <a:r>
              <a:rPr lang="en-IN" sz="2400" dirty="0">
                <a:solidFill>
                  <a:srgbClr val="00B050"/>
                </a:solidFill>
                <a:latin typeface="Times New Roman" pitchFamily="16" charset="0"/>
                <a:cs typeface="Times New Roman" pitchFamily="16" charset="0"/>
              </a:rPr>
              <a:t>single cell downlink MU MIMO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 network.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The BASE STATION  has </a:t>
            </a:r>
            <a:r>
              <a:rPr lang="en-IN" sz="24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IN" sz="2400" baseline="-250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t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 number of transmitting antennas whereas there are </a:t>
            </a:r>
            <a:r>
              <a:rPr lang="en-IN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 users having </a:t>
            </a:r>
            <a:r>
              <a:rPr lang="en-IN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IN" sz="2400" baseline="-250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r</a:t>
            </a:r>
            <a:r>
              <a:rPr lang="en-IN" sz="2400" baseline="-25000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 receiving antennas with them where </a:t>
            </a:r>
            <a:r>
              <a:rPr lang="en-IN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M</a:t>
            </a:r>
            <a:r>
              <a:rPr lang="en-IN" sz="2400" baseline="-250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 receiving antennas will be active at a time for a particular user where </a:t>
            </a:r>
            <a:r>
              <a:rPr lang="en-IN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M</a:t>
            </a:r>
            <a:r>
              <a:rPr lang="en-IN" sz="2400" baseline="-250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n-IN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 &lt;= Nr</a:t>
            </a:r>
            <a:r>
              <a:rPr lang="en-IN" sz="2400" baseline="-250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IN" sz="2400" baseline="-25000" dirty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Our </a:t>
            </a:r>
            <a:r>
              <a:rPr lang="en-IN" sz="2400" dirty="0">
                <a:solidFill>
                  <a:srgbClr val="00B050"/>
                </a:solidFill>
                <a:latin typeface="Times New Roman" pitchFamily="16" charset="0"/>
                <a:cs typeface="Times New Roman" pitchFamily="16" charset="0"/>
              </a:rPr>
              <a:t>objective function i.e. sum capacity 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is dependent on the SLNR based precoding matrix which has been given in next slides.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We will assume </a:t>
            </a:r>
            <a:r>
              <a:rPr lang="en-IN" sz="2400" dirty="0">
                <a:solidFill>
                  <a:srgbClr val="00B050"/>
                </a:solidFill>
                <a:latin typeface="Times New Roman" pitchFamily="16" charset="0"/>
                <a:cs typeface="Times New Roman" pitchFamily="16" charset="0"/>
              </a:rPr>
              <a:t>equal power per data stream power 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scheme while calculating the SINR for the system.</a:t>
            </a:r>
          </a:p>
        </p:txBody>
      </p:sp>
    </p:spTree>
    <p:extLst>
      <p:ext uri="{BB962C8B-B14F-4D97-AF65-F5344CB8AC3E}">
        <p14:creationId xmlns:p14="http://schemas.microsoft.com/office/powerpoint/2010/main" val="378548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1582</Words>
  <Application>Microsoft Office PowerPoint</Application>
  <PresentationFormat>On-screen Show (4:3)</PresentationFormat>
  <Paragraphs>220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Aims/Objectives</vt:lpstr>
      <vt:lpstr>Introduction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System Model</vt:lpstr>
      <vt:lpstr>JURAS Scheme for MU-MIMO</vt:lpstr>
      <vt:lpstr>JURAS Scheme for MU-MIMO</vt:lpstr>
      <vt:lpstr>Suboptimal Algorithms</vt:lpstr>
      <vt:lpstr>Suboptimal Algorithms</vt:lpstr>
      <vt:lpstr>Suboptimal Algorithms</vt:lpstr>
      <vt:lpstr>Suboptimal Algorithms</vt:lpstr>
      <vt:lpstr>Sum capacity from channel matrix</vt:lpstr>
      <vt:lpstr>Conclusions</vt:lpstr>
      <vt:lpstr>Future Work</vt:lpstr>
      <vt:lpstr>Reference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750</cp:revision>
  <cp:lastPrinted>1601-01-01T00:00:00Z</cp:lastPrinted>
  <dcterms:created xsi:type="dcterms:W3CDTF">2005-01-24T10:28:59Z</dcterms:created>
  <dcterms:modified xsi:type="dcterms:W3CDTF">2020-12-20T09:01:09Z</dcterms:modified>
</cp:coreProperties>
</file>