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58faf95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58faf95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58faf9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58faf9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5993e12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5993e12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03d6508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03d6508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58faf95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58faf95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993e12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5993e12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614843f3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614843f3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603d6508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603d6508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f9b109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0f9b109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03d65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5603d65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3"/>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133" name="Google Shape;133;p13"/>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type="ctrTitle"/>
          </p:nvPr>
        </p:nvSpPr>
        <p:spPr>
          <a:xfrm>
            <a:off x="714825" y="2998550"/>
            <a:ext cx="4868400" cy="1446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135" name="Google Shape;13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grpSp>
        <p:nvGrpSpPr>
          <p:cNvPr id="29" name="Google Shape;29;p5"/>
          <p:cNvGrpSpPr/>
          <p:nvPr/>
        </p:nvGrpSpPr>
        <p:grpSpPr>
          <a:xfrm>
            <a:off x="0" y="381001"/>
            <a:ext cx="1037850" cy="1016288"/>
            <a:chOff x="0" y="381001"/>
            <a:chExt cx="1037850" cy="1016288"/>
          </a:xfrm>
        </p:grpSpPr>
        <p:sp>
          <p:nvSpPr>
            <p:cNvPr id="30" name="Google Shape;3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4" name="Google Shape;3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grpSp>
        <p:nvGrpSpPr>
          <p:cNvPr id="37" name="Google Shape;37;p6"/>
          <p:cNvGrpSpPr/>
          <p:nvPr/>
        </p:nvGrpSpPr>
        <p:grpSpPr>
          <a:xfrm>
            <a:off x="4406400" y="0"/>
            <a:ext cx="4737600" cy="5143065"/>
            <a:chOff x="4406400" y="0"/>
            <a:chExt cx="4737600" cy="5143065"/>
          </a:xfrm>
        </p:grpSpPr>
        <p:sp>
          <p:nvSpPr>
            <p:cNvPr id="38" name="Google Shape;38;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grpSp>
        <p:nvGrpSpPr>
          <p:cNvPr id="59" name="Google Shape;59;p7"/>
          <p:cNvGrpSpPr/>
          <p:nvPr/>
        </p:nvGrpSpPr>
        <p:grpSpPr>
          <a:xfrm>
            <a:off x="0" y="381001"/>
            <a:ext cx="1037850" cy="1016288"/>
            <a:chOff x="0" y="381001"/>
            <a:chExt cx="1037850" cy="1016288"/>
          </a:xfrm>
        </p:grpSpPr>
        <p:sp>
          <p:nvSpPr>
            <p:cNvPr id="60" name="Google Shape;60;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8"/>
            <a:chOff x="0" y="381001"/>
            <a:chExt cx="1037850" cy="1016288"/>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183525" y="742575"/>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IN">
                <a:latin typeface="Times New Roman"/>
                <a:ea typeface="Times New Roman"/>
                <a:cs typeface="Times New Roman"/>
                <a:sym typeface="Times New Roman"/>
              </a:rPr>
              <a:t>DESIGN AND DEVELOPMENT OF MARKET BASKET ANALYSIS</a:t>
            </a:r>
            <a:endParaRPr>
              <a:latin typeface="Times New Roman"/>
              <a:ea typeface="Times New Roman"/>
              <a:cs typeface="Times New Roman"/>
              <a:sym typeface="Times New Roman"/>
            </a:endParaRPr>
          </a:p>
        </p:txBody>
      </p:sp>
      <p:sp>
        <p:nvSpPr>
          <p:cNvPr id="141" name="Google Shape;141;p14"/>
          <p:cNvSpPr txBox="1"/>
          <p:nvPr>
            <p:ph idx="1" type="subTitle"/>
          </p:nvPr>
        </p:nvSpPr>
        <p:spPr>
          <a:xfrm>
            <a:off x="162950" y="3525650"/>
            <a:ext cx="2272200" cy="148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IN">
                <a:latin typeface="Times New Roman"/>
                <a:ea typeface="Times New Roman"/>
                <a:cs typeface="Times New Roman"/>
                <a:sym typeface="Times New Roman"/>
              </a:rPr>
              <a:t>TEAM MEMBERS: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IN">
                <a:latin typeface="Times New Roman"/>
                <a:ea typeface="Times New Roman"/>
                <a:cs typeface="Times New Roman"/>
                <a:sym typeface="Times New Roman"/>
              </a:rPr>
              <a:t>        1:</a:t>
            </a:r>
            <a:r>
              <a:rPr lang="en-IN">
                <a:latin typeface="Times New Roman"/>
                <a:ea typeface="Times New Roman"/>
                <a:cs typeface="Times New Roman"/>
                <a:sym typeface="Times New Roman"/>
              </a:rPr>
              <a:t>Sima Kumari</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IN">
                <a:latin typeface="Times New Roman"/>
                <a:ea typeface="Times New Roman"/>
                <a:cs typeface="Times New Roman"/>
                <a:sym typeface="Times New Roman"/>
              </a:rPr>
              <a:t>        2:Vikram Singh Rathore</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IN">
                <a:latin typeface="Times New Roman"/>
                <a:ea typeface="Times New Roman"/>
                <a:cs typeface="Times New Roman"/>
                <a:sym typeface="Times New Roman"/>
              </a:rPr>
              <a:t>        3:</a:t>
            </a:r>
            <a:r>
              <a:rPr lang="en-IN">
                <a:latin typeface="Times New Roman"/>
                <a:ea typeface="Times New Roman"/>
                <a:cs typeface="Times New Roman"/>
                <a:sym typeface="Times New Roman"/>
              </a:rPr>
              <a:t>Sushen Patidar (TL)</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IN">
                <a:latin typeface="Times New Roman"/>
                <a:ea typeface="Times New Roman"/>
                <a:cs typeface="Times New Roman"/>
                <a:sym typeface="Times New Roman"/>
              </a:rPr>
              <a:t>        4:Durgesh Nandini</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p:txBody>
      </p:sp>
      <p:sp>
        <p:nvSpPr>
          <p:cNvPr id="142" name="Google Shape;142;p14"/>
          <p:cNvSpPr txBox="1"/>
          <p:nvPr/>
        </p:nvSpPr>
        <p:spPr>
          <a:xfrm>
            <a:off x="5395000" y="3525650"/>
            <a:ext cx="2756700" cy="4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i="0" lang="en-IN" sz="1200" u="none" cap="none" strike="noStrike">
                <a:solidFill>
                  <a:schemeClr val="lt1"/>
                </a:solidFill>
                <a:latin typeface="Times New Roman"/>
                <a:ea typeface="Times New Roman"/>
                <a:cs typeface="Times New Roman"/>
                <a:sym typeface="Times New Roman"/>
              </a:rPr>
              <a:t>PROJECT GUIDE:</a:t>
            </a:r>
            <a:endParaRPr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IN" sz="1200" u="none" cap="none" strike="noStrike">
                <a:solidFill>
                  <a:schemeClr val="lt1"/>
                </a:solidFill>
                <a:latin typeface="Times New Roman"/>
                <a:ea typeface="Times New Roman"/>
                <a:cs typeface="Times New Roman"/>
                <a:sym typeface="Times New Roman"/>
              </a:rPr>
              <a:t>	Dr.Rajeev Kumar Gupta</a:t>
            </a:r>
            <a:endParaRPr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IN" sz="1200" u="none" cap="none" strike="noStrike">
                <a:solidFill>
                  <a:schemeClr val="lt1"/>
                </a:solidFill>
                <a:latin typeface="Times New Roman"/>
                <a:ea typeface="Times New Roman"/>
                <a:cs typeface="Times New Roman"/>
                <a:sym typeface="Times New Roman"/>
              </a:rPr>
              <a:t>	(CSE Department</a:t>
            </a:r>
            <a:r>
              <a:rPr b="0" i="0" lang="en-IN" sz="1200" u="none" cap="none" strike="noStrike">
                <a:solidFill>
                  <a:schemeClr val="lt1"/>
                </a:solidFill>
                <a:latin typeface="Lato"/>
                <a:ea typeface="Lato"/>
                <a:cs typeface="Lato"/>
                <a:sym typeface="Lato"/>
              </a:rPr>
              <a:t>)</a:t>
            </a:r>
            <a:endParaRPr b="0" i="0" sz="1200" u="none" cap="none" strike="noStrike">
              <a:solidFill>
                <a:schemeClr val="lt1"/>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44" name="Google Shape;144;p14"/>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#PRE-PROCESSING</a:t>
            </a:r>
            <a:endParaRPr/>
          </a:p>
        </p:txBody>
      </p:sp>
      <p:sp>
        <p:nvSpPr>
          <p:cNvPr id="214" name="Google Shape;214;p23"/>
          <p:cNvSpPr txBox="1"/>
          <p:nvPr>
            <p:ph idx="1" type="body"/>
          </p:nvPr>
        </p:nvSpPr>
        <p:spPr>
          <a:xfrm>
            <a:off x="1297500" y="1035400"/>
            <a:ext cx="5950800" cy="4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400">
                <a:latin typeface="Arial"/>
                <a:ea typeface="Arial"/>
                <a:cs typeface="Arial"/>
                <a:sym typeface="Arial"/>
              </a:rPr>
              <a:t>Data preprocessing, the more disciplined you handling of data, the more consistent the result you are like to achieve. The process for getting data ready for a machine learning algorithm can be summarized in three steps: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Step 1: Select Data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Consider what data is available, what data is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missing and what data can be removed.</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Step 2: Preprocess data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Organize your selected data by formatting,</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cleaning and sampling from it.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Step 3: Transform Data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Transform preprocessed data ready for machine</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learning by Features Engineering and convert  data in different transformations as you work on your problem and ML algorithms.</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Scaling</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Decomposition</a:t>
            </a:r>
            <a:endParaRPr sz="1400">
              <a:latin typeface="Arial"/>
              <a:ea typeface="Arial"/>
              <a:cs typeface="Arial"/>
              <a:sym typeface="Arial"/>
            </a:endParaRPr>
          </a:p>
        </p:txBody>
      </p:sp>
      <p:pic>
        <p:nvPicPr>
          <p:cNvPr id="215" name="Google Shape;215;p23"/>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216" name="Google Shape;216;p23"/>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FEATURE ENGINEERING</a:t>
            </a:r>
            <a:endParaRPr/>
          </a:p>
        </p:txBody>
      </p:sp>
      <p:sp>
        <p:nvSpPr>
          <p:cNvPr id="222" name="Google Shape;222;p24"/>
          <p:cNvSpPr txBox="1"/>
          <p:nvPr>
            <p:ph idx="1" type="body"/>
          </p:nvPr>
        </p:nvSpPr>
        <p:spPr>
          <a:xfrm>
            <a:off x="1183675" y="1396800"/>
            <a:ext cx="6075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IN" sz="1400">
                <a:latin typeface="Arial"/>
                <a:ea typeface="Arial"/>
                <a:cs typeface="Arial"/>
                <a:sym typeface="Arial"/>
              </a:rPr>
              <a:t>Organize Feature engineering is the process of using Domain Knowledge of the data to create features that make machine learning algorithms work. If feature engineering is done correctly, it increases the predictive power of machine learning algorithms by creating features from raw data that help facilitate the machine learning process. Feature Engineering is an art.</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1)Create features</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			2)check how the features work with the model</a:t>
            </a:r>
            <a:endParaRPr sz="1600">
              <a:solidFill>
                <a:srgbClr val="000000"/>
              </a:solidFill>
              <a:highlight>
                <a:srgbClr val="FFFFFF"/>
              </a:highlight>
              <a:latin typeface="Georgia"/>
              <a:ea typeface="Georgia"/>
              <a:cs typeface="Georgia"/>
              <a:sym typeface="Georgia"/>
            </a:endParaRPr>
          </a:p>
        </p:txBody>
      </p:sp>
      <p:pic>
        <p:nvPicPr>
          <p:cNvPr id="223" name="Google Shape;223;p24"/>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224" name="Google Shape;224;p24"/>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IN" sz="1950">
                <a:latin typeface="Arial"/>
                <a:ea typeface="Arial"/>
                <a:cs typeface="Arial"/>
                <a:sym typeface="Arial"/>
              </a:rPr>
              <a:t>RFM (Recency Frequency Monetary) Analysis</a:t>
            </a:r>
            <a:endParaRPr b="1" sz="1950">
              <a:latin typeface="Arial"/>
              <a:ea typeface="Arial"/>
              <a:cs typeface="Arial"/>
              <a:sym typeface="Arial"/>
            </a:endParaRPr>
          </a:p>
        </p:txBody>
      </p:sp>
      <p:sp>
        <p:nvSpPr>
          <p:cNvPr id="230" name="Google Shape;230;p25"/>
          <p:cNvSpPr txBox="1"/>
          <p:nvPr>
            <p:ph idx="1" type="body"/>
          </p:nvPr>
        </p:nvSpPr>
        <p:spPr>
          <a:xfrm>
            <a:off x="105255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400">
                <a:highlight>
                  <a:schemeClr val="dk1"/>
                </a:highlight>
                <a:latin typeface="Arial"/>
                <a:ea typeface="Arial"/>
                <a:cs typeface="Arial"/>
                <a:sym typeface="Arial"/>
              </a:rPr>
              <a:t>RFM is a method used for analyzing customer value. It is commonly used in database marketing and direct marketing and has received particular attention in retail and professional services industries</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rgbClr val="FFFFFF"/>
              </a:highlight>
              <a:latin typeface="Arial"/>
              <a:ea typeface="Arial"/>
              <a:cs typeface="Arial"/>
              <a:sym typeface="Arial"/>
            </a:endParaRPr>
          </a:p>
          <a:p>
            <a:pPr indent="0" lvl="0" marL="0" rtl="0" algn="just">
              <a:spcBef>
                <a:spcPts val="1100"/>
              </a:spcBef>
              <a:spcAft>
                <a:spcPts val="0"/>
              </a:spcAft>
              <a:buNone/>
            </a:pPr>
            <a:r>
              <a:rPr lang="en-IN" sz="1400">
                <a:latin typeface="Arial"/>
                <a:ea typeface="Arial"/>
                <a:cs typeface="Arial"/>
                <a:sym typeface="Arial"/>
              </a:rPr>
              <a:t>RFM stands for the three dimensions:</a:t>
            </a:r>
            <a:endParaRPr sz="1400">
              <a:latin typeface="Arial"/>
              <a:ea typeface="Arial"/>
              <a:cs typeface="Arial"/>
              <a:sym typeface="Arial"/>
            </a:endParaRPr>
          </a:p>
          <a:p>
            <a:pPr indent="-317500" lvl="0" marL="736600" marR="279400" rtl="0" algn="l">
              <a:lnSpc>
                <a:spcPct val="142857"/>
              </a:lnSpc>
              <a:spcBef>
                <a:spcPts val="2200"/>
              </a:spcBef>
              <a:spcAft>
                <a:spcPts val="0"/>
              </a:spcAft>
              <a:buClr>
                <a:schemeClr val="lt1"/>
              </a:buClr>
              <a:buSzPts val="1400"/>
              <a:buFont typeface="Arial"/>
              <a:buAutoNum type="arabicPeriod"/>
            </a:pPr>
            <a:r>
              <a:rPr lang="en-IN" sz="1400">
                <a:latin typeface="Arial"/>
                <a:ea typeface="Arial"/>
                <a:cs typeface="Arial"/>
                <a:sym typeface="Arial"/>
              </a:rPr>
              <a:t>Recency – How recently did the customer purchase?</a:t>
            </a:r>
            <a:endParaRPr sz="1400">
              <a:latin typeface="Arial"/>
              <a:ea typeface="Arial"/>
              <a:cs typeface="Arial"/>
              <a:sym typeface="Arial"/>
            </a:endParaRPr>
          </a:p>
          <a:p>
            <a:pPr indent="-317500" lvl="0" marL="736600" marR="279400" rtl="0" algn="l">
              <a:lnSpc>
                <a:spcPct val="142857"/>
              </a:lnSpc>
              <a:spcBef>
                <a:spcPts val="0"/>
              </a:spcBef>
              <a:spcAft>
                <a:spcPts val="0"/>
              </a:spcAft>
              <a:buClr>
                <a:schemeClr val="lt1"/>
              </a:buClr>
              <a:buSzPts val="1400"/>
              <a:buFont typeface="Arial"/>
              <a:buAutoNum type="arabicPeriod"/>
            </a:pPr>
            <a:r>
              <a:rPr lang="en-IN" sz="1400">
                <a:latin typeface="Arial"/>
                <a:ea typeface="Arial"/>
                <a:cs typeface="Arial"/>
                <a:sym typeface="Arial"/>
              </a:rPr>
              <a:t>Frequency – How often do they purchase?</a:t>
            </a:r>
            <a:endParaRPr sz="1400">
              <a:latin typeface="Arial"/>
              <a:ea typeface="Arial"/>
              <a:cs typeface="Arial"/>
              <a:sym typeface="Arial"/>
            </a:endParaRPr>
          </a:p>
          <a:p>
            <a:pPr indent="-317500" lvl="0" marL="736600" marR="279400" rtl="0" algn="l">
              <a:lnSpc>
                <a:spcPct val="142857"/>
              </a:lnSpc>
              <a:spcBef>
                <a:spcPts val="0"/>
              </a:spcBef>
              <a:spcAft>
                <a:spcPts val="0"/>
              </a:spcAft>
              <a:buClr>
                <a:schemeClr val="lt1"/>
              </a:buClr>
              <a:buSzPts val="1400"/>
              <a:buFont typeface="Arial"/>
              <a:buAutoNum type="arabicPeriod"/>
            </a:pPr>
            <a:r>
              <a:rPr lang="en-IN" sz="1400">
                <a:latin typeface="Arial"/>
                <a:ea typeface="Arial"/>
                <a:cs typeface="Arial"/>
                <a:sym typeface="Arial"/>
              </a:rPr>
              <a:t>Monetary Value – How much do they spend?</a:t>
            </a:r>
            <a:endParaRPr sz="1400">
              <a:latin typeface="Arial"/>
              <a:ea typeface="Arial"/>
              <a:cs typeface="Arial"/>
              <a:sym typeface="Arial"/>
            </a:endParaRPr>
          </a:p>
          <a:p>
            <a:pPr indent="0" lvl="0" marL="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pic>
        <p:nvPicPr>
          <p:cNvPr id="231" name="Google Shape;231;p25"/>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232" name="Google Shape;232;p25"/>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26"/>
          <p:cNvPicPr preferRelativeResize="0"/>
          <p:nvPr/>
        </p:nvPicPr>
        <p:blipFill>
          <a:blip r:embed="rId3">
            <a:alphaModFix/>
          </a:blip>
          <a:stretch>
            <a:fillRect/>
          </a:stretch>
        </p:blipFill>
        <p:spPr>
          <a:xfrm>
            <a:off x="6625650" y="0"/>
            <a:ext cx="3123474" cy="1632900"/>
          </a:xfrm>
          <a:prstGeom prst="rect">
            <a:avLst/>
          </a:prstGeom>
          <a:noFill/>
          <a:ln>
            <a:noFill/>
          </a:ln>
        </p:spPr>
      </p:pic>
      <p:sp>
        <p:nvSpPr>
          <p:cNvPr id="238" name="Google Shape;23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u="sng"/>
              <a:t>K-Means Algorithm</a:t>
            </a:r>
            <a:endParaRPr b="1" u="sng"/>
          </a:p>
        </p:txBody>
      </p:sp>
      <p:sp>
        <p:nvSpPr>
          <p:cNvPr id="239" name="Google Shape;23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200">
                <a:solidFill>
                  <a:srgbClr val="FFFFFF"/>
                </a:solidFill>
                <a:latin typeface="Arial"/>
                <a:ea typeface="Arial"/>
                <a:cs typeface="Arial"/>
                <a:sym typeface="Arial"/>
              </a:rPr>
              <a:t>1)</a:t>
            </a:r>
            <a:r>
              <a:rPr lang="en-IN" sz="1400">
                <a:solidFill>
                  <a:srgbClr val="FFFFFF"/>
                </a:solidFill>
                <a:latin typeface="Arial"/>
                <a:ea typeface="Arial"/>
                <a:cs typeface="Arial"/>
                <a:sym typeface="Arial"/>
              </a:rPr>
              <a:t>K-means clustering is a simple unsupervised learning algorithm that is used to solve clustering problems. It follows a simple procedure of classifying a given data set into a number of clusters, defined by the letter "k," which is fixed beforehand.</a:t>
            </a:r>
            <a:endParaRPr sz="1400">
              <a:solidFill>
                <a:srgbClr val="FFFFFF"/>
              </a:solidFill>
              <a:latin typeface="Arial"/>
              <a:ea typeface="Arial"/>
              <a:cs typeface="Arial"/>
              <a:sym typeface="Arial"/>
            </a:endParaRPr>
          </a:p>
          <a:p>
            <a:pPr indent="0" lvl="0" marL="0" rtl="0" algn="l">
              <a:spcBef>
                <a:spcPts val="800"/>
              </a:spcBef>
              <a:spcAft>
                <a:spcPts val="0"/>
              </a:spcAft>
              <a:buNone/>
            </a:pPr>
            <a:r>
              <a:rPr lang="en-IN" sz="1400">
                <a:solidFill>
                  <a:srgbClr val="FFFFFF"/>
                </a:solidFill>
                <a:latin typeface="Arial"/>
                <a:ea typeface="Arial"/>
                <a:cs typeface="Arial"/>
                <a:sym typeface="Arial"/>
              </a:rPr>
              <a:t> 2)The clusters are then positioned as points and all observations or data points are associated with the nearest cluster, computed, adjusted and then the process starts over using the new adjustments until a desired result is reached.</a:t>
            </a:r>
            <a:endParaRPr sz="1400">
              <a:solidFill>
                <a:srgbClr val="FFFFFF"/>
              </a:solidFill>
              <a:latin typeface="Arial"/>
              <a:ea typeface="Arial"/>
              <a:cs typeface="Arial"/>
              <a:sym typeface="Arial"/>
            </a:endParaRPr>
          </a:p>
          <a:p>
            <a:pPr indent="0" lvl="0" marL="0" rtl="0" algn="l">
              <a:spcBef>
                <a:spcPts val="800"/>
              </a:spcBef>
              <a:spcAft>
                <a:spcPts val="0"/>
              </a:spcAft>
              <a:buNone/>
            </a:pPr>
            <a:r>
              <a:rPr lang="en-IN" sz="1400">
                <a:solidFill>
                  <a:srgbClr val="FFFFFF"/>
                </a:solidFill>
                <a:latin typeface="Arial"/>
                <a:ea typeface="Arial"/>
                <a:cs typeface="Arial"/>
                <a:sym typeface="Arial"/>
              </a:rPr>
              <a:t>3)K-means clustering has uses in search engines, market segmentation, statistics and even astronomy.</a:t>
            </a:r>
            <a:endParaRPr sz="1400">
              <a:solidFill>
                <a:srgbClr val="FFFFFF"/>
              </a:solidFill>
              <a:latin typeface="Arial"/>
              <a:ea typeface="Arial"/>
              <a:cs typeface="Arial"/>
              <a:sym typeface="Arial"/>
            </a:endParaRPr>
          </a:p>
          <a:p>
            <a:pPr indent="0" lvl="0" marL="0" rtl="0" algn="l">
              <a:spcBef>
                <a:spcPts val="400"/>
              </a:spcBef>
              <a:spcAft>
                <a:spcPts val="0"/>
              </a:spcAft>
              <a:buNone/>
            </a:pPr>
            <a:r>
              <a:t/>
            </a:r>
            <a:endParaRPr>
              <a:solidFill>
                <a:srgbClr val="FFFFFF"/>
              </a:solidFill>
            </a:endParaRPr>
          </a:p>
        </p:txBody>
      </p:sp>
      <p:pic>
        <p:nvPicPr>
          <p:cNvPr id="240" name="Google Shape;240;p26"/>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DATA VISUALIZATION (GRAPHS):</a:t>
            </a:r>
            <a:endParaRPr/>
          </a:p>
        </p:txBody>
      </p:sp>
      <p:sp>
        <p:nvSpPr>
          <p:cNvPr id="246" name="Google Shape;246;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IN" sz="1400"/>
              <a:t>Classify </a:t>
            </a:r>
            <a:r>
              <a:rPr lang="en-IN" sz="1400"/>
              <a:t> which one is the </a:t>
            </a:r>
            <a:r>
              <a:rPr lang="en-IN" sz="1400"/>
              <a:t>Platinum</a:t>
            </a:r>
            <a:r>
              <a:rPr lang="en-IN" sz="1400"/>
              <a:t>,Gold and Silver customer.</a:t>
            </a:r>
            <a:endParaRPr sz="1400"/>
          </a:p>
          <a:p>
            <a:pPr indent="-317500" lvl="0" marL="457200" rtl="0" algn="l">
              <a:spcBef>
                <a:spcPts val="0"/>
              </a:spcBef>
              <a:spcAft>
                <a:spcPts val="0"/>
              </a:spcAft>
              <a:buSzPts val="1400"/>
              <a:buAutoNum type="arabicPeriod"/>
            </a:pPr>
            <a:r>
              <a:rPr lang="en-IN" sz="1400"/>
              <a:t>Represent</a:t>
            </a:r>
            <a:r>
              <a:rPr lang="en-IN" sz="1400"/>
              <a:t> </a:t>
            </a:r>
            <a:r>
              <a:rPr lang="en-IN" sz="1400"/>
              <a:t> the most selling day in a week.</a:t>
            </a:r>
            <a:endParaRPr sz="1400"/>
          </a:p>
          <a:p>
            <a:pPr indent="-317500" lvl="0" marL="457200" rtl="0" algn="l">
              <a:spcBef>
                <a:spcPts val="0"/>
              </a:spcBef>
              <a:spcAft>
                <a:spcPts val="0"/>
              </a:spcAft>
              <a:buSzPts val="1400"/>
              <a:buAutoNum type="arabicPeriod"/>
            </a:pPr>
            <a:r>
              <a:rPr lang="en-IN" sz="1400"/>
              <a:t>Represent </a:t>
            </a:r>
            <a:r>
              <a:rPr lang="en-IN" sz="1400"/>
              <a:t> </a:t>
            </a:r>
            <a:r>
              <a:rPr lang="en-IN" sz="1400"/>
              <a:t>the most product selling hour in a day.</a:t>
            </a:r>
            <a:endParaRPr sz="1400"/>
          </a:p>
          <a:p>
            <a:pPr indent="-317500" lvl="0" marL="457200" rtl="0" algn="l">
              <a:spcBef>
                <a:spcPts val="0"/>
              </a:spcBef>
              <a:spcAft>
                <a:spcPts val="0"/>
              </a:spcAft>
              <a:buSzPts val="1400"/>
              <a:buAutoNum type="arabicPeriod"/>
            </a:pPr>
            <a:r>
              <a:rPr lang="en-IN" sz="1400"/>
              <a:t>Represent  the number of order  per </a:t>
            </a:r>
            <a:r>
              <a:rPr lang="en-IN" sz="1400"/>
              <a:t>customer.</a:t>
            </a:r>
            <a:endParaRPr sz="1400"/>
          </a:p>
          <a:p>
            <a:pPr indent="-317500" lvl="0" marL="457200" rtl="0" algn="l">
              <a:spcBef>
                <a:spcPts val="0"/>
              </a:spcBef>
              <a:spcAft>
                <a:spcPts val="0"/>
              </a:spcAft>
              <a:buSzPts val="1400"/>
              <a:buAutoNum type="arabicPeriod"/>
            </a:pPr>
            <a:r>
              <a:rPr lang="en-IN" sz="1400"/>
              <a:t>Top selling product .</a:t>
            </a:r>
            <a:endParaRPr sz="1400"/>
          </a:p>
          <a:p>
            <a:pPr indent="-317500" lvl="0" marL="457200" rtl="0" algn="l">
              <a:spcBef>
                <a:spcPts val="0"/>
              </a:spcBef>
              <a:spcAft>
                <a:spcPts val="0"/>
              </a:spcAft>
              <a:buSzPts val="1400"/>
              <a:buAutoNum type="arabicPeriod"/>
            </a:pPr>
            <a:r>
              <a:rPr lang="en-IN" sz="1400"/>
              <a:t>Represent the number of aisle.</a:t>
            </a:r>
            <a:endParaRPr sz="1400"/>
          </a:p>
          <a:p>
            <a:pPr indent="-317500" lvl="0" marL="457200" rtl="0" algn="l">
              <a:spcBef>
                <a:spcPts val="0"/>
              </a:spcBef>
              <a:spcAft>
                <a:spcPts val="0"/>
              </a:spcAft>
              <a:buSzPts val="1400"/>
              <a:buAutoNum type="arabicPeriod"/>
            </a:pPr>
            <a:r>
              <a:rPr lang="en-IN" sz="1400"/>
              <a:t>Represent top selling products.</a:t>
            </a:r>
            <a:endParaRPr sz="1400"/>
          </a:p>
        </p:txBody>
      </p:sp>
      <p:pic>
        <p:nvPicPr>
          <p:cNvPr id="247" name="Google Shape;247;p27"/>
          <p:cNvPicPr preferRelativeResize="0"/>
          <p:nvPr/>
        </p:nvPicPr>
        <p:blipFill>
          <a:blip r:embed="rId3">
            <a:alphaModFix/>
          </a:blip>
          <a:stretch>
            <a:fillRect/>
          </a:stretch>
        </p:blipFill>
        <p:spPr>
          <a:xfrm>
            <a:off x="0" y="0"/>
            <a:ext cx="893949" cy="1235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u="sng"/>
              <a:t>Apriori Algorithm</a:t>
            </a:r>
            <a:endParaRPr b="1" u="sng"/>
          </a:p>
        </p:txBody>
      </p:sp>
      <p:sp>
        <p:nvSpPr>
          <p:cNvPr id="253" name="Google Shape;25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800"/>
              </a:spcBef>
              <a:spcAft>
                <a:spcPts val="0"/>
              </a:spcAft>
              <a:buClr>
                <a:srgbClr val="EFEFEF"/>
              </a:buClr>
              <a:buSzPts val="1400"/>
              <a:buFont typeface="Arial"/>
              <a:buChar char="●"/>
            </a:pPr>
            <a:r>
              <a:rPr lang="en-IN" sz="1400">
                <a:solidFill>
                  <a:srgbClr val="EFEFEF"/>
                </a:solidFill>
                <a:latin typeface="Arial"/>
                <a:ea typeface="Arial"/>
                <a:cs typeface="Arial"/>
                <a:sym typeface="Arial"/>
              </a:rPr>
              <a:t>The Apriori Algorithm is an influential algorithm for mining frequent itemsets for association rules.</a:t>
            </a:r>
            <a:endParaRPr sz="1400">
              <a:solidFill>
                <a:srgbClr val="EFEFEF"/>
              </a:solidFill>
              <a:latin typeface="Arial"/>
              <a:ea typeface="Arial"/>
              <a:cs typeface="Arial"/>
              <a:sym typeface="Arial"/>
            </a:endParaRPr>
          </a:p>
          <a:p>
            <a:pPr indent="-317500" lvl="0" marL="457200" rtl="0" algn="l">
              <a:spcBef>
                <a:spcPts val="0"/>
              </a:spcBef>
              <a:spcAft>
                <a:spcPts val="0"/>
              </a:spcAft>
              <a:buClr>
                <a:srgbClr val="EFEFEF"/>
              </a:buClr>
              <a:buSzPts val="1400"/>
              <a:buFont typeface="Arial"/>
              <a:buChar char="●"/>
            </a:pPr>
            <a:r>
              <a:rPr lang="en-IN" sz="1400">
                <a:solidFill>
                  <a:srgbClr val="EFEFEF"/>
                </a:solidFill>
                <a:latin typeface="Arial"/>
                <a:ea typeface="Arial"/>
                <a:cs typeface="Arial"/>
                <a:sym typeface="Arial"/>
              </a:rPr>
              <a:t>Apriori uses a "bottom up" approach, where frequent subsets are extended one item at a time </a:t>
            </a:r>
            <a:br>
              <a:rPr lang="en-IN" sz="1400">
                <a:solidFill>
                  <a:srgbClr val="EFEFEF"/>
                </a:solidFill>
                <a:latin typeface="Arial"/>
                <a:ea typeface="Arial"/>
                <a:cs typeface="Arial"/>
                <a:sym typeface="Arial"/>
              </a:rPr>
            </a:br>
            <a:r>
              <a:rPr lang="en-IN" sz="1400">
                <a:solidFill>
                  <a:srgbClr val="EFEFEF"/>
                </a:solidFill>
                <a:latin typeface="Arial"/>
                <a:ea typeface="Arial"/>
                <a:cs typeface="Arial"/>
                <a:sym typeface="Arial"/>
              </a:rPr>
              <a:t>(a step known as candidate generation, and groups of candidates are tested against the data.</a:t>
            </a:r>
            <a:endParaRPr sz="1400">
              <a:solidFill>
                <a:srgbClr val="EFEFEF"/>
              </a:solidFill>
              <a:latin typeface="Arial"/>
              <a:ea typeface="Arial"/>
              <a:cs typeface="Arial"/>
              <a:sym typeface="Arial"/>
            </a:endParaRPr>
          </a:p>
          <a:p>
            <a:pPr indent="-317500" lvl="0" marL="457200" rtl="0" algn="l">
              <a:spcBef>
                <a:spcPts val="0"/>
              </a:spcBef>
              <a:spcAft>
                <a:spcPts val="0"/>
              </a:spcAft>
              <a:buClr>
                <a:srgbClr val="EFEFEF"/>
              </a:buClr>
              <a:buSzPts val="1400"/>
              <a:buFont typeface="Arial"/>
              <a:buChar char="●"/>
            </a:pPr>
            <a:r>
              <a:rPr lang="en-IN" sz="1400">
                <a:solidFill>
                  <a:srgbClr val="EFEFEF"/>
                </a:solidFill>
                <a:latin typeface="Arial"/>
                <a:ea typeface="Arial"/>
                <a:cs typeface="Arial"/>
                <a:sym typeface="Arial"/>
              </a:rPr>
              <a:t>Apriori is designed to operate on database containing transactions (for example, collections of items bought by customers, or details of a website frequentation).</a:t>
            </a:r>
            <a:endParaRPr sz="1400">
              <a:solidFill>
                <a:srgbClr val="EFEFEF"/>
              </a:solidFill>
              <a:latin typeface="Arial"/>
              <a:ea typeface="Arial"/>
              <a:cs typeface="Arial"/>
              <a:sym typeface="Arial"/>
            </a:endParaRPr>
          </a:p>
          <a:p>
            <a:pPr indent="-317500" lvl="0" marL="457200" rtl="0" algn="l">
              <a:spcBef>
                <a:spcPts val="0"/>
              </a:spcBef>
              <a:spcAft>
                <a:spcPts val="0"/>
              </a:spcAft>
              <a:buClr>
                <a:srgbClr val="EFEFEF"/>
              </a:buClr>
              <a:buSzPts val="1400"/>
              <a:buFont typeface="Arial"/>
              <a:buChar char="●"/>
            </a:pPr>
            <a:r>
              <a:rPr lang="en-IN" sz="1400">
                <a:solidFill>
                  <a:srgbClr val="EFEFEF"/>
                </a:solidFill>
                <a:latin typeface="Arial"/>
                <a:ea typeface="Arial"/>
                <a:cs typeface="Arial"/>
                <a:sym typeface="Arial"/>
              </a:rPr>
              <a:t>Association rules are used to find relationships between objects which are frequently used together. It implies that if an item A occurs,there is a probability of item B to occur as well..</a:t>
            </a:r>
            <a:endParaRPr sz="1400">
              <a:solidFill>
                <a:srgbClr val="EFEFEF"/>
              </a:solidFill>
              <a:latin typeface="Arial"/>
              <a:ea typeface="Arial"/>
              <a:cs typeface="Arial"/>
              <a:sym typeface="Arial"/>
            </a:endParaRPr>
          </a:p>
          <a:p>
            <a:pPr indent="0" lvl="0" marL="0" rtl="0" algn="l">
              <a:spcBef>
                <a:spcPts val="800"/>
              </a:spcBef>
              <a:spcAft>
                <a:spcPts val="0"/>
              </a:spcAft>
              <a:buNone/>
            </a:pPr>
            <a:r>
              <a:t/>
            </a:r>
            <a:endParaRPr sz="1200">
              <a:solidFill>
                <a:srgbClr val="FFFFFF"/>
              </a:solidFill>
            </a:endParaRPr>
          </a:p>
        </p:txBody>
      </p:sp>
      <p:pic>
        <p:nvPicPr>
          <p:cNvPr id="254" name="Google Shape;254;p28"/>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255" name="Google Shape;255;p28"/>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Use Case Diagram:</a:t>
            </a:r>
            <a:endParaRPr/>
          </a:p>
        </p:txBody>
      </p:sp>
      <p:pic>
        <p:nvPicPr>
          <p:cNvPr id="261" name="Google Shape;261;p29"/>
          <p:cNvPicPr preferRelativeResize="0"/>
          <p:nvPr/>
        </p:nvPicPr>
        <p:blipFill>
          <a:blip r:embed="rId3">
            <a:alphaModFix/>
          </a:blip>
          <a:stretch>
            <a:fillRect/>
          </a:stretch>
        </p:blipFill>
        <p:spPr>
          <a:xfrm>
            <a:off x="1849675" y="1430000"/>
            <a:ext cx="6127775" cy="3457275"/>
          </a:xfrm>
          <a:prstGeom prst="rect">
            <a:avLst/>
          </a:prstGeom>
          <a:noFill/>
          <a:ln>
            <a:noFill/>
          </a:ln>
        </p:spPr>
      </p:pic>
      <p:pic>
        <p:nvPicPr>
          <p:cNvPr id="262" name="Google Shape;262;p29"/>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0"/>
          <p:cNvSpPr txBox="1"/>
          <p:nvPr>
            <p:ph type="ctrTitle"/>
          </p:nvPr>
        </p:nvSpPr>
        <p:spPr>
          <a:xfrm>
            <a:off x="714825" y="2998550"/>
            <a:ext cx="4868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THANK YOU</a:t>
            </a:r>
            <a:endParaRPr/>
          </a:p>
        </p:txBody>
      </p:sp>
      <p:pic>
        <p:nvPicPr>
          <p:cNvPr id="268" name="Google Shape;268;p30"/>
          <p:cNvPicPr preferRelativeResize="0"/>
          <p:nvPr/>
        </p:nvPicPr>
        <p:blipFill>
          <a:blip r:embed="rId3">
            <a:alphaModFix/>
          </a:blip>
          <a:stretch>
            <a:fillRect/>
          </a:stretch>
        </p:blipFill>
        <p:spPr>
          <a:xfrm>
            <a:off x="0" y="0"/>
            <a:ext cx="893949" cy="1235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164771" y="304800"/>
            <a:ext cx="8191200" cy="12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IN"/>
              <a:t>PROBLEM STATEMENT:</a:t>
            </a:r>
            <a:endParaRPr/>
          </a:p>
        </p:txBody>
      </p:sp>
      <p:sp>
        <p:nvSpPr>
          <p:cNvPr id="150" name="Google Shape;150;p15"/>
          <p:cNvSpPr txBox="1"/>
          <p:nvPr>
            <p:ph idx="1" type="body"/>
          </p:nvPr>
        </p:nvSpPr>
        <p:spPr>
          <a:xfrm>
            <a:off x="509075" y="1490525"/>
            <a:ext cx="7998600" cy="3483600"/>
          </a:xfrm>
          <a:prstGeom prst="rect">
            <a:avLst/>
          </a:prstGeom>
          <a:noFill/>
          <a:ln>
            <a:noFill/>
          </a:ln>
        </p:spPr>
        <p:txBody>
          <a:bodyPr anchorCtr="0" anchor="t" bIns="91425" lIns="91425" spcFirstLastPara="1" rIns="91425" wrap="square" tIns="91425">
            <a:noAutofit/>
          </a:bodyPr>
          <a:lstStyle/>
          <a:p>
            <a:pPr indent="-88900" lvl="0" marL="0" rtl="0" algn="l">
              <a:lnSpc>
                <a:spcPct val="115000"/>
              </a:lnSpc>
              <a:spcBef>
                <a:spcPts val="1600"/>
              </a:spcBef>
              <a:spcAft>
                <a:spcPts val="1600"/>
              </a:spcAft>
              <a:buSzPts val="1400"/>
              <a:buFont typeface="Times New Roman"/>
              <a:buChar char="⮚"/>
            </a:pPr>
            <a:r>
              <a:rPr lang="en-IN" sz="1400">
                <a:latin typeface="Times New Roman"/>
                <a:ea typeface="Times New Roman"/>
                <a:cs typeface="Times New Roman"/>
                <a:sym typeface="Times New Roman"/>
              </a:rPr>
              <a:t>Nowadays people buy daily goods from </a:t>
            </a:r>
            <a:r>
              <a:rPr lang="en-IN" sz="1400">
                <a:latin typeface="Times New Roman"/>
                <a:ea typeface="Times New Roman"/>
                <a:cs typeface="Times New Roman"/>
                <a:sym typeface="Times New Roman"/>
              </a:rPr>
              <a:t>supermarket</a:t>
            </a:r>
            <a:r>
              <a:rPr lang="en-IN" sz="1400">
                <a:latin typeface="Times New Roman"/>
                <a:ea typeface="Times New Roman"/>
                <a:cs typeface="Times New Roman"/>
                <a:sym typeface="Times New Roman"/>
              </a:rPr>
              <a:t> nearby. There are many supermarkets that provide goods to their customer. The problem many retailers face is the placement of the items. They are unaware of the purchasing habits  ,number of  time  customer  visits and   they don’t know which items should be placed together in their store. With the help of this static </a:t>
            </a:r>
            <a:r>
              <a:rPr lang="en-IN" sz="1400">
                <a:latin typeface="Times New Roman"/>
                <a:ea typeface="Times New Roman"/>
                <a:cs typeface="Times New Roman"/>
                <a:sym typeface="Times New Roman"/>
              </a:rPr>
              <a:t>website</a:t>
            </a:r>
            <a:r>
              <a:rPr lang="en-IN" sz="1400">
                <a:latin typeface="Times New Roman"/>
                <a:ea typeface="Times New Roman"/>
                <a:cs typeface="Times New Roman"/>
                <a:sym typeface="Times New Roman"/>
              </a:rPr>
              <a:t> shop managers can determine the strong relationships between the items which ultimately helps them to put products that co-occur together close to one another. Also decisions like which item to stock more, cross selling, up selling, store good arrangement are determined the good customer behaviour.</a:t>
            </a:r>
            <a:endParaRPr sz="1400">
              <a:latin typeface="Times New Roman"/>
              <a:ea typeface="Times New Roman"/>
              <a:cs typeface="Times New Roman"/>
              <a:sym typeface="Times New Roman"/>
            </a:endParaRPr>
          </a:p>
        </p:txBody>
      </p:sp>
      <p:pic>
        <p:nvPicPr>
          <p:cNvPr id="151" name="Google Shape;151;p15"/>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52" name="Google Shape;152;p15"/>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86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 OBJECTIVE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1400">
                <a:latin typeface="Times New Roman"/>
                <a:ea typeface="Times New Roman"/>
                <a:cs typeface="Times New Roman"/>
                <a:sym typeface="Times New Roman"/>
              </a:rPr>
              <a:t>a. To identify the frequent items from the transaction on the basis of support and confidence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1400">
                <a:latin typeface="Times New Roman"/>
                <a:ea typeface="Times New Roman"/>
                <a:cs typeface="Times New Roman"/>
                <a:sym typeface="Times New Roman"/>
              </a:rPr>
              <a:t>b. Use  the association rule for the frequent item sets.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c. To increase the selling of supermarket using customer data</a:t>
            </a:r>
            <a:endParaRPr>
              <a:latin typeface="Times New Roman"/>
              <a:ea typeface="Times New Roman"/>
              <a:cs typeface="Times New Roman"/>
              <a:sym typeface="Times New Roman"/>
            </a:endParaRPr>
          </a:p>
        </p:txBody>
      </p:sp>
      <p:pic>
        <p:nvPicPr>
          <p:cNvPr id="159" name="Google Shape;159;p16"/>
          <p:cNvPicPr preferRelativeResize="0"/>
          <p:nvPr/>
        </p:nvPicPr>
        <p:blipFill>
          <a:blip r:embed="rId3">
            <a:alphaModFix/>
          </a:blip>
          <a:stretch>
            <a:fillRect/>
          </a:stretch>
        </p:blipFill>
        <p:spPr>
          <a:xfrm>
            <a:off x="0" y="0"/>
            <a:ext cx="893949" cy="1235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IN">
                <a:latin typeface="Times New Roman"/>
                <a:ea typeface="Times New Roman"/>
                <a:cs typeface="Times New Roman"/>
                <a:sym typeface="Times New Roman"/>
              </a:rPr>
              <a:t>ABOUT PROJECT:</a:t>
            </a:r>
            <a:endParaRPr>
              <a:latin typeface="Times New Roman"/>
              <a:ea typeface="Times New Roman"/>
              <a:cs typeface="Times New Roman"/>
              <a:sym typeface="Times New Roman"/>
            </a:endParaRPr>
          </a:p>
        </p:txBody>
      </p:sp>
      <p:sp>
        <p:nvSpPr>
          <p:cNvPr id="165" name="Google Shape;165;p17"/>
          <p:cNvSpPr txBox="1"/>
          <p:nvPr>
            <p:ph idx="1" type="body"/>
          </p:nvPr>
        </p:nvSpPr>
        <p:spPr>
          <a:xfrm>
            <a:off x="893950" y="139090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Noto Sans Symbols"/>
              <a:buChar char="⮚"/>
            </a:pPr>
            <a:r>
              <a:rPr lang="en-IN" sz="1400"/>
              <a:t>Market Basket Analysis is a data mining technique that outputs correlations between various items in a customer's basket.</a:t>
            </a:r>
            <a:endParaRPr sz="1400"/>
          </a:p>
          <a:p>
            <a:pPr indent="-317500" lvl="0" marL="457200" rtl="0" algn="l">
              <a:lnSpc>
                <a:spcPct val="150000"/>
              </a:lnSpc>
              <a:spcBef>
                <a:spcPts val="0"/>
              </a:spcBef>
              <a:spcAft>
                <a:spcPts val="0"/>
              </a:spcAft>
              <a:buSzPts val="1400"/>
              <a:buChar char="⮚"/>
            </a:pPr>
            <a:r>
              <a:rPr lang="en-IN" sz="1400"/>
              <a:t>Market Basket Analysis reports are used to understand what should be sell with what  and includes the probability and profitability of market baskets. Such a report can be used to plan promotions, optimize product placement, and support </a:t>
            </a:r>
            <a:r>
              <a:rPr lang="en-IN" sz="1400"/>
              <a:t>storing</a:t>
            </a:r>
            <a:r>
              <a:rPr lang="en-IN" sz="1400"/>
              <a:t> decisions. These reports help you understand the  relationship between sales for different merchandise.</a:t>
            </a:r>
            <a:endParaRPr sz="1400"/>
          </a:p>
          <a:p>
            <a:pPr indent="-317500" lvl="0" marL="457200" rtl="0" algn="l">
              <a:lnSpc>
                <a:spcPct val="150000"/>
              </a:lnSpc>
              <a:spcBef>
                <a:spcPts val="0"/>
              </a:spcBef>
              <a:spcAft>
                <a:spcPts val="0"/>
              </a:spcAft>
              <a:buSzPts val="1400"/>
              <a:buChar char="⮚"/>
            </a:pPr>
            <a:r>
              <a:rPr lang="en-IN" sz="1400"/>
              <a:t>Market Basket Analysis (MBA) helps them to find the relationship between items and groups of items in the basket of a customer. You can also use it to calculate a promotion-based historical baseline in order to provide insight into retail sale patterns and to improve your understanding of promotional effectiveness.</a:t>
            </a:r>
            <a:endParaRPr sz="1400"/>
          </a:p>
        </p:txBody>
      </p:sp>
      <p:pic>
        <p:nvPicPr>
          <p:cNvPr id="166" name="Google Shape;166;p17"/>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67" name="Google Shape;167;p17"/>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300"/>
              <a:buFont typeface="Arial"/>
              <a:buNone/>
            </a:pPr>
            <a:r>
              <a:rPr lang="en-IN">
                <a:latin typeface="Lato"/>
                <a:ea typeface="Lato"/>
                <a:cs typeface="Lato"/>
                <a:sym typeface="Lato"/>
              </a:rPr>
              <a:t>  Developments Tools and Technology:</a:t>
            </a:r>
            <a:endParaRPr/>
          </a:p>
        </p:txBody>
      </p:sp>
      <p:sp>
        <p:nvSpPr>
          <p:cNvPr id="173" name="Google Shape;173;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IN" sz="2400"/>
              <a:t> </a:t>
            </a:r>
            <a:r>
              <a:rPr lang="en-IN" sz="2000"/>
              <a:t>1)</a:t>
            </a:r>
            <a:r>
              <a:rPr lang="en-IN" sz="2000"/>
              <a:t>Anaconda Navigator  </a:t>
            </a:r>
            <a:r>
              <a:rPr lang="en-IN"/>
              <a:t>(Jupyter Notebook -IDE)</a:t>
            </a:r>
            <a:endParaRPr/>
          </a:p>
          <a:p>
            <a:pPr indent="0" lvl="0" marL="0" rtl="0" algn="l">
              <a:lnSpc>
                <a:spcPct val="115000"/>
              </a:lnSpc>
              <a:spcBef>
                <a:spcPts val="1600"/>
              </a:spcBef>
              <a:spcAft>
                <a:spcPts val="0"/>
              </a:spcAft>
              <a:buNone/>
            </a:pPr>
            <a:r>
              <a:rPr lang="en-IN" sz="1800"/>
              <a:t>2)HTML</a:t>
            </a:r>
            <a:endParaRPr sz="1800"/>
          </a:p>
          <a:p>
            <a:pPr indent="0" lvl="0" marL="0" rtl="0" algn="l">
              <a:lnSpc>
                <a:spcPct val="115000"/>
              </a:lnSpc>
              <a:spcBef>
                <a:spcPts val="1600"/>
              </a:spcBef>
              <a:spcAft>
                <a:spcPts val="0"/>
              </a:spcAft>
              <a:buNone/>
            </a:pPr>
            <a:r>
              <a:rPr lang="en-IN" sz="1800"/>
              <a:t>3)CSS</a:t>
            </a:r>
            <a:endParaRPr sz="1800"/>
          </a:p>
          <a:p>
            <a:pPr indent="0" lvl="0" marL="0" rtl="0" algn="l">
              <a:lnSpc>
                <a:spcPct val="115000"/>
              </a:lnSpc>
              <a:spcBef>
                <a:spcPts val="1600"/>
              </a:spcBef>
              <a:spcAft>
                <a:spcPts val="0"/>
              </a:spcAft>
              <a:buSzPts val="1300"/>
              <a:buNone/>
            </a:pPr>
            <a:r>
              <a:rPr lang="en-IN" sz="2000"/>
              <a:t>4)Machine Learning</a:t>
            </a:r>
            <a:endParaRPr sz="2000"/>
          </a:p>
          <a:p>
            <a:pPr indent="0" lvl="0" marL="0" rtl="0" algn="l">
              <a:lnSpc>
                <a:spcPct val="115000"/>
              </a:lnSpc>
              <a:spcBef>
                <a:spcPts val="1600"/>
              </a:spcBef>
              <a:spcAft>
                <a:spcPts val="1600"/>
              </a:spcAft>
              <a:buSzPts val="1300"/>
              <a:buFont typeface="Noto Sans Symbols"/>
              <a:buNone/>
            </a:pPr>
            <a:r>
              <a:t/>
            </a:r>
            <a:endParaRPr sz="2400"/>
          </a:p>
        </p:txBody>
      </p:sp>
      <p:pic>
        <p:nvPicPr>
          <p:cNvPr id="174" name="Google Shape;174;p18"/>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75" name="Google Shape;175;p18"/>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u="sng"/>
              <a:t>Requirements</a:t>
            </a:r>
            <a:endParaRPr b="1" u="sng"/>
          </a:p>
        </p:txBody>
      </p:sp>
      <p:sp>
        <p:nvSpPr>
          <p:cNvPr id="181" name="Google Shape;181;p19"/>
          <p:cNvSpPr txBox="1"/>
          <p:nvPr>
            <p:ph idx="1" type="body"/>
          </p:nvPr>
        </p:nvSpPr>
        <p:spPr>
          <a:xfrm>
            <a:off x="1228675" y="997525"/>
            <a:ext cx="7107600" cy="41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IN" sz="2000"/>
              <a:t>Functional Requirements:- </a:t>
            </a:r>
            <a:endParaRPr/>
          </a:p>
          <a:p>
            <a:pPr indent="-114300" lvl="0" marL="0" rtl="0" algn="l">
              <a:lnSpc>
                <a:spcPct val="115000"/>
              </a:lnSpc>
              <a:spcBef>
                <a:spcPts val="1600"/>
              </a:spcBef>
              <a:spcAft>
                <a:spcPts val="0"/>
              </a:spcAft>
              <a:buSzPts val="1800"/>
              <a:buChar char="⮚"/>
            </a:pPr>
            <a:r>
              <a:rPr lang="en-IN" sz="1800"/>
              <a:t>Login and Registration Panel.</a:t>
            </a:r>
            <a:endParaRPr sz="1800"/>
          </a:p>
          <a:p>
            <a:pPr indent="-114300" lvl="0" marL="0" rtl="0" algn="l">
              <a:lnSpc>
                <a:spcPct val="115000"/>
              </a:lnSpc>
              <a:spcBef>
                <a:spcPts val="1600"/>
              </a:spcBef>
              <a:spcAft>
                <a:spcPts val="0"/>
              </a:spcAft>
              <a:buSzPts val="1800"/>
              <a:buChar char="⮚"/>
            </a:pPr>
            <a:r>
              <a:rPr lang="en-IN" sz="1800"/>
              <a:t>Services  Panel for the Reports.</a:t>
            </a:r>
            <a:endParaRPr sz="1800"/>
          </a:p>
          <a:p>
            <a:pPr indent="0" lvl="0" marL="457200" rtl="0" algn="l">
              <a:lnSpc>
                <a:spcPct val="115000"/>
              </a:lnSpc>
              <a:spcBef>
                <a:spcPts val="1600"/>
              </a:spcBef>
              <a:spcAft>
                <a:spcPts val="0"/>
              </a:spcAft>
              <a:buNone/>
            </a:pPr>
            <a:r>
              <a:t/>
            </a:r>
            <a:endParaRPr sz="1800"/>
          </a:p>
        </p:txBody>
      </p:sp>
      <p:pic>
        <p:nvPicPr>
          <p:cNvPr id="182" name="Google Shape;182;p19"/>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83" name="Google Shape;183;p19"/>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idx="1" type="body"/>
          </p:nvPr>
        </p:nvSpPr>
        <p:spPr>
          <a:xfrm>
            <a:off x="1297500" y="997527"/>
            <a:ext cx="7038900" cy="348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None/>
            </a:pPr>
            <a:r>
              <a:rPr b="1" lang="en-IN" sz="2400"/>
              <a:t>Non-Functional Requirements :-</a:t>
            </a:r>
            <a:endParaRPr b="1" sz="2400"/>
          </a:p>
          <a:p>
            <a:pPr indent="-311150" lvl="0" marL="457200" rtl="0" algn="l">
              <a:lnSpc>
                <a:spcPct val="115000"/>
              </a:lnSpc>
              <a:spcBef>
                <a:spcPts val="0"/>
              </a:spcBef>
              <a:spcAft>
                <a:spcPts val="0"/>
              </a:spcAft>
              <a:buSzPts val="1300"/>
              <a:buNone/>
            </a:pPr>
            <a:r>
              <a:t/>
            </a:r>
            <a:endParaRPr b="1" sz="2400"/>
          </a:p>
          <a:p>
            <a:pPr indent="-311150" lvl="0" marL="457200" rtl="0" algn="l">
              <a:lnSpc>
                <a:spcPct val="115000"/>
              </a:lnSpc>
              <a:spcBef>
                <a:spcPts val="0"/>
              </a:spcBef>
              <a:spcAft>
                <a:spcPts val="0"/>
              </a:spcAft>
              <a:buSzPts val="1300"/>
              <a:buFont typeface="Noto Sans Symbols"/>
              <a:buChar char="⮚"/>
            </a:pPr>
            <a:r>
              <a:rPr lang="en-IN" sz="2000"/>
              <a:t>Effectiveness</a:t>
            </a:r>
            <a:endParaRPr sz="2000"/>
          </a:p>
          <a:p>
            <a:pPr indent="-311150" lvl="0" marL="457200" rtl="0" algn="l">
              <a:lnSpc>
                <a:spcPct val="115000"/>
              </a:lnSpc>
              <a:spcBef>
                <a:spcPts val="0"/>
              </a:spcBef>
              <a:spcAft>
                <a:spcPts val="0"/>
              </a:spcAft>
              <a:buSzPts val="1300"/>
              <a:buFont typeface="Noto Sans Symbols"/>
              <a:buChar char="⮚"/>
            </a:pPr>
            <a:r>
              <a:rPr lang="en-IN" sz="1800"/>
              <a:t>Maintainability</a:t>
            </a:r>
            <a:endParaRPr sz="1800"/>
          </a:p>
          <a:p>
            <a:pPr indent="-311150" lvl="0" marL="457200" rtl="0" algn="l">
              <a:lnSpc>
                <a:spcPct val="115000"/>
              </a:lnSpc>
              <a:spcBef>
                <a:spcPts val="0"/>
              </a:spcBef>
              <a:spcAft>
                <a:spcPts val="0"/>
              </a:spcAft>
              <a:buSzPts val="1300"/>
              <a:buFont typeface="Noto Sans Symbols"/>
              <a:buChar char="⮚"/>
            </a:pPr>
            <a:r>
              <a:rPr lang="en-IN" sz="2000"/>
              <a:t>Portability</a:t>
            </a:r>
            <a:endParaRPr sz="2000"/>
          </a:p>
          <a:p>
            <a:pPr indent="-311150" lvl="0" marL="457200" rtl="0" algn="l">
              <a:lnSpc>
                <a:spcPct val="115000"/>
              </a:lnSpc>
              <a:spcBef>
                <a:spcPts val="0"/>
              </a:spcBef>
              <a:spcAft>
                <a:spcPts val="0"/>
              </a:spcAft>
              <a:buSzPts val="1300"/>
              <a:buFont typeface="Noto Sans Symbols"/>
              <a:buChar char="⮚"/>
            </a:pPr>
            <a:r>
              <a:rPr lang="en-IN" sz="2000"/>
              <a:t>Capacity, current and forecast</a:t>
            </a:r>
            <a:r>
              <a:rPr lang="en-IN" sz="2000"/>
              <a:t>        </a:t>
            </a:r>
            <a:endParaRPr/>
          </a:p>
          <a:p>
            <a:pPr indent="-311150" lvl="0" marL="457200" rtl="0" algn="l">
              <a:lnSpc>
                <a:spcPct val="115000"/>
              </a:lnSpc>
              <a:spcBef>
                <a:spcPts val="0"/>
              </a:spcBef>
              <a:spcAft>
                <a:spcPts val="0"/>
              </a:spcAft>
              <a:buSzPts val="1300"/>
              <a:buNone/>
            </a:pPr>
            <a:r>
              <a:t/>
            </a:r>
            <a:endParaRPr sz="2000"/>
          </a:p>
        </p:txBody>
      </p:sp>
      <p:pic>
        <p:nvPicPr>
          <p:cNvPr id="189" name="Google Shape;189;p20"/>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90" name="Google Shape;190;p20"/>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u="sng"/>
              <a:t>PROJECT MODULE</a:t>
            </a:r>
            <a:endParaRPr b="1" u="sng"/>
          </a:p>
        </p:txBody>
      </p:sp>
      <p:sp>
        <p:nvSpPr>
          <p:cNvPr id="196" name="Google Shape;196;p2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rPr lang="en-IN" sz="1800"/>
              <a:t>Durgesh Nandini</a:t>
            </a:r>
            <a:endParaRPr sz="1800"/>
          </a:p>
          <a:p>
            <a:pPr indent="0" lvl="0" marL="0" rtl="0" algn="l">
              <a:spcBef>
                <a:spcPts val="0"/>
              </a:spcBef>
              <a:spcAft>
                <a:spcPts val="0"/>
              </a:spcAft>
              <a:buNone/>
            </a:pPr>
            <a:r>
              <a:rPr lang="en-IN"/>
              <a:t>     </a:t>
            </a:r>
            <a:r>
              <a:rPr b="1" lang="en-IN">
                <a:latin typeface="Arial Rounded"/>
                <a:ea typeface="Arial Rounded"/>
                <a:cs typeface="Arial Rounded"/>
                <a:sym typeface="Arial Rounded"/>
              </a:rPr>
              <a:t>1)</a:t>
            </a:r>
            <a:r>
              <a:rPr lang="en-IN" sz="1600" u="sng"/>
              <a:t>Web Panel</a:t>
            </a:r>
            <a:endParaRPr/>
          </a:p>
          <a:p>
            <a:pPr indent="-311150" lvl="0" marL="457200" rtl="0" algn="l">
              <a:spcBef>
                <a:spcPts val="0"/>
              </a:spcBef>
              <a:spcAft>
                <a:spcPts val="0"/>
              </a:spcAft>
              <a:buSzPts val="1300"/>
              <a:buFont typeface="Noto Sans Symbols"/>
              <a:buChar char="❖"/>
            </a:pPr>
            <a:r>
              <a:rPr lang="en-IN" sz="1200"/>
              <a:t>   User Interface</a:t>
            </a:r>
            <a:endParaRPr/>
          </a:p>
          <a:p>
            <a:pPr indent="-311150" lvl="0" marL="457200" rtl="0" algn="l">
              <a:spcBef>
                <a:spcPts val="0"/>
              </a:spcBef>
              <a:spcAft>
                <a:spcPts val="0"/>
              </a:spcAft>
              <a:buNone/>
            </a:pPr>
            <a:r>
              <a:rPr lang="en-IN" sz="1600"/>
              <a:t>  </a:t>
            </a:r>
            <a:endParaRPr sz="1600"/>
          </a:p>
          <a:p>
            <a:pPr indent="-311150" lvl="0" marL="457200" rtl="0" algn="l">
              <a:spcBef>
                <a:spcPts val="0"/>
              </a:spcBef>
              <a:spcAft>
                <a:spcPts val="0"/>
              </a:spcAft>
              <a:buNone/>
            </a:pPr>
            <a:r>
              <a:rPr lang="en-IN" sz="1600" u="sng"/>
              <a:t>2)</a:t>
            </a:r>
            <a:r>
              <a:rPr lang="en-IN" sz="1600" u="sng"/>
              <a:t>Documentation Part</a:t>
            </a:r>
            <a:endParaRPr/>
          </a:p>
          <a:p>
            <a:pPr indent="-311150" lvl="0" marL="457200" rtl="0" algn="l">
              <a:spcBef>
                <a:spcPts val="0"/>
              </a:spcBef>
              <a:spcAft>
                <a:spcPts val="0"/>
              </a:spcAft>
              <a:buSzPts val="1300"/>
              <a:buFont typeface="Noto Sans Symbols"/>
              <a:buChar char="❖"/>
            </a:pPr>
            <a:r>
              <a:rPr lang="en-IN" sz="1200" u="sng"/>
              <a:t>Diagram</a:t>
            </a:r>
            <a:endParaRPr/>
          </a:p>
          <a:p>
            <a:pPr indent="0" lvl="0" marL="457200" rtl="0" algn="l">
              <a:spcBef>
                <a:spcPts val="0"/>
              </a:spcBef>
              <a:spcAft>
                <a:spcPts val="0"/>
              </a:spcAft>
              <a:buNone/>
            </a:pPr>
            <a:r>
              <a:t/>
            </a:r>
            <a:endParaRPr/>
          </a:p>
          <a:p>
            <a:pPr indent="-228600" lvl="0" marL="457200" rtl="0" algn="l">
              <a:lnSpc>
                <a:spcPct val="115000"/>
              </a:lnSpc>
              <a:spcBef>
                <a:spcPts val="0"/>
              </a:spcBef>
              <a:spcAft>
                <a:spcPts val="0"/>
              </a:spcAft>
              <a:buSzPts val="1300"/>
              <a:buNone/>
            </a:pPr>
            <a:r>
              <a:t/>
            </a:r>
            <a:endParaRPr/>
          </a:p>
        </p:txBody>
      </p:sp>
      <p:sp>
        <p:nvSpPr>
          <p:cNvPr id="197" name="Google Shape;197;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rPr lang="en-IN" sz="1800"/>
              <a:t>Sima Kumari</a:t>
            </a:r>
            <a:endParaRPr sz="1800"/>
          </a:p>
          <a:p>
            <a:pPr indent="0" lvl="0" marL="0" rtl="0" algn="l">
              <a:spcBef>
                <a:spcPts val="0"/>
              </a:spcBef>
              <a:spcAft>
                <a:spcPts val="0"/>
              </a:spcAft>
              <a:buSzPts val="1300"/>
              <a:buNone/>
            </a:pPr>
            <a:r>
              <a:rPr lang="en-IN" sz="1800"/>
              <a:t>1)</a:t>
            </a:r>
            <a:r>
              <a:rPr lang="en-IN" sz="1600" u="sng"/>
              <a:t>Machine learning</a:t>
            </a:r>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Apriori Algorithm</a:t>
            </a:r>
            <a:endParaRPr/>
          </a:p>
          <a:p>
            <a:pPr indent="-311150" lvl="0" marL="457200" rtl="0" algn="l">
              <a:spcBef>
                <a:spcPts val="0"/>
              </a:spcBef>
              <a:spcAft>
                <a:spcPts val="0"/>
              </a:spcAft>
              <a:buSzPts val="1300"/>
              <a:buNone/>
            </a:pPr>
            <a:r>
              <a:t/>
            </a:r>
            <a:endParaRPr sz="1400">
              <a:latin typeface="Arial"/>
              <a:ea typeface="Arial"/>
              <a:cs typeface="Arial"/>
              <a:sym typeface="Arial"/>
            </a:endParaRPr>
          </a:p>
          <a:p>
            <a:pPr indent="-311150" lvl="0" marL="457200" rtl="0" algn="l">
              <a:spcBef>
                <a:spcPts val="0"/>
              </a:spcBef>
              <a:spcAft>
                <a:spcPts val="0"/>
              </a:spcAft>
              <a:buSzPts val="1300"/>
              <a:buNone/>
            </a:pPr>
            <a:r>
              <a:rPr lang="en-IN" sz="1600" u="sng">
                <a:latin typeface="Arial"/>
                <a:ea typeface="Arial"/>
                <a:cs typeface="Arial"/>
                <a:sym typeface="Arial"/>
              </a:rPr>
              <a:t>2)Documentation Part</a:t>
            </a:r>
            <a:endParaRPr sz="1600" u="sng">
              <a:latin typeface="Arial"/>
              <a:ea typeface="Arial"/>
              <a:cs typeface="Arial"/>
              <a:sym typeface="Arial"/>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SRS</a:t>
            </a:r>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PPt</a:t>
            </a:r>
            <a:endParaRPr sz="1600" u="sng"/>
          </a:p>
        </p:txBody>
      </p:sp>
      <p:pic>
        <p:nvPicPr>
          <p:cNvPr id="198" name="Google Shape;198;p21"/>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199" name="Google Shape;199;p21"/>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426650"/>
            <a:ext cx="54585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u="sng"/>
              <a:t>PROJECT MODULE</a:t>
            </a:r>
            <a:endParaRPr b="1" u="sng"/>
          </a:p>
        </p:txBody>
      </p:sp>
      <p:sp>
        <p:nvSpPr>
          <p:cNvPr id="205" name="Google Shape;205;p2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rPr lang="en-IN" sz="1800"/>
              <a:t>Sushen Patidar</a:t>
            </a:r>
            <a:endParaRPr sz="1800"/>
          </a:p>
          <a:p>
            <a:pPr indent="-228600" lvl="0" marL="457200" rtl="0" algn="l">
              <a:lnSpc>
                <a:spcPct val="115000"/>
              </a:lnSpc>
              <a:spcBef>
                <a:spcPts val="0"/>
              </a:spcBef>
              <a:spcAft>
                <a:spcPts val="0"/>
              </a:spcAft>
              <a:buSzPts val="1300"/>
              <a:buNone/>
            </a:pPr>
            <a:r>
              <a:rPr lang="en-IN" sz="1800"/>
              <a:t>1) </a:t>
            </a:r>
            <a:r>
              <a:rPr lang="en-IN" sz="1600" u="sng"/>
              <a:t>Machine learning</a:t>
            </a:r>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Data preprocessing</a:t>
            </a:r>
            <a:endParaRPr sz="1400">
              <a:latin typeface="Arial"/>
              <a:ea typeface="Arial"/>
              <a:cs typeface="Arial"/>
              <a:sym typeface="Arial"/>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Feature Engineering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IN" sz="1400">
                <a:latin typeface="Arial"/>
                <a:ea typeface="Arial"/>
                <a:cs typeface="Arial"/>
                <a:sym typeface="Arial"/>
              </a:rPr>
              <a:t>RFM</a:t>
            </a:r>
            <a:endParaRPr sz="1400">
              <a:latin typeface="Arial"/>
              <a:ea typeface="Arial"/>
              <a:cs typeface="Arial"/>
              <a:sym typeface="Arial"/>
            </a:endParaRPr>
          </a:p>
          <a:p>
            <a:pPr indent="-311150" lvl="0" marL="457200" rtl="0" algn="l">
              <a:spcBef>
                <a:spcPts val="0"/>
              </a:spcBef>
              <a:spcAft>
                <a:spcPts val="0"/>
              </a:spcAft>
              <a:buSzPts val="1300"/>
              <a:buNone/>
            </a:pPr>
            <a:r>
              <a:t/>
            </a:r>
            <a:endParaRPr sz="1400">
              <a:latin typeface="Arial"/>
              <a:ea typeface="Arial"/>
              <a:cs typeface="Arial"/>
              <a:sym typeface="Arial"/>
            </a:endParaRPr>
          </a:p>
          <a:p>
            <a:pPr indent="-311150" lvl="0" marL="457200" rtl="0" algn="l">
              <a:spcBef>
                <a:spcPts val="0"/>
              </a:spcBef>
              <a:spcAft>
                <a:spcPts val="0"/>
              </a:spcAft>
              <a:buSzPts val="1300"/>
              <a:buNone/>
            </a:pPr>
            <a:r>
              <a:rPr lang="en-IN" sz="1600">
                <a:latin typeface="Arial"/>
                <a:ea typeface="Arial"/>
                <a:cs typeface="Arial"/>
                <a:sym typeface="Arial"/>
              </a:rPr>
              <a:t> 			</a:t>
            </a:r>
            <a:endParaRPr sz="1800"/>
          </a:p>
          <a:p>
            <a:pPr indent="-228600" lvl="0" marL="457200" rtl="0" algn="l">
              <a:lnSpc>
                <a:spcPct val="115000"/>
              </a:lnSpc>
              <a:spcBef>
                <a:spcPts val="0"/>
              </a:spcBef>
              <a:spcAft>
                <a:spcPts val="0"/>
              </a:spcAft>
              <a:buSzPts val="1300"/>
              <a:buNone/>
            </a:pPr>
            <a:r>
              <a:t/>
            </a:r>
            <a:endParaRPr sz="1800"/>
          </a:p>
        </p:txBody>
      </p:sp>
      <p:sp>
        <p:nvSpPr>
          <p:cNvPr id="206" name="Google Shape;206;p22"/>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rPr lang="en-IN" sz="1800"/>
              <a:t>Vikram Singh Rathore</a:t>
            </a:r>
            <a:endParaRPr sz="1800"/>
          </a:p>
          <a:p>
            <a:pPr indent="-228600" lvl="0" marL="457200" rtl="0" algn="l">
              <a:lnSpc>
                <a:spcPct val="115000"/>
              </a:lnSpc>
              <a:spcBef>
                <a:spcPts val="0"/>
              </a:spcBef>
              <a:spcAft>
                <a:spcPts val="0"/>
              </a:spcAft>
              <a:buSzPts val="1300"/>
              <a:buNone/>
            </a:pPr>
            <a:r>
              <a:rPr b="1" lang="en-IN">
                <a:latin typeface="Arial Rounded"/>
                <a:ea typeface="Arial Rounded"/>
                <a:cs typeface="Arial Rounded"/>
                <a:sym typeface="Arial Rounded"/>
              </a:rPr>
              <a:t>1)</a:t>
            </a:r>
            <a:r>
              <a:rPr lang="en-IN" sz="1800"/>
              <a:t> </a:t>
            </a:r>
            <a:r>
              <a:rPr lang="en-IN" sz="1600" u="sng"/>
              <a:t>Machine learning</a:t>
            </a:r>
            <a:endParaRPr/>
          </a:p>
          <a:p>
            <a:pPr indent="-311150" lvl="0" marL="457200" rtl="0" algn="l">
              <a:spcBef>
                <a:spcPts val="0"/>
              </a:spcBef>
              <a:spcAft>
                <a:spcPts val="0"/>
              </a:spcAft>
              <a:buSzPts val="1300"/>
              <a:buFont typeface="Noto Sans Symbols"/>
              <a:buChar char="❖"/>
            </a:pPr>
            <a:r>
              <a:rPr lang="en-IN" sz="1400">
                <a:latin typeface="Arial"/>
                <a:ea typeface="Arial"/>
                <a:cs typeface="Arial"/>
                <a:sym typeface="Arial"/>
              </a:rPr>
              <a:t>K-means Algorithm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IN" sz="1400">
                <a:latin typeface="Arial"/>
                <a:ea typeface="Arial"/>
                <a:cs typeface="Arial"/>
                <a:sym typeface="Arial"/>
              </a:rPr>
              <a:t>Visualization</a:t>
            </a:r>
            <a:endParaRPr sz="1400">
              <a:latin typeface="Arial"/>
              <a:ea typeface="Arial"/>
              <a:cs typeface="Arial"/>
              <a:sym typeface="Arial"/>
            </a:endParaRPr>
          </a:p>
          <a:p>
            <a:pPr indent="-311150" lvl="0" marL="457200" rtl="0" algn="l">
              <a:spcBef>
                <a:spcPts val="0"/>
              </a:spcBef>
              <a:spcAft>
                <a:spcPts val="0"/>
              </a:spcAft>
              <a:buSzPts val="1300"/>
              <a:buNone/>
            </a:pPr>
            <a:r>
              <a:t/>
            </a:r>
            <a:endParaRPr sz="1400">
              <a:latin typeface="Arial"/>
              <a:ea typeface="Arial"/>
              <a:cs typeface="Arial"/>
              <a:sym typeface="Arial"/>
            </a:endParaRPr>
          </a:p>
          <a:p>
            <a:pPr indent="-311150" lvl="0" marL="457200" rtl="0" algn="l">
              <a:spcBef>
                <a:spcPts val="0"/>
              </a:spcBef>
              <a:spcAft>
                <a:spcPts val="0"/>
              </a:spcAft>
              <a:buSzPts val="1300"/>
              <a:buNone/>
            </a:pPr>
            <a:r>
              <a:rPr lang="en-IN" sz="1600">
                <a:latin typeface="Arial"/>
                <a:ea typeface="Arial"/>
                <a:cs typeface="Arial"/>
                <a:sym typeface="Arial"/>
              </a:rPr>
              <a:t> 2)Documentation</a:t>
            </a:r>
            <a:endParaRPr sz="1800"/>
          </a:p>
          <a:p>
            <a:pPr indent="-228600" lvl="0" marL="457200" rtl="0" algn="l">
              <a:lnSpc>
                <a:spcPct val="115000"/>
              </a:lnSpc>
              <a:spcBef>
                <a:spcPts val="0"/>
              </a:spcBef>
              <a:spcAft>
                <a:spcPts val="0"/>
              </a:spcAft>
              <a:buSzPts val="1300"/>
              <a:buNone/>
            </a:pPr>
            <a:r>
              <a:t/>
            </a:r>
            <a:endParaRPr sz="1800"/>
          </a:p>
          <a:p>
            <a:pPr indent="-228600" lvl="0" marL="457200" rtl="0" algn="l">
              <a:lnSpc>
                <a:spcPct val="115000"/>
              </a:lnSpc>
              <a:spcBef>
                <a:spcPts val="0"/>
              </a:spcBef>
              <a:spcAft>
                <a:spcPts val="0"/>
              </a:spcAft>
              <a:buSzPts val="1300"/>
              <a:buNone/>
            </a:pPr>
            <a:r>
              <a:t/>
            </a:r>
            <a:endParaRPr sz="1800"/>
          </a:p>
          <a:p>
            <a:pPr indent="-228600" lvl="0" marL="457200" rtl="0" algn="l">
              <a:lnSpc>
                <a:spcPct val="115000"/>
              </a:lnSpc>
              <a:spcBef>
                <a:spcPts val="0"/>
              </a:spcBef>
              <a:spcAft>
                <a:spcPts val="0"/>
              </a:spcAft>
              <a:buSzPts val="1300"/>
              <a:buNone/>
            </a:pPr>
            <a:r>
              <a:t/>
            </a:r>
            <a:endParaRPr sz="1800"/>
          </a:p>
          <a:p>
            <a:pPr indent="-228600" lvl="0" marL="457200" rtl="0" algn="l">
              <a:lnSpc>
                <a:spcPct val="115000"/>
              </a:lnSpc>
              <a:spcBef>
                <a:spcPts val="0"/>
              </a:spcBef>
              <a:spcAft>
                <a:spcPts val="0"/>
              </a:spcAft>
              <a:buSzPts val="1300"/>
              <a:buNone/>
            </a:pPr>
            <a:r>
              <a:t/>
            </a:r>
            <a:endParaRPr sz="1800"/>
          </a:p>
        </p:txBody>
      </p:sp>
      <p:pic>
        <p:nvPicPr>
          <p:cNvPr id="207" name="Google Shape;207;p22"/>
          <p:cNvPicPr preferRelativeResize="0"/>
          <p:nvPr/>
        </p:nvPicPr>
        <p:blipFill>
          <a:blip r:embed="rId3">
            <a:alphaModFix/>
          </a:blip>
          <a:stretch>
            <a:fillRect/>
          </a:stretch>
        </p:blipFill>
        <p:spPr>
          <a:xfrm>
            <a:off x="6625650" y="0"/>
            <a:ext cx="3123474" cy="1632900"/>
          </a:xfrm>
          <a:prstGeom prst="rect">
            <a:avLst/>
          </a:prstGeom>
          <a:noFill/>
          <a:ln>
            <a:noFill/>
          </a:ln>
        </p:spPr>
      </p:pic>
      <p:pic>
        <p:nvPicPr>
          <p:cNvPr id="208" name="Google Shape;208;p22"/>
          <p:cNvPicPr preferRelativeResize="0"/>
          <p:nvPr/>
        </p:nvPicPr>
        <p:blipFill>
          <a:blip r:embed="rId4">
            <a:alphaModFix/>
          </a:blip>
          <a:stretch>
            <a:fillRect/>
          </a:stretch>
        </p:blipFill>
        <p:spPr>
          <a:xfrm>
            <a:off x="0" y="0"/>
            <a:ext cx="893949" cy="1235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