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7" r:id="rId4"/>
    <p:sldId id="298" r:id="rId5"/>
    <p:sldId id="31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4575e53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44575e53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4575e53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44575e53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4575e53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44575e53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75e53a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44575e53a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4575e53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44575e53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4575e53a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44575e53a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575e53a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44575e53a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4575e53a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44575e53a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4575e53a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4575e53a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4575e53a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4575e53a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baa36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baa36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4575e53a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4575e53a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4575e53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4575e53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4575e53a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4575e53a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4575e53a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4575e53a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2b3290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2b3290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2b32907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2b32907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2b32907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2b32907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dba0f3b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dba0f3b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dba0f3b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dba0f3b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dba0f3b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2dba0f3b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575e53a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575e53a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2dba0f3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2dba0f3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dba0f3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dba0f3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baa362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2baa362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baa362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baa362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baa362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baa362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2baa362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2baa362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baa362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2baa362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2b32907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2b32907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2b3290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2b3290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dba0f3b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2dba0f3b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575e53a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575e53a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2baa362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2baa362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575e53a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44575e53a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4575e53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4575e53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575e53a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575e53a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4575e53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44575e53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4575e53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44575e53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575e53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4575e53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</a:t>
            </a:r>
            <a:r>
              <a:rPr lang="en-IN" altLang="en-GB"/>
              <a:t>&amp;2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Pratap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Algorithms for Classification</a:t>
            </a:r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K Nearest Neighbors</a:t>
            </a:r>
            <a:endParaRPr b="1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Logistic Regression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  <a:r>
              <a:rPr lang="en-GB"/>
              <a:t>—---------------------------------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Decision Trees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Voting Classifier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Bagging Classifier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Random Forest</a:t>
            </a:r>
            <a:endParaRPr b="1"/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Naive Bayes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  <a:r>
              <a:rPr lang="en-GB"/>
              <a:t>—----------------------------------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Gradient Boosting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Adaboost Classifier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XgBoost Classifier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b="1"/>
              <a:t>SVM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</a:t>
            </a:r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k-nearest neighbors (KNN) algorithm is a supervised machine learning algorithm.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KNN assumes that similar things exist in close proximity. This implies that similar data points are close to each other. KNN calculates the distance between points on a graph to decide similarity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distance can be of any type, e.g., Euclidean, Manhattan, etc.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K- Nearest Neighbors</a:t>
            </a:r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Basic Idea : predict the label of a data point by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Looking at “k” closest labelled data points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Taking a majority vote</a:t>
            </a:r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8625" y="2205825"/>
            <a:ext cx="3253100" cy="2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69225" y="2205829"/>
            <a:ext cx="3154485" cy="2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 Advantages and Disadvantages</a:t>
            </a:r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 b="1"/>
              <a:t>Advantages</a:t>
            </a:r>
            <a:endParaRPr sz="1830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Very easy to implement.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This algorithm can be used for both classification and 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30"/>
              <a:t>Regression.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Since data is not previously assumed, it is very useful in cases of nonlinear data.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30"/>
              <a:t>The algorithm ensures relatively high accuracy.</a:t>
            </a:r>
            <a:endParaRPr sz="183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 b="1"/>
              <a:t>Disadvantages</a:t>
            </a:r>
            <a:endParaRPr sz="1830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It is a bit more expensive as it stores the entire training data.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 memory storage requirements for this algorithm.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Higher sets of values may lead to inaccurate predictions.</a:t>
            </a:r>
            <a:endParaRPr sz="183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-GB" sz="1830"/>
              <a:t>Highly sensitive to the scale of the data.</a:t>
            </a: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183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83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KNN Uses</a:t>
            </a:r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311700" y="1132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sz="186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b="1" dirty="0"/>
              <a:t>The following are some of the areas in which KNN can be applied successfully:</a:t>
            </a:r>
            <a:endParaRPr b="1" dirty="0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 dirty="0"/>
              <a:t>KNN is often used in banking systems to identify if an individual or organization is fit for a grant or a loan based on key characteristics.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dirty="0"/>
              <a:t>KNN can be used in Speech Recognition, Handwriting Detection, Image Recognition, and Video Recognition.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dirty="0"/>
              <a:t>A potential voter can be classified into categories based on characteristics (like “voter” or “non-voter”) for elections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dirty="0"/>
              <a:t>SMOTE uses KNN for </a:t>
            </a:r>
            <a:r>
              <a:rPr lang="en-GB"/>
              <a:t>data balancing.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lang="en-GB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Random Forest</a:t>
            </a:r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Random forests are a form of ensemble learning where we use the concept of bagged trees 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Random forests provide an improvement over bagged trees by way of a random small tweak that decorrelates the trees.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As in bagging, we build a number of decision trees on bootstrapped training samples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1830"/>
              <a:t>But when building these decision trees, each time a split in a tree is considered, a random sample of m predictors is chosen as split candidates from the full set of p predictors. The split is allowed to use only one of those m predictors. A fresh sample of m predictors is taken at each split, and typically we choose m ≈ √p</a:t>
            </a: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18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PROS of Random Forest</a:t>
            </a:r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"/>
              <a:buFont typeface="Arial" panose="020B0604020202020204"/>
              <a:buNone/>
            </a:pPr>
            <a:r>
              <a:rPr lang="en-GB"/>
              <a:t>I</a:t>
            </a:r>
            <a:r>
              <a:rPr lang="en-GB" sz="4395"/>
              <a:t>t reduces variance as taking many trees from n bootstrapped samples  and averaging their prediction leads to lower variance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 panose="020B0604020202020204"/>
              <a:buNone/>
            </a:pPr>
            <a:r>
              <a:rPr lang="en-GB" sz="4395"/>
              <a:t>It also reduces bias in the dataset by decorrelating the trees which is a problem with imbalanced datasets 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 panose="020B0604020202020204"/>
              <a:buNone/>
            </a:pPr>
            <a:r>
              <a:rPr lang="en-GB" sz="4395"/>
              <a:t>Random forests overcome this problem by forcing each split to consider only a subset of the predictors. Therefore, on average (p − m)/p of the splits will not even consider the strong predictor, and so other predictors will have more of a chance. We can think of this process as decorrelating the trees, thereby making the average of the resulting trees less variable and hence more reliable.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2000"/>
              <a:buNone/>
            </a:pPr>
            <a:endParaRPr sz="439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Hyperparameters for Random Forest</a:t>
            </a:r>
          </a:p>
        </p:txBody>
      </p:sp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Criterion- can choose between ‘entropy and ‘gini’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Maximum Depth- the largest length between the root to leaf. 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Minimum number of samples per leaf- we can set a minimum for the number of samples we allow on each leaf.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Minimum sample split - the minimum number of samples required to split an internal node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695"/>
              <a:t>Maximum features - the number of features that one looks for in each split. We can shoose between  ‘sqrt’ and ‘log2’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9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95370" y="0"/>
            <a:ext cx="9422670" cy="52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597050" y="2525"/>
            <a:ext cx="1752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SVM 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43250" y="368825"/>
            <a:ext cx="5021650" cy="45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0475" y="35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ML OPs 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Day1 - De</a:t>
            </a:r>
            <a:r>
              <a:rPr lang="en-IN" altLang="en-GB" sz="2100"/>
              <a:t>velopment</a:t>
            </a:r>
            <a:r>
              <a:rPr lang="en-GB" sz="2100"/>
              <a:t> of Machine Learning Model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Day2 - Deployment of</a:t>
            </a:r>
            <a:r>
              <a:rPr lang="en-IN" altLang="en-GB" sz="2100"/>
              <a:t> Machine </a:t>
            </a:r>
            <a:r>
              <a:rPr lang="en-GB" sz="2100"/>
              <a:t>Learning Model in Streamlit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 Parameters ofSVM </a:t>
            </a:r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556909"/>
            <a:ext cx="9144000" cy="402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 of SVM</a:t>
            </a:r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152467"/>
            <a:ext cx="9144001" cy="363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311700" y="27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of SVM</a:t>
            </a:r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3" name="Google Shape;293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851933"/>
            <a:ext cx="9143999" cy="401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Hands on Deployment </a:t>
            </a:r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We will create a medical diagnostic web app by working on  the Pima Diabetes Dataset and create a classification model and will deploy it using streamlit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Dependencies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Jupyter Notebook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VS Code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Github account local Git Bash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Streamlit sharing account connected to Github (share.streamlit.io)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Day</a:t>
            </a:r>
            <a:r>
              <a:rPr lang="en-IN" altLang="en-GB"/>
              <a:t>2</a:t>
            </a:r>
            <a:r>
              <a:rPr lang="en-GB"/>
              <a:t> 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Prerequisites for ML Project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Deployment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Git and Github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Streamlit and Streamlit Sharing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Deployment demo1 of plotting apps in local streamlit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Intro to ML OPs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Deployment Demo of Full Fledged ML model as Web App in Streamlite Sharing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 for ML project 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Anaconda Virtual Environment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Git and Github account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Streamlit sharing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VS Code(optional)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Environments 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Using virtual  environments allows you to avoid installing Python packages globally which could break system tools or other projects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For our deployment projects we will create a new virtual environment in Anaconda as follows: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Open an Anaconda Prompt and type the following code to create a virtual environment of name venv in python version 3.8.13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conda create --name venv python=3.8.13 anaconda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Once done check the venv using 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conda info --envs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Now activate the virtual environment as follows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</a:rPr>
              <a:t>&gt; activate venv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Intro to Git and Github * </a:t>
            </a:r>
            <a:r>
              <a:rPr lang="en-GB" sz="1245"/>
              <a:t>( * https://www.w3schools.com/git/default.asp?remote=github)</a:t>
            </a:r>
            <a:r>
              <a:rPr lang="en-GB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What is Git?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 is a popular version control system. It was created by Linus Torvalds in 2005, and has been maintained by Junio Hamano since then.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is used for: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Tracking code changes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Tracking who made changes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Coding collaboration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What is GitHub?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 is not the same as GitHub.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GitHub makes tools that uses Git.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 panose="020B0604030504040204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GitHub is the largest host of source code in the world, and has been owned by Microsoft since 2018.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852"/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Step1: Sign in for a Github account at </a:t>
            </a:r>
            <a:r>
              <a:rPr lang="en-GB" sz="1600" b="1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-GB" sz="1600" b="1"/>
              <a:t> </a:t>
            </a:r>
            <a:r>
              <a:rPr lang="en-GB" sz="1600"/>
              <a:t>using your email id.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Step2: Get Git on your local computer . For that go to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en-GB" sz="1600"/>
              <a:t> and follow instructions. See the attached documnet to add the SSH keys to Github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Step 3: Once you have got both Github account and Git you are ready to go.       </a:t>
            </a: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Windows, you can use Git bash, which comes included in Git for Windows. For Mac and Linux you can use the built-in terminal.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Step4: </a:t>
            </a:r>
            <a:r>
              <a:rPr lang="en-GB" sz="9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thing we need to do, is to check if Git is properly installed. Open Git bash and type the following code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&gt; </a:t>
            </a:r>
            <a:r>
              <a:rPr lang="en-GB" sz="950">
                <a:solidFill>
                  <a:srgbClr val="2F9C0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95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--version</a:t>
            </a:r>
            <a:endParaRPr sz="95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Step5: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Configure Git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Now let Git know who you are. This is important for version control systems, as each Git commit uses this information: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&gt;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config --global user.name “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asdf user"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git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config --global user.email </a:t>
            </a: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"asdf123@gmail.com"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Note: Use </a:t>
            </a:r>
            <a:r>
              <a:rPr lang="en-GB" sz="16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global</a:t>
            </a: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to set the username and e-mail for every repository on your computer. Also use the same email that you used to register for github.com 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 panose="020B0604020202020204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ML OPs?</a:t>
            </a: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ML OPs is a set of tools and best practices in industry for design , development and deployment of Machine Learning Models to optimize the ML life cycle.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 typical ML Project life cycle has the followings steps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Design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Development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Deployment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Step6: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  Creating Git Folder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cd Desktop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2F9C0A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mkdir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&gt; </a:t>
            </a:r>
            <a:r>
              <a:rPr lang="en-GB" sz="1600">
                <a:solidFill>
                  <a:srgbClr val="1990B8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</a:t>
            </a:r>
            <a:r>
              <a:rPr lang="en-GB" sz="16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mkdir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makes a new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cd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changes the current working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Now that we are in the correct directory. We can start by initializing Git!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Note: If you already have a folder/directory you would like to use for Git: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Navigate to it in command line, or open it in your file explorer, right-click and select "Git Bash here"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16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Git and Github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00"/>
              <a:t>Step7: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  Initialize Git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Once you have navigated to the correct folder, you can initialize Git on that folder: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&gt; </a:t>
            </a:r>
            <a:r>
              <a:rPr lang="en-GB" sz="1700">
                <a:solidFill>
                  <a:srgbClr val="2F9C0A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</a:t>
            </a:r>
            <a:r>
              <a:rPr lang="en-GB" sz="17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init </a:t>
            </a: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DFDFD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Congrats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just created your first Git Repository!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-GB" sz="170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sz="170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rgbClr val="2F9C0A"/>
              </a:solidFill>
              <a:highlight>
                <a:srgbClr val="FDFDFD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-GB" sz="1700"/>
              <a:t>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Streamlit ?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Streamlit is a web application framework that helps you to build and develop Python based web applications and can be used to share analytics results , build complex interactive experiences and illustrate new Machine Learning Models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Developing and Deploying Streamlit apps is extremely fast and flexible often turning application development time from days to hours  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Streamlit 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Streamlit helps data scientists to not only build their python machine learning models but deploy them with equal ease to showcase to colleagues and clients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options include using frameworks like Flask or Django and then deploy the entire app in AWS or other cloud providers.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the other hand Streamlit has built-in and convenient methods for taking user input, graphing and using the most popular and powerful Python libraries and quickly deploying web applications.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Streamlit</a:t>
            </a: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install Streamlit run the following code in a anaconda terminal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&gt; pip install streamlit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kick off streamlit from command line using the code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&gt; </a:t>
            </a:r>
            <a:r>
              <a:rPr lang="en-GB" b="1"/>
              <a:t>streamlit hello 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Plotting Demo</a:t>
            </a: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do the following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Python file where we will house all our Streamlit Code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mkdir plotting_app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type nul &gt; demo.py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out plotting demo code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open the demo.py using a VS code and type the code for the app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clt.py </a:t>
            </a: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 numpy as np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 streamlit as st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 matplotlib.pyplot as plt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title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"CLT Demo in Streamlit"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write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"This app simulates a  1000 coin flips, samples with replacement from that population,"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"and then plots the histogram of the means of the samples"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number_input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'Chance of a head'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0.5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binom_dist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random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binomial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append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random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choice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binom_dist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100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replace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mean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ax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subplots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ax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hist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sample_means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pyplot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Streamlit Plotting Demo</a:t>
            </a: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our file locally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Open a new anaconda prompt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/>
              <a:t>streamlit run demo.py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pushing clt.py to github 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init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git add 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status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commit -m "first commit"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remote add origin https://github.com/davidgldemo/myfirstapp.git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git push -u origin master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Sharing</a:t>
            </a: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Streamlit Sharing helps to Deploy, manage, and share your apps with the World directly from Streamlit — all for free.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Streamlit turns data scripts into shareable web apps in minutes.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All in pure Python. No front‑end experience required.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Step1 : Go to </a:t>
            </a:r>
            <a:r>
              <a:rPr lang="en-GB" sz="2100" b="1" u="sng">
                <a:solidFill>
                  <a:schemeClr val="hlink"/>
                </a:solidFill>
                <a:hlinkClick r:id="rId3"/>
              </a:rPr>
              <a:t>https://streamlit.io/</a:t>
            </a:r>
            <a:r>
              <a:rPr lang="en-GB" sz="2100" b="1">
                <a:solidFill>
                  <a:schemeClr val="dk1"/>
                </a:solidFill>
              </a:rPr>
              <a:t> 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Step2 : Sign up for community Cloud &gt; Get started &gt; Continue with Github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 Phases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243096"/>
            <a:ext cx="9144000" cy="265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for ML Demo in Streamlit</a:t>
            </a: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web app using streamlit for Medical Diagnostics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the App using Streamlit Sharing as a  web url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sure to create requirements.txt. For that open anaconda prompt and and type the following code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pip install pipreqs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navigate to the directory and type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&gt; pipreqs 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Happy Building Your First App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Reference Books</a:t>
            </a:r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Statistical Learning by Gareth James (Springer Publications)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Machine Learning with Python by Andreas Muller &amp; Sarah Guido (O’Reilly Publication)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 Quiz : Classify as Design, Development, Deployment 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 an experiment comparing two algorithms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an overview of potential data sources you need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 the machine learning model in the business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Talk to your business manager/client as to how accurate the ML model should be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Combine two features to produce a new feature for your ML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 a weekly check of you ML model 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OPS LIfe Cycle *</a:t>
            </a:r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Taken from deeplearning.ai</a:t>
            </a: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524332"/>
            <a:ext cx="9144001" cy="209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ML Life cycle Steps</a:t>
            </a:r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 b="1"/>
              <a:t>DESIGN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/>
              <a:t>1.Data Acquisition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-GB" sz="8000"/>
              <a:t>2.Exploratory Data Analysis –    univariate &amp; bivariates &amp; correlations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/>
              <a:t>3. Data Preprocessing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 b="1"/>
              <a:t>DEVELOPMENT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4. Model Building with training data – Fit the model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5. Model evaluation with test data – Check the metrics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6. Model optimization-Hyperparameter tuning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7. Model interpretation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 b="1"/>
              <a:t>DEPLOYMENT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8. Model Deployment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 panose="020B0604020202020204"/>
              <a:buNone/>
            </a:pPr>
            <a:r>
              <a:rPr lang="en-GB" sz="8000"/>
              <a:t>9. Monitoring </a:t>
            </a:r>
            <a:endParaRPr sz="8000"/>
          </a:p>
          <a:p>
            <a:pPr marL="171450" lvl="0" indent="-1536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8000"/>
              <a:t>          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Evaluation Metrics for Classification- Confusion Matrix  </a:t>
            </a:r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 dirty="0">
                <a:solidFill>
                  <a:schemeClr val="dk1"/>
                </a:solidFill>
              </a:rPr>
              <a:t>Precision and Recall are metrics that are used for evaluating the performance of a classification algorithm. These can be understood more clearly using a confusion matrix as shown beside.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 dirty="0">
                <a:solidFill>
                  <a:schemeClr val="dk1"/>
                </a:solidFill>
              </a:rPr>
              <a:t>Precision is the proportion of true positives among those predicted positives. So Precision is a % expressing the accuracy with which positive classes are predicted.  As a formula Precision = TP/(TP+FP)  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 dirty="0">
                <a:solidFill>
                  <a:schemeClr val="dk1"/>
                </a:solidFill>
              </a:rPr>
              <a:t>Recall on the other hand is the proportion of true positives among those that are actually positive. So recall is a % expressing the capacity of the model to recall positive values. As a formula Recall =TP/(TP+FN)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-GB" sz="1300" dirty="0">
                <a:solidFill>
                  <a:schemeClr val="dk1"/>
                </a:solidFill>
              </a:rPr>
              <a:t>These measures are very useful in a marketing scenario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100" dirty="0"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6500" y="2919625"/>
            <a:ext cx="3990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 Quiz</a:t>
            </a: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Which of the following situations looks like an example of overfitting?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-GB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2332</Words>
  <Application>Microsoft Office PowerPoint</Application>
  <PresentationFormat>On-screen Show (16:9)</PresentationFormat>
  <Paragraphs>273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Noto Sans Symbols</vt:lpstr>
      <vt:lpstr>Verdana</vt:lpstr>
      <vt:lpstr>Simple Light</vt:lpstr>
      <vt:lpstr>ML OPs Day 1&amp;2</vt:lpstr>
      <vt:lpstr>Contents ML OPs </vt:lpstr>
      <vt:lpstr>What is ML OPs?</vt:lpstr>
      <vt:lpstr>ML OPS Phases</vt:lpstr>
      <vt:lpstr>Pop Quiz : Classify as Design, Development, Deployment </vt:lpstr>
      <vt:lpstr>ML OPS LIfe Cycle *</vt:lpstr>
      <vt:lpstr>ML Life cycle Steps</vt:lpstr>
      <vt:lpstr>Evaluation Metrics for Classification- Confusion Matrix  </vt:lpstr>
      <vt:lpstr>Pop Quiz</vt:lpstr>
      <vt:lpstr>Algorithms for Classification</vt:lpstr>
      <vt:lpstr>KNN</vt:lpstr>
      <vt:lpstr>K- Nearest Neighbors</vt:lpstr>
      <vt:lpstr>KNN Advantages and Disadvantages</vt:lpstr>
      <vt:lpstr>KNN Uses</vt:lpstr>
      <vt:lpstr>Random Forest</vt:lpstr>
      <vt:lpstr>PROS of Random Forest</vt:lpstr>
      <vt:lpstr>Hyperparameters for Random Forest</vt:lpstr>
      <vt:lpstr>SVM</vt:lpstr>
      <vt:lpstr>SVM</vt:lpstr>
      <vt:lpstr>Hyper Parameters ofSVM </vt:lpstr>
      <vt:lpstr>Pros and Cons of SVM</vt:lpstr>
      <vt:lpstr>Use Cases of SVM</vt:lpstr>
      <vt:lpstr>Hands on Deployment </vt:lpstr>
      <vt:lpstr>Contents Day2 </vt:lpstr>
      <vt:lpstr>Prerequisites for ML project </vt:lpstr>
      <vt:lpstr>Virtual Environments </vt:lpstr>
      <vt:lpstr>Intro to Git and Github * ( * https://www.w3schools.com/git/default.asp?remote=github)  </vt:lpstr>
      <vt:lpstr>Getting Started with Git and Github</vt:lpstr>
      <vt:lpstr>Getting Started with Git and Github</vt:lpstr>
      <vt:lpstr>Getting Started with Git and Github</vt:lpstr>
      <vt:lpstr>Getting Started with Git and Github</vt:lpstr>
      <vt:lpstr>What is Streamlit ?</vt:lpstr>
      <vt:lpstr>Why Streamlit </vt:lpstr>
      <vt:lpstr>Installing Streamlit</vt:lpstr>
      <vt:lpstr>Streamlit Plotting Demo</vt:lpstr>
      <vt:lpstr>Code for clt.py </vt:lpstr>
      <vt:lpstr>Streamlit Plotting Demo</vt:lpstr>
      <vt:lpstr>Code for pushing clt.py to github </vt:lpstr>
      <vt:lpstr>Streamlit Sharing</vt:lpstr>
      <vt:lpstr>Code for ML Demo in Streamlit</vt:lpstr>
      <vt:lpstr>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OPs_x000d_Day 1&amp;2</dc:title>
  <dc:creator/>
  <cp:lastModifiedBy>navneet rahul</cp:lastModifiedBy>
  <cp:revision>2</cp:revision>
  <dcterms:created xsi:type="dcterms:W3CDTF">2023-10-03T02:30:13Z</dcterms:created>
  <dcterms:modified xsi:type="dcterms:W3CDTF">2023-10-03T04:48:33Z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15285CD5DDAE461EB3718E96960283C1_12</vt:lpwstr>
  </property>
  <property fmtid="{D5CDD505-2E9C-101B-9397-08002B2CF9AE}" pid="3" name="KSOProductBuildVer">
    <vt:lpwstr>1033-12.2.0.13215</vt:lpwstr>
  </property>
</Properties>
</file>