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8" r:id="rId4"/>
    <p:sldId id="271" r:id="rId5"/>
    <p:sldId id="276" r:id="rId6"/>
    <p:sldId id="269" r:id="rId7"/>
    <p:sldId id="274" r:id="rId8"/>
    <p:sldId id="291" r:id="rId9"/>
    <p:sldId id="292" r:id="rId10"/>
    <p:sldId id="293" r:id="rId11"/>
    <p:sldId id="287" r:id="rId12"/>
    <p:sldId id="294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718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DBC90-9322-4200-9D55-97ED91B5B4B4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AFB84-9FF1-429B-B0D4-DA402DCE91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734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6"/>
          <p:cNvGrpSpPr/>
          <p:nvPr/>
        </p:nvGrpSpPr>
        <p:grpSpPr>
          <a:xfrm>
            <a:off x="0" y="3268345"/>
            <a:ext cx="9144000" cy="146304"/>
            <a:chOff x="0" y="3268345"/>
            <a:chExt cx="9144000" cy="146304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7924800" cy="1470025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直排文字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7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9" name="Rectangle 8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8"/>
            <a:ext cx="18288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1722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39712" y="6356350"/>
            <a:ext cx="1868424" cy="365125"/>
          </a:xfrm>
        </p:spPr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 rot="5400000" flipH="1">
            <a:off x="3332988" y="3384804"/>
            <a:ext cx="6867144" cy="73152"/>
            <a:chOff x="0" y="3268345"/>
            <a:chExt cx="9144000" cy="146304"/>
          </a:xfrm>
        </p:grpSpPr>
        <p:sp>
          <p:nvSpPr>
            <p:cNvPr id="8" name="Rectangle 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616"/>
            <a:ext cx="8229600" cy="46265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2" name="Group 13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512" y="4406900"/>
            <a:ext cx="78272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2667000"/>
            <a:ext cx="78272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12"/>
          <p:cNvGrpSpPr/>
          <p:nvPr/>
        </p:nvGrpSpPr>
        <p:grpSpPr>
          <a:xfrm flipH="1">
            <a:off x="0" y="4228465"/>
            <a:ext cx="9144000" cy="146304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4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6" name="Rectangle 15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002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6"/>
          <p:cNvGrpSpPr/>
          <p:nvPr/>
        </p:nvGrpSpPr>
        <p:grpSpPr>
          <a:xfrm>
            <a:off x="0" y="1371600"/>
            <a:ext cx="9144000" cy="73152"/>
            <a:chOff x="0" y="3268345"/>
            <a:chExt cx="9144000" cy="146304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grpSp>
        <p:nvGrpSpPr>
          <p:cNvPr id="2" name="Group 12"/>
          <p:cNvGrpSpPr/>
          <p:nvPr/>
        </p:nvGrpSpPr>
        <p:grpSpPr>
          <a:xfrm flipH="1">
            <a:off x="0" y="1371600"/>
            <a:ext cx="9144000" cy="73152"/>
            <a:chOff x="0" y="3268345"/>
            <a:chExt cx="9144000" cy="146304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5" name="Group 10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2" name="Rectangle 11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7937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371600"/>
            <a:ext cx="5111750" cy="4754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371600"/>
            <a:ext cx="3008313" cy="47545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Group 13"/>
          <p:cNvGrpSpPr/>
          <p:nvPr/>
        </p:nvGrpSpPr>
        <p:grpSpPr>
          <a:xfrm flipH="1">
            <a:off x="0" y="1143000"/>
            <a:ext cx="9144000" cy="73152"/>
            <a:chOff x="0" y="3268345"/>
            <a:chExt cx="9144000" cy="146304"/>
          </a:xfrm>
        </p:grpSpPr>
        <p:sp>
          <p:nvSpPr>
            <p:cNvPr id="15" name="Rectangle 14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5181600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278880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7376160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1801368" y="685800"/>
            <a:ext cx="5495544" cy="3886200"/>
          </a:xfrm>
          <a:solidFill>
            <a:schemeClr val="accent1"/>
          </a:solidFill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/>
          </a:scene3d>
          <a:sp3d contourW="12700" prstMaterial="softEdge">
            <a:bevelT prst="cross"/>
            <a:contourClr>
              <a:srgbClr val="FFFFFF"/>
            </a:contourClr>
          </a:sp3d>
        </p:spPr>
        <p:txBody>
          <a:bodyPr/>
          <a:lstStyle/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15"/>
          <p:cNvGrpSpPr/>
          <p:nvPr/>
        </p:nvGrpSpPr>
        <p:grpSpPr>
          <a:xfrm>
            <a:off x="-9144" y="-18288"/>
            <a:ext cx="9144000" cy="146304"/>
            <a:chOff x="0" y="3268345"/>
            <a:chExt cx="9144000" cy="146304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3268345"/>
              <a:ext cx="9144000" cy="1463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495544" y="3268345"/>
              <a:ext cx="1097280" cy="1463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92824" y="3268345"/>
              <a:ext cx="1097280" cy="1463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7690104" y="3268345"/>
              <a:ext cx="1097280" cy="1463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26" y="0"/>
            <a:ext cx="9144000" cy="6286520"/>
          </a:xfrm>
          <a:prstGeom prst="rect">
            <a:avLst/>
          </a:prstGeom>
          <a:gradFill flip="none" rotWithShape="1">
            <a:gsLst>
              <a:gs pos="1000">
                <a:schemeClr val="bg2">
                  <a:alpha val="0"/>
                </a:schemeClr>
              </a:gs>
              <a:gs pos="100000">
                <a:schemeClr val="bg1">
                  <a:alpha val="92000"/>
                </a:schemeClr>
              </a:gs>
            </a:gsLst>
            <a:lin ang="16200000" scaled="1"/>
            <a:tileRect/>
          </a:gradFill>
          <a:ln w="285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453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766CA2E2-0D20-4391-8F3E-CAAFE6E7FA52}" type="datetimeFigureOut">
              <a:rPr lang="zh-TW" altLang="en-US" smtClean="0"/>
              <a:t>2017/8/2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024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722B575E-21D9-4F81-9A86-37E23FE3D5C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noFill/>
          </a:ln>
          <a:solidFill>
            <a:srgbClr val="FFFFFF"/>
          </a:solidFill>
          <a:effectLst>
            <a:glow rad="101600">
              <a:schemeClr val="tx2"/>
            </a:glo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Wingdings 2" pitchFamily="18" charset="2"/>
        <a:buChar char="¥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4"/>
        </a:buClr>
        <a:buSzPct val="60000"/>
        <a:buFont typeface="Wingdings 2" pitchFamily="18" charset="2"/>
        <a:buChar char="¥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5"/>
        </a:buClr>
        <a:buSzPct val="57000"/>
        <a:buFont typeface="Wingdings 2" pitchFamily="18" charset="2"/>
        <a:buChar char="¥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SzPct val="55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SzPct val="50000"/>
        <a:buFont typeface="Wingdings 2" pitchFamily="18" charset="2"/>
        <a:buChar char="¥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searchcio.techtarget.com/definition/AI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An Overview of </a:t>
            </a:r>
            <a:br>
              <a:rPr lang="en-US" altLang="zh-TW" dirty="0" smtClean="0"/>
            </a:br>
            <a:r>
              <a:rPr lang="en-US" altLang="zh-TW" dirty="0" smtClean="0"/>
              <a:t>Machine Learning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488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Autofit/>
          </a:bodyPr>
          <a:lstStyle/>
          <a:p>
            <a:r>
              <a:rPr lang="en-US" altLang="zh-TW" sz="2400" dirty="0" smtClean="0"/>
              <a:t>Financial services</a:t>
            </a:r>
          </a:p>
          <a:p>
            <a:r>
              <a:rPr lang="en-US" altLang="zh-TW" sz="2400" dirty="0" smtClean="0"/>
              <a:t>Government</a:t>
            </a:r>
          </a:p>
          <a:p>
            <a:r>
              <a:rPr lang="en-US" altLang="zh-TW" sz="2400" dirty="0" smtClean="0"/>
              <a:t>Oil and gas</a:t>
            </a:r>
          </a:p>
          <a:p>
            <a:r>
              <a:rPr lang="en-US" altLang="zh-TW" sz="2400" dirty="0" smtClean="0"/>
              <a:t>Health care</a:t>
            </a:r>
          </a:p>
          <a:p>
            <a:r>
              <a:rPr lang="en-US" altLang="zh-TW" sz="2400" dirty="0" smtClean="0"/>
              <a:t>Marketing &amp; sales</a:t>
            </a:r>
          </a:p>
          <a:p>
            <a:r>
              <a:rPr lang="en-US" altLang="zh-TW" sz="2400" dirty="0" smtClean="0"/>
              <a:t>Transportation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Who’s using 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9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Face </a:t>
            </a:r>
            <a:r>
              <a:rPr lang="en-US" altLang="zh-TW" dirty="0"/>
              <a:t>detection</a:t>
            </a:r>
          </a:p>
          <a:p>
            <a:r>
              <a:rPr lang="en-US" altLang="zh-TW" dirty="0" smtClean="0"/>
              <a:t>Weather prediction</a:t>
            </a:r>
          </a:p>
          <a:p>
            <a:r>
              <a:rPr lang="en-US" altLang="zh-TW" dirty="0" smtClean="0"/>
              <a:t>Spam filtering</a:t>
            </a:r>
          </a:p>
          <a:p>
            <a:r>
              <a:rPr lang="en-US" altLang="zh-TW" dirty="0" smtClean="0"/>
              <a:t>Topic spotting</a:t>
            </a:r>
          </a:p>
          <a:p>
            <a:r>
              <a:rPr lang="en-US" altLang="zh-TW" dirty="0" smtClean="0"/>
              <a:t>Fraud detection</a:t>
            </a:r>
          </a:p>
          <a:p>
            <a:r>
              <a:rPr lang="en-US" altLang="zh-TW" dirty="0" smtClean="0"/>
              <a:t>Medical diagnosis</a:t>
            </a:r>
            <a:endParaRPr lang="en-US" altLang="zh-TW" dirty="0"/>
          </a:p>
          <a:p>
            <a:r>
              <a:rPr lang="en-US" altLang="zh-TW" dirty="0" smtClean="0"/>
              <a:t>Customer </a:t>
            </a:r>
            <a:r>
              <a:rPr lang="en-US" altLang="zh-TW" dirty="0"/>
              <a:t>segmentation</a:t>
            </a:r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Applications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56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TW" dirty="0" smtClean="0"/>
          </a:p>
          <a:p>
            <a:pPr marL="0" indent="0" algn="just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</a:t>
            </a:r>
          </a:p>
          <a:p>
            <a:pPr marL="0" indent="0" algn="just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		Thank You !!!!!!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778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What is machine learning</a:t>
            </a:r>
            <a:r>
              <a:rPr lang="en-US" altLang="zh-TW" dirty="0" smtClean="0"/>
              <a:t>?</a:t>
            </a:r>
          </a:p>
          <a:p>
            <a:r>
              <a:rPr lang="en-US" altLang="zh-TW" dirty="0"/>
              <a:t>Learning system </a:t>
            </a:r>
            <a:r>
              <a:rPr lang="en-US" altLang="zh-TW" dirty="0" smtClean="0"/>
              <a:t>model</a:t>
            </a:r>
          </a:p>
          <a:p>
            <a:r>
              <a:rPr lang="en-US" altLang="zh-TW" dirty="0" smtClean="0"/>
              <a:t>Algorithms</a:t>
            </a:r>
          </a:p>
          <a:p>
            <a:r>
              <a:rPr lang="en-US" altLang="zh-TW" dirty="0"/>
              <a:t>Machine learning </a:t>
            </a:r>
            <a:r>
              <a:rPr lang="en-US" altLang="zh-TW" dirty="0" smtClean="0"/>
              <a:t>methods</a:t>
            </a:r>
          </a:p>
          <a:p>
            <a:r>
              <a:rPr lang="en-US" altLang="zh-TW" dirty="0" smtClean="0"/>
              <a:t>Who’s using it  </a:t>
            </a:r>
          </a:p>
          <a:p>
            <a:r>
              <a:rPr lang="en-US" altLang="zh-TW" dirty="0" smtClean="0"/>
              <a:t>Applications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60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Machine learning is a type of artificial intelligence (</a:t>
            </a:r>
            <a:r>
              <a:rPr lang="en-US" sz="2400" u="sng" dirty="0">
                <a:hlinkClick r:id="rId2"/>
              </a:rPr>
              <a:t>AI</a:t>
            </a:r>
            <a:r>
              <a:rPr lang="en-US" sz="2400" dirty="0"/>
              <a:t>) that provides computers with the ability to learn without being explicitly programmed</a:t>
            </a:r>
            <a:r>
              <a:rPr lang="en-US" sz="2400" dirty="0" smtClean="0"/>
              <a:t>.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 </a:t>
            </a:r>
            <a:r>
              <a:rPr lang="en-US" altLang="zh-TW" sz="2400" dirty="0" smtClean="0"/>
              <a:t>branch of </a:t>
            </a:r>
            <a:r>
              <a:rPr lang="en-US" altLang="zh-TW" sz="2400" b="1" dirty="0" smtClean="0"/>
              <a:t>artificial intelligence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concerned </a:t>
            </a:r>
            <a:r>
              <a:rPr lang="en-US" altLang="zh-TW" sz="2400" dirty="0" smtClean="0"/>
              <a:t>with the design and development of algorithms that allow computers to evolve behaviors based on empirical data.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As </a:t>
            </a:r>
            <a:r>
              <a:rPr lang="en-US" altLang="zh-TW" sz="2400" dirty="0" smtClean="0"/>
              <a:t>intelligence requires knowledge, it is necessary for the computers to acquire knowledge.</a:t>
            </a:r>
          </a:p>
          <a:p>
            <a:pPr marL="0" indent="0">
              <a:buNone/>
            </a:pPr>
            <a:endParaRPr lang="zh-TW" altLang="en-US" sz="2400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5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 system model</a:t>
            </a:r>
            <a:endParaRPr lang="zh-TW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772816"/>
            <a:ext cx="662473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0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The success of machine learning system also depends on the algorithms. 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</a:t>
            </a:r>
            <a:r>
              <a:rPr lang="en-US" altLang="zh-TW" sz="2400" dirty="0"/>
              <a:t>algorithms control the search to find and build the knowledge structures.</a:t>
            </a:r>
            <a:endParaRPr lang="zh-TW" altLang="en-US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/>
              <a:t>The </a:t>
            </a:r>
            <a:r>
              <a:rPr lang="en-US" altLang="zh-TW" sz="2400" dirty="0" smtClean="0"/>
              <a:t>learning algorithms </a:t>
            </a:r>
            <a:r>
              <a:rPr lang="en-US" altLang="zh-TW" sz="2400" dirty="0"/>
              <a:t>should extract useful information from training examples</a:t>
            </a:r>
            <a:r>
              <a:rPr lang="en-US" altLang="zh-TW" sz="2400" dirty="0" smtClean="0"/>
              <a:t>.</a:t>
            </a:r>
          </a:p>
          <a:p>
            <a:endParaRPr lang="en-US" altLang="zh-TW" sz="2400" dirty="0" smtClean="0"/>
          </a:p>
          <a:p>
            <a:endParaRPr lang="en-US" altLang="zh-TW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Algorithms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280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Machine learning methods </a:t>
            </a:r>
            <a:endParaRPr lang="zh-TW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1556792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Supervised (inductive) learning</a:t>
            </a:r>
          </a:p>
          <a:p>
            <a:pPr lvl="1"/>
            <a:r>
              <a:rPr lang="en-US" dirty="0" smtClean="0"/>
              <a:t>Training data includes desired outputs</a:t>
            </a:r>
          </a:p>
          <a:p>
            <a:r>
              <a:rPr lang="en-US" b="1" dirty="0" smtClean="0"/>
              <a:t>Unsupervised learning</a:t>
            </a:r>
          </a:p>
          <a:p>
            <a:pPr lvl="1"/>
            <a:r>
              <a:rPr lang="en-US" dirty="0" smtClean="0"/>
              <a:t>Training data does not include desired outputs</a:t>
            </a:r>
          </a:p>
          <a:p>
            <a:r>
              <a:rPr lang="en-US" b="1" dirty="0" smtClean="0"/>
              <a:t>Semi-supervised learning</a:t>
            </a:r>
          </a:p>
          <a:p>
            <a:pPr lvl="1"/>
            <a:r>
              <a:rPr lang="en-US" dirty="0" smtClean="0"/>
              <a:t>Training data includes a few desired outputs</a:t>
            </a:r>
          </a:p>
          <a:p>
            <a:pPr lvl="1"/>
            <a:r>
              <a:rPr lang="en-US" dirty="0"/>
              <a:t>Early examples of this include identifying a person's face on a web cam.</a:t>
            </a:r>
            <a:endParaRPr lang="en-US" dirty="0" smtClean="0"/>
          </a:p>
          <a:p>
            <a:r>
              <a:rPr lang="en-US" b="1" dirty="0" smtClean="0"/>
              <a:t>Reinforcement learning</a:t>
            </a:r>
          </a:p>
          <a:p>
            <a:pPr lvl="1"/>
            <a:r>
              <a:rPr lang="en-US" dirty="0" smtClean="0"/>
              <a:t>Rewards from sequence of actions</a:t>
            </a:r>
          </a:p>
        </p:txBody>
      </p:sp>
    </p:spTree>
    <p:extLst>
      <p:ext uri="{BB962C8B-B14F-4D97-AF65-F5344CB8AC3E}">
        <p14:creationId xmlns:p14="http://schemas.microsoft.com/office/powerpoint/2010/main" val="22527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矩形 409"/>
          <p:cNvSpPr/>
          <p:nvPr/>
        </p:nvSpPr>
        <p:spPr>
          <a:xfrm>
            <a:off x="2627784" y="4365104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8" name="矩形 327"/>
          <p:cNvSpPr/>
          <p:nvPr/>
        </p:nvSpPr>
        <p:spPr>
          <a:xfrm>
            <a:off x="467544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Diagrams </a:t>
            </a:r>
            <a:endParaRPr lang="zh-TW" altLang="en-US" dirty="0"/>
          </a:p>
        </p:txBody>
      </p:sp>
      <p:sp>
        <p:nvSpPr>
          <p:cNvPr id="329" name="矩形 328"/>
          <p:cNvSpPr/>
          <p:nvPr/>
        </p:nvSpPr>
        <p:spPr>
          <a:xfrm>
            <a:off x="4932040" y="1700808"/>
            <a:ext cx="3744416" cy="20162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0" name="文字方塊 329"/>
          <p:cNvSpPr txBox="1"/>
          <p:nvPr/>
        </p:nvSpPr>
        <p:spPr>
          <a:xfrm>
            <a:off x="1340024" y="3720230"/>
            <a:ext cx="201622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331" name="文字方塊 330"/>
          <p:cNvSpPr txBox="1"/>
          <p:nvPr/>
        </p:nvSpPr>
        <p:spPr>
          <a:xfrm>
            <a:off x="5633753" y="3717032"/>
            <a:ext cx="230425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332" name="文字方塊 331"/>
          <p:cNvSpPr txBox="1"/>
          <p:nvPr/>
        </p:nvSpPr>
        <p:spPr>
          <a:xfrm>
            <a:off x="3203848" y="6381328"/>
            <a:ext cx="2592288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Semi-supervised learning</a:t>
            </a:r>
            <a:endParaRPr lang="zh-TW" altLang="en-US" dirty="0"/>
          </a:p>
        </p:txBody>
      </p:sp>
      <p:sp>
        <p:nvSpPr>
          <p:cNvPr id="333" name="流程圖: 接點 332"/>
          <p:cNvSpPr/>
          <p:nvPr/>
        </p:nvSpPr>
        <p:spPr>
          <a:xfrm>
            <a:off x="971600" y="19888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4" name="流程圖: 接點 333"/>
          <p:cNvSpPr/>
          <p:nvPr/>
        </p:nvSpPr>
        <p:spPr>
          <a:xfrm>
            <a:off x="755576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5" name="流程圖: 接點 334"/>
          <p:cNvSpPr/>
          <p:nvPr/>
        </p:nvSpPr>
        <p:spPr>
          <a:xfrm>
            <a:off x="1043608" y="22048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6" name="流程圖: 接點 335"/>
          <p:cNvSpPr/>
          <p:nvPr/>
        </p:nvSpPr>
        <p:spPr>
          <a:xfrm>
            <a:off x="1115616" y="184482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7" name="流程圖: 接點 336"/>
          <p:cNvSpPr/>
          <p:nvPr/>
        </p:nvSpPr>
        <p:spPr>
          <a:xfrm>
            <a:off x="1403648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8" name="流程圖: 接點 337"/>
          <p:cNvSpPr/>
          <p:nvPr/>
        </p:nvSpPr>
        <p:spPr>
          <a:xfrm>
            <a:off x="1331640" y="20608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39" name="乘號 338"/>
          <p:cNvSpPr/>
          <p:nvPr/>
        </p:nvSpPr>
        <p:spPr>
          <a:xfrm>
            <a:off x="2267744" y="22048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0" name="乘號 339"/>
          <p:cNvSpPr/>
          <p:nvPr/>
        </p:nvSpPr>
        <p:spPr>
          <a:xfrm>
            <a:off x="2420144" y="23572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1" name="乘號 340"/>
          <p:cNvSpPr/>
          <p:nvPr/>
        </p:nvSpPr>
        <p:spPr>
          <a:xfrm>
            <a:off x="2572544" y="25096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2" name="乘號 341"/>
          <p:cNvSpPr/>
          <p:nvPr/>
        </p:nvSpPr>
        <p:spPr>
          <a:xfrm>
            <a:off x="2724944" y="266206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3" name="乘號 342"/>
          <p:cNvSpPr/>
          <p:nvPr/>
        </p:nvSpPr>
        <p:spPr>
          <a:xfrm>
            <a:off x="2915816" y="242088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4" name="乘號 343"/>
          <p:cNvSpPr/>
          <p:nvPr/>
        </p:nvSpPr>
        <p:spPr>
          <a:xfrm>
            <a:off x="3059832" y="263691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5" name="乘號 344"/>
          <p:cNvSpPr/>
          <p:nvPr/>
        </p:nvSpPr>
        <p:spPr>
          <a:xfrm>
            <a:off x="3275856" y="285293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6" name="乘號 345"/>
          <p:cNvSpPr/>
          <p:nvPr/>
        </p:nvSpPr>
        <p:spPr>
          <a:xfrm>
            <a:off x="3334544" y="25649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7" name="五角星形 346"/>
          <p:cNvSpPr/>
          <p:nvPr/>
        </p:nvSpPr>
        <p:spPr>
          <a:xfrm>
            <a:off x="2123728" y="299695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8" name="五角星形 347"/>
          <p:cNvSpPr/>
          <p:nvPr/>
        </p:nvSpPr>
        <p:spPr>
          <a:xfrm>
            <a:off x="2123728" y="321297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9" name="五角星形 348"/>
          <p:cNvSpPr/>
          <p:nvPr/>
        </p:nvSpPr>
        <p:spPr>
          <a:xfrm>
            <a:off x="2411760" y="306896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0" name="五角星形 349"/>
          <p:cNvSpPr/>
          <p:nvPr/>
        </p:nvSpPr>
        <p:spPr>
          <a:xfrm>
            <a:off x="233975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1" name="五角星形 350"/>
          <p:cNvSpPr/>
          <p:nvPr/>
        </p:nvSpPr>
        <p:spPr>
          <a:xfrm>
            <a:off x="2517304" y="331852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2" name="五角星形 351"/>
          <p:cNvSpPr/>
          <p:nvPr/>
        </p:nvSpPr>
        <p:spPr>
          <a:xfrm>
            <a:off x="2699792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3" name="五角星形 352"/>
          <p:cNvSpPr/>
          <p:nvPr/>
        </p:nvSpPr>
        <p:spPr>
          <a:xfrm>
            <a:off x="2699792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4" name="五角星形 353"/>
          <p:cNvSpPr/>
          <p:nvPr/>
        </p:nvSpPr>
        <p:spPr>
          <a:xfrm>
            <a:off x="2915816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5" name="五角星形 354"/>
          <p:cNvSpPr/>
          <p:nvPr/>
        </p:nvSpPr>
        <p:spPr>
          <a:xfrm>
            <a:off x="1835696" y="314096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6" name="五角星形 355"/>
          <p:cNvSpPr/>
          <p:nvPr/>
        </p:nvSpPr>
        <p:spPr>
          <a:xfrm>
            <a:off x="2051720" y="3429000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7" name="五角星形 356"/>
          <p:cNvSpPr/>
          <p:nvPr/>
        </p:nvSpPr>
        <p:spPr>
          <a:xfrm>
            <a:off x="1763688" y="335699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8" name="流程圖: 接點 357"/>
          <p:cNvSpPr/>
          <p:nvPr/>
        </p:nvSpPr>
        <p:spPr>
          <a:xfrm>
            <a:off x="1196008" y="23572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9" name="流程圖: 接點 358"/>
          <p:cNvSpPr/>
          <p:nvPr/>
        </p:nvSpPr>
        <p:spPr>
          <a:xfrm>
            <a:off x="1187624" y="263691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0" name="流程圖: 接點 359"/>
          <p:cNvSpPr/>
          <p:nvPr/>
        </p:nvSpPr>
        <p:spPr>
          <a:xfrm>
            <a:off x="1500808" y="266206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1" name="流程圖: 接點 360"/>
          <p:cNvSpPr/>
          <p:nvPr/>
        </p:nvSpPr>
        <p:spPr>
          <a:xfrm>
            <a:off x="1331640" y="28529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2" name="流程圖: 接點 361"/>
          <p:cNvSpPr/>
          <p:nvPr/>
        </p:nvSpPr>
        <p:spPr>
          <a:xfrm>
            <a:off x="1619672" y="242088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3" name="流程圖: 接點 362"/>
          <p:cNvSpPr/>
          <p:nvPr/>
        </p:nvSpPr>
        <p:spPr>
          <a:xfrm>
            <a:off x="1484040" y="214124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4" name="流程圖: 接點 363"/>
          <p:cNvSpPr/>
          <p:nvPr/>
        </p:nvSpPr>
        <p:spPr>
          <a:xfrm>
            <a:off x="971600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65" name="乘號 364"/>
          <p:cNvSpPr/>
          <p:nvPr/>
        </p:nvSpPr>
        <p:spPr>
          <a:xfrm>
            <a:off x="3486944" y="27173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6" name="乘號 365"/>
          <p:cNvSpPr/>
          <p:nvPr/>
        </p:nvSpPr>
        <p:spPr>
          <a:xfrm>
            <a:off x="3639344" y="28697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7" name="乘號 366"/>
          <p:cNvSpPr/>
          <p:nvPr/>
        </p:nvSpPr>
        <p:spPr>
          <a:xfrm>
            <a:off x="3347864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8" name="乘號 367"/>
          <p:cNvSpPr/>
          <p:nvPr/>
        </p:nvSpPr>
        <p:spPr>
          <a:xfrm>
            <a:off x="3791744" y="302210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9" name="乘號 368"/>
          <p:cNvSpPr/>
          <p:nvPr/>
        </p:nvSpPr>
        <p:spPr>
          <a:xfrm>
            <a:off x="3131840" y="234888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0" name="直線接點 369"/>
          <p:cNvCxnSpPr/>
          <p:nvPr/>
        </p:nvCxnSpPr>
        <p:spPr>
          <a:xfrm rot="16200000" flipH="1">
            <a:off x="1511660" y="2024844"/>
            <a:ext cx="936104" cy="432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接點 370"/>
          <p:cNvCxnSpPr/>
          <p:nvPr/>
        </p:nvCxnSpPr>
        <p:spPr>
          <a:xfrm rot="10800000" flipV="1">
            <a:off x="1043608" y="2708920"/>
            <a:ext cx="1152128" cy="86409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接點 371"/>
          <p:cNvCxnSpPr/>
          <p:nvPr/>
        </p:nvCxnSpPr>
        <p:spPr>
          <a:xfrm>
            <a:off x="2195736" y="2708920"/>
            <a:ext cx="1656184" cy="7200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流程圖: 接點 372"/>
          <p:cNvSpPr/>
          <p:nvPr/>
        </p:nvSpPr>
        <p:spPr>
          <a:xfrm>
            <a:off x="5410944" y="20356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4" name="流程圖: 接點 373"/>
          <p:cNvSpPr/>
          <p:nvPr/>
        </p:nvSpPr>
        <p:spPr>
          <a:xfrm>
            <a:off x="5194920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5" name="流程圖: 接點 374"/>
          <p:cNvSpPr/>
          <p:nvPr/>
        </p:nvSpPr>
        <p:spPr>
          <a:xfrm>
            <a:off x="5482952" y="22517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6" name="流程圖: 接點 375"/>
          <p:cNvSpPr/>
          <p:nvPr/>
        </p:nvSpPr>
        <p:spPr>
          <a:xfrm>
            <a:off x="5554960" y="189168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7" name="流程圖: 接點 376"/>
          <p:cNvSpPr/>
          <p:nvPr/>
        </p:nvSpPr>
        <p:spPr>
          <a:xfrm>
            <a:off x="5842992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8" name="流程圖: 接點 377"/>
          <p:cNvSpPr/>
          <p:nvPr/>
        </p:nvSpPr>
        <p:spPr>
          <a:xfrm>
            <a:off x="5770984" y="21077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79" name="流程圖: 接點 378"/>
          <p:cNvSpPr/>
          <p:nvPr/>
        </p:nvSpPr>
        <p:spPr>
          <a:xfrm>
            <a:off x="5635352" y="24041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0" name="流程圖: 接點 379"/>
          <p:cNvSpPr/>
          <p:nvPr/>
        </p:nvSpPr>
        <p:spPr>
          <a:xfrm>
            <a:off x="5626968" y="26837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1" name="流程圖: 接點 380"/>
          <p:cNvSpPr/>
          <p:nvPr/>
        </p:nvSpPr>
        <p:spPr>
          <a:xfrm>
            <a:off x="5940152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2" name="流程圖: 接點 381"/>
          <p:cNvSpPr/>
          <p:nvPr/>
        </p:nvSpPr>
        <p:spPr>
          <a:xfrm>
            <a:off x="5770984" y="28997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3" name="流程圖: 接點 382"/>
          <p:cNvSpPr/>
          <p:nvPr/>
        </p:nvSpPr>
        <p:spPr>
          <a:xfrm>
            <a:off x="6059016" y="24677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4" name="流程圖: 接點 383"/>
          <p:cNvSpPr/>
          <p:nvPr/>
        </p:nvSpPr>
        <p:spPr>
          <a:xfrm>
            <a:off x="5923384" y="21880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5" name="流程圖: 接點 384"/>
          <p:cNvSpPr/>
          <p:nvPr/>
        </p:nvSpPr>
        <p:spPr>
          <a:xfrm>
            <a:off x="5410944" y="253975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6" name="流程圖: 接點 385"/>
          <p:cNvSpPr/>
          <p:nvPr/>
        </p:nvSpPr>
        <p:spPr>
          <a:xfrm>
            <a:off x="687625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7" name="流程圖: 接點 386"/>
          <p:cNvSpPr/>
          <p:nvPr/>
        </p:nvSpPr>
        <p:spPr>
          <a:xfrm>
            <a:off x="7164288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8" name="流程圖: 接點 387"/>
          <p:cNvSpPr/>
          <p:nvPr/>
        </p:nvSpPr>
        <p:spPr>
          <a:xfrm>
            <a:off x="7020272" y="256490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9" name="流程圖: 接點 388"/>
          <p:cNvSpPr/>
          <p:nvPr/>
        </p:nvSpPr>
        <p:spPr>
          <a:xfrm>
            <a:off x="7380312" y="249289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0" name="流程圖: 接點 389"/>
          <p:cNvSpPr/>
          <p:nvPr/>
        </p:nvSpPr>
        <p:spPr>
          <a:xfrm>
            <a:off x="6732240" y="227687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1" name="流程圖: 接點 390"/>
          <p:cNvSpPr/>
          <p:nvPr/>
        </p:nvSpPr>
        <p:spPr>
          <a:xfrm>
            <a:off x="7596336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2" name="流程圖: 接點 391"/>
          <p:cNvSpPr/>
          <p:nvPr/>
        </p:nvSpPr>
        <p:spPr>
          <a:xfrm>
            <a:off x="7740352" y="263691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3" name="流程圖: 接點 392"/>
          <p:cNvSpPr/>
          <p:nvPr/>
        </p:nvSpPr>
        <p:spPr>
          <a:xfrm>
            <a:off x="7668344" y="28613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4" name="流程圖: 接點 393"/>
          <p:cNvSpPr/>
          <p:nvPr/>
        </p:nvSpPr>
        <p:spPr>
          <a:xfrm>
            <a:off x="7812360" y="242088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5" name="流程圖: 接點 394"/>
          <p:cNvSpPr/>
          <p:nvPr/>
        </p:nvSpPr>
        <p:spPr>
          <a:xfrm>
            <a:off x="7884368" y="278092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6" name="流程圖: 接點 395"/>
          <p:cNvSpPr/>
          <p:nvPr/>
        </p:nvSpPr>
        <p:spPr>
          <a:xfrm>
            <a:off x="7452320" y="270892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7" name="流程圖: 接點 396"/>
          <p:cNvSpPr/>
          <p:nvPr/>
        </p:nvSpPr>
        <p:spPr>
          <a:xfrm>
            <a:off x="8172400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8" name="流程圖: 接點 397"/>
          <p:cNvSpPr/>
          <p:nvPr/>
        </p:nvSpPr>
        <p:spPr>
          <a:xfrm>
            <a:off x="8028384" y="292494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9" name="流程圖: 接點 398"/>
          <p:cNvSpPr/>
          <p:nvPr/>
        </p:nvSpPr>
        <p:spPr>
          <a:xfrm>
            <a:off x="6156176" y="342900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0" name="流程圖: 接點 399"/>
          <p:cNvSpPr/>
          <p:nvPr/>
        </p:nvSpPr>
        <p:spPr>
          <a:xfrm>
            <a:off x="6228184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1" name="流程圖: 接點 400"/>
          <p:cNvSpPr/>
          <p:nvPr/>
        </p:nvSpPr>
        <p:spPr>
          <a:xfrm>
            <a:off x="6444208" y="3068960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2" name="流程圖: 接點 401"/>
          <p:cNvSpPr/>
          <p:nvPr/>
        </p:nvSpPr>
        <p:spPr>
          <a:xfrm>
            <a:off x="6660232" y="314096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3" name="流程圖: 接點 402"/>
          <p:cNvSpPr/>
          <p:nvPr/>
        </p:nvSpPr>
        <p:spPr>
          <a:xfrm>
            <a:off x="6372200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4" name="流程圖: 接點 403"/>
          <p:cNvSpPr/>
          <p:nvPr/>
        </p:nvSpPr>
        <p:spPr>
          <a:xfrm>
            <a:off x="6444208" y="3284984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5" name="流程圖: 接點 404"/>
          <p:cNvSpPr/>
          <p:nvPr/>
        </p:nvSpPr>
        <p:spPr>
          <a:xfrm>
            <a:off x="6588224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6" name="流程圖: 接點 405"/>
          <p:cNvSpPr/>
          <p:nvPr/>
        </p:nvSpPr>
        <p:spPr>
          <a:xfrm>
            <a:off x="6876256" y="3212976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7" name="流程圖: 接點 406"/>
          <p:cNvSpPr/>
          <p:nvPr/>
        </p:nvSpPr>
        <p:spPr>
          <a:xfrm>
            <a:off x="709228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8" name="流程圖: 接點 407"/>
          <p:cNvSpPr/>
          <p:nvPr/>
        </p:nvSpPr>
        <p:spPr>
          <a:xfrm>
            <a:off x="6732240" y="3356992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9" name="流程圖: 接點 408"/>
          <p:cNvSpPr/>
          <p:nvPr/>
        </p:nvSpPr>
        <p:spPr>
          <a:xfrm>
            <a:off x="6876256" y="3501008"/>
            <a:ext cx="144016" cy="144016"/>
          </a:xfrm>
          <a:prstGeom prst="flowChartConnector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1" name="流程圖: 接點 410"/>
          <p:cNvSpPr/>
          <p:nvPr/>
        </p:nvSpPr>
        <p:spPr>
          <a:xfrm>
            <a:off x="3131840" y="46531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2" name="流程圖: 接點 411"/>
          <p:cNvSpPr/>
          <p:nvPr/>
        </p:nvSpPr>
        <p:spPr>
          <a:xfrm>
            <a:off x="2915816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3" name="流程圖: 接點 412"/>
          <p:cNvSpPr/>
          <p:nvPr/>
        </p:nvSpPr>
        <p:spPr>
          <a:xfrm>
            <a:off x="3203848" y="48691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4" name="流程圖: 接點 413"/>
          <p:cNvSpPr/>
          <p:nvPr/>
        </p:nvSpPr>
        <p:spPr>
          <a:xfrm>
            <a:off x="3275856" y="450912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5" name="流程圖: 接點 414"/>
          <p:cNvSpPr/>
          <p:nvPr/>
        </p:nvSpPr>
        <p:spPr>
          <a:xfrm>
            <a:off x="3563888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6" name="流程圖: 接點 415"/>
          <p:cNvSpPr/>
          <p:nvPr/>
        </p:nvSpPr>
        <p:spPr>
          <a:xfrm>
            <a:off x="3491880" y="47251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7" name="乘號 416"/>
          <p:cNvSpPr/>
          <p:nvPr/>
        </p:nvSpPr>
        <p:spPr>
          <a:xfrm>
            <a:off x="4427984" y="48691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8" name="乘號 417"/>
          <p:cNvSpPr/>
          <p:nvPr/>
        </p:nvSpPr>
        <p:spPr>
          <a:xfrm>
            <a:off x="4580384" y="50215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9" name="乘號 418"/>
          <p:cNvSpPr/>
          <p:nvPr/>
        </p:nvSpPr>
        <p:spPr>
          <a:xfrm>
            <a:off x="4732784" y="51739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0" name="乘號 419"/>
          <p:cNvSpPr/>
          <p:nvPr/>
        </p:nvSpPr>
        <p:spPr>
          <a:xfrm>
            <a:off x="4885184" y="532636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1" name="乘號 420"/>
          <p:cNvSpPr/>
          <p:nvPr/>
        </p:nvSpPr>
        <p:spPr>
          <a:xfrm>
            <a:off x="5076056" y="5085184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2" name="乘號 421"/>
          <p:cNvSpPr/>
          <p:nvPr/>
        </p:nvSpPr>
        <p:spPr>
          <a:xfrm>
            <a:off x="5220072" y="5301208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3" name="乘號 422"/>
          <p:cNvSpPr/>
          <p:nvPr/>
        </p:nvSpPr>
        <p:spPr>
          <a:xfrm>
            <a:off x="5436096" y="5517232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4" name="乘號 423"/>
          <p:cNvSpPr/>
          <p:nvPr/>
        </p:nvSpPr>
        <p:spPr>
          <a:xfrm>
            <a:off x="5494784" y="52292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5" name="五角星形 424"/>
          <p:cNvSpPr/>
          <p:nvPr/>
        </p:nvSpPr>
        <p:spPr>
          <a:xfrm>
            <a:off x="4283968" y="566124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6" name="五角星形 425"/>
          <p:cNvSpPr/>
          <p:nvPr/>
        </p:nvSpPr>
        <p:spPr>
          <a:xfrm>
            <a:off x="4283968" y="5877272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7" name="五角星形 426"/>
          <p:cNvSpPr/>
          <p:nvPr/>
        </p:nvSpPr>
        <p:spPr>
          <a:xfrm>
            <a:off x="4572000" y="573325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8" name="五角星形 427"/>
          <p:cNvSpPr/>
          <p:nvPr/>
        </p:nvSpPr>
        <p:spPr>
          <a:xfrm>
            <a:off x="449999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9" name="五角星形 428"/>
          <p:cNvSpPr/>
          <p:nvPr/>
        </p:nvSpPr>
        <p:spPr>
          <a:xfrm>
            <a:off x="4677544" y="598281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0" name="五角星形 429"/>
          <p:cNvSpPr/>
          <p:nvPr/>
        </p:nvSpPr>
        <p:spPr>
          <a:xfrm>
            <a:off x="4860032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1" name="五角星形 430"/>
          <p:cNvSpPr/>
          <p:nvPr/>
        </p:nvSpPr>
        <p:spPr>
          <a:xfrm>
            <a:off x="4860032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2" name="五角星形 431"/>
          <p:cNvSpPr/>
          <p:nvPr/>
        </p:nvSpPr>
        <p:spPr>
          <a:xfrm>
            <a:off x="5076056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3" name="五角星形 432"/>
          <p:cNvSpPr/>
          <p:nvPr/>
        </p:nvSpPr>
        <p:spPr>
          <a:xfrm>
            <a:off x="3995936" y="5805264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4" name="五角星形 433"/>
          <p:cNvSpPr/>
          <p:nvPr/>
        </p:nvSpPr>
        <p:spPr>
          <a:xfrm>
            <a:off x="4211960" y="6093296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5" name="五角星形 434"/>
          <p:cNvSpPr/>
          <p:nvPr/>
        </p:nvSpPr>
        <p:spPr>
          <a:xfrm>
            <a:off x="3923928" y="6021288"/>
            <a:ext cx="216024" cy="216024"/>
          </a:xfrm>
          <a:prstGeom prst="star5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6" name="流程圖: 接點 435"/>
          <p:cNvSpPr/>
          <p:nvPr/>
        </p:nvSpPr>
        <p:spPr>
          <a:xfrm>
            <a:off x="3356248" y="50215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7" name="流程圖: 接點 436"/>
          <p:cNvSpPr/>
          <p:nvPr/>
        </p:nvSpPr>
        <p:spPr>
          <a:xfrm>
            <a:off x="3347864" y="5301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8" name="流程圖: 接點 437"/>
          <p:cNvSpPr/>
          <p:nvPr/>
        </p:nvSpPr>
        <p:spPr>
          <a:xfrm>
            <a:off x="3661048" y="532636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9" name="流程圖: 接點 438"/>
          <p:cNvSpPr/>
          <p:nvPr/>
        </p:nvSpPr>
        <p:spPr>
          <a:xfrm>
            <a:off x="3491880" y="551723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0" name="流程圖: 接點 439"/>
          <p:cNvSpPr/>
          <p:nvPr/>
        </p:nvSpPr>
        <p:spPr>
          <a:xfrm>
            <a:off x="3779912" y="508518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1" name="流程圖: 接點 440"/>
          <p:cNvSpPr/>
          <p:nvPr/>
        </p:nvSpPr>
        <p:spPr>
          <a:xfrm>
            <a:off x="3644280" y="480553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2" name="流程圖: 接點 441"/>
          <p:cNvSpPr/>
          <p:nvPr/>
        </p:nvSpPr>
        <p:spPr>
          <a:xfrm>
            <a:off x="3131840" y="515719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3" name="乘號 442"/>
          <p:cNvSpPr/>
          <p:nvPr/>
        </p:nvSpPr>
        <p:spPr>
          <a:xfrm>
            <a:off x="5647184" y="53816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4" name="乘號 443"/>
          <p:cNvSpPr/>
          <p:nvPr/>
        </p:nvSpPr>
        <p:spPr>
          <a:xfrm>
            <a:off x="5799584" y="55340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5" name="乘號 444"/>
          <p:cNvSpPr/>
          <p:nvPr/>
        </p:nvSpPr>
        <p:spPr>
          <a:xfrm>
            <a:off x="5508104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6" name="乘號 445"/>
          <p:cNvSpPr/>
          <p:nvPr/>
        </p:nvSpPr>
        <p:spPr>
          <a:xfrm>
            <a:off x="5951984" y="5686400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7" name="乘號 446"/>
          <p:cNvSpPr/>
          <p:nvPr/>
        </p:nvSpPr>
        <p:spPr>
          <a:xfrm>
            <a:off x="5292080" y="5013176"/>
            <a:ext cx="216024" cy="21602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8" name="流程圖: 決策 447"/>
          <p:cNvSpPr/>
          <p:nvPr/>
        </p:nvSpPr>
        <p:spPr>
          <a:xfrm>
            <a:off x="4067944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9" name="流程圖: 決策 448"/>
          <p:cNvSpPr/>
          <p:nvPr/>
        </p:nvSpPr>
        <p:spPr>
          <a:xfrm>
            <a:off x="3851920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0" name="流程圖: 決策 449"/>
          <p:cNvSpPr/>
          <p:nvPr/>
        </p:nvSpPr>
        <p:spPr>
          <a:xfrm>
            <a:off x="3347864" y="472514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1" name="流程圖: 決策 450"/>
          <p:cNvSpPr/>
          <p:nvPr/>
        </p:nvSpPr>
        <p:spPr>
          <a:xfrm>
            <a:off x="349188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2" name="流程圖: 決策 451"/>
          <p:cNvSpPr/>
          <p:nvPr/>
        </p:nvSpPr>
        <p:spPr>
          <a:xfrm>
            <a:off x="3059832" y="494116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3" name="流程圖: 決策 452"/>
          <p:cNvSpPr/>
          <p:nvPr/>
        </p:nvSpPr>
        <p:spPr>
          <a:xfrm>
            <a:off x="4427984" y="580526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4" name="流程圖: 決策 453"/>
          <p:cNvSpPr/>
          <p:nvPr/>
        </p:nvSpPr>
        <p:spPr>
          <a:xfrm>
            <a:off x="3779912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5" name="流程圖: 決策 454"/>
          <p:cNvSpPr/>
          <p:nvPr/>
        </p:nvSpPr>
        <p:spPr>
          <a:xfrm>
            <a:off x="356388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6" name="流程圖: 決策 455"/>
          <p:cNvSpPr/>
          <p:nvPr/>
        </p:nvSpPr>
        <p:spPr>
          <a:xfrm>
            <a:off x="3635896" y="450912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7" name="流程圖: 決策 456"/>
          <p:cNvSpPr/>
          <p:nvPr/>
        </p:nvSpPr>
        <p:spPr>
          <a:xfrm>
            <a:off x="3491880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8" name="流程圖: 決策 457"/>
          <p:cNvSpPr/>
          <p:nvPr/>
        </p:nvSpPr>
        <p:spPr>
          <a:xfrm>
            <a:off x="3779912" y="465313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9" name="流程圖: 決策 458"/>
          <p:cNvSpPr/>
          <p:nvPr/>
        </p:nvSpPr>
        <p:spPr>
          <a:xfrm>
            <a:off x="37799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0" name="流程圖: 決策 459"/>
          <p:cNvSpPr/>
          <p:nvPr/>
        </p:nvSpPr>
        <p:spPr>
          <a:xfrm>
            <a:off x="4211960" y="443711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1" name="流程圖: 決策 460"/>
          <p:cNvSpPr/>
          <p:nvPr/>
        </p:nvSpPr>
        <p:spPr>
          <a:xfrm>
            <a:off x="3779912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2" name="流程圖: 決策 461"/>
          <p:cNvSpPr/>
          <p:nvPr/>
        </p:nvSpPr>
        <p:spPr>
          <a:xfrm>
            <a:off x="4427984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3" name="流程圖: 決策 462"/>
          <p:cNvSpPr/>
          <p:nvPr/>
        </p:nvSpPr>
        <p:spPr>
          <a:xfrm>
            <a:off x="4211960" y="551723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4" name="流程圖: 決策 463"/>
          <p:cNvSpPr/>
          <p:nvPr/>
        </p:nvSpPr>
        <p:spPr>
          <a:xfrm>
            <a:off x="4139952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5" name="流程圖: 決策 464"/>
          <p:cNvSpPr/>
          <p:nvPr/>
        </p:nvSpPr>
        <p:spPr>
          <a:xfrm>
            <a:off x="3995936" y="558924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6" name="流程圖: 決策 465"/>
          <p:cNvSpPr/>
          <p:nvPr/>
        </p:nvSpPr>
        <p:spPr>
          <a:xfrm>
            <a:off x="5148064" y="5877272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7" name="流程圖: 決策 466"/>
          <p:cNvSpPr/>
          <p:nvPr/>
        </p:nvSpPr>
        <p:spPr>
          <a:xfrm>
            <a:off x="5292080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8" name="流程圖: 決策 467"/>
          <p:cNvSpPr/>
          <p:nvPr/>
        </p:nvSpPr>
        <p:spPr>
          <a:xfrm>
            <a:off x="5364088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9" name="流程圖: 決策 468"/>
          <p:cNvSpPr/>
          <p:nvPr/>
        </p:nvSpPr>
        <p:spPr>
          <a:xfrm>
            <a:off x="550810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0" name="流程圖: 決策 469"/>
          <p:cNvSpPr/>
          <p:nvPr/>
        </p:nvSpPr>
        <p:spPr>
          <a:xfrm>
            <a:off x="4355976" y="537321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1" name="流程圖: 決策 470"/>
          <p:cNvSpPr/>
          <p:nvPr/>
        </p:nvSpPr>
        <p:spPr>
          <a:xfrm>
            <a:off x="3347864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2" name="流程圖: 決策 471"/>
          <p:cNvSpPr/>
          <p:nvPr/>
        </p:nvSpPr>
        <p:spPr>
          <a:xfrm>
            <a:off x="457200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3" name="流程圖: 決策 472"/>
          <p:cNvSpPr/>
          <p:nvPr/>
        </p:nvSpPr>
        <p:spPr>
          <a:xfrm>
            <a:off x="4860032" y="5085184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4" name="流程圖: 決策 473"/>
          <p:cNvSpPr/>
          <p:nvPr/>
        </p:nvSpPr>
        <p:spPr>
          <a:xfrm>
            <a:off x="6012160" y="594928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5" name="流程圖: 決策 474"/>
          <p:cNvSpPr/>
          <p:nvPr/>
        </p:nvSpPr>
        <p:spPr>
          <a:xfrm>
            <a:off x="5724128" y="522920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6" name="流程圖: 決策 475"/>
          <p:cNvSpPr/>
          <p:nvPr/>
        </p:nvSpPr>
        <p:spPr>
          <a:xfrm>
            <a:off x="6084168" y="6093296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7" name="流程圖: 決策 476"/>
          <p:cNvSpPr/>
          <p:nvPr/>
        </p:nvSpPr>
        <p:spPr>
          <a:xfrm>
            <a:off x="3076600" y="5966048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8" name="流程圖: 決策 477"/>
          <p:cNvSpPr/>
          <p:nvPr/>
        </p:nvSpPr>
        <p:spPr>
          <a:xfrm>
            <a:off x="5580112" y="4869160"/>
            <a:ext cx="144016" cy="144016"/>
          </a:xfrm>
          <a:prstGeom prst="flowChartDecision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9" name="手繪多邊形 478"/>
          <p:cNvSpPr/>
          <p:nvPr/>
        </p:nvSpPr>
        <p:spPr>
          <a:xfrm>
            <a:off x="2780778" y="4559474"/>
            <a:ext cx="2141951" cy="1327759"/>
          </a:xfrm>
          <a:custGeom>
            <a:avLst/>
            <a:gdLst>
              <a:gd name="connsiteX0" fmla="*/ 2141951 w 2141951"/>
              <a:gd name="connsiteY0" fmla="*/ 0 h 1327759"/>
              <a:gd name="connsiteX1" fmla="*/ 1478071 w 2141951"/>
              <a:gd name="connsiteY1" fmla="*/ 187890 h 1327759"/>
              <a:gd name="connsiteX2" fmla="*/ 1215025 w 2141951"/>
              <a:gd name="connsiteY2" fmla="*/ 864296 h 1327759"/>
              <a:gd name="connsiteX3" fmla="*/ 889348 w 2141951"/>
              <a:gd name="connsiteY3" fmla="*/ 1290181 h 1327759"/>
              <a:gd name="connsiteX4" fmla="*/ 0 w 2141951"/>
              <a:gd name="connsiteY4" fmla="*/ 1089764 h 1327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41951" h="1327759">
                <a:moveTo>
                  <a:pt x="2141951" y="0"/>
                </a:moveTo>
                <a:cubicBezTo>
                  <a:pt x="1887255" y="21920"/>
                  <a:pt x="1632559" y="43841"/>
                  <a:pt x="1478071" y="187890"/>
                </a:cubicBezTo>
                <a:cubicBezTo>
                  <a:pt x="1323583" y="331939"/>
                  <a:pt x="1313145" y="680581"/>
                  <a:pt x="1215025" y="864296"/>
                </a:cubicBezTo>
                <a:cubicBezTo>
                  <a:pt x="1116905" y="1048011"/>
                  <a:pt x="1091852" y="1252603"/>
                  <a:pt x="889348" y="1290181"/>
                </a:cubicBezTo>
                <a:cubicBezTo>
                  <a:pt x="686844" y="1327759"/>
                  <a:pt x="343422" y="1208761"/>
                  <a:pt x="0" y="1089764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0" name="手繪多邊形 479"/>
          <p:cNvSpPr/>
          <p:nvPr/>
        </p:nvSpPr>
        <p:spPr>
          <a:xfrm>
            <a:off x="4108537" y="5073041"/>
            <a:ext cx="1828800" cy="1177447"/>
          </a:xfrm>
          <a:custGeom>
            <a:avLst/>
            <a:gdLst>
              <a:gd name="connsiteX0" fmla="*/ 0 w 1828800"/>
              <a:gd name="connsiteY0" fmla="*/ 0 h 1177447"/>
              <a:gd name="connsiteX1" fmla="*/ 450937 w 1828800"/>
              <a:gd name="connsiteY1" fmla="*/ 200417 h 1177447"/>
              <a:gd name="connsiteX2" fmla="*/ 864296 w 1828800"/>
              <a:gd name="connsiteY2" fmla="*/ 601249 h 1177447"/>
              <a:gd name="connsiteX3" fmla="*/ 1528175 w 1828800"/>
              <a:gd name="connsiteY3" fmla="*/ 764088 h 1177447"/>
              <a:gd name="connsiteX4" fmla="*/ 1828800 w 1828800"/>
              <a:gd name="connsiteY4" fmla="*/ 1177447 h 1177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177447">
                <a:moveTo>
                  <a:pt x="0" y="0"/>
                </a:moveTo>
                <a:cubicBezTo>
                  <a:pt x="153444" y="50104"/>
                  <a:pt x="306888" y="100209"/>
                  <a:pt x="450937" y="200417"/>
                </a:cubicBezTo>
                <a:cubicBezTo>
                  <a:pt x="594986" y="300625"/>
                  <a:pt x="684756" y="507304"/>
                  <a:pt x="864296" y="601249"/>
                </a:cubicBezTo>
                <a:cubicBezTo>
                  <a:pt x="1043836" y="695194"/>
                  <a:pt x="1367425" y="668055"/>
                  <a:pt x="1528175" y="764088"/>
                </a:cubicBezTo>
                <a:cubicBezTo>
                  <a:pt x="1688925" y="860121"/>
                  <a:pt x="1758862" y="1018784"/>
                  <a:pt x="1828800" y="1177447"/>
                </a:cubicBezTo>
              </a:path>
            </a:pathLst>
          </a:cu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1" name="橢圓 480"/>
          <p:cNvSpPr/>
          <p:nvPr/>
        </p:nvSpPr>
        <p:spPr>
          <a:xfrm>
            <a:off x="5076056" y="1772816"/>
            <a:ext cx="1296144" cy="1368152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2" name="手繪多邊形 481"/>
          <p:cNvSpPr/>
          <p:nvPr/>
        </p:nvSpPr>
        <p:spPr>
          <a:xfrm>
            <a:off x="5668028" y="2858022"/>
            <a:ext cx="1918569" cy="862208"/>
          </a:xfrm>
          <a:custGeom>
            <a:avLst/>
            <a:gdLst>
              <a:gd name="connsiteX0" fmla="*/ 144049 w 1918569"/>
              <a:gd name="connsiteY0" fmla="*/ 599162 h 862208"/>
              <a:gd name="connsiteX1" fmla="*/ 807928 w 1918569"/>
              <a:gd name="connsiteY1" fmla="*/ 10438 h 862208"/>
              <a:gd name="connsiteX2" fmla="*/ 1810010 w 1918569"/>
              <a:gd name="connsiteY2" fmla="*/ 536531 h 862208"/>
              <a:gd name="connsiteX3" fmla="*/ 1459282 w 1918569"/>
              <a:gd name="connsiteY3" fmla="*/ 824630 h 862208"/>
              <a:gd name="connsiteX4" fmla="*/ 219205 w 1918569"/>
              <a:gd name="connsiteY4" fmla="*/ 762000 h 862208"/>
              <a:gd name="connsiteX5" fmla="*/ 144049 w 1918569"/>
              <a:gd name="connsiteY5" fmla="*/ 599162 h 86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8569" h="862208">
                <a:moveTo>
                  <a:pt x="144049" y="599162"/>
                </a:moveTo>
                <a:cubicBezTo>
                  <a:pt x="242170" y="473902"/>
                  <a:pt x="530268" y="20876"/>
                  <a:pt x="807928" y="10438"/>
                </a:cubicBezTo>
                <a:cubicBezTo>
                  <a:pt x="1085588" y="0"/>
                  <a:pt x="1701451" y="400832"/>
                  <a:pt x="1810010" y="536531"/>
                </a:cubicBezTo>
                <a:cubicBezTo>
                  <a:pt x="1918569" y="672230"/>
                  <a:pt x="1724416" y="787052"/>
                  <a:pt x="1459282" y="824630"/>
                </a:cubicBezTo>
                <a:cubicBezTo>
                  <a:pt x="1194148" y="862208"/>
                  <a:pt x="438411" y="801666"/>
                  <a:pt x="219205" y="762000"/>
                </a:cubicBezTo>
                <a:cubicBezTo>
                  <a:pt x="0" y="722334"/>
                  <a:pt x="45929" y="724422"/>
                  <a:pt x="144049" y="5991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3" name="手繪多邊形 482"/>
          <p:cNvSpPr/>
          <p:nvPr/>
        </p:nvSpPr>
        <p:spPr>
          <a:xfrm>
            <a:off x="6513534" y="1997901"/>
            <a:ext cx="1939446" cy="1421704"/>
          </a:xfrm>
          <a:custGeom>
            <a:avLst/>
            <a:gdLst>
              <a:gd name="connsiteX0" fmla="*/ 137787 w 1939446"/>
              <a:gd name="connsiteY0" fmla="*/ 56367 h 1421704"/>
              <a:gd name="connsiteX1" fmla="*/ 50104 w 1939446"/>
              <a:gd name="connsiteY1" fmla="*/ 231732 h 1421704"/>
              <a:gd name="connsiteX2" fmla="*/ 438411 w 1939446"/>
              <a:gd name="connsiteY2" fmla="*/ 908137 h 1421704"/>
              <a:gd name="connsiteX3" fmla="*/ 1678488 w 1939446"/>
              <a:gd name="connsiteY3" fmla="*/ 1359074 h 1421704"/>
              <a:gd name="connsiteX4" fmla="*/ 1929008 w 1939446"/>
              <a:gd name="connsiteY4" fmla="*/ 1283918 h 1421704"/>
              <a:gd name="connsiteX5" fmla="*/ 1741118 w 1939446"/>
              <a:gd name="connsiteY5" fmla="*/ 682669 h 1421704"/>
              <a:gd name="connsiteX6" fmla="*/ 1503124 w 1939446"/>
              <a:gd name="connsiteY6" fmla="*/ 306888 h 1421704"/>
              <a:gd name="connsiteX7" fmla="*/ 538619 w 1939446"/>
              <a:gd name="connsiteY7" fmla="*/ 43841 h 1421704"/>
              <a:gd name="connsiteX8" fmla="*/ 137787 w 1939446"/>
              <a:gd name="connsiteY8" fmla="*/ 56367 h 142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446" h="1421704">
                <a:moveTo>
                  <a:pt x="137787" y="56367"/>
                </a:moveTo>
                <a:cubicBezTo>
                  <a:pt x="56368" y="87682"/>
                  <a:pt x="0" y="89771"/>
                  <a:pt x="50104" y="231732"/>
                </a:cubicBezTo>
                <a:cubicBezTo>
                  <a:pt x="100208" y="373693"/>
                  <a:pt x="167014" y="720247"/>
                  <a:pt x="438411" y="908137"/>
                </a:cubicBezTo>
                <a:cubicBezTo>
                  <a:pt x="709808" y="1096027"/>
                  <a:pt x="1430055" y="1296444"/>
                  <a:pt x="1678488" y="1359074"/>
                </a:cubicBezTo>
                <a:cubicBezTo>
                  <a:pt x="1926921" y="1421704"/>
                  <a:pt x="1918570" y="1396652"/>
                  <a:pt x="1929008" y="1283918"/>
                </a:cubicBezTo>
                <a:cubicBezTo>
                  <a:pt x="1939446" y="1171184"/>
                  <a:pt x="1812099" y="845507"/>
                  <a:pt x="1741118" y="682669"/>
                </a:cubicBezTo>
                <a:cubicBezTo>
                  <a:pt x="1670137" y="519831"/>
                  <a:pt x="1703540" y="413359"/>
                  <a:pt x="1503124" y="306888"/>
                </a:cubicBezTo>
                <a:cubicBezTo>
                  <a:pt x="1302708" y="200417"/>
                  <a:pt x="768263" y="87682"/>
                  <a:pt x="538619" y="43841"/>
                </a:cubicBezTo>
                <a:cubicBezTo>
                  <a:pt x="308975" y="0"/>
                  <a:pt x="219206" y="25052"/>
                  <a:pt x="137787" y="5636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1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en-US" altLang="zh-TW" dirty="0" smtClean="0"/>
              <a:t>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2050" name="Picture 2" descr="C:\Users\Ian\Desktop\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387" y="2204864"/>
            <a:ext cx="6059941" cy="371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90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Unsupervised learning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Machine learning structure</a:t>
            </a:r>
            <a:endParaRPr lang="zh-TW" altLang="en-US" dirty="0"/>
          </a:p>
        </p:txBody>
      </p:sp>
      <p:pic>
        <p:nvPicPr>
          <p:cNvPr id="3074" name="Picture 2" descr="C:\Users\Ian\Desktop\unsuperv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78" y="2204864"/>
            <a:ext cx="6415174" cy="37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99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高山峻嶺">
  <a:themeElements>
    <a:clrScheme name="高山峻嶺">
      <a:dk1>
        <a:srgbClr val="000000"/>
      </a:dk1>
      <a:lt1>
        <a:srgbClr val="FFFFFF"/>
      </a:lt1>
      <a:dk2>
        <a:srgbClr val="0536B3"/>
      </a:dk2>
      <a:lt2>
        <a:srgbClr val="7CB7F8"/>
      </a:lt2>
      <a:accent1>
        <a:srgbClr val="3F9EE4"/>
      </a:accent1>
      <a:accent2>
        <a:srgbClr val="77B559"/>
      </a:accent2>
      <a:accent3>
        <a:srgbClr val="E4A81B"/>
      </a:accent3>
      <a:accent4>
        <a:srgbClr val="108BB4"/>
      </a:accent4>
      <a:accent5>
        <a:srgbClr val="DA7328"/>
      </a:accent5>
      <a:accent6>
        <a:srgbClr val="AE589F"/>
      </a:accent6>
      <a:hlink>
        <a:srgbClr val="460245"/>
      </a:hlink>
      <a:folHlink>
        <a:srgbClr val="AC17D6"/>
      </a:folHlink>
    </a:clrScheme>
    <a:fontScheme name="高山峻嶺">
      <a:maj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HY 헤드라인 M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ill Sans MT"/>
        <a:ea typeface=""/>
        <a:cs typeface=""/>
        <a:font script="Cyrl" typeface="Arial"/>
        <a:font script="Grek" typeface="Arial"/>
        <a:font script="Jpan" typeface="HG丸ｺﾞｼｯｸM-PRO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高山峻嶺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95000"/>
                <a:satMod val="100000"/>
              </a:schemeClr>
            </a:gs>
            <a:gs pos="100000">
              <a:schemeClr val="phClr">
                <a:tint val="10000"/>
                <a:satMod val="300000"/>
              </a:schemeClr>
            </a:gs>
          </a:gsLst>
          <a:lin ang="13000000" scaled="0"/>
        </a:gradFill>
        <a:blipFill>
          <a:blip xmlns:r="http://schemas.openxmlformats.org/officeDocument/2006/relationships" r:embed="rId1">
            <a:duotone>
              <a:schemeClr val="phClr">
                <a:shade val="75000"/>
              </a:schemeClr>
              <a:schemeClr val="phClr">
                <a:tint val="5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TC010219414[[fn=高山佈景主題]]</Template>
  <TotalTime>2863</TotalTime>
  <Words>206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맑은 고딕</vt:lpstr>
      <vt:lpstr>微軟正黑體</vt:lpstr>
      <vt:lpstr>Arial</vt:lpstr>
      <vt:lpstr>Calibri</vt:lpstr>
      <vt:lpstr>Gill Sans MT</vt:lpstr>
      <vt:lpstr>新細明體</vt:lpstr>
      <vt:lpstr>Wingdings 2</vt:lpstr>
      <vt:lpstr>高山峻嶺</vt:lpstr>
      <vt:lpstr>An Overview of  Machine Learning</vt:lpstr>
      <vt:lpstr>Outline &amp; Content</vt:lpstr>
      <vt:lpstr>What is machine learning?</vt:lpstr>
      <vt:lpstr>Learning system model</vt:lpstr>
      <vt:lpstr>Algorithms</vt:lpstr>
      <vt:lpstr>Machine learning methods </vt:lpstr>
      <vt:lpstr>Diagrams </vt:lpstr>
      <vt:lpstr>Machine learning structure</vt:lpstr>
      <vt:lpstr>Machine learning structure</vt:lpstr>
      <vt:lpstr>Who’s using it </vt:lpstr>
      <vt:lpstr>Applications</vt:lpstr>
      <vt:lpstr>PowerPoint Presentation</vt:lpstr>
    </vt:vector>
  </TitlesOfParts>
  <Company>NTU DISP LAB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Ian Chang</dc:creator>
  <cp:lastModifiedBy>EduKinect</cp:lastModifiedBy>
  <cp:revision>118</cp:revision>
  <dcterms:created xsi:type="dcterms:W3CDTF">2011-10-12T13:27:42Z</dcterms:created>
  <dcterms:modified xsi:type="dcterms:W3CDTF">2017-08-02T09:54:31Z</dcterms:modified>
</cp:coreProperties>
</file>