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42" r:id="rId3"/>
    <p:sldId id="343" r:id="rId4"/>
    <p:sldId id="264" r:id="rId5"/>
    <p:sldId id="345" r:id="rId6"/>
    <p:sldId id="346" r:id="rId7"/>
    <p:sldId id="257" r:id="rId8"/>
    <p:sldId id="348" r:id="rId9"/>
    <p:sldId id="349" r:id="rId10"/>
    <p:sldId id="350" r:id="rId11"/>
    <p:sldId id="351" r:id="rId12"/>
    <p:sldId id="353" r:id="rId13"/>
    <p:sldId id="352" r:id="rId14"/>
    <p:sldId id="354" r:id="rId15"/>
    <p:sldId id="355" r:id="rId16"/>
    <p:sldId id="356" r:id="rId17"/>
    <p:sldId id="357" r:id="rId18"/>
    <p:sldId id="358" r:id="rId19"/>
    <p:sldId id="359" r:id="rId20"/>
    <p:sldId id="347" r:id="rId21"/>
    <p:sldId id="261" r:id="rId22"/>
    <p:sldId id="258" r:id="rId23"/>
    <p:sldId id="262" r:id="rId24"/>
    <p:sldId id="362" r:id="rId25"/>
    <p:sldId id="363" r:id="rId26"/>
    <p:sldId id="364" r:id="rId27"/>
    <p:sldId id="365" r:id="rId28"/>
    <p:sldId id="366" r:id="rId29"/>
    <p:sldId id="367" r:id="rId30"/>
    <p:sldId id="368" r:id="rId31"/>
    <p:sldId id="369" r:id="rId32"/>
    <p:sldId id="370" r:id="rId33"/>
    <p:sldId id="360" r:id="rId34"/>
    <p:sldId id="263"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3" r:id="rId57"/>
    <p:sldId id="392" r:id="rId58"/>
    <p:sldId id="394" r:id="rId5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893" autoAdjust="0"/>
  </p:normalViewPr>
  <p:slideViewPr>
    <p:cSldViewPr snapToGrid="0">
      <p:cViewPr varScale="1">
        <p:scale>
          <a:sx n="74" d="100"/>
          <a:sy n="74"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84CFC-EE09-4870-B052-B1D4F1A55E5E}" type="datetimeFigureOut">
              <a:rPr lang="id-ID" smtClean="0"/>
              <a:t>18/09/2017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56A78-30DE-438D-A942-D02C141F8B36}" type="slidenum">
              <a:rPr lang="id-ID" smtClean="0"/>
              <a:t>‹#›</a:t>
            </a:fld>
            <a:endParaRPr lang="id-ID"/>
          </a:p>
        </p:txBody>
      </p:sp>
    </p:spTree>
    <p:extLst>
      <p:ext uri="{BB962C8B-B14F-4D97-AF65-F5344CB8AC3E}">
        <p14:creationId xmlns:p14="http://schemas.microsoft.com/office/powerpoint/2010/main" val="225864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ocs.python.org/release/3.1.5/library/functions.html#int"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a:t>
            </a:fld>
            <a:endParaRPr lang="id-ID"/>
          </a:p>
        </p:txBody>
      </p:sp>
    </p:spTree>
    <p:extLst>
      <p:ext uri="{BB962C8B-B14F-4D97-AF65-F5344CB8AC3E}">
        <p14:creationId xmlns:p14="http://schemas.microsoft.com/office/powerpoint/2010/main" val="2227204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12</a:t>
            </a:fld>
            <a:endParaRPr lang="id-ID"/>
          </a:p>
        </p:txBody>
      </p:sp>
    </p:spTree>
    <p:extLst>
      <p:ext uri="{BB962C8B-B14F-4D97-AF65-F5344CB8AC3E}">
        <p14:creationId xmlns:p14="http://schemas.microsoft.com/office/powerpoint/2010/main" val="58855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13</a:t>
            </a:fld>
            <a:endParaRPr lang="id-ID"/>
          </a:p>
        </p:txBody>
      </p:sp>
    </p:spTree>
    <p:extLst>
      <p:ext uri="{BB962C8B-B14F-4D97-AF65-F5344CB8AC3E}">
        <p14:creationId xmlns:p14="http://schemas.microsoft.com/office/powerpoint/2010/main" val="212590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14</a:t>
            </a:fld>
            <a:endParaRPr lang="id-ID"/>
          </a:p>
        </p:txBody>
      </p:sp>
    </p:spTree>
    <p:extLst>
      <p:ext uri="{BB962C8B-B14F-4D97-AF65-F5344CB8AC3E}">
        <p14:creationId xmlns:p14="http://schemas.microsoft.com/office/powerpoint/2010/main" val="129280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15</a:t>
            </a:fld>
            <a:endParaRPr lang="id-ID"/>
          </a:p>
        </p:txBody>
      </p:sp>
    </p:spTree>
    <p:extLst>
      <p:ext uri="{BB962C8B-B14F-4D97-AF65-F5344CB8AC3E}">
        <p14:creationId xmlns:p14="http://schemas.microsoft.com/office/powerpoint/2010/main" val="333535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16</a:t>
            </a:fld>
            <a:endParaRPr lang="id-ID"/>
          </a:p>
        </p:txBody>
      </p:sp>
    </p:spTree>
    <p:extLst>
      <p:ext uri="{BB962C8B-B14F-4D97-AF65-F5344CB8AC3E}">
        <p14:creationId xmlns:p14="http://schemas.microsoft.com/office/powerpoint/2010/main" val="2511476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17</a:t>
            </a:fld>
            <a:endParaRPr lang="id-ID"/>
          </a:p>
        </p:txBody>
      </p:sp>
    </p:spTree>
    <p:extLst>
      <p:ext uri="{BB962C8B-B14F-4D97-AF65-F5344CB8AC3E}">
        <p14:creationId xmlns:p14="http://schemas.microsoft.com/office/powerpoint/2010/main" val="11114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18</a:t>
            </a:fld>
            <a:endParaRPr lang="id-ID"/>
          </a:p>
        </p:txBody>
      </p:sp>
    </p:spTree>
    <p:extLst>
      <p:ext uri="{BB962C8B-B14F-4D97-AF65-F5344CB8AC3E}">
        <p14:creationId xmlns:p14="http://schemas.microsoft.com/office/powerpoint/2010/main" val="920140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19</a:t>
            </a:fld>
            <a:endParaRPr lang="id-ID"/>
          </a:p>
        </p:txBody>
      </p:sp>
    </p:spTree>
    <p:extLst>
      <p:ext uri="{BB962C8B-B14F-4D97-AF65-F5344CB8AC3E}">
        <p14:creationId xmlns:p14="http://schemas.microsoft.com/office/powerpoint/2010/main" val="1445874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20</a:t>
            </a:fld>
            <a:endParaRPr lang="id-ID"/>
          </a:p>
        </p:txBody>
      </p:sp>
    </p:spTree>
    <p:extLst>
      <p:ext uri="{BB962C8B-B14F-4D97-AF65-F5344CB8AC3E}">
        <p14:creationId xmlns:p14="http://schemas.microsoft.com/office/powerpoint/2010/main" val="154083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is in </a:t>
            </a:r>
            <a:r>
              <a:rPr lang="en-US" b="1" dirty="0"/>
              <a:t>python 3</a:t>
            </a:r>
            <a:r>
              <a:rPr lang="en-US" dirty="0"/>
              <a:t>,</a:t>
            </a:r>
            <a:r>
              <a:rPr lang="en-US" baseline="0" dirty="0"/>
              <a:t> </a:t>
            </a:r>
            <a:r>
              <a:rPr lang="en-US" b="1" u="sng" baseline="0" dirty="0"/>
              <a:t>print</a:t>
            </a:r>
            <a:r>
              <a:rPr lang="en-US" baseline="0" dirty="0"/>
              <a:t> </a:t>
            </a:r>
            <a:r>
              <a:rPr lang="en-US" b="1" baseline="0" dirty="0"/>
              <a:t>is no longer a statement, but a function</a:t>
            </a:r>
            <a:endParaRPr lang="id-ID" b="1" dirty="0"/>
          </a:p>
        </p:txBody>
      </p:sp>
      <p:sp>
        <p:nvSpPr>
          <p:cNvPr id="4" name="Slide Number Placeholder 3"/>
          <p:cNvSpPr>
            <a:spLocks noGrp="1"/>
          </p:cNvSpPr>
          <p:nvPr>
            <p:ph type="sldNum" sz="quarter" idx="10"/>
          </p:nvPr>
        </p:nvSpPr>
        <p:spPr/>
        <p:txBody>
          <a:bodyPr/>
          <a:lstStyle/>
          <a:p>
            <a:fld id="{7B856A78-30DE-438D-A942-D02C141F8B36}" type="slidenum">
              <a:rPr lang="id-ID" smtClean="0"/>
              <a:t>22</a:t>
            </a:fld>
            <a:endParaRPr lang="id-ID"/>
          </a:p>
        </p:txBody>
      </p:sp>
    </p:spTree>
    <p:extLst>
      <p:ext uri="{BB962C8B-B14F-4D97-AF65-F5344CB8AC3E}">
        <p14:creationId xmlns:p14="http://schemas.microsoft.com/office/powerpoint/2010/main" val="285775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a:t>
            </a:fld>
            <a:endParaRPr lang="id-ID"/>
          </a:p>
        </p:txBody>
      </p:sp>
    </p:spTree>
    <p:extLst>
      <p:ext uri="{BB962C8B-B14F-4D97-AF65-F5344CB8AC3E}">
        <p14:creationId xmlns:p14="http://schemas.microsoft.com/office/powerpoint/2010/main" val="3596923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23</a:t>
            </a:fld>
            <a:endParaRPr lang="id-ID"/>
          </a:p>
        </p:txBody>
      </p:sp>
    </p:spTree>
    <p:extLst>
      <p:ext uri="{BB962C8B-B14F-4D97-AF65-F5344CB8AC3E}">
        <p14:creationId xmlns:p14="http://schemas.microsoft.com/office/powerpoint/2010/main" val="3382872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24</a:t>
            </a:fld>
            <a:endParaRPr lang="id-ID"/>
          </a:p>
        </p:txBody>
      </p:sp>
    </p:spTree>
    <p:extLst>
      <p:ext uri="{BB962C8B-B14F-4D97-AF65-F5344CB8AC3E}">
        <p14:creationId xmlns:p14="http://schemas.microsoft.com/office/powerpoint/2010/main" val="898232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25</a:t>
            </a:fld>
            <a:endParaRPr lang="id-ID"/>
          </a:p>
        </p:txBody>
      </p:sp>
    </p:spTree>
    <p:extLst>
      <p:ext uri="{BB962C8B-B14F-4D97-AF65-F5344CB8AC3E}">
        <p14:creationId xmlns:p14="http://schemas.microsoft.com/office/powerpoint/2010/main" val="3266602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26</a:t>
            </a:fld>
            <a:endParaRPr lang="id-ID"/>
          </a:p>
        </p:txBody>
      </p:sp>
    </p:spTree>
    <p:extLst>
      <p:ext uri="{BB962C8B-B14F-4D97-AF65-F5344CB8AC3E}">
        <p14:creationId xmlns:p14="http://schemas.microsoft.com/office/powerpoint/2010/main" val="3381559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27</a:t>
            </a:fld>
            <a:endParaRPr lang="id-ID"/>
          </a:p>
        </p:txBody>
      </p:sp>
    </p:spTree>
    <p:extLst>
      <p:ext uri="{BB962C8B-B14F-4D97-AF65-F5344CB8AC3E}">
        <p14:creationId xmlns:p14="http://schemas.microsoft.com/office/powerpoint/2010/main" val="1167097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28</a:t>
            </a:fld>
            <a:endParaRPr lang="id-ID"/>
          </a:p>
        </p:txBody>
      </p:sp>
    </p:spTree>
    <p:extLst>
      <p:ext uri="{BB962C8B-B14F-4D97-AF65-F5344CB8AC3E}">
        <p14:creationId xmlns:p14="http://schemas.microsoft.com/office/powerpoint/2010/main" val="3110803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29</a:t>
            </a:fld>
            <a:endParaRPr lang="id-ID"/>
          </a:p>
        </p:txBody>
      </p:sp>
    </p:spTree>
    <p:extLst>
      <p:ext uri="{BB962C8B-B14F-4D97-AF65-F5344CB8AC3E}">
        <p14:creationId xmlns:p14="http://schemas.microsoft.com/office/powerpoint/2010/main" val="2174913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30</a:t>
            </a:fld>
            <a:endParaRPr lang="id-ID"/>
          </a:p>
        </p:txBody>
      </p:sp>
    </p:spTree>
    <p:extLst>
      <p:ext uri="{BB962C8B-B14F-4D97-AF65-F5344CB8AC3E}">
        <p14:creationId xmlns:p14="http://schemas.microsoft.com/office/powerpoint/2010/main" val="1953371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31</a:t>
            </a:fld>
            <a:endParaRPr lang="id-ID"/>
          </a:p>
        </p:txBody>
      </p:sp>
    </p:spTree>
    <p:extLst>
      <p:ext uri="{BB962C8B-B14F-4D97-AF65-F5344CB8AC3E}">
        <p14:creationId xmlns:p14="http://schemas.microsoft.com/office/powerpoint/2010/main" val="1489856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32</a:t>
            </a:fld>
            <a:endParaRPr lang="id-ID"/>
          </a:p>
        </p:txBody>
      </p:sp>
    </p:spTree>
    <p:extLst>
      <p:ext uri="{BB962C8B-B14F-4D97-AF65-F5344CB8AC3E}">
        <p14:creationId xmlns:p14="http://schemas.microsoft.com/office/powerpoint/2010/main" val="270957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5</a:t>
            </a:fld>
            <a:endParaRPr lang="id-ID"/>
          </a:p>
        </p:txBody>
      </p:sp>
    </p:spTree>
    <p:extLst>
      <p:ext uri="{BB962C8B-B14F-4D97-AF65-F5344CB8AC3E}">
        <p14:creationId xmlns:p14="http://schemas.microsoft.com/office/powerpoint/2010/main" val="2227857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Strings in Python are identified as a contiguous set of characters represented in the quotation marks. Python allows for either pairs of single or double quotes. Subsets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of strings can be taken using the slice operator ([ ] and [:] ) with indexes starting at 0 in the beginning of the string and working their way from -1 at the end. The plus (+) sign is the string concatenation operator and the asterisk (*) is the repetition operator. For example:</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33</a:t>
            </a:fld>
            <a:endParaRPr lang="id-ID"/>
          </a:p>
        </p:txBody>
      </p:sp>
    </p:spTree>
    <p:extLst>
      <p:ext uri="{BB962C8B-B14F-4D97-AF65-F5344CB8AC3E}">
        <p14:creationId xmlns:p14="http://schemas.microsoft.com/office/powerpoint/2010/main" val="1962427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34</a:t>
            </a:fld>
            <a:endParaRPr lang="id-ID"/>
          </a:p>
        </p:txBody>
      </p:sp>
    </p:spTree>
    <p:extLst>
      <p:ext uri="{BB962C8B-B14F-4D97-AF65-F5344CB8AC3E}">
        <p14:creationId xmlns:p14="http://schemas.microsoft.com/office/powerpoint/2010/main" val="1758122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35</a:t>
            </a:fld>
            <a:endParaRPr lang="id-ID"/>
          </a:p>
        </p:txBody>
      </p:sp>
    </p:spTree>
    <p:extLst>
      <p:ext uri="{BB962C8B-B14F-4D97-AF65-F5344CB8AC3E}">
        <p14:creationId xmlns:p14="http://schemas.microsoft.com/office/powerpoint/2010/main" val="3339168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36</a:t>
            </a:fld>
            <a:endParaRPr lang="id-ID"/>
          </a:p>
        </p:txBody>
      </p:sp>
    </p:spTree>
    <p:extLst>
      <p:ext uri="{BB962C8B-B14F-4D97-AF65-F5344CB8AC3E}">
        <p14:creationId xmlns:p14="http://schemas.microsoft.com/office/powerpoint/2010/main" val="3042485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37</a:t>
            </a:fld>
            <a:endParaRPr lang="id-ID"/>
          </a:p>
        </p:txBody>
      </p:sp>
    </p:spTree>
    <p:extLst>
      <p:ext uri="{BB962C8B-B14F-4D97-AF65-F5344CB8AC3E}">
        <p14:creationId xmlns:p14="http://schemas.microsoft.com/office/powerpoint/2010/main" val="2292461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38</a:t>
            </a:fld>
            <a:endParaRPr lang="id-ID"/>
          </a:p>
        </p:txBody>
      </p:sp>
    </p:spTree>
    <p:extLst>
      <p:ext uri="{BB962C8B-B14F-4D97-AF65-F5344CB8AC3E}">
        <p14:creationId xmlns:p14="http://schemas.microsoft.com/office/powerpoint/2010/main" val="3821458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39</a:t>
            </a:fld>
            <a:endParaRPr lang="id-ID"/>
          </a:p>
        </p:txBody>
      </p:sp>
    </p:spTree>
    <p:extLst>
      <p:ext uri="{BB962C8B-B14F-4D97-AF65-F5344CB8AC3E}">
        <p14:creationId xmlns:p14="http://schemas.microsoft.com/office/powerpoint/2010/main" val="30573992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40</a:t>
            </a:fld>
            <a:endParaRPr lang="id-ID"/>
          </a:p>
        </p:txBody>
      </p:sp>
    </p:spTree>
    <p:extLst>
      <p:ext uri="{BB962C8B-B14F-4D97-AF65-F5344CB8AC3E}">
        <p14:creationId xmlns:p14="http://schemas.microsoft.com/office/powerpoint/2010/main" val="436767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41</a:t>
            </a:fld>
            <a:endParaRPr lang="id-ID"/>
          </a:p>
        </p:txBody>
      </p:sp>
    </p:spTree>
    <p:extLst>
      <p:ext uri="{BB962C8B-B14F-4D97-AF65-F5344CB8AC3E}">
        <p14:creationId xmlns:p14="http://schemas.microsoft.com/office/powerpoint/2010/main" val="270518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42</a:t>
            </a:fld>
            <a:endParaRPr lang="id-ID"/>
          </a:p>
        </p:txBody>
      </p:sp>
    </p:spTree>
    <p:extLst>
      <p:ext uri="{BB962C8B-B14F-4D97-AF65-F5344CB8AC3E}">
        <p14:creationId xmlns:p14="http://schemas.microsoft.com/office/powerpoint/2010/main" val="50248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6</a:t>
            </a:fld>
            <a:endParaRPr lang="id-ID"/>
          </a:p>
        </p:txBody>
      </p:sp>
    </p:spTree>
    <p:extLst>
      <p:ext uri="{BB962C8B-B14F-4D97-AF65-F5344CB8AC3E}">
        <p14:creationId xmlns:p14="http://schemas.microsoft.com/office/powerpoint/2010/main" val="3810733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43</a:t>
            </a:fld>
            <a:endParaRPr lang="id-ID"/>
          </a:p>
        </p:txBody>
      </p:sp>
    </p:spTree>
    <p:extLst>
      <p:ext uri="{BB962C8B-B14F-4D97-AF65-F5344CB8AC3E}">
        <p14:creationId xmlns:p14="http://schemas.microsoft.com/office/powerpoint/2010/main" val="2956982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44</a:t>
            </a:fld>
            <a:endParaRPr lang="id-ID"/>
          </a:p>
        </p:txBody>
      </p:sp>
    </p:spTree>
    <p:extLst>
      <p:ext uri="{BB962C8B-B14F-4D97-AF65-F5344CB8AC3E}">
        <p14:creationId xmlns:p14="http://schemas.microsoft.com/office/powerpoint/2010/main" val="2706734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45</a:t>
            </a:fld>
            <a:endParaRPr lang="id-ID"/>
          </a:p>
        </p:txBody>
      </p:sp>
    </p:spTree>
    <p:extLst>
      <p:ext uri="{BB962C8B-B14F-4D97-AF65-F5344CB8AC3E}">
        <p14:creationId xmlns:p14="http://schemas.microsoft.com/office/powerpoint/2010/main" val="2543573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46</a:t>
            </a:fld>
            <a:endParaRPr lang="id-ID"/>
          </a:p>
        </p:txBody>
      </p:sp>
    </p:spTree>
    <p:extLst>
      <p:ext uri="{BB962C8B-B14F-4D97-AF65-F5344CB8AC3E}">
        <p14:creationId xmlns:p14="http://schemas.microsoft.com/office/powerpoint/2010/main" val="3723647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47</a:t>
            </a:fld>
            <a:endParaRPr lang="id-ID"/>
          </a:p>
        </p:txBody>
      </p:sp>
    </p:spTree>
    <p:extLst>
      <p:ext uri="{BB962C8B-B14F-4D97-AF65-F5344CB8AC3E}">
        <p14:creationId xmlns:p14="http://schemas.microsoft.com/office/powerpoint/2010/main" val="20664371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48</a:t>
            </a:fld>
            <a:endParaRPr lang="id-ID"/>
          </a:p>
        </p:txBody>
      </p:sp>
    </p:spTree>
    <p:extLst>
      <p:ext uri="{BB962C8B-B14F-4D97-AF65-F5344CB8AC3E}">
        <p14:creationId xmlns:p14="http://schemas.microsoft.com/office/powerpoint/2010/main" val="22444625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49</a:t>
            </a:fld>
            <a:endParaRPr lang="id-ID"/>
          </a:p>
        </p:txBody>
      </p:sp>
    </p:spTree>
    <p:extLst>
      <p:ext uri="{BB962C8B-B14F-4D97-AF65-F5344CB8AC3E}">
        <p14:creationId xmlns:p14="http://schemas.microsoft.com/office/powerpoint/2010/main" val="1975188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50</a:t>
            </a:fld>
            <a:endParaRPr lang="id-ID"/>
          </a:p>
        </p:txBody>
      </p:sp>
    </p:spTree>
    <p:extLst>
      <p:ext uri="{BB962C8B-B14F-4D97-AF65-F5344CB8AC3E}">
        <p14:creationId xmlns:p14="http://schemas.microsoft.com/office/powerpoint/2010/main" val="3287908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51</a:t>
            </a:fld>
            <a:endParaRPr lang="id-ID"/>
          </a:p>
        </p:txBody>
      </p:sp>
    </p:spTree>
    <p:extLst>
      <p:ext uri="{BB962C8B-B14F-4D97-AF65-F5344CB8AC3E}">
        <p14:creationId xmlns:p14="http://schemas.microsoft.com/office/powerpoint/2010/main" val="1120473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52</a:t>
            </a:fld>
            <a:endParaRPr lang="id-ID"/>
          </a:p>
        </p:txBody>
      </p:sp>
    </p:spTree>
    <p:extLst>
      <p:ext uri="{BB962C8B-B14F-4D97-AF65-F5344CB8AC3E}">
        <p14:creationId xmlns:p14="http://schemas.microsoft.com/office/powerpoint/2010/main" val="95328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7</a:t>
            </a:fld>
            <a:endParaRPr lang="id-ID"/>
          </a:p>
        </p:txBody>
      </p:sp>
    </p:spTree>
    <p:extLst>
      <p:ext uri="{BB962C8B-B14F-4D97-AF65-F5344CB8AC3E}">
        <p14:creationId xmlns:p14="http://schemas.microsoft.com/office/powerpoint/2010/main" val="7833285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53</a:t>
            </a:fld>
            <a:endParaRPr lang="id-ID"/>
          </a:p>
        </p:txBody>
      </p:sp>
    </p:spTree>
    <p:extLst>
      <p:ext uri="{BB962C8B-B14F-4D97-AF65-F5344CB8AC3E}">
        <p14:creationId xmlns:p14="http://schemas.microsoft.com/office/powerpoint/2010/main" val="37136038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54</a:t>
            </a:fld>
            <a:endParaRPr lang="id-ID"/>
          </a:p>
        </p:txBody>
      </p:sp>
    </p:spTree>
    <p:extLst>
      <p:ext uri="{BB962C8B-B14F-4D97-AF65-F5344CB8AC3E}">
        <p14:creationId xmlns:p14="http://schemas.microsoft.com/office/powerpoint/2010/main" val="3996968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55</a:t>
            </a:fld>
            <a:endParaRPr lang="id-ID"/>
          </a:p>
        </p:txBody>
      </p:sp>
    </p:spTree>
    <p:extLst>
      <p:ext uri="{BB962C8B-B14F-4D97-AF65-F5344CB8AC3E}">
        <p14:creationId xmlns:p14="http://schemas.microsoft.com/office/powerpoint/2010/main" val="2390767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56</a:t>
            </a:fld>
            <a:endParaRPr lang="id-ID"/>
          </a:p>
        </p:txBody>
      </p:sp>
    </p:spTree>
    <p:extLst>
      <p:ext uri="{BB962C8B-B14F-4D97-AF65-F5344CB8AC3E}">
        <p14:creationId xmlns:p14="http://schemas.microsoft.com/office/powerpoint/2010/main" val="1641898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57</a:t>
            </a:fld>
            <a:endParaRPr lang="id-ID"/>
          </a:p>
        </p:txBody>
      </p:sp>
    </p:spTree>
    <p:extLst>
      <p:ext uri="{BB962C8B-B14F-4D97-AF65-F5344CB8AC3E}">
        <p14:creationId xmlns:p14="http://schemas.microsoft.com/office/powerpoint/2010/main" val="1528964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Number data types store numeric values. Number objects are created when you assign a value to them.</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major difference between python 2x version and new python 3x version is:</a:t>
            </a:r>
            <a:r>
              <a:rPr lang="en-US" dirty="0"/>
              <a:t> long renamed to </a:t>
            </a:r>
            <a:r>
              <a:rPr lang="en-US" dirty="0">
                <a:hlinkClick r:id="rId3" tooltip="int"/>
              </a:rPr>
              <a:t>int</a:t>
            </a:r>
            <a:r>
              <a:rPr lang="en-US" dirty="0"/>
              <a:t>. That is, there is only one built-in integral type, named </a:t>
            </a:r>
            <a:r>
              <a:rPr lang="en-US" dirty="0" err="1">
                <a:hlinkClick r:id="rId3" tooltip="int"/>
              </a:rPr>
              <a:t>int</a:t>
            </a:r>
            <a:r>
              <a:rPr lang="en-US" dirty="0"/>
              <a:t>; but it behaves mostly like the old long type.</a:t>
            </a:r>
          </a:p>
          <a:p>
            <a:endParaRPr lang="en-US" dirty="0"/>
          </a:p>
          <a:p>
            <a:r>
              <a:rPr lang="en-US" sz="1200" i="0" kern="1200" dirty="0">
                <a:solidFill>
                  <a:schemeClr val="tx1"/>
                </a:solidFill>
                <a:effectLst/>
                <a:latin typeface="+mn-lt"/>
                <a:ea typeface="+mn-ea"/>
                <a:cs typeface="+mn-cs"/>
              </a:rPr>
              <a:t>A complex number consists of an ordered pair of real floating-point numbers denoted by x + </a:t>
            </a:r>
            <a:r>
              <a:rPr lang="en-US" sz="1200" i="0" kern="1200" dirty="0" err="1">
                <a:solidFill>
                  <a:schemeClr val="tx1"/>
                </a:solidFill>
                <a:effectLst/>
                <a:latin typeface="+mn-lt"/>
                <a:ea typeface="+mn-ea"/>
                <a:cs typeface="+mn-cs"/>
              </a:rPr>
              <a:t>yj</a:t>
            </a:r>
            <a:r>
              <a:rPr lang="en-US" sz="1200" i="0" kern="1200" dirty="0">
                <a:solidFill>
                  <a:schemeClr val="tx1"/>
                </a:solidFill>
                <a:effectLst/>
                <a:latin typeface="+mn-lt"/>
                <a:ea typeface="+mn-ea"/>
                <a:cs typeface="+mn-cs"/>
              </a:rPr>
              <a:t>, where x is the real part and b is the imaginary part of the complex number.</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856A78-30DE-438D-A942-D02C141F8B36}" type="slidenum">
              <a:rPr lang="id-ID" smtClean="0"/>
              <a:t>58</a:t>
            </a:fld>
            <a:endParaRPr lang="id-ID"/>
          </a:p>
        </p:txBody>
      </p:sp>
    </p:spTree>
    <p:extLst>
      <p:ext uri="{BB962C8B-B14F-4D97-AF65-F5344CB8AC3E}">
        <p14:creationId xmlns:p14="http://schemas.microsoft.com/office/powerpoint/2010/main" val="286054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8</a:t>
            </a:fld>
            <a:endParaRPr lang="id-ID"/>
          </a:p>
        </p:txBody>
      </p:sp>
    </p:spTree>
    <p:extLst>
      <p:ext uri="{BB962C8B-B14F-4D97-AF65-F5344CB8AC3E}">
        <p14:creationId xmlns:p14="http://schemas.microsoft.com/office/powerpoint/2010/main" val="2861723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9</a:t>
            </a:fld>
            <a:endParaRPr lang="id-ID"/>
          </a:p>
        </p:txBody>
      </p:sp>
    </p:spTree>
    <p:extLst>
      <p:ext uri="{BB962C8B-B14F-4D97-AF65-F5344CB8AC3E}">
        <p14:creationId xmlns:p14="http://schemas.microsoft.com/office/powerpoint/2010/main" val="238780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10</a:t>
            </a:fld>
            <a:endParaRPr lang="id-ID"/>
          </a:p>
        </p:txBody>
      </p:sp>
    </p:spTree>
    <p:extLst>
      <p:ext uri="{BB962C8B-B14F-4D97-AF65-F5344CB8AC3E}">
        <p14:creationId xmlns:p14="http://schemas.microsoft.com/office/powerpoint/2010/main" val="2257453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11</a:t>
            </a:fld>
            <a:endParaRPr lang="id-ID"/>
          </a:p>
        </p:txBody>
      </p:sp>
    </p:spTree>
    <p:extLst>
      <p:ext uri="{BB962C8B-B14F-4D97-AF65-F5344CB8AC3E}">
        <p14:creationId xmlns:p14="http://schemas.microsoft.com/office/powerpoint/2010/main" val="2172507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416042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77342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71111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148107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378345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1166312-6387-4DE5-A78D-07111D9AAD8F}" type="datetimeFigureOut">
              <a:rPr lang="id-ID" smtClean="0"/>
              <a:t>18/09/2017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87529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1166312-6387-4DE5-A78D-07111D9AAD8F}" type="datetimeFigureOut">
              <a:rPr lang="id-ID" smtClean="0"/>
              <a:t>18/09/2017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384419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1166312-6387-4DE5-A78D-07111D9AAD8F}" type="datetimeFigureOut">
              <a:rPr lang="id-ID" smtClean="0"/>
              <a:t>18/09/2017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17235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66312-6387-4DE5-A78D-07111D9AAD8F}" type="datetimeFigureOut">
              <a:rPr lang="id-ID" smtClean="0"/>
              <a:t>18/09/2017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145557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6312-6387-4DE5-A78D-07111D9AAD8F}" type="datetimeFigureOut">
              <a:rPr lang="id-ID" smtClean="0"/>
              <a:t>18/09/2017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335654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6312-6387-4DE5-A78D-07111D9AAD8F}" type="datetimeFigureOut">
              <a:rPr lang="id-ID" smtClean="0"/>
              <a:t>18/09/2017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76415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66312-6387-4DE5-A78D-07111D9AAD8F}" type="datetimeFigureOut">
              <a:rPr lang="id-ID" smtClean="0"/>
              <a:t>18/09/2017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C63D5-3127-472B-8EAB-48E955D01C7E}" type="slidenum">
              <a:rPr lang="id-ID" smtClean="0"/>
              <a:t>‹#›</a:t>
            </a:fld>
            <a:endParaRPr lang="id-ID"/>
          </a:p>
        </p:txBody>
      </p:sp>
    </p:spTree>
    <p:extLst>
      <p:ext uri="{BB962C8B-B14F-4D97-AF65-F5344CB8AC3E}">
        <p14:creationId xmlns:p14="http://schemas.microsoft.com/office/powerpoint/2010/main" val="380271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cdn.edureka.co/blog/wp-content/uploads/2013/06/bar-learn-r-img5.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www.edureka.co/blog/why-learn-r/#1770054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08759"/>
            <a:ext cx="9144000" cy="2001203"/>
          </a:xfrm>
        </p:spPr>
        <p:txBody>
          <a:bodyPr>
            <a:normAutofit/>
          </a:bodyPr>
          <a:lstStyle/>
          <a:p>
            <a:r>
              <a:rPr lang="en-US" b="1" dirty="0">
                <a:solidFill>
                  <a:srgbClr val="FF0000"/>
                </a:solidFill>
              </a:rPr>
              <a:t>Introduction to R </a:t>
            </a:r>
            <a:r>
              <a:rPr lang="en-US" dirty="0"/>
              <a:t>	</a:t>
            </a:r>
            <a:endParaRPr lang="id-ID" dirty="0"/>
          </a:p>
        </p:txBody>
      </p:sp>
      <p:pic>
        <p:nvPicPr>
          <p:cNvPr id="4" name="Picture 2" descr="https://www.acadaccelerator.com/Content/Images/Program/edu-kinec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5" y="149225"/>
            <a:ext cx="2085975" cy="8108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044" y="149225"/>
            <a:ext cx="2713703" cy="2103120"/>
          </a:xfrm>
          <a:prstGeom prst="rect">
            <a:avLst/>
          </a:prstGeom>
        </p:spPr>
      </p:pic>
    </p:spTree>
    <p:extLst>
      <p:ext uri="{BB962C8B-B14F-4D97-AF65-F5344CB8AC3E}">
        <p14:creationId xmlns:p14="http://schemas.microsoft.com/office/powerpoint/2010/main" val="354668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 </a:t>
            </a:r>
            <a:r>
              <a:rPr lang="en-IN" sz="4000" dirty="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5124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600" b="1" dirty="0"/>
              <a:t>2. R is Cross-Platform Compatible:</a:t>
            </a:r>
            <a:endParaRPr lang="en-IN" sz="3600" b="1" dirty="0"/>
          </a:p>
          <a:p>
            <a:pPr marL="0" indent="0" algn="just">
              <a:buNone/>
            </a:pPr>
            <a:r>
              <a:rPr lang="en-US" sz="3600" dirty="0"/>
              <a:t>	One of the biggest advantages of R is that you can run R on several operating systems and varied Software/Hardware. It is quite often used on Microsoft Windows (32-bit as well as 64-bit), Macintosh, GNU/Linux, UNIX and its derivatives such as Mac OS X, Darwin, FreeBSD, Solaris, etc. It also runs on some operating systems of Mainframes. Thanks to the efforts put in by the R Development Core Team to make it cross-platform compatible!</a:t>
            </a:r>
            <a:endParaRPr lang="en-IN" sz="3600" dirty="0"/>
          </a:p>
          <a:p>
            <a:pPr marL="0" indent="0" algn="just">
              <a:buNone/>
            </a:pPr>
            <a:endParaRPr lang="en-IN" sz="3600" dirty="0"/>
          </a:p>
        </p:txBody>
      </p:sp>
    </p:spTree>
    <p:extLst>
      <p:ext uri="{BB962C8B-B14F-4D97-AF65-F5344CB8AC3E}">
        <p14:creationId xmlns:p14="http://schemas.microsoft.com/office/powerpoint/2010/main" val="420999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5124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3.  Most Advanced Statistical Programming Language:</a:t>
            </a:r>
            <a:endParaRPr lang="en-IN" b="1" dirty="0"/>
          </a:p>
          <a:p>
            <a:pPr marL="0" indent="0" algn="just">
              <a:buNone/>
            </a:pPr>
            <a:r>
              <a:rPr lang="en-US" dirty="0"/>
              <a:t>	As R is developed by top computational statisticians and computer language designers, R programming is looked upon as a product of “International collaboration”. Undoubtedly, R is one of the most advanced statistical programming language used world-wide by several statisticians to make their lives much easier and much more productive. R programmers can work on large complex objects (not limited to a small group of problems), exchange data in MS-Excel, ensure the accuracy of the code, keep a track of every computational step, preserve the history for later reference, work on advanced statistical analysis, do intricate visualizations and so on. R is backed by very elaborate technical documentation and tutorials contributed by many users. The overall structure and syntax of R is exclusively developed for statistical computation.</a:t>
            </a:r>
            <a:endParaRPr lang="en-IN" dirty="0"/>
          </a:p>
        </p:txBody>
      </p:sp>
    </p:spTree>
    <p:extLst>
      <p:ext uri="{BB962C8B-B14F-4D97-AF65-F5344CB8AC3E}">
        <p14:creationId xmlns:p14="http://schemas.microsoft.com/office/powerpoint/2010/main" val="243403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5124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b="1" dirty="0"/>
              <a:t>4. Outstanding Graphical Outputs:</a:t>
            </a:r>
          </a:p>
          <a:p>
            <a:pPr marL="0" indent="0" algn="just">
              <a:buNone/>
            </a:pPr>
            <a:r>
              <a:rPr lang="en-US" sz="3200" dirty="0"/>
              <a:t>	R programming language has splendid Hi-Tech graphical capabilities that are incomparable with any other statistical language. That’s why programmers love R! Look at the graphs created in R, whether they are boxplots, histograms, polygons, scatterplots, </a:t>
            </a:r>
            <a:r>
              <a:rPr lang="en-US" sz="3200" dirty="0" err="1"/>
              <a:t>barplots</a:t>
            </a:r>
            <a:r>
              <a:rPr lang="en-US" sz="3200" dirty="0"/>
              <a:t>, arrows, trees, mathematical symbols, </a:t>
            </a:r>
            <a:r>
              <a:rPr lang="en-US" sz="3200" dirty="0" err="1"/>
              <a:t>ggplots</a:t>
            </a:r>
            <a:r>
              <a:rPr lang="en-US" sz="3200" dirty="0"/>
              <a:t>, all these are very impressive and self-explanatory. The graphs generated with R are high in quality and as good as publication graphs! You can create static or even dynamic graphs based on the packages you opt for! Thus, R is a fully programmable graphical language with outstanding features!</a:t>
            </a:r>
            <a:endParaRPr lang="en-IN" sz="3200" dirty="0"/>
          </a:p>
          <a:p>
            <a:pPr marL="0" indent="0" algn="just">
              <a:buNone/>
            </a:pPr>
            <a:endParaRPr lang="en-IN" sz="3200" b="1" dirty="0"/>
          </a:p>
        </p:txBody>
      </p:sp>
    </p:spTree>
    <p:extLst>
      <p:ext uri="{BB962C8B-B14F-4D97-AF65-F5344CB8AC3E}">
        <p14:creationId xmlns:p14="http://schemas.microsoft.com/office/powerpoint/2010/main" val="420041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405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 </a:t>
            </a:r>
            <a:endParaRPr lang="en-IN" dirty="0"/>
          </a:p>
        </p:txBody>
      </p:sp>
      <p:pic>
        <p:nvPicPr>
          <p:cNvPr id="7" name="Picture 6" descr="Reason to Learn R - Outstanding Graphical Outputs">
            <a:extLst>
              <a:ext uri="{FF2B5EF4-FFF2-40B4-BE49-F238E27FC236}">
                <a16:creationId xmlns="" xmlns:a16="http://schemas.microsoft.com/office/drawing/2014/main" id="{E53F70EE-FF4D-4D9A-A01E-05C8A5353E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 y="1325561"/>
            <a:ext cx="12034156" cy="5248234"/>
          </a:xfrm>
          <a:prstGeom prst="rect">
            <a:avLst/>
          </a:prstGeom>
          <a:noFill/>
          <a:ln>
            <a:noFill/>
          </a:ln>
        </p:spPr>
      </p:pic>
    </p:spTree>
    <p:extLst>
      <p:ext uri="{BB962C8B-B14F-4D97-AF65-F5344CB8AC3E}">
        <p14:creationId xmlns:p14="http://schemas.microsoft.com/office/powerpoint/2010/main" val="385742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5124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5.  R is Flexible ‘n’ Fun:</a:t>
            </a:r>
            <a:endParaRPr lang="en-IN" sz="3200" b="1" dirty="0"/>
          </a:p>
          <a:p>
            <a:pPr marL="0" indent="0" algn="just">
              <a:buNone/>
            </a:pPr>
            <a:r>
              <a:rPr lang="en-US" sz="3200" dirty="0"/>
              <a:t>	Do you think there are some bugs in existing R language that need to be addressed? You are most welcome to do that! Or do you want to invent a new analysis? Then learn R programming and get a strong hold of the Analytics world! R being fully programmable, you can even do code enhancements, develop dynamic packages, computerize repetitive procedures, develop your own apps and </a:t>
            </a:r>
            <a:r>
              <a:rPr lang="en-US" sz="3200" dirty="0" err="1"/>
              <a:t>InfoMaps</a:t>
            </a:r>
            <a:r>
              <a:rPr lang="en-US" sz="3200" dirty="0"/>
              <a:t> in R, create tables in </a:t>
            </a:r>
            <a:r>
              <a:rPr lang="en-US" sz="3200" dirty="0" err="1"/>
              <a:t>LaTeX</a:t>
            </a:r>
            <a:r>
              <a:rPr lang="en-US" sz="3200" dirty="0"/>
              <a:t> or </a:t>
            </a:r>
            <a:r>
              <a:rPr lang="en-US" sz="3200" dirty="0" err="1"/>
              <a:t>Lyx</a:t>
            </a:r>
            <a:r>
              <a:rPr lang="en-US" sz="3200" dirty="0"/>
              <a:t> and the list just goes on! It is easy and fun to write your own functions in R and distribute your own R software as an add-on package! The situation is such, that many new statistical methods are being developed attaching an R package to these.</a:t>
            </a:r>
            <a:endParaRPr lang="en-IN" sz="3200" dirty="0"/>
          </a:p>
        </p:txBody>
      </p:sp>
    </p:spTree>
    <p:extLst>
      <p:ext uri="{BB962C8B-B14F-4D97-AF65-F5344CB8AC3E}">
        <p14:creationId xmlns:p14="http://schemas.microsoft.com/office/powerpoint/2010/main" val="411490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5124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b="1" dirty="0"/>
              <a:t>6.  R is Extremely Comprehensive:</a:t>
            </a:r>
            <a:endParaRPr lang="en-IN" sz="3200" b="1" dirty="0"/>
          </a:p>
          <a:p>
            <a:pPr marL="0" indent="0" algn="just">
              <a:buNone/>
            </a:pPr>
            <a:r>
              <a:rPr lang="en-US" sz="3200" dirty="0"/>
              <a:t>	Imagine a programming language offering over 4,800 packages from various repositories relating to Data mining, Bio-informatics, Econometrics, and Spatial analysis! R programming language consists of several standard statistical tests, analyses and models! R can work on objects of infinite size and intricacy with ease. The R programmers are not confined to a single method of achieving a desired graphical model or statistical computation. Instead, R performs a wide variety of functions, such as data manipulation, classical statistical tests, statistical modelling (whether linear or nonlinear), and graphical techniques, classification, clustering, and so on.</a:t>
            </a:r>
            <a:endParaRPr lang="en-IN" sz="3200" dirty="0"/>
          </a:p>
        </p:txBody>
      </p:sp>
    </p:spTree>
    <p:extLst>
      <p:ext uri="{BB962C8B-B14F-4D97-AF65-F5344CB8AC3E}">
        <p14:creationId xmlns:p14="http://schemas.microsoft.com/office/powerpoint/2010/main" val="338836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3381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b="1" dirty="0"/>
              <a:t>7.  R Supports Extensions:</a:t>
            </a:r>
            <a:endParaRPr lang="en-IN" sz="3200" b="1" dirty="0"/>
          </a:p>
          <a:p>
            <a:pPr marL="0" indent="0" algn="just">
              <a:buNone/>
            </a:pPr>
            <a:r>
              <a:rPr lang="en-US" sz="3200" dirty="0"/>
              <a:t>	</a:t>
            </a:r>
            <a:r>
              <a:rPr lang="en-IN" sz="3200" dirty="0"/>
              <a:t>R is not only a very comprehensive language but also very extensible in its structure. Data structures in R consist of vectors, scalars, data frames, time series, matrices, lists, etc. R also supports matrix arithmetic as well as extensible object-system such as regression models and geo-spatial coordinates. R also supports procedural programming along with functions and also OOP (Object-Oriented Programming) for certain functions. R programming language also has the facility to extract data from Google using </a:t>
            </a:r>
            <a:r>
              <a:rPr lang="en-IN" sz="3200" dirty="0" err="1"/>
              <a:t>RCurl</a:t>
            </a:r>
            <a:r>
              <a:rPr lang="en-IN" sz="3200" dirty="0"/>
              <a:t> package, join the vectors or data frames of different length into a single data frame, zip fastener to join rows or columns of two data frames in a different manner and also get hold of the Normalized Google Distance (NGD) with R!</a:t>
            </a:r>
            <a:r>
              <a:rPr lang="en-US" sz="3200" dirty="0"/>
              <a:t>.</a:t>
            </a:r>
            <a:endParaRPr lang="en-IN" sz="3200" dirty="0"/>
          </a:p>
        </p:txBody>
      </p:sp>
    </p:spTree>
    <p:extLst>
      <p:ext uri="{BB962C8B-B14F-4D97-AF65-F5344CB8AC3E}">
        <p14:creationId xmlns:p14="http://schemas.microsoft.com/office/powerpoint/2010/main" val="38549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3381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b="1" dirty="0"/>
              <a:t>7.  R Supports Extensions:</a:t>
            </a:r>
            <a:endParaRPr lang="en-IN" sz="3200" b="1" dirty="0"/>
          </a:p>
          <a:p>
            <a:pPr marL="0" indent="0" algn="just">
              <a:buNone/>
            </a:pPr>
            <a:r>
              <a:rPr lang="en-IN" sz="3200" dirty="0"/>
              <a:t> </a:t>
            </a:r>
          </a:p>
        </p:txBody>
      </p:sp>
      <p:pic>
        <p:nvPicPr>
          <p:cNvPr id="7" name="Picture 6" descr="R Supports Extensions">
            <a:hlinkClick r:id="rId4"/>
            <a:extLst>
              <a:ext uri="{FF2B5EF4-FFF2-40B4-BE49-F238E27FC236}">
                <a16:creationId xmlns="" xmlns:a16="http://schemas.microsoft.com/office/drawing/2014/main" id="{9E1CC86C-1DAC-4045-8F17-42A82B1C42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56637" y="1524000"/>
            <a:ext cx="11333999" cy="5139680"/>
          </a:xfrm>
          <a:prstGeom prst="rect">
            <a:avLst/>
          </a:prstGeom>
          <a:noFill/>
          <a:ln>
            <a:noFill/>
          </a:ln>
        </p:spPr>
      </p:pic>
    </p:spTree>
    <p:extLst>
      <p:ext uri="{BB962C8B-B14F-4D97-AF65-F5344CB8AC3E}">
        <p14:creationId xmlns:p14="http://schemas.microsoft.com/office/powerpoint/2010/main" val="136754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lnSpc>
                <a:spcPct val="100000"/>
              </a:lnSpc>
              <a:spcBef>
                <a:spcPct val="0"/>
              </a:spcBef>
              <a:spcAft>
                <a:spcPct val="0"/>
              </a:spcAft>
              <a:buNone/>
            </a:pPr>
            <a:r>
              <a:rPr lang="en-US" altLang="en-US" sz="3200" b="1" dirty="0">
                <a:solidFill>
                  <a:srgbClr val="1A1A1A"/>
                </a:solidFill>
                <a:ea typeface="Times New Roman" panose="02020603050405020304" pitchFamily="18" charset="0"/>
                <a:cs typeface="Arial" panose="020B0604020202020204" pitchFamily="34" charset="0"/>
              </a:rPr>
              <a:t>8. R has a Vast Community:</a:t>
            </a:r>
            <a:endParaRPr lang="en-US" altLang="en-US" sz="3200" b="1" dirty="0">
              <a:solidFill>
                <a:srgbClr val="2E74B5"/>
              </a:solidFill>
              <a:ea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sz="3200" dirty="0">
                <a:solidFill>
                  <a:srgbClr val="333333"/>
                </a:solidFill>
                <a:ea typeface="Times New Roman" panose="02020603050405020304" pitchFamily="18" charset="0"/>
                <a:cs typeface="Arial" panose="020B0604020202020204" pitchFamily="34" charset="0"/>
              </a:rPr>
              <a:t>	With more and more people and companies adopting R as the “Statistical Language”, R has created a vast community for itself! These like-minded people with their own experiences bring in a lot of value-addition to the discussion forums, social media, R conferences and other networking channels. Through these active groups using R, students and professionals can get a clear view what R is all about, advantages of R and how to use the striking features of R in their professional lives. Get support from the R professionals and get your queries solved within a </a:t>
            </a:r>
            <a:r>
              <a:rPr lang="en-US" altLang="en-US" sz="3200" dirty="0">
                <a:solidFill>
                  <a:srgbClr val="337AB7"/>
                </a:solidFill>
                <a:ea typeface="Times New Roman" panose="02020603050405020304" pitchFamily="18" charset="0"/>
                <a:cs typeface="Arial" panose="020B0604020202020204" pitchFamily="34" charset="0"/>
                <a:hlinkClick r:id="rId4" tooltip="Click to Continue &gt; by {PRODUCT_NAME}"/>
              </a:rPr>
              <a:t>SHORT </a:t>
            </a:r>
            <a:r>
              <a:rPr lang="en-US" altLang="en-US" sz="3200" dirty="0">
                <a:solidFill>
                  <a:srgbClr val="333333"/>
                </a:solidFill>
                <a:ea typeface="Times New Roman" panose="02020603050405020304" pitchFamily="18" charset="0"/>
                <a:cs typeface="Arial" panose="020B0604020202020204" pitchFamily="34" charset="0"/>
              </a:rPr>
              <a:t> period of time.  Become a part of the vast community of 2 million people and get started with R!</a:t>
            </a:r>
            <a:endParaRPr lang="en-US" altLang="en-US" sz="3200" dirty="0"/>
          </a:p>
        </p:txBody>
      </p:sp>
    </p:spTree>
    <p:extLst>
      <p:ext uri="{BB962C8B-B14F-4D97-AF65-F5344CB8AC3E}">
        <p14:creationId xmlns:p14="http://schemas.microsoft.com/office/powerpoint/2010/main" val="3152322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 </a:t>
            </a:r>
            <a:r>
              <a:rPr lang="en-IN" sz="400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lnSpc>
                <a:spcPct val="100000"/>
              </a:lnSpc>
              <a:spcBef>
                <a:spcPct val="0"/>
              </a:spcBef>
              <a:spcAft>
                <a:spcPct val="0"/>
              </a:spcAft>
              <a:buNone/>
            </a:pPr>
            <a:r>
              <a:rPr lang="en-IN" altLang="en-US" sz="3200" b="1" dirty="0">
                <a:solidFill>
                  <a:srgbClr val="1A1A1A"/>
                </a:solidFill>
                <a:ea typeface="Times New Roman" panose="02020603050405020304" pitchFamily="18" charset="0"/>
                <a:cs typeface="Arial" panose="020B0604020202020204" pitchFamily="34" charset="0"/>
              </a:rPr>
              <a:t>9.  R easily Relates to other Programming Languages:</a:t>
            </a:r>
            <a:endParaRPr lang="en-IN" altLang="en-US" sz="3200"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After realizing what R can do in business analysis, a new trend has become where existing software as well as emerging software are integrated with various R packages to make them more productive. Now R is getting attached to many file systems, applications and databases. Thus, R relates to other programming languages easily. R is also quite friendly while IMPORTING  data not only from Microsoft Excel, but also, Microsoft Access, MySQL, SQLite, Oracle, and so on. R can also be easily connected to various databases using ODBC (Open Database Connectivity Protocol) and the </a:t>
            </a:r>
            <a:r>
              <a:rPr lang="en-IN" altLang="en-US" sz="3200" dirty="0" err="1">
                <a:solidFill>
                  <a:srgbClr val="1A1A1A"/>
                </a:solidFill>
                <a:ea typeface="Times New Roman" panose="02020603050405020304" pitchFamily="18" charset="0"/>
                <a:cs typeface="Arial" panose="020B0604020202020204" pitchFamily="34" charset="0"/>
              </a:rPr>
              <a:t>ROracle</a:t>
            </a:r>
            <a:r>
              <a:rPr lang="en-IN" altLang="en-US" sz="3200" dirty="0">
                <a:solidFill>
                  <a:srgbClr val="1A1A1A"/>
                </a:solidFill>
                <a:ea typeface="Times New Roman" panose="02020603050405020304" pitchFamily="18" charset="0"/>
                <a:cs typeface="Arial" panose="020B0604020202020204" pitchFamily="34" charset="0"/>
              </a:rPr>
              <a:t> package.</a:t>
            </a:r>
          </a:p>
        </p:txBody>
      </p:sp>
    </p:spTree>
    <p:extLst>
      <p:ext uri="{BB962C8B-B14F-4D97-AF65-F5344CB8AC3E}">
        <p14:creationId xmlns:p14="http://schemas.microsoft.com/office/powerpoint/2010/main" val="424650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smtClean="0">
                <a:solidFill>
                  <a:srgbClr val="FF0000"/>
                </a:solidFill>
              </a:rPr>
              <a:t>INTRODUCTION</a:t>
            </a:r>
            <a:endParaRPr lang="en-US" sz="4000" dirty="0">
              <a:solidFill>
                <a:srgbClr val="FF0000"/>
              </a:solidFill>
            </a:endParaRP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3" y="1325562"/>
            <a:ext cx="11506994" cy="52729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800" dirty="0"/>
              <a:t>R is a language and environment for statistical computing and design. </a:t>
            </a:r>
            <a:endParaRPr lang="en-US" sz="3800" dirty="0" smtClean="0"/>
          </a:p>
          <a:p>
            <a:pPr algn="just"/>
            <a:r>
              <a:rPr lang="en-US" sz="3800" dirty="0" smtClean="0"/>
              <a:t>It </a:t>
            </a:r>
            <a:r>
              <a:rPr lang="en-US" sz="3800" dirty="0"/>
              <a:t>is a GNU venture which is like the S language and environment which was created at Bell Laboratories by John Chambers and Associates</a:t>
            </a:r>
            <a:r>
              <a:rPr lang="en-US" sz="3800"/>
              <a:t>. </a:t>
            </a:r>
            <a:endParaRPr lang="en-US" sz="3800" smtClean="0"/>
          </a:p>
          <a:p>
            <a:pPr algn="just"/>
            <a:r>
              <a:rPr lang="en-US" sz="3800" smtClean="0"/>
              <a:t>R </a:t>
            </a:r>
            <a:r>
              <a:rPr lang="en-US" sz="3800" dirty="0"/>
              <a:t>Programming has brought revolutionary modifications in </a:t>
            </a:r>
            <a:r>
              <a:rPr lang="en-US" sz="3800" dirty="0" smtClean="0"/>
              <a:t>Big Data</a:t>
            </a:r>
            <a:r>
              <a:rPr lang="en-US" sz="3800" dirty="0"/>
              <a:t> Analytics and other aspects of data analytics and data science. R Programming can be considered as an alternate execution of S. </a:t>
            </a:r>
            <a:endParaRPr lang="en-IN" sz="4000" dirty="0"/>
          </a:p>
        </p:txBody>
      </p:sp>
    </p:spTree>
    <p:extLst>
      <p:ext uri="{BB962C8B-B14F-4D97-AF65-F5344CB8AC3E}">
        <p14:creationId xmlns:p14="http://schemas.microsoft.com/office/powerpoint/2010/main" val="137929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Environment</a:t>
            </a:r>
            <a:r>
              <a:rPr lang="en-US" sz="4000" dirty="0"/>
              <a:t> </a:t>
            </a:r>
            <a:r>
              <a:rPr lang="en-US" sz="4000" dirty="0">
                <a:solidFill>
                  <a:srgbClr val="FF0000"/>
                </a:solidFill>
              </a:rPr>
              <a:t>Setup</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2"/>
            <a:ext cx="11521441" cy="17974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  https://cran.r-project.org/bin/windows/base/</a:t>
            </a:r>
          </a:p>
          <a:p>
            <a:pPr>
              <a:buFont typeface="Wingdings" panose="05000000000000000000" pitchFamily="2" charset="2"/>
              <a:buChar char="Ø"/>
            </a:pPr>
            <a:r>
              <a:rPr lang="en-US" dirty="0"/>
              <a:t>  https://www.rstudio.com/products/rstudio/download/</a:t>
            </a:r>
          </a:p>
          <a:p>
            <a:pPr marL="0" indent="0">
              <a:buNone/>
            </a:pPr>
            <a:r>
              <a:rPr lang="en-US" dirty="0"/>
              <a:t> </a:t>
            </a:r>
          </a:p>
          <a:p>
            <a:pPr marL="0" indent="0">
              <a:buNone/>
            </a:pPr>
            <a:endParaRPr lang="en-US" dirty="0"/>
          </a:p>
          <a:p>
            <a:pPr marL="0" indent="0">
              <a:buNone/>
            </a:pPr>
            <a:endParaRPr lang="en-US" dirty="0"/>
          </a:p>
          <a:p>
            <a:pPr>
              <a:buFont typeface="Wingdings" panose="05000000000000000000" pitchFamily="2" charset="2"/>
              <a:buChar char="Ø"/>
            </a:pPr>
            <a:endParaRPr lang="id-ID" dirty="0"/>
          </a:p>
        </p:txBody>
      </p:sp>
    </p:spTree>
    <p:extLst>
      <p:ext uri="{BB962C8B-B14F-4D97-AF65-F5344CB8AC3E}">
        <p14:creationId xmlns:p14="http://schemas.microsoft.com/office/powerpoint/2010/main" val="268543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025" y="128289"/>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448682"/>
            <a:ext cx="6358472" cy="1384995"/>
          </a:xfrm>
          <a:prstGeom prst="rect">
            <a:avLst/>
          </a:prstGeom>
        </p:spPr>
        <p:txBody>
          <a:bodyPr wrap="none">
            <a:spAutoFit/>
          </a:bodyPr>
          <a:lstStyle/>
          <a:p>
            <a:pPr>
              <a:lnSpc>
                <a:spcPct val="150000"/>
              </a:lnSpc>
              <a:buFont typeface="Wingdings" panose="05000000000000000000" pitchFamily="2" charset="2"/>
              <a:buChar char="Ø"/>
            </a:pPr>
            <a:r>
              <a:rPr lang="en-US" sz="2800" b="1" dirty="0"/>
              <a:t> Comment line start with </a:t>
            </a:r>
            <a:r>
              <a:rPr lang="en-US" sz="2800" b="1" dirty="0">
                <a:solidFill>
                  <a:srgbClr val="7030A0"/>
                </a:solidFill>
              </a:rPr>
              <a:t>#</a:t>
            </a:r>
          </a:p>
          <a:p>
            <a:pPr>
              <a:lnSpc>
                <a:spcPct val="150000"/>
              </a:lnSpc>
              <a:buFont typeface="Wingdings" panose="05000000000000000000" pitchFamily="2" charset="2"/>
              <a:buChar char="Ø"/>
            </a:pPr>
            <a:r>
              <a:rPr lang="en-US" sz="2800" b="1" dirty="0"/>
              <a:t> Multiline comments available in R </a:t>
            </a:r>
            <a:r>
              <a:rPr lang="en-US" sz="2800" b="1" dirty="0">
                <a:solidFill>
                  <a:srgbClr val="7030A0"/>
                </a:solidFill>
              </a:rPr>
              <a:t>“….”</a:t>
            </a:r>
          </a:p>
        </p:txBody>
      </p:sp>
      <p:sp>
        <p:nvSpPr>
          <p:cNvPr id="7" name="Title 1"/>
          <p:cNvSpPr txBox="1">
            <a:spLocks/>
          </p:cNvSpPr>
          <p:nvPr/>
        </p:nvSpPr>
        <p:spPr>
          <a:xfrm>
            <a:off x="115801" y="550081"/>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Comments in R</a:t>
            </a:r>
            <a:endParaRPr lang="id-ID" sz="4000" b="1" dirty="0">
              <a:solidFill>
                <a:srgbClr val="FF0000"/>
              </a:solidFill>
            </a:endParaRPr>
          </a:p>
        </p:txBody>
      </p:sp>
    </p:spTree>
    <p:extLst>
      <p:ext uri="{BB962C8B-B14F-4D97-AF65-F5344CB8AC3E}">
        <p14:creationId xmlns:p14="http://schemas.microsoft.com/office/powerpoint/2010/main" val="107736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121706"/>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281353" y="125305"/>
            <a:ext cx="3291841"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Basic Syntax</a:t>
            </a:r>
            <a:endParaRPr lang="id-ID" sz="4000" b="1" dirty="0">
              <a:solidFill>
                <a:srgbClr val="FF00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4902" y="815926"/>
            <a:ext cx="8229600" cy="4998020"/>
          </a:xfrm>
          <a:prstGeom prst="rect">
            <a:avLst/>
          </a:prstGeom>
        </p:spPr>
      </p:pic>
    </p:spTree>
    <p:extLst>
      <p:ext uri="{BB962C8B-B14F-4D97-AF65-F5344CB8AC3E}">
        <p14:creationId xmlns:p14="http://schemas.microsoft.com/office/powerpoint/2010/main" val="2561636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208658"/>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95420" y="179630"/>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Data Types</a:t>
            </a:r>
            <a:endParaRPr lang="id-ID" sz="4000" b="1" dirty="0">
              <a:solidFill>
                <a:srgbClr val="FF0000"/>
              </a:solidFill>
            </a:endParaRPr>
          </a:p>
        </p:txBody>
      </p:sp>
      <p:sp>
        <p:nvSpPr>
          <p:cNvPr id="4" name="Rectangle 3"/>
          <p:cNvSpPr/>
          <p:nvPr/>
        </p:nvSpPr>
        <p:spPr>
          <a:xfrm>
            <a:off x="295420" y="1105042"/>
            <a:ext cx="11605848" cy="5262979"/>
          </a:xfrm>
          <a:prstGeom prst="rect">
            <a:avLst/>
          </a:prstGeom>
        </p:spPr>
        <p:txBody>
          <a:bodyPr wrap="square">
            <a:spAutoFit/>
          </a:bodyPr>
          <a:lstStyle/>
          <a:p>
            <a:pPr>
              <a:lnSpc>
                <a:spcPct val="150000"/>
              </a:lnSpc>
            </a:pPr>
            <a:r>
              <a:rPr lang="en-US" sz="2800" i="0" dirty="0">
                <a:solidFill>
                  <a:srgbClr val="000000"/>
                </a:solidFill>
                <a:effectLst/>
              </a:rPr>
              <a:t>R has six standard data types:</a:t>
            </a:r>
          </a:p>
          <a:p>
            <a:pPr marL="971550" lvl="1" indent="-514350">
              <a:lnSpc>
                <a:spcPct val="150000"/>
              </a:lnSpc>
              <a:buFont typeface="+mj-lt"/>
              <a:buAutoNum type="arabicPeriod"/>
            </a:pPr>
            <a:r>
              <a:rPr lang="en-US" sz="2800" i="0" dirty="0">
                <a:solidFill>
                  <a:srgbClr val="000000"/>
                </a:solidFill>
                <a:effectLst/>
              </a:rPr>
              <a:t> </a:t>
            </a:r>
            <a:r>
              <a:rPr lang="en-US" sz="2800" dirty="0">
                <a:solidFill>
                  <a:srgbClr val="000000"/>
                </a:solidFill>
              </a:rPr>
              <a:t>Vectors</a:t>
            </a:r>
            <a:endParaRPr lang="en-US" sz="2800" i="0" dirty="0">
              <a:solidFill>
                <a:srgbClr val="000000"/>
              </a:solidFill>
              <a:effectLst/>
            </a:endParaRPr>
          </a:p>
          <a:p>
            <a:pPr marL="971550" lvl="1" indent="-514350">
              <a:lnSpc>
                <a:spcPct val="150000"/>
              </a:lnSpc>
              <a:buFont typeface="+mj-lt"/>
              <a:buAutoNum type="arabicPeriod"/>
            </a:pPr>
            <a:r>
              <a:rPr lang="en-US" sz="2800" i="0" dirty="0">
                <a:solidFill>
                  <a:srgbClr val="000000"/>
                </a:solidFill>
                <a:effectLst/>
              </a:rPr>
              <a:t> </a:t>
            </a:r>
            <a:r>
              <a:rPr lang="en-US" sz="2800" dirty="0">
                <a:solidFill>
                  <a:srgbClr val="000000"/>
                </a:solidFill>
              </a:rPr>
              <a:t>Lists</a:t>
            </a:r>
            <a:endParaRPr lang="en-US" sz="2800" i="0" dirty="0">
              <a:solidFill>
                <a:srgbClr val="000000"/>
              </a:solidFill>
              <a:effectLst/>
            </a:endParaRPr>
          </a:p>
          <a:p>
            <a:pPr marL="971550" lvl="1" indent="-514350">
              <a:lnSpc>
                <a:spcPct val="150000"/>
              </a:lnSpc>
              <a:buFont typeface="+mj-lt"/>
              <a:buAutoNum type="arabicPeriod"/>
            </a:pPr>
            <a:r>
              <a:rPr lang="en-US" sz="2800" i="0" dirty="0">
                <a:solidFill>
                  <a:srgbClr val="000000"/>
                </a:solidFill>
                <a:effectLst/>
              </a:rPr>
              <a:t> </a:t>
            </a:r>
            <a:r>
              <a:rPr lang="en-US" sz="2800" dirty="0">
                <a:solidFill>
                  <a:srgbClr val="000000"/>
                </a:solidFill>
              </a:rPr>
              <a:t>Matrices</a:t>
            </a:r>
            <a:endParaRPr lang="en-US" sz="2800" i="0" dirty="0">
              <a:solidFill>
                <a:srgbClr val="000000"/>
              </a:solidFill>
              <a:effectLst/>
            </a:endParaRPr>
          </a:p>
          <a:p>
            <a:pPr marL="971550" lvl="1" indent="-514350">
              <a:lnSpc>
                <a:spcPct val="150000"/>
              </a:lnSpc>
              <a:buFont typeface="+mj-lt"/>
              <a:buAutoNum type="arabicPeriod"/>
            </a:pPr>
            <a:r>
              <a:rPr lang="en-US" sz="2800" i="0" dirty="0">
                <a:solidFill>
                  <a:srgbClr val="000000"/>
                </a:solidFill>
                <a:effectLst/>
              </a:rPr>
              <a:t> </a:t>
            </a:r>
            <a:r>
              <a:rPr lang="en-US" sz="2800" dirty="0">
                <a:solidFill>
                  <a:srgbClr val="000000"/>
                </a:solidFill>
              </a:rPr>
              <a:t>Arrays</a:t>
            </a:r>
            <a:endParaRPr lang="en-US" sz="2800" i="0" dirty="0">
              <a:solidFill>
                <a:srgbClr val="000000"/>
              </a:solidFill>
              <a:effectLst/>
            </a:endParaRPr>
          </a:p>
          <a:p>
            <a:pPr marL="971550" lvl="1" indent="-514350">
              <a:lnSpc>
                <a:spcPct val="150000"/>
              </a:lnSpc>
              <a:buFont typeface="+mj-lt"/>
              <a:buAutoNum type="arabicPeriod"/>
            </a:pPr>
            <a:r>
              <a:rPr lang="en-US" sz="2800" i="0" dirty="0">
                <a:solidFill>
                  <a:srgbClr val="000000"/>
                </a:solidFill>
                <a:effectLst/>
              </a:rPr>
              <a:t> </a:t>
            </a:r>
            <a:r>
              <a:rPr lang="en-US" sz="2800" dirty="0">
                <a:solidFill>
                  <a:srgbClr val="000000"/>
                </a:solidFill>
              </a:rPr>
              <a:t>Factors</a:t>
            </a:r>
          </a:p>
          <a:p>
            <a:pPr marL="971550" lvl="1" indent="-514350">
              <a:lnSpc>
                <a:spcPct val="150000"/>
              </a:lnSpc>
              <a:buFont typeface="+mj-lt"/>
              <a:buAutoNum type="arabicPeriod"/>
            </a:pPr>
            <a:r>
              <a:rPr lang="en-US" sz="2800" i="0" dirty="0">
                <a:solidFill>
                  <a:srgbClr val="000000"/>
                </a:solidFill>
                <a:effectLst/>
              </a:rPr>
              <a:t>Data Frames</a:t>
            </a:r>
            <a:br>
              <a:rPr lang="en-US" sz="2800" i="0" dirty="0">
                <a:solidFill>
                  <a:srgbClr val="000000"/>
                </a:solidFill>
                <a:effectLst/>
              </a:rPr>
            </a:br>
            <a:endParaRPr lang="id-ID" sz="2800" dirty="0"/>
          </a:p>
        </p:txBody>
      </p:sp>
    </p:spTree>
    <p:extLst>
      <p:ext uri="{BB962C8B-B14F-4D97-AF65-F5344CB8AC3E}">
        <p14:creationId xmlns:p14="http://schemas.microsoft.com/office/powerpoint/2010/main" val="415227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Vectors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When you want to create vector with more than one element, you should use c() function which means to combine the elements into a vector.</a:t>
            </a:r>
          </a:p>
          <a:p>
            <a:pPr marL="0" lv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 Create a vector.</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apple &lt;- c('</a:t>
            </a:r>
            <a:r>
              <a:rPr lang="en-IN" altLang="en-US" dirty="0" err="1">
                <a:solidFill>
                  <a:srgbClr val="1A1A1A"/>
                </a:solidFill>
                <a:ea typeface="Times New Roman" panose="02020603050405020304" pitchFamily="18" charset="0"/>
                <a:cs typeface="Arial" panose="020B0604020202020204" pitchFamily="34" charset="0"/>
              </a:rPr>
              <a:t>red','green',"yellow</a:t>
            </a:r>
            <a:r>
              <a:rPr lang="en-IN" altLang="en-US" dirty="0">
                <a:solidFill>
                  <a:srgbClr val="1A1A1A"/>
                </a:solidFill>
                <a:ea typeface="Times New Roman" panose="02020603050405020304" pitchFamily="18" charset="0"/>
                <a:cs typeface="Arial" panose="020B0604020202020204" pitchFamily="34" charset="0"/>
              </a:rPr>
              <a:t>")</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print(apple)</a:t>
            </a:r>
          </a:p>
          <a:p>
            <a:pPr marL="0" lv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 Get the class of the vector.</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print(class(apple))</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When we execute the above code, it produces the following result −</a:t>
            </a:r>
          </a:p>
          <a:p>
            <a:pPr marL="0" lv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[1] "red"    "green"  "yellow"</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[1] "character"</a:t>
            </a:r>
          </a:p>
        </p:txBody>
      </p:sp>
    </p:spTree>
    <p:extLst>
      <p:ext uri="{BB962C8B-B14F-4D97-AF65-F5344CB8AC3E}">
        <p14:creationId xmlns:p14="http://schemas.microsoft.com/office/powerpoint/2010/main" val="745297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Lists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A list is an R-object which can contain many different types of elements inside it like vectors, functions and even another list inside it.</a:t>
            </a:r>
          </a:p>
          <a:p>
            <a:pPr marL="0" lv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 Create a list.</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list1 &lt;- list(c(2,5,3),21.3,sin)</a:t>
            </a:r>
          </a:p>
          <a:p>
            <a:pPr marL="0" lv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 Print the list.</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print(list1)</a:t>
            </a:r>
          </a:p>
          <a:p>
            <a:pPr marL="0" lv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When we execute the above code, it produces the following result −</a:t>
            </a:r>
          </a:p>
          <a:p>
            <a:pPr marL="0" lv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[[1]]                [[2]]             [[3]]</a:t>
            </a:r>
          </a:p>
          <a:p>
            <a:pPr mar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[1] 2 5 3        [1] 21.3       function (x)  .Primitive("sin")</a:t>
            </a:r>
          </a:p>
        </p:txBody>
      </p:sp>
    </p:spTree>
    <p:extLst>
      <p:ext uri="{BB962C8B-B14F-4D97-AF65-F5344CB8AC3E}">
        <p14:creationId xmlns:p14="http://schemas.microsoft.com/office/powerpoint/2010/main" val="2394516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Matrices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A matrix is a two-dimensional rectangular data set. It can be created using a vector input to the matrix function.</a:t>
            </a:r>
          </a:p>
          <a:p>
            <a:pPr marL="0" lv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Create a matrix.</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M = matrix( c('</a:t>
            </a:r>
            <a:r>
              <a:rPr lang="en-IN" altLang="en-US" sz="3200" dirty="0" err="1">
                <a:solidFill>
                  <a:srgbClr val="1A1A1A"/>
                </a:solidFill>
                <a:ea typeface="Times New Roman" panose="02020603050405020304" pitchFamily="18" charset="0"/>
                <a:cs typeface="Arial" panose="020B0604020202020204" pitchFamily="34" charset="0"/>
              </a:rPr>
              <a:t>a','a','b','c','b','a</a:t>
            </a:r>
            <a:r>
              <a:rPr lang="en-IN" altLang="en-US" sz="3200" dirty="0">
                <a:solidFill>
                  <a:srgbClr val="1A1A1A"/>
                </a:solidFill>
                <a:ea typeface="Times New Roman" panose="02020603050405020304" pitchFamily="18" charset="0"/>
                <a:cs typeface="Arial" panose="020B0604020202020204" pitchFamily="34" charset="0"/>
              </a:rPr>
              <a:t>'), </a:t>
            </a:r>
            <a:r>
              <a:rPr lang="en-IN" altLang="en-US" sz="3200" dirty="0" err="1">
                <a:solidFill>
                  <a:srgbClr val="1A1A1A"/>
                </a:solidFill>
                <a:ea typeface="Times New Roman" panose="02020603050405020304" pitchFamily="18" charset="0"/>
                <a:cs typeface="Arial" panose="020B0604020202020204" pitchFamily="34" charset="0"/>
              </a:rPr>
              <a:t>nrow</a:t>
            </a:r>
            <a:r>
              <a:rPr lang="en-IN" altLang="en-US" sz="3200" dirty="0">
                <a:solidFill>
                  <a:srgbClr val="1A1A1A"/>
                </a:solidFill>
                <a:ea typeface="Times New Roman" panose="02020603050405020304" pitchFamily="18" charset="0"/>
                <a:cs typeface="Arial" panose="020B0604020202020204" pitchFamily="34" charset="0"/>
              </a:rPr>
              <a:t> = 2, </a:t>
            </a:r>
            <a:r>
              <a:rPr lang="en-IN" altLang="en-US" sz="3200" dirty="0" err="1">
                <a:solidFill>
                  <a:srgbClr val="1A1A1A"/>
                </a:solidFill>
                <a:ea typeface="Times New Roman" panose="02020603050405020304" pitchFamily="18" charset="0"/>
                <a:cs typeface="Arial" panose="020B0604020202020204" pitchFamily="34" charset="0"/>
              </a:rPr>
              <a:t>ncol</a:t>
            </a:r>
            <a:r>
              <a:rPr lang="en-IN" altLang="en-US" sz="3200" dirty="0">
                <a:solidFill>
                  <a:srgbClr val="1A1A1A"/>
                </a:solidFill>
                <a:ea typeface="Times New Roman" panose="02020603050405020304" pitchFamily="18" charset="0"/>
                <a:cs typeface="Arial" panose="020B0604020202020204" pitchFamily="34" charset="0"/>
              </a:rPr>
              <a:t> = 3, </a:t>
            </a:r>
            <a:r>
              <a:rPr lang="en-IN" altLang="en-US" sz="3200" dirty="0" err="1">
                <a:solidFill>
                  <a:srgbClr val="1A1A1A"/>
                </a:solidFill>
                <a:ea typeface="Times New Roman" panose="02020603050405020304" pitchFamily="18" charset="0"/>
                <a:cs typeface="Arial" panose="020B0604020202020204" pitchFamily="34" charset="0"/>
              </a:rPr>
              <a:t>byrow</a:t>
            </a:r>
            <a:r>
              <a:rPr lang="en-IN" altLang="en-US" sz="3200" dirty="0">
                <a:solidFill>
                  <a:srgbClr val="1A1A1A"/>
                </a:solidFill>
                <a:ea typeface="Times New Roman" panose="02020603050405020304" pitchFamily="18" charset="0"/>
                <a:cs typeface="Arial" panose="020B0604020202020204" pitchFamily="34" charset="0"/>
              </a:rPr>
              <a:t> = TRUE)</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print(M)</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When we execute the above code, it produces the following result −</a:t>
            </a:r>
          </a:p>
          <a:p>
            <a:pPr marL="0" lv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[,1] [,2] [,3]</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[1,] "a"  "a"  "b"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[2,] "c"  "b"  "a"</a:t>
            </a:r>
          </a:p>
        </p:txBody>
      </p:sp>
    </p:spTree>
    <p:extLst>
      <p:ext uri="{BB962C8B-B14F-4D97-AF65-F5344CB8AC3E}">
        <p14:creationId xmlns:p14="http://schemas.microsoft.com/office/powerpoint/2010/main" val="3481331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Arrays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While matrices are confined to two dimensions, arrays can be of any number of dimensions. The array function takes a dim attribute which creates the required number of dimension. In the below example we create an array with two elements which are 3x3 matrices each.</a:t>
            </a:r>
          </a:p>
          <a:p>
            <a:pPr marL="0" lv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Create an array.</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a &lt;- array(c('</a:t>
            </a:r>
            <a:r>
              <a:rPr lang="en-IN" altLang="en-US" sz="3200" dirty="0" err="1">
                <a:solidFill>
                  <a:srgbClr val="1A1A1A"/>
                </a:solidFill>
                <a:ea typeface="Times New Roman" panose="02020603050405020304" pitchFamily="18" charset="0"/>
                <a:cs typeface="Arial" panose="020B0604020202020204" pitchFamily="34" charset="0"/>
              </a:rPr>
              <a:t>green','yellow</a:t>
            </a:r>
            <a:r>
              <a:rPr lang="en-IN" altLang="en-US" sz="3200" dirty="0">
                <a:solidFill>
                  <a:srgbClr val="1A1A1A"/>
                </a:solidFill>
                <a:ea typeface="Times New Roman" panose="02020603050405020304" pitchFamily="18" charset="0"/>
                <a:cs typeface="Arial" panose="020B0604020202020204" pitchFamily="34" charset="0"/>
              </a:rPr>
              <a:t>'),dim = c(3,3,2))</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print(a)</a:t>
            </a:r>
          </a:p>
        </p:txBody>
      </p:sp>
    </p:spTree>
    <p:extLst>
      <p:ext uri="{BB962C8B-B14F-4D97-AF65-F5344CB8AC3E}">
        <p14:creationId xmlns:p14="http://schemas.microsoft.com/office/powerpoint/2010/main" val="1265779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Arrays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When we execute the above code, it produces the following result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 1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[,1]     [,2]     [,3]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[1,] "green"  "yellow" "green"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[2,] "yellow" "green"  "yellow"</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[3,] "green"  "yellow" "green“</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 2</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[,1]     [,2]     [,3]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[1,] "yellow" "green"  "yellow"</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[2,] "green"  "yellow" "green" </a:t>
            </a:r>
          </a:p>
          <a:p>
            <a:pPr marL="0" lv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[3,] "yellow" "green"  "yellow"</a:t>
            </a:r>
          </a:p>
        </p:txBody>
      </p:sp>
    </p:spTree>
    <p:extLst>
      <p:ext uri="{BB962C8B-B14F-4D97-AF65-F5344CB8AC3E}">
        <p14:creationId xmlns:p14="http://schemas.microsoft.com/office/powerpoint/2010/main" val="2263335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Factors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a:t>
            </a:r>
            <a:r>
              <a:rPr lang="en-IN" altLang="en-US" sz="3200" dirty="0" err="1">
                <a:solidFill>
                  <a:srgbClr val="1A1A1A"/>
                </a:solidFill>
                <a:ea typeface="Times New Roman" panose="02020603050405020304" pitchFamily="18" charset="0"/>
                <a:cs typeface="Arial" panose="020B0604020202020204" pitchFamily="34" charset="0"/>
              </a:rPr>
              <a:t>modeling</a:t>
            </a:r>
            <a:r>
              <a:rPr lang="en-IN" altLang="en-US" sz="3200" dirty="0">
                <a:solidFill>
                  <a:srgbClr val="1A1A1A"/>
                </a:solidFill>
                <a:ea typeface="Times New Roman" panose="02020603050405020304" pitchFamily="18" charset="0"/>
                <a:cs typeface="Arial" panose="020B0604020202020204" pitchFamily="34" charset="0"/>
              </a:rPr>
              <a:t>.</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Factors are created using the factor() </a:t>
            </a:r>
            <a:r>
              <a:rPr lang="en-IN" altLang="en-US" sz="3200" dirty="0" err="1">
                <a:solidFill>
                  <a:srgbClr val="1A1A1A"/>
                </a:solidFill>
                <a:ea typeface="Times New Roman" panose="02020603050405020304" pitchFamily="18" charset="0"/>
                <a:cs typeface="Arial" panose="020B0604020202020204" pitchFamily="34" charset="0"/>
              </a:rPr>
              <a:t>function.The</a:t>
            </a:r>
            <a:r>
              <a:rPr lang="en-IN" altLang="en-US" sz="3200" dirty="0">
                <a:solidFill>
                  <a:srgbClr val="1A1A1A"/>
                </a:solidFill>
                <a:ea typeface="Times New Roman" panose="02020603050405020304" pitchFamily="18" charset="0"/>
                <a:cs typeface="Arial" panose="020B0604020202020204" pitchFamily="34" charset="0"/>
              </a:rPr>
              <a:t> </a:t>
            </a:r>
            <a:r>
              <a:rPr lang="en-IN" altLang="en-US" sz="3200" dirty="0" err="1">
                <a:solidFill>
                  <a:srgbClr val="1A1A1A"/>
                </a:solidFill>
                <a:ea typeface="Times New Roman" panose="02020603050405020304" pitchFamily="18" charset="0"/>
                <a:cs typeface="Arial" panose="020B0604020202020204" pitchFamily="34" charset="0"/>
              </a:rPr>
              <a:t>nlevels</a:t>
            </a:r>
            <a:r>
              <a:rPr lang="en-IN" altLang="en-US" sz="3200" dirty="0">
                <a:solidFill>
                  <a:srgbClr val="1A1A1A"/>
                </a:solidFill>
                <a:ea typeface="Times New Roman" panose="02020603050405020304" pitchFamily="18" charset="0"/>
                <a:cs typeface="Arial" panose="020B0604020202020204" pitchFamily="34" charset="0"/>
              </a:rPr>
              <a:t> functions gives the count of levels.</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Create a vector.</a:t>
            </a:r>
          </a:p>
          <a:p>
            <a:pPr marL="0" indent="0" algn="just" eaLnBrk="0" fontAlgn="base" hangingPunct="0">
              <a:lnSpc>
                <a:spcPct val="100000"/>
              </a:lnSpc>
              <a:spcBef>
                <a:spcPct val="0"/>
              </a:spcBef>
              <a:spcAft>
                <a:spcPct val="0"/>
              </a:spcAft>
              <a:buNone/>
            </a:pPr>
            <a:r>
              <a:rPr lang="en-IN" altLang="en-US" sz="3200" dirty="0" err="1">
                <a:solidFill>
                  <a:srgbClr val="1A1A1A"/>
                </a:solidFill>
                <a:ea typeface="Times New Roman" panose="02020603050405020304" pitchFamily="18" charset="0"/>
                <a:cs typeface="Arial" panose="020B0604020202020204" pitchFamily="34" charset="0"/>
              </a:rPr>
              <a:t>apple_colors</a:t>
            </a:r>
            <a:r>
              <a:rPr lang="en-IN" altLang="en-US" sz="3200" dirty="0">
                <a:solidFill>
                  <a:srgbClr val="1A1A1A"/>
                </a:solidFill>
                <a:ea typeface="Times New Roman" panose="02020603050405020304" pitchFamily="18" charset="0"/>
                <a:cs typeface="Arial" panose="020B0604020202020204" pitchFamily="34" charset="0"/>
              </a:rPr>
              <a:t> &lt;- c('</a:t>
            </a:r>
            <a:r>
              <a:rPr lang="en-IN" altLang="en-US" sz="3200" dirty="0" err="1">
                <a:solidFill>
                  <a:srgbClr val="1A1A1A"/>
                </a:solidFill>
                <a:ea typeface="Times New Roman" panose="02020603050405020304" pitchFamily="18" charset="0"/>
                <a:cs typeface="Arial" panose="020B0604020202020204" pitchFamily="34" charset="0"/>
              </a:rPr>
              <a:t>green','green','yellow','red','red','red','green</a:t>
            </a:r>
            <a:r>
              <a:rPr lang="en-IN" altLang="en-US" sz="3200" dirty="0">
                <a:solidFill>
                  <a:srgbClr val="1A1A1A"/>
                </a:solidFill>
                <a:ea typeface="Times New Roman" panose="02020603050405020304" pitchFamily="18" charset="0"/>
                <a:cs typeface="Arial" panose="020B0604020202020204" pitchFamily="34" charset="0"/>
              </a:rPr>
              <a:t>')</a:t>
            </a:r>
          </a:p>
          <a:p>
            <a:pPr mar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Create a factor object.</a:t>
            </a:r>
          </a:p>
          <a:p>
            <a:pPr marL="0" indent="0" algn="just" eaLnBrk="0" fontAlgn="base" hangingPunct="0">
              <a:lnSpc>
                <a:spcPct val="100000"/>
              </a:lnSpc>
              <a:spcBef>
                <a:spcPct val="0"/>
              </a:spcBef>
              <a:spcAft>
                <a:spcPct val="0"/>
              </a:spcAft>
              <a:buNone/>
            </a:pPr>
            <a:r>
              <a:rPr lang="en-IN" altLang="en-US" sz="3200" dirty="0" err="1">
                <a:solidFill>
                  <a:srgbClr val="1A1A1A"/>
                </a:solidFill>
                <a:ea typeface="Times New Roman" panose="02020603050405020304" pitchFamily="18" charset="0"/>
                <a:cs typeface="Arial" panose="020B0604020202020204" pitchFamily="34" charset="0"/>
              </a:rPr>
              <a:t>factor_apple</a:t>
            </a:r>
            <a:r>
              <a:rPr lang="en-IN" altLang="en-US" sz="3200" dirty="0">
                <a:solidFill>
                  <a:srgbClr val="1A1A1A"/>
                </a:solidFill>
                <a:ea typeface="Times New Roman" panose="02020603050405020304" pitchFamily="18" charset="0"/>
                <a:cs typeface="Arial" panose="020B0604020202020204" pitchFamily="34" charset="0"/>
              </a:rPr>
              <a:t> &lt;- factor(</a:t>
            </a:r>
            <a:r>
              <a:rPr lang="en-IN" altLang="en-US" sz="3200" dirty="0" err="1">
                <a:solidFill>
                  <a:srgbClr val="1A1A1A"/>
                </a:solidFill>
                <a:ea typeface="Times New Roman" panose="02020603050405020304" pitchFamily="18" charset="0"/>
                <a:cs typeface="Arial" panose="020B0604020202020204" pitchFamily="34" charset="0"/>
              </a:rPr>
              <a:t>apple_colors</a:t>
            </a:r>
            <a:r>
              <a:rPr lang="en-IN" altLang="en-US" sz="3200" dirty="0">
                <a:solidFill>
                  <a:srgbClr val="1A1A1A"/>
                </a:solidFill>
                <a:ea typeface="Times New Roman" panose="02020603050405020304" pitchFamily="18" charset="0"/>
                <a:cs typeface="Arial" panose="020B0604020202020204" pitchFamily="34" charset="0"/>
              </a:rPr>
              <a:t>)</a:t>
            </a:r>
          </a:p>
          <a:p>
            <a:pPr mar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a:p>
            <a:pPr mar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6004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Evolution</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3" y="1325562"/>
            <a:ext cx="11506994" cy="52729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3600" dirty="0"/>
              <a:t>R was initially written by </a:t>
            </a:r>
            <a:r>
              <a:rPr lang="en-IN" sz="3600" b="1" dirty="0"/>
              <a:t>Ross Ihaka</a:t>
            </a:r>
            <a:r>
              <a:rPr lang="en-IN" sz="3600" dirty="0"/>
              <a:t> and </a:t>
            </a:r>
            <a:r>
              <a:rPr lang="en-IN" sz="3600" b="1" dirty="0"/>
              <a:t>Robert Gentleman</a:t>
            </a:r>
            <a:r>
              <a:rPr lang="en-IN" sz="3600" dirty="0"/>
              <a:t> at the Department of Statistics of the University of Auckland in Auckland, New Zealand. R made its first appearance in 1993.</a:t>
            </a:r>
          </a:p>
          <a:p>
            <a:pPr lvl="1" algn="just"/>
            <a:r>
              <a:rPr lang="en-IN" sz="3600" dirty="0"/>
              <a:t>A large group of individuals has contributed to R by sending code and bug reports.</a:t>
            </a:r>
          </a:p>
          <a:p>
            <a:pPr lvl="1" algn="just"/>
            <a:r>
              <a:rPr lang="en-IN" sz="3600" dirty="0"/>
              <a:t>Since mid-1997 there has been a core group (the "R Core Team") who can modify the R source code archive.</a:t>
            </a:r>
          </a:p>
        </p:txBody>
      </p:sp>
    </p:spTree>
    <p:extLst>
      <p:ext uri="{BB962C8B-B14F-4D97-AF65-F5344CB8AC3E}">
        <p14:creationId xmlns:p14="http://schemas.microsoft.com/office/powerpoint/2010/main" val="4122627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Factors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88539"/>
            <a:ext cx="11521441" cy="58694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Print the factor.</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print(</a:t>
            </a:r>
            <a:r>
              <a:rPr lang="en-IN" altLang="en-US" sz="3200" dirty="0" err="1">
                <a:solidFill>
                  <a:srgbClr val="1A1A1A"/>
                </a:solidFill>
                <a:ea typeface="Times New Roman" panose="02020603050405020304" pitchFamily="18" charset="0"/>
                <a:cs typeface="Arial" panose="020B0604020202020204" pitchFamily="34" charset="0"/>
              </a:rPr>
              <a:t>factor_apple</a:t>
            </a:r>
            <a:r>
              <a:rPr lang="en-IN" altLang="en-US" sz="3200" dirty="0">
                <a:solidFill>
                  <a:srgbClr val="1A1A1A"/>
                </a:solidFill>
                <a:ea typeface="Times New Roman" panose="02020603050405020304" pitchFamily="18" charset="0"/>
                <a:cs typeface="Arial" panose="020B0604020202020204" pitchFamily="34" charset="0"/>
              </a:rPr>
              <a:t>)</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print(</a:t>
            </a:r>
            <a:r>
              <a:rPr lang="en-IN" altLang="en-US" sz="3200" dirty="0" err="1">
                <a:solidFill>
                  <a:srgbClr val="1A1A1A"/>
                </a:solidFill>
                <a:ea typeface="Times New Roman" panose="02020603050405020304" pitchFamily="18" charset="0"/>
                <a:cs typeface="Arial" panose="020B0604020202020204" pitchFamily="34" charset="0"/>
              </a:rPr>
              <a:t>nlevels</a:t>
            </a:r>
            <a:r>
              <a:rPr lang="en-IN" altLang="en-US" sz="3200" dirty="0">
                <a:solidFill>
                  <a:srgbClr val="1A1A1A"/>
                </a:solidFill>
                <a:ea typeface="Times New Roman" panose="02020603050405020304" pitchFamily="18" charset="0"/>
                <a:cs typeface="Arial" panose="020B0604020202020204" pitchFamily="34" charset="0"/>
              </a:rPr>
              <a:t>(</a:t>
            </a:r>
            <a:r>
              <a:rPr lang="en-IN" altLang="en-US" sz="3200" dirty="0" err="1">
                <a:solidFill>
                  <a:srgbClr val="1A1A1A"/>
                </a:solidFill>
                <a:ea typeface="Times New Roman" panose="02020603050405020304" pitchFamily="18" charset="0"/>
                <a:cs typeface="Arial" panose="020B0604020202020204" pitchFamily="34" charset="0"/>
              </a:rPr>
              <a:t>factor_apple</a:t>
            </a:r>
            <a:r>
              <a:rPr lang="en-IN" altLang="en-US" sz="3200" dirty="0">
                <a:solidFill>
                  <a:srgbClr val="1A1A1A"/>
                </a:solidFill>
                <a:ea typeface="Times New Roman" panose="02020603050405020304" pitchFamily="18" charset="0"/>
                <a:cs typeface="Arial" panose="020B0604020202020204" pitchFamily="34" charset="0"/>
              </a:rPr>
              <a:t>))</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When we execute the above code, it produces the following result −</a:t>
            </a:r>
          </a:p>
          <a:p>
            <a:pPr marL="0" indent="0" algn="just" eaLnBrk="0" fontAlgn="base" hangingPunct="0">
              <a:lnSpc>
                <a:spcPct val="100000"/>
              </a:lnSpc>
              <a:spcBef>
                <a:spcPct val="0"/>
              </a:spcBef>
              <a:spcAft>
                <a:spcPct val="0"/>
              </a:spcAft>
              <a:buNone/>
            </a:pPr>
            <a:endParaRPr lang="en-IN" altLang="en-US" sz="3200" dirty="0">
              <a:solidFill>
                <a:srgbClr val="1A1A1A"/>
              </a:solidFill>
              <a:ea typeface="Times New Roman" panose="02020603050405020304" pitchFamily="18" charset="0"/>
              <a:cs typeface="Arial" panose="020B0604020202020204" pitchFamily="34" charset="0"/>
            </a:endParaRP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[1] green  </a:t>
            </a:r>
            <a:r>
              <a:rPr lang="en-IN" altLang="en-US" sz="3200" dirty="0" err="1">
                <a:solidFill>
                  <a:srgbClr val="1A1A1A"/>
                </a:solidFill>
                <a:ea typeface="Times New Roman" panose="02020603050405020304" pitchFamily="18" charset="0"/>
                <a:cs typeface="Arial" panose="020B0604020202020204" pitchFamily="34" charset="0"/>
              </a:rPr>
              <a:t>green</a:t>
            </a:r>
            <a:r>
              <a:rPr lang="en-IN" altLang="en-US" sz="3200" dirty="0">
                <a:solidFill>
                  <a:srgbClr val="1A1A1A"/>
                </a:solidFill>
                <a:ea typeface="Times New Roman" panose="02020603050405020304" pitchFamily="18" charset="0"/>
                <a:cs typeface="Arial" panose="020B0604020202020204" pitchFamily="34" charset="0"/>
              </a:rPr>
              <a:t>  yellow red    </a:t>
            </a:r>
            <a:r>
              <a:rPr lang="en-IN" altLang="en-US" sz="3200" dirty="0" err="1">
                <a:solidFill>
                  <a:srgbClr val="1A1A1A"/>
                </a:solidFill>
                <a:ea typeface="Times New Roman" panose="02020603050405020304" pitchFamily="18" charset="0"/>
                <a:cs typeface="Arial" panose="020B0604020202020204" pitchFamily="34" charset="0"/>
              </a:rPr>
              <a:t>red</a:t>
            </a:r>
            <a:r>
              <a:rPr lang="en-IN" altLang="en-US" sz="3200" dirty="0">
                <a:solidFill>
                  <a:srgbClr val="1A1A1A"/>
                </a:solidFill>
                <a:ea typeface="Times New Roman" panose="02020603050405020304" pitchFamily="18" charset="0"/>
                <a:cs typeface="Arial" panose="020B0604020202020204" pitchFamily="34" charset="0"/>
              </a:rPr>
              <a:t>    </a:t>
            </a:r>
            <a:r>
              <a:rPr lang="en-IN" altLang="en-US" sz="3200" dirty="0" err="1">
                <a:solidFill>
                  <a:srgbClr val="1A1A1A"/>
                </a:solidFill>
                <a:ea typeface="Times New Roman" panose="02020603050405020304" pitchFamily="18" charset="0"/>
                <a:cs typeface="Arial" panose="020B0604020202020204" pitchFamily="34" charset="0"/>
              </a:rPr>
              <a:t>red</a:t>
            </a:r>
            <a:r>
              <a:rPr lang="en-IN" altLang="en-US" sz="3200" dirty="0">
                <a:solidFill>
                  <a:srgbClr val="1A1A1A"/>
                </a:solidFill>
                <a:ea typeface="Times New Roman" panose="02020603050405020304" pitchFamily="18" charset="0"/>
                <a:cs typeface="Arial" panose="020B0604020202020204" pitchFamily="34" charset="0"/>
              </a:rPr>
              <a:t>   green </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Levels: green red yellow</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 applying the </a:t>
            </a:r>
            <a:r>
              <a:rPr lang="en-IN" altLang="en-US" sz="3200" dirty="0" err="1">
                <a:solidFill>
                  <a:srgbClr val="1A1A1A"/>
                </a:solidFill>
                <a:ea typeface="Times New Roman" panose="02020603050405020304" pitchFamily="18" charset="0"/>
                <a:cs typeface="Arial" panose="020B0604020202020204" pitchFamily="34" charset="0"/>
              </a:rPr>
              <a:t>nlevels</a:t>
            </a:r>
            <a:r>
              <a:rPr lang="en-IN" altLang="en-US" sz="3200" dirty="0">
                <a:solidFill>
                  <a:srgbClr val="1A1A1A"/>
                </a:solidFill>
                <a:ea typeface="Times New Roman" panose="02020603050405020304" pitchFamily="18" charset="0"/>
                <a:cs typeface="Arial" panose="020B0604020202020204" pitchFamily="34" charset="0"/>
              </a:rPr>
              <a:t> function we can know the number of distinct values</a:t>
            </a:r>
          </a:p>
          <a:p>
            <a:pPr marL="0" indent="0" algn="just" eaLnBrk="0" fontAlgn="base" hangingPunct="0">
              <a:lnSpc>
                <a:spcPct val="100000"/>
              </a:lnSpc>
              <a:spcBef>
                <a:spcPct val="0"/>
              </a:spcBef>
              <a:spcAft>
                <a:spcPct val="0"/>
              </a:spcAft>
              <a:buNone/>
            </a:pPr>
            <a:r>
              <a:rPr lang="en-IN" altLang="en-US" sz="3200" dirty="0">
                <a:solidFill>
                  <a:srgbClr val="1A1A1A"/>
                </a:solidFill>
                <a:ea typeface="Times New Roman" panose="02020603050405020304" pitchFamily="18" charset="0"/>
                <a:cs typeface="Arial" panose="020B0604020202020204" pitchFamily="34" charset="0"/>
              </a:rPr>
              <a:t>[1] 3</a:t>
            </a:r>
          </a:p>
        </p:txBody>
      </p:sp>
    </p:spTree>
    <p:extLst>
      <p:ext uri="{BB962C8B-B14F-4D97-AF65-F5344CB8AC3E}">
        <p14:creationId xmlns:p14="http://schemas.microsoft.com/office/powerpoint/2010/main" val="395805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Data Frames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10322"/>
            <a:ext cx="11521441" cy="59476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Data frames are tabular data objects. Unlike a matrix in data frame each column can contain different modes of data. The first column can be numeric while the second column can be character and third column can be logical. It is a list of vectors of equal length.</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Data Frames are created using the </a:t>
            </a:r>
            <a:r>
              <a:rPr lang="en-IN" altLang="en-US" sz="3000" dirty="0" err="1">
                <a:solidFill>
                  <a:srgbClr val="1A1A1A"/>
                </a:solidFill>
                <a:ea typeface="Times New Roman" panose="02020603050405020304" pitchFamily="18" charset="0"/>
                <a:cs typeface="Arial" panose="020B0604020202020204" pitchFamily="34" charset="0"/>
              </a:rPr>
              <a:t>data.frame</a:t>
            </a:r>
            <a:r>
              <a:rPr lang="en-IN" altLang="en-US" sz="3000" dirty="0">
                <a:solidFill>
                  <a:srgbClr val="1A1A1A"/>
                </a:solidFill>
                <a:ea typeface="Times New Roman" panose="02020603050405020304" pitchFamily="18" charset="0"/>
                <a:cs typeface="Arial" panose="020B0604020202020204" pitchFamily="34" charset="0"/>
              </a:rPr>
              <a:t>() function.</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 Create the data frame.</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BMI &lt;- 	</a:t>
            </a:r>
            <a:r>
              <a:rPr lang="en-IN" altLang="en-US" sz="3000" dirty="0" err="1">
                <a:solidFill>
                  <a:srgbClr val="1A1A1A"/>
                </a:solidFill>
                <a:ea typeface="Times New Roman" panose="02020603050405020304" pitchFamily="18" charset="0"/>
                <a:cs typeface="Arial" panose="020B0604020202020204" pitchFamily="34" charset="0"/>
              </a:rPr>
              <a:t>data.frame</a:t>
            </a:r>
            <a:r>
              <a:rPr lang="en-IN" altLang="en-US" sz="3000" dirty="0">
                <a:solidFill>
                  <a:srgbClr val="1A1A1A"/>
                </a:solidFill>
                <a:ea typeface="Times New Roman" panose="02020603050405020304" pitchFamily="18" charset="0"/>
                <a:cs typeface="Arial" panose="020B0604020202020204" pitchFamily="34" charset="0"/>
              </a:rPr>
              <a:t>(</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   gender = c("Male", "</a:t>
            </a:r>
            <a:r>
              <a:rPr lang="en-IN" altLang="en-US" sz="3000" dirty="0" err="1">
                <a:solidFill>
                  <a:srgbClr val="1A1A1A"/>
                </a:solidFill>
                <a:ea typeface="Times New Roman" panose="02020603050405020304" pitchFamily="18" charset="0"/>
                <a:cs typeface="Arial" panose="020B0604020202020204" pitchFamily="34" charset="0"/>
              </a:rPr>
              <a:t>Male","Female</a:t>
            </a:r>
            <a:r>
              <a:rPr lang="en-IN" altLang="en-US" sz="3000" dirty="0">
                <a:solidFill>
                  <a:srgbClr val="1A1A1A"/>
                </a:solidFill>
                <a:ea typeface="Times New Roman" panose="02020603050405020304" pitchFamily="18" charset="0"/>
                <a:cs typeface="Arial" panose="020B0604020202020204" pitchFamily="34" charset="0"/>
              </a:rPr>
              <a:t>"), </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   height = c(152, 171.5, 165), </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   weight = c(81,93, 78),</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   Age = c(42,38,26)</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a:t>
            </a:r>
          </a:p>
          <a:p>
            <a:pPr marL="0" indent="0" algn="just" eaLnBrk="0" fontAlgn="base" hangingPunct="0">
              <a:lnSpc>
                <a:spcPct val="100000"/>
              </a:lnSpc>
              <a:spcBef>
                <a:spcPct val="0"/>
              </a:spcBef>
              <a:spcAft>
                <a:spcPct val="0"/>
              </a:spcAft>
              <a:buNone/>
            </a:pPr>
            <a:r>
              <a:rPr lang="en-IN" altLang="en-US" sz="3000" dirty="0">
                <a:solidFill>
                  <a:srgbClr val="1A1A1A"/>
                </a:solidFill>
                <a:ea typeface="Times New Roman" panose="02020603050405020304" pitchFamily="18" charset="0"/>
                <a:cs typeface="Arial" panose="020B0604020202020204" pitchFamily="34" charset="0"/>
              </a:rPr>
              <a:t>print(BMI)</a:t>
            </a:r>
          </a:p>
        </p:txBody>
      </p:sp>
    </p:spTree>
    <p:extLst>
      <p:ext uri="{BB962C8B-B14F-4D97-AF65-F5344CB8AC3E}">
        <p14:creationId xmlns:p14="http://schemas.microsoft.com/office/powerpoint/2010/main" val="3520484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0000"/>
                </a:solidFill>
                <a:latin typeface="Verdana" panose="020B0604030504040204" pitchFamily="34" charset="0"/>
              </a:rPr>
              <a:t>Data Frames</a:t>
            </a:r>
            <a:endParaRPr lang="en-IN" sz="4000" b="0" i="0" dirty="0">
              <a:solidFill>
                <a:srgbClr val="FF0000"/>
              </a:solidFill>
              <a:effectLst/>
              <a:latin typeface="Verdana" panose="020B0604030504040204" pitchFamily="34" charset="0"/>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910322"/>
            <a:ext cx="11521441" cy="59476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When we execute the above code, it produces the following result −</a:t>
            </a:r>
          </a:p>
          <a:p>
            <a:pPr marL="0" indent="0" algn="just" eaLnBrk="0" fontAlgn="base" hangingPunct="0">
              <a:lnSpc>
                <a:spcPct val="100000"/>
              </a:lnSpc>
              <a:spcBef>
                <a:spcPct val="0"/>
              </a:spcBef>
              <a:spcAft>
                <a:spcPct val="0"/>
              </a:spcAft>
              <a:buNone/>
            </a:pPr>
            <a:endParaRPr lang="en-IN" altLang="en-US" dirty="0">
              <a:solidFill>
                <a:srgbClr val="1A1A1A"/>
              </a:solidFill>
              <a:ea typeface="Times New Roman" panose="02020603050405020304" pitchFamily="18" charset="0"/>
              <a:cs typeface="Arial" panose="020B0604020202020204" pitchFamily="34" charset="0"/>
            </a:endParaRPr>
          </a:p>
          <a:p>
            <a:pPr mar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  gender height weight Age</a:t>
            </a:r>
          </a:p>
          <a:p>
            <a:pPr mar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1   Male  152.0     81  42</a:t>
            </a:r>
          </a:p>
          <a:p>
            <a:pPr mar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2   Male  171.5     93  38</a:t>
            </a:r>
          </a:p>
          <a:p>
            <a:pPr marL="0" indent="0" algn="just" eaLnBrk="0" fontAlgn="base" hangingPunct="0">
              <a:lnSpc>
                <a:spcPct val="100000"/>
              </a:lnSpc>
              <a:spcBef>
                <a:spcPct val="0"/>
              </a:spcBef>
              <a:spcAft>
                <a:spcPct val="0"/>
              </a:spcAft>
              <a:buNone/>
            </a:pPr>
            <a:r>
              <a:rPr lang="en-IN" altLang="en-US" dirty="0">
                <a:solidFill>
                  <a:srgbClr val="1A1A1A"/>
                </a:solidFill>
                <a:ea typeface="Times New Roman" panose="02020603050405020304" pitchFamily="18" charset="0"/>
                <a:cs typeface="Arial" panose="020B0604020202020204" pitchFamily="34" charset="0"/>
              </a:rPr>
              <a:t>3 Female  165.0     78  26 </a:t>
            </a:r>
          </a:p>
        </p:txBody>
      </p:sp>
    </p:spTree>
    <p:extLst>
      <p:ext uri="{BB962C8B-B14F-4D97-AF65-F5344CB8AC3E}">
        <p14:creationId xmlns:p14="http://schemas.microsoft.com/office/powerpoint/2010/main" val="2339492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04828"/>
            <a:ext cx="2085975" cy="523875"/>
          </a:xfrm>
          <a:prstGeom prst="rect">
            <a:avLst/>
          </a:prstGeom>
          <a:solidFill>
            <a:schemeClr val="bg1"/>
          </a:solidFill>
          <a:extLst/>
        </p:spPr>
      </p:pic>
      <p:sp>
        <p:nvSpPr>
          <p:cNvPr id="4" name="Title 1"/>
          <p:cNvSpPr txBox="1">
            <a:spLocks/>
          </p:cNvSpPr>
          <p:nvPr/>
        </p:nvSpPr>
        <p:spPr>
          <a:xfrm>
            <a:off x="1" y="0"/>
            <a:ext cx="9425354" cy="690621"/>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Examples :</a:t>
            </a:r>
            <a:endParaRPr lang="id-ID" sz="4000" b="1" dirty="0">
              <a:solidFill>
                <a:srgbClr val="FF0000"/>
              </a:solidFill>
            </a:endParaRPr>
          </a:p>
        </p:txBody>
      </p:sp>
      <p:graphicFrame>
        <p:nvGraphicFramePr>
          <p:cNvPr id="5" name="Table 4">
            <a:extLst>
              <a:ext uri="{FF2B5EF4-FFF2-40B4-BE49-F238E27FC236}">
                <a16:creationId xmlns="" xmlns:a16="http://schemas.microsoft.com/office/drawing/2014/main" id="{7122808C-65D3-403F-8BF5-128B6221071E}"/>
              </a:ext>
            </a:extLst>
          </p:cNvPr>
          <p:cNvGraphicFramePr>
            <a:graphicFrameLocks noGrp="1"/>
          </p:cNvGraphicFramePr>
          <p:nvPr>
            <p:extLst>
              <p:ext uri="{D42A27DB-BD31-4B8C-83A1-F6EECF244321}">
                <p14:modId xmlns:p14="http://schemas.microsoft.com/office/powerpoint/2010/main" val="2535518253"/>
              </p:ext>
            </p:extLst>
          </p:nvPr>
        </p:nvGraphicFramePr>
        <p:xfrm>
          <a:off x="1" y="828702"/>
          <a:ext cx="12192000" cy="6029298"/>
        </p:xfrm>
        <a:graphic>
          <a:graphicData uri="http://schemas.openxmlformats.org/drawingml/2006/table">
            <a:tbl>
              <a:tblPr/>
              <a:tblGrid>
                <a:gridCol w="1937799">
                  <a:extLst>
                    <a:ext uri="{9D8B030D-6E8A-4147-A177-3AD203B41FA5}">
                      <a16:colId xmlns="" xmlns:a16="http://schemas.microsoft.com/office/drawing/2014/main" val="139764739"/>
                    </a:ext>
                  </a:extLst>
                </a:gridCol>
                <a:gridCol w="3633378">
                  <a:extLst>
                    <a:ext uri="{9D8B030D-6E8A-4147-A177-3AD203B41FA5}">
                      <a16:colId xmlns="" xmlns:a16="http://schemas.microsoft.com/office/drawing/2014/main" val="2694923441"/>
                    </a:ext>
                  </a:extLst>
                </a:gridCol>
                <a:gridCol w="6620823">
                  <a:extLst>
                    <a:ext uri="{9D8B030D-6E8A-4147-A177-3AD203B41FA5}">
                      <a16:colId xmlns="" xmlns:a16="http://schemas.microsoft.com/office/drawing/2014/main" val="3413743676"/>
                    </a:ext>
                  </a:extLst>
                </a:gridCol>
              </a:tblGrid>
              <a:tr h="619078">
                <a:tc>
                  <a:txBody>
                    <a:bodyPr/>
                    <a:lstStyle/>
                    <a:p>
                      <a:pPr algn="l" fontAlgn="t"/>
                      <a:r>
                        <a:rPr lang="en-IN" sz="1100" dirty="0">
                          <a:effectLst/>
                        </a:rPr>
                        <a:t>Data Type</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l" fontAlgn="t"/>
                      <a:r>
                        <a:rPr lang="en-IN" sz="1100" dirty="0">
                          <a:effectLst/>
                        </a:rPr>
                        <a:t>Example</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l" fontAlgn="t"/>
                      <a:r>
                        <a:rPr lang="en-IN" sz="1100">
                          <a:effectLst/>
                        </a:rPr>
                        <a:t>Verify</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3803037129"/>
                  </a:ext>
                </a:extLst>
              </a:tr>
              <a:tr h="861329">
                <a:tc>
                  <a:txBody>
                    <a:bodyPr/>
                    <a:lstStyle/>
                    <a:p>
                      <a:pPr fontAlgn="ctr"/>
                      <a:r>
                        <a:rPr lang="en-IN" sz="1100" dirty="0">
                          <a:effectLst/>
                        </a:rPr>
                        <a:t>Logical</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fontAlgn="ctr"/>
                      <a:r>
                        <a:rPr lang="en-IN" sz="1100">
                          <a:effectLst/>
                        </a:rPr>
                        <a:t>TRUE, FALSE</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IN" sz="1100" dirty="0">
                          <a:effectLst/>
                        </a:rPr>
                        <a:t>v </a:t>
                      </a:r>
                      <a:r>
                        <a:rPr lang="en-IN" sz="1100" dirty="0">
                          <a:solidFill>
                            <a:srgbClr val="666600"/>
                          </a:solidFill>
                          <a:effectLst/>
                        </a:rPr>
                        <a:t>&lt;-</a:t>
                      </a:r>
                      <a:r>
                        <a:rPr lang="en-IN" sz="1100" dirty="0">
                          <a:effectLst/>
                        </a:rPr>
                        <a:t> TRUE </a:t>
                      </a:r>
                      <a:r>
                        <a:rPr lang="en-IN" sz="1100" dirty="0">
                          <a:solidFill>
                            <a:srgbClr val="000088"/>
                          </a:solidFill>
                          <a:effectLst/>
                        </a:rPr>
                        <a:t>print</a:t>
                      </a:r>
                      <a:r>
                        <a:rPr lang="en-IN" sz="1100" dirty="0">
                          <a:solidFill>
                            <a:srgbClr val="666600"/>
                          </a:solidFill>
                          <a:effectLst/>
                        </a:rPr>
                        <a:t>(</a:t>
                      </a:r>
                      <a:r>
                        <a:rPr lang="en-IN" sz="1100" dirty="0">
                          <a:solidFill>
                            <a:srgbClr val="000088"/>
                          </a:solidFill>
                          <a:effectLst/>
                        </a:rPr>
                        <a:t>class</a:t>
                      </a:r>
                      <a:r>
                        <a:rPr lang="en-IN" sz="1100" dirty="0">
                          <a:solidFill>
                            <a:srgbClr val="666600"/>
                          </a:solidFill>
                          <a:effectLst/>
                        </a:rPr>
                        <a:t>(</a:t>
                      </a:r>
                      <a:r>
                        <a:rPr lang="en-IN" sz="1100" dirty="0">
                          <a:effectLst/>
                        </a:rPr>
                        <a:t>v</a:t>
                      </a:r>
                      <a:r>
                        <a:rPr lang="en-IN" sz="1100" dirty="0">
                          <a:solidFill>
                            <a:srgbClr val="666600"/>
                          </a:solidFill>
                          <a:effectLst/>
                        </a:rPr>
                        <a:t>))</a:t>
                      </a:r>
                      <a:r>
                        <a:rPr lang="en-IN" sz="1100" dirty="0">
                          <a:solidFill>
                            <a:srgbClr val="000000"/>
                          </a:solidFill>
                          <a:effectLst/>
                        </a:rPr>
                        <a:t>it produces the following result −</a:t>
                      </a:r>
                    </a:p>
                    <a:p>
                      <a:pPr fontAlgn="t"/>
                      <a:r>
                        <a:rPr lang="en-IN" sz="1100" dirty="0">
                          <a:effectLst/>
                        </a:rPr>
                        <a:t>[1] "logical" </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671279698"/>
                  </a:ext>
                </a:extLst>
              </a:tr>
              <a:tr h="861329">
                <a:tc>
                  <a:txBody>
                    <a:bodyPr/>
                    <a:lstStyle/>
                    <a:p>
                      <a:pPr fontAlgn="ctr"/>
                      <a:r>
                        <a:rPr lang="en-IN" sz="1100" dirty="0">
                          <a:effectLst/>
                        </a:rPr>
                        <a:t>Numeric</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fontAlgn="ctr"/>
                      <a:r>
                        <a:rPr lang="en-IN" sz="1100" dirty="0">
                          <a:effectLst/>
                        </a:rPr>
                        <a:t>12.3, 5, 999</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IN" sz="1100" dirty="0">
                          <a:effectLst/>
                        </a:rPr>
                        <a:t>v </a:t>
                      </a:r>
                      <a:r>
                        <a:rPr lang="en-IN" sz="1100" dirty="0">
                          <a:solidFill>
                            <a:srgbClr val="666600"/>
                          </a:solidFill>
                          <a:effectLst/>
                        </a:rPr>
                        <a:t>&lt;-</a:t>
                      </a:r>
                      <a:r>
                        <a:rPr lang="en-IN" sz="1100" dirty="0">
                          <a:effectLst/>
                        </a:rPr>
                        <a:t> </a:t>
                      </a:r>
                      <a:r>
                        <a:rPr lang="en-IN" sz="1100" dirty="0">
                          <a:solidFill>
                            <a:srgbClr val="006666"/>
                          </a:solidFill>
                          <a:effectLst/>
                        </a:rPr>
                        <a:t>23.5</a:t>
                      </a:r>
                      <a:r>
                        <a:rPr lang="en-IN" sz="1100" dirty="0">
                          <a:effectLst/>
                        </a:rPr>
                        <a:t> </a:t>
                      </a:r>
                      <a:r>
                        <a:rPr lang="en-IN" sz="1100" dirty="0">
                          <a:solidFill>
                            <a:srgbClr val="000088"/>
                          </a:solidFill>
                          <a:effectLst/>
                        </a:rPr>
                        <a:t>print</a:t>
                      </a:r>
                      <a:r>
                        <a:rPr lang="en-IN" sz="1100" dirty="0">
                          <a:solidFill>
                            <a:srgbClr val="666600"/>
                          </a:solidFill>
                          <a:effectLst/>
                        </a:rPr>
                        <a:t>(</a:t>
                      </a:r>
                      <a:r>
                        <a:rPr lang="en-IN" sz="1100" dirty="0">
                          <a:solidFill>
                            <a:srgbClr val="000088"/>
                          </a:solidFill>
                          <a:effectLst/>
                        </a:rPr>
                        <a:t>class</a:t>
                      </a:r>
                      <a:r>
                        <a:rPr lang="en-IN" sz="1100" dirty="0">
                          <a:solidFill>
                            <a:srgbClr val="666600"/>
                          </a:solidFill>
                          <a:effectLst/>
                        </a:rPr>
                        <a:t>(</a:t>
                      </a:r>
                      <a:r>
                        <a:rPr lang="en-IN" sz="1100" dirty="0">
                          <a:effectLst/>
                        </a:rPr>
                        <a:t>v</a:t>
                      </a:r>
                      <a:r>
                        <a:rPr lang="en-IN" sz="1100" dirty="0">
                          <a:solidFill>
                            <a:srgbClr val="666600"/>
                          </a:solidFill>
                          <a:effectLst/>
                        </a:rPr>
                        <a:t>))</a:t>
                      </a:r>
                      <a:r>
                        <a:rPr lang="en-IN" sz="1100" dirty="0">
                          <a:solidFill>
                            <a:srgbClr val="000000"/>
                          </a:solidFill>
                          <a:effectLst/>
                        </a:rPr>
                        <a:t>it produces the following result −</a:t>
                      </a:r>
                    </a:p>
                    <a:p>
                      <a:pPr fontAlgn="t"/>
                      <a:r>
                        <a:rPr lang="en-IN" sz="1100" dirty="0">
                          <a:effectLst/>
                        </a:rPr>
                        <a:t>[1] "numeric" </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2645312817"/>
                  </a:ext>
                </a:extLst>
              </a:tr>
              <a:tr h="861329">
                <a:tc>
                  <a:txBody>
                    <a:bodyPr/>
                    <a:lstStyle/>
                    <a:p>
                      <a:pPr fontAlgn="ctr"/>
                      <a:r>
                        <a:rPr lang="en-IN" sz="1100" dirty="0">
                          <a:effectLst/>
                        </a:rPr>
                        <a:t>Integer</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fontAlgn="ctr"/>
                      <a:r>
                        <a:rPr lang="en-IN" sz="1100">
                          <a:effectLst/>
                        </a:rPr>
                        <a:t>2L, 34L, 0L</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IN" sz="1100">
                          <a:effectLst/>
                        </a:rPr>
                        <a:t>v </a:t>
                      </a:r>
                      <a:r>
                        <a:rPr lang="en-IN" sz="1100">
                          <a:solidFill>
                            <a:srgbClr val="666600"/>
                          </a:solidFill>
                          <a:effectLst/>
                        </a:rPr>
                        <a:t>&lt;-</a:t>
                      </a:r>
                      <a:r>
                        <a:rPr lang="en-IN" sz="1100">
                          <a:effectLst/>
                        </a:rPr>
                        <a:t> </a:t>
                      </a:r>
                      <a:r>
                        <a:rPr lang="en-IN" sz="1100">
                          <a:solidFill>
                            <a:srgbClr val="006666"/>
                          </a:solidFill>
                          <a:effectLst/>
                        </a:rPr>
                        <a:t>2L</a:t>
                      </a:r>
                      <a:r>
                        <a:rPr lang="en-IN" sz="1100">
                          <a:effectLst/>
                        </a:rPr>
                        <a:t> </a:t>
                      </a:r>
                      <a:r>
                        <a:rPr lang="en-IN" sz="1100">
                          <a:solidFill>
                            <a:srgbClr val="000088"/>
                          </a:solidFill>
                          <a:effectLst/>
                        </a:rPr>
                        <a:t>print</a:t>
                      </a:r>
                      <a:r>
                        <a:rPr lang="en-IN" sz="1100">
                          <a:solidFill>
                            <a:srgbClr val="666600"/>
                          </a:solidFill>
                          <a:effectLst/>
                        </a:rPr>
                        <a:t>(</a:t>
                      </a:r>
                      <a:r>
                        <a:rPr lang="en-IN" sz="1100">
                          <a:solidFill>
                            <a:srgbClr val="000088"/>
                          </a:solidFill>
                          <a:effectLst/>
                        </a:rPr>
                        <a:t>class</a:t>
                      </a:r>
                      <a:r>
                        <a:rPr lang="en-IN" sz="1100">
                          <a:solidFill>
                            <a:srgbClr val="666600"/>
                          </a:solidFill>
                          <a:effectLst/>
                        </a:rPr>
                        <a:t>(</a:t>
                      </a:r>
                      <a:r>
                        <a:rPr lang="en-IN" sz="1100">
                          <a:effectLst/>
                        </a:rPr>
                        <a:t>v</a:t>
                      </a:r>
                      <a:r>
                        <a:rPr lang="en-IN" sz="1100">
                          <a:solidFill>
                            <a:srgbClr val="666600"/>
                          </a:solidFill>
                          <a:effectLst/>
                        </a:rPr>
                        <a:t>))</a:t>
                      </a:r>
                      <a:r>
                        <a:rPr lang="en-IN" sz="1100">
                          <a:solidFill>
                            <a:srgbClr val="000000"/>
                          </a:solidFill>
                          <a:effectLst/>
                        </a:rPr>
                        <a:t>it produces the following result −</a:t>
                      </a:r>
                    </a:p>
                    <a:p>
                      <a:pPr fontAlgn="t"/>
                      <a:r>
                        <a:rPr lang="en-IN" sz="1100">
                          <a:effectLst/>
                        </a:rPr>
                        <a:t>[1] "integer" </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1689415086"/>
                  </a:ext>
                </a:extLst>
              </a:tr>
              <a:tr h="861329">
                <a:tc>
                  <a:txBody>
                    <a:bodyPr/>
                    <a:lstStyle/>
                    <a:p>
                      <a:pPr fontAlgn="ctr"/>
                      <a:r>
                        <a:rPr lang="en-IN" sz="1100" dirty="0">
                          <a:effectLst/>
                        </a:rPr>
                        <a:t>Complex</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fontAlgn="ctr"/>
                      <a:r>
                        <a:rPr lang="en-IN" sz="1100">
                          <a:effectLst/>
                        </a:rPr>
                        <a:t>3 + 2i</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IN" sz="1100">
                          <a:effectLst/>
                        </a:rPr>
                        <a:t>v </a:t>
                      </a:r>
                      <a:r>
                        <a:rPr lang="en-IN" sz="1100">
                          <a:solidFill>
                            <a:srgbClr val="666600"/>
                          </a:solidFill>
                          <a:effectLst/>
                        </a:rPr>
                        <a:t>&lt;-</a:t>
                      </a:r>
                      <a:r>
                        <a:rPr lang="en-IN" sz="1100">
                          <a:effectLst/>
                        </a:rPr>
                        <a:t> </a:t>
                      </a:r>
                      <a:r>
                        <a:rPr lang="en-IN" sz="1100">
                          <a:solidFill>
                            <a:srgbClr val="006666"/>
                          </a:solidFill>
                          <a:effectLst/>
                        </a:rPr>
                        <a:t>2</a:t>
                      </a:r>
                      <a:r>
                        <a:rPr lang="en-IN" sz="1100">
                          <a:solidFill>
                            <a:srgbClr val="666600"/>
                          </a:solidFill>
                          <a:effectLst/>
                        </a:rPr>
                        <a:t>+</a:t>
                      </a:r>
                      <a:r>
                        <a:rPr lang="en-IN" sz="1100">
                          <a:solidFill>
                            <a:srgbClr val="006666"/>
                          </a:solidFill>
                          <a:effectLst/>
                        </a:rPr>
                        <a:t>5i</a:t>
                      </a:r>
                      <a:r>
                        <a:rPr lang="en-IN" sz="1100">
                          <a:effectLst/>
                        </a:rPr>
                        <a:t> </a:t>
                      </a:r>
                      <a:r>
                        <a:rPr lang="en-IN" sz="1100">
                          <a:solidFill>
                            <a:srgbClr val="000088"/>
                          </a:solidFill>
                          <a:effectLst/>
                        </a:rPr>
                        <a:t>print</a:t>
                      </a:r>
                      <a:r>
                        <a:rPr lang="en-IN" sz="1100">
                          <a:solidFill>
                            <a:srgbClr val="666600"/>
                          </a:solidFill>
                          <a:effectLst/>
                        </a:rPr>
                        <a:t>(</a:t>
                      </a:r>
                      <a:r>
                        <a:rPr lang="en-IN" sz="1100">
                          <a:solidFill>
                            <a:srgbClr val="000088"/>
                          </a:solidFill>
                          <a:effectLst/>
                        </a:rPr>
                        <a:t>class</a:t>
                      </a:r>
                      <a:r>
                        <a:rPr lang="en-IN" sz="1100">
                          <a:solidFill>
                            <a:srgbClr val="666600"/>
                          </a:solidFill>
                          <a:effectLst/>
                        </a:rPr>
                        <a:t>(</a:t>
                      </a:r>
                      <a:r>
                        <a:rPr lang="en-IN" sz="1100">
                          <a:effectLst/>
                        </a:rPr>
                        <a:t>v</a:t>
                      </a:r>
                      <a:r>
                        <a:rPr lang="en-IN" sz="1100">
                          <a:solidFill>
                            <a:srgbClr val="666600"/>
                          </a:solidFill>
                          <a:effectLst/>
                        </a:rPr>
                        <a:t>))</a:t>
                      </a:r>
                      <a:r>
                        <a:rPr lang="en-IN" sz="1100">
                          <a:solidFill>
                            <a:srgbClr val="000000"/>
                          </a:solidFill>
                          <a:effectLst/>
                        </a:rPr>
                        <a:t>it produces the following result −</a:t>
                      </a:r>
                    </a:p>
                    <a:p>
                      <a:pPr fontAlgn="t"/>
                      <a:r>
                        <a:rPr lang="en-IN" sz="1100">
                          <a:effectLst/>
                        </a:rPr>
                        <a:t>[1] "complex" </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1994871281"/>
                  </a:ext>
                </a:extLst>
              </a:tr>
              <a:tr h="861329">
                <a:tc>
                  <a:txBody>
                    <a:bodyPr/>
                    <a:lstStyle/>
                    <a:p>
                      <a:pPr fontAlgn="ctr"/>
                      <a:r>
                        <a:rPr lang="en-IN" sz="1100" dirty="0">
                          <a:effectLst/>
                        </a:rPr>
                        <a:t>Character</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fontAlgn="ctr"/>
                      <a:r>
                        <a:rPr lang="en-IN" sz="1100">
                          <a:effectLst/>
                        </a:rPr>
                        <a:t>'a' , '"good", "TRUE", '23.4'</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IN" sz="1100">
                          <a:effectLst/>
                        </a:rPr>
                        <a:t>v </a:t>
                      </a:r>
                      <a:r>
                        <a:rPr lang="en-IN" sz="1100">
                          <a:solidFill>
                            <a:srgbClr val="666600"/>
                          </a:solidFill>
                          <a:effectLst/>
                        </a:rPr>
                        <a:t>&lt;-</a:t>
                      </a:r>
                      <a:r>
                        <a:rPr lang="en-IN" sz="1100">
                          <a:effectLst/>
                        </a:rPr>
                        <a:t> </a:t>
                      </a:r>
                      <a:r>
                        <a:rPr lang="en-IN" sz="1100">
                          <a:solidFill>
                            <a:srgbClr val="008800"/>
                          </a:solidFill>
                          <a:effectLst/>
                        </a:rPr>
                        <a:t>"TRUE"</a:t>
                      </a:r>
                      <a:r>
                        <a:rPr lang="en-IN" sz="1100">
                          <a:effectLst/>
                        </a:rPr>
                        <a:t> </a:t>
                      </a:r>
                      <a:r>
                        <a:rPr lang="en-IN" sz="1100">
                          <a:solidFill>
                            <a:srgbClr val="000088"/>
                          </a:solidFill>
                          <a:effectLst/>
                        </a:rPr>
                        <a:t>print</a:t>
                      </a:r>
                      <a:r>
                        <a:rPr lang="en-IN" sz="1100">
                          <a:solidFill>
                            <a:srgbClr val="666600"/>
                          </a:solidFill>
                          <a:effectLst/>
                        </a:rPr>
                        <a:t>(</a:t>
                      </a:r>
                      <a:r>
                        <a:rPr lang="en-IN" sz="1100">
                          <a:solidFill>
                            <a:srgbClr val="000088"/>
                          </a:solidFill>
                          <a:effectLst/>
                        </a:rPr>
                        <a:t>class</a:t>
                      </a:r>
                      <a:r>
                        <a:rPr lang="en-IN" sz="1100">
                          <a:solidFill>
                            <a:srgbClr val="666600"/>
                          </a:solidFill>
                          <a:effectLst/>
                        </a:rPr>
                        <a:t>(</a:t>
                      </a:r>
                      <a:r>
                        <a:rPr lang="en-IN" sz="1100">
                          <a:effectLst/>
                        </a:rPr>
                        <a:t>v</a:t>
                      </a:r>
                      <a:r>
                        <a:rPr lang="en-IN" sz="1100">
                          <a:solidFill>
                            <a:srgbClr val="666600"/>
                          </a:solidFill>
                          <a:effectLst/>
                        </a:rPr>
                        <a:t>))</a:t>
                      </a:r>
                      <a:r>
                        <a:rPr lang="en-IN" sz="1100">
                          <a:solidFill>
                            <a:srgbClr val="000000"/>
                          </a:solidFill>
                          <a:effectLst/>
                        </a:rPr>
                        <a:t>it produces the following result −</a:t>
                      </a:r>
                    </a:p>
                    <a:p>
                      <a:pPr fontAlgn="t"/>
                      <a:r>
                        <a:rPr lang="en-IN" sz="1100">
                          <a:effectLst/>
                        </a:rPr>
                        <a:t>[1] "character" </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2250345437"/>
                  </a:ext>
                </a:extLst>
              </a:tr>
              <a:tr h="1103575">
                <a:tc>
                  <a:txBody>
                    <a:bodyPr/>
                    <a:lstStyle/>
                    <a:p>
                      <a:pPr fontAlgn="ctr"/>
                      <a:r>
                        <a:rPr lang="en-IN" sz="1100" dirty="0">
                          <a:effectLst/>
                        </a:rPr>
                        <a:t>Raw</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fontAlgn="ctr"/>
                      <a:r>
                        <a:rPr lang="en-IN" sz="1100" dirty="0">
                          <a:effectLst/>
                        </a:rPr>
                        <a:t>"Hello" is stored as 48 65 6c </a:t>
                      </a:r>
                      <a:r>
                        <a:rPr lang="en-IN" sz="1100" dirty="0" err="1">
                          <a:effectLst/>
                        </a:rPr>
                        <a:t>6c</a:t>
                      </a:r>
                      <a:r>
                        <a:rPr lang="en-IN" sz="1100" dirty="0">
                          <a:effectLst/>
                        </a:rPr>
                        <a:t> 6f</a:t>
                      </a:r>
                    </a:p>
                  </a:txBody>
                  <a:tcPr marL="48564" marR="48564" marT="48564" marB="4856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tc>
                  <a:txBody>
                    <a:bodyPr/>
                    <a:lstStyle/>
                    <a:p>
                      <a:pPr algn="just" fontAlgn="t"/>
                      <a:r>
                        <a:rPr lang="en-IN" sz="1100" dirty="0">
                          <a:effectLst/>
                        </a:rPr>
                        <a:t>v </a:t>
                      </a:r>
                      <a:r>
                        <a:rPr lang="en-IN" sz="1100" dirty="0">
                          <a:solidFill>
                            <a:srgbClr val="666600"/>
                          </a:solidFill>
                          <a:effectLst/>
                        </a:rPr>
                        <a:t>&lt;-</a:t>
                      </a:r>
                      <a:r>
                        <a:rPr lang="en-IN" sz="1100" dirty="0">
                          <a:effectLst/>
                        </a:rPr>
                        <a:t> </a:t>
                      </a:r>
                      <a:r>
                        <a:rPr lang="en-IN" sz="1100" dirty="0" err="1">
                          <a:effectLst/>
                        </a:rPr>
                        <a:t>charToRaw</a:t>
                      </a:r>
                      <a:r>
                        <a:rPr lang="en-IN" sz="1100" dirty="0">
                          <a:solidFill>
                            <a:srgbClr val="666600"/>
                          </a:solidFill>
                          <a:effectLst/>
                        </a:rPr>
                        <a:t>(</a:t>
                      </a:r>
                      <a:r>
                        <a:rPr lang="en-IN" sz="1100" dirty="0">
                          <a:solidFill>
                            <a:srgbClr val="008800"/>
                          </a:solidFill>
                          <a:effectLst/>
                        </a:rPr>
                        <a:t>"Hello"</a:t>
                      </a:r>
                      <a:r>
                        <a:rPr lang="en-IN" sz="1100" dirty="0">
                          <a:solidFill>
                            <a:srgbClr val="666600"/>
                          </a:solidFill>
                          <a:effectLst/>
                        </a:rPr>
                        <a:t>)</a:t>
                      </a:r>
                      <a:r>
                        <a:rPr lang="en-IN" sz="1100" dirty="0">
                          <a:effectLst/>
                        </a:rPr>
                        <a:t> </a:t>
                      </a:r>
                      <a:r>
                        <a:rPr lang="en-IN" sz="1100" dirty="0">
                          <a:solidFill>
                            <a:srgbClr val="000088"/>
                          </a:solidFill>
                          <a:effectLst/>
                        </a:rPr>
                        <a:t>print</a:t>
                      </a:r>
                      <a:r>
                        <a:rPr lang="en-IN" sz="1100" dirty="0">
                          <a:solidFill>
                            <a:srgbClr val="666600"/>
                          </a:solidFill>
                          <a:effectLst/>
                        </a:rPr>
                        <a:t>(</a:t>
                      </a:r>
                      <a:r>
                        <a:rPr lang="en-IN" sz="1100" dirty="0">
                          <a:solidFill>
                            <a:srgbClr val="000088"/>
                          </a:solidFill>
                          <a:effectLst/>
                        </a:rPr>
                        <a:t>class</a:t>
                      </a:r>
                      <a:r>
                        <a:rPr lang="en-IN" sz="1100" dirty="0">
                          <a:solidFill>
                            <a:srgbClr val="666600"/>
                          </a:solidFill>
                          <a:effectLst/>
                        </a:rPr>
                        <a:t>(</a:t>
                      </a:r>
                      <a:r>
                        <a:rPr lang="en-IN" sz="1100" dirty="0">
                          <a:effectLst/>
                        </a:rPr>
                        <a:t>v</a:t>
                      </a:r>
                      <a:r>
                        <a:rPr lang="en-IN" sz="1100" dirty="0">
                          <a:solidFill>
                            <a:srgbClr val="666600"/>
                          </a:solidFill>
                          <a:effectLst/>
                        </a:rPr>
                        <a:t>))</a:t>
                      </a:r>
                      <a:r>
                        <a:rPr lang="en-IN" sz="1100" dirty="0">
                          <a:solidFill>
                            <a:srgbClr val="000000"/>
                          </a:solidFill>
                          <a:effectLst/>
                        </a:rPr>
                        <a:t>it produces the following result −</a:t>
                      </a:r>
                    </a:p>
                    <a:p>
                      <a:pPr fontAlgn="t"/>
                      <a:r>
                        <a:rPr lang="en-IN" sz="1100" dirty="0">
                          <a:effectLst/>
                        </a:rPr>
                        <a:t>[1] "raw"</a:t>
                      </a:r>
                    </a:p>
                  </a:txBody>
                  <a:tcPr marL="48564" marR="48564" marT="48564" marB="485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3788833149"/>
                  </a:ext>
                </a:extLst>
              </a:tr>
            </a:tbl>
          </a:graphicData>
        </a:graphic>
      </p:graphicFrame>
    </p:spTree>
    <p:extLst>
      <p:ext uri="{BB962C8B-B14F-4D97-AF65-F5344CB8AC3E}">
        <p14:creationId xmlns:p14="http://schemas.microsoft.com/office/powerpoint/2010/main" val="2786371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873132" cy="4616648"/>
          </a:xfrm>
          <a:prstGeom prst="rect">
            <a:avLst/>
          </a:prstGeom>
        </p:spPr>
        <p:txBody>
          <a:bodyPr wrap="square">
            <a:spAutoFit/>
          </a:bodyPr>
          <a:lstStyle/>
          <a:p>
            <a:pPr>
              <a:lnSpc>
                <a:spcPct val="150000"/>
              </a:lnSpc>
            </a:pPr>
            <a:r>
              <a:rPr lang="en-US" sz="2800" i="0" dirty="0">
                <a:solidFill>
                  <a:srgbClr val="000000"/>
                </a:solidFill>
                <a:effectLst/>
              </a:rPr>
              <a:t>R supports five different numerical types:</a:t>
            </a:r>
          </a:p>
          <a:p>
            <a:pPr marL="971550" lvl="1" indent="-514350">
              <a:lnSpc>
                <a:spcPct val="150000"/>
              </a:lnSpc>
              <a:buFont typeface="+mj-lt"/>
              <a:buAutoNum type="arabicParenR"/>
            </a:pPr>
            <a:r>
              <a:rPr lang="en-US" sz="2800" dirty="0">
                <a:solidFill>
                  <a:srgbClr val="000000"/>
                </a:solidFill>
              </a:rPr>
              <a:t>I</a:t>
            </a:r>
            <a:r>
              <a:rPr lang="en-US" sz="2800" i="0" dirty="0">
                <a:solidFill>
                  <a:srgbClr val="000000"/>
                </a:solidFill>
                <a:effectLst/>
              </a:rPr>
              <a:t>nteger (</a:t>
            </a:r>
            <a:r>
              <a:rPr lang="en-US" sz="2800" dirty="0"/>
              <a:t>7L, 34L</a:t>
            </a:r>
            <a:r>
              <a:rPr lang="en-US" sz="2800" i="0" dirty="0">
                <a:solidFill>
                  <a:srgbClr val="000000"/>
                </a:solidFill>
                <a:effectLst/>
              </a:rPr>
              <a:t>)</a:t>
            </a:r>
          </a:p>
          <a:p>
            <a:pPr marL="971550" lvl="1" indent="-514350">
              <a:lnSpc>
                <a:spcPct val="150000"/>
              </a:lnSpc>
              <a:buFont typeface="+mj-lt"/>
              <a:buAutoNum type="arabicParenR"/>
            </a:pPr>
            <a:r>
              <a:rPr lang="en-US" sz="2800" dirty="0">
                <a:solidFill>
                  <a:srgbClr val="000000"/>
                </a:solidFill>
              </a:rPr>
              <a:t>Numeric (14.5,777)</a:t>
            </a:r>
            <a:endParaRPr lang="en-US" sz="2800" i="0" dirty="0">
              <a:solidFill>
                <a:srgbClr val="000000"/>
              </a:solidFill>
              <a:effectLst/>
            </a:endParaRPr>
          </a:p>
          <a:p>
            <a:pPr marL="971550" lvl="1" indent="-514350">
              <a:lnSpc>
                <a:spcPct val="150000"/>
              </a:lnSpc>
              <a:buFont typeface="+mj-lt"/>
              <a:buAutoNum type="arabicParenR"/>
            </a:pPr>
            <a:r>
              <a:rPr lang="en-US" sz="2800" dirty="0">
                <a:solidFill>
                  <a:srgbClr val="000000"/>
                </a:solidFill>
              </a:rPr>
              <a:t>C</a:t>
            </a:r>
            <a:r>
              <a:rPr lang="en-US" sz="2800" i="0" dirty="0">
                <a:solidFill>
                  <a:srgbClr val="000000"/>
                </a:solidFill>
                <a:effectLst/>
              </a:rPr>
              <a:t>omplex (7+4i)</a:t>
            </a:r>
            <a:endParaRPr lang="en-US" sz="2800" dirty="0">
              <a:solidFill>
                <a:srgbClr val="000000"/>
              </a:solidFill>
            </a:endParaRPr>
          </a:p>
          <a:p>
            <a:pPr marL="971550" lvl="1" indent="-514350">
              <a:lnSpc>
                <a:spcPct val="150000"/>
              </a:lnSpc>
              <a:buFont typeface="+mj-lt"/>
              <a:buAutoNum type="arabicParenR"/>
            </a:pPr>
            <a:r>
              <a:rPr lang="en-US" sz="2800" i="0" dirty="0">
                <a:solidFill>
                  <a:srgbClr val="000000"/>
                </a:solidFill>
                <a:effectLst/>
              </a:rPr>
              <a:t>Logical ( True and False)</a:t>
            </a:r>
          </a:p>
          <a:p>
            <a:pPr marL="971550" lvl="1" indent="-514350">
              <a:lnSpc>
                <a:spcPct val="150000"/>
              </a:lnSpc>
              <a:buFont typeface="+mj-lt"/>
              <a:buAutoNum type="arabicParenR"/>
            </a:pPr>
            <a:r>
              <a:rPr lang="en-US" sz="2800" dirty="0">
                <a:solidFill>
                  <a:srgbClr val="000000"/>
                </a:solidFill>
              </a:rPr>
              <a:t>Character (“good”)</a:t>
            </a:r>
            <a:r>
              <a:rPr lang="en-US" sz="2800" i="0" dirty="0">
                <a:solidFill>
                  <a:srgbClr val="000000"/>
                </a:solidFill>
                <a:effectLst/>
              </a:rPr>
              <a:t/>
            </a:r>
            <a:br>
              <a:rPr lang="en-US" sz="2800" i="0" dirty="0">
                <a:solidFill>
                  <a:srgbClr val="000000"/>
                </a:solidFill>
                <a:effectLst/>
              </a:rPr>
            </a:br>
            <a:endParaRPr lang="id-ID"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Numerical data types</a:t>
            </a:r>
            <a:endParaRPr lang="id-ID" sz="4000" b="1" dirty="0">
              <a:solidFill>
                <a:srgbClr val="FF0000"/>
              </a:solidFill>
            </a:endParaRPr>
          </a:p>
        </p:txBody>
      </p:sp>
    </p:spTree>
    <p:extLst>
      <p:ext uri="{BB962C8B-B14F-4D97-AF65-F5344CB8AC3E}">
        <p14:creationId xmlns:p14="http://schemas.microsoft.com/office/powerpoint/2010/main" val="539037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873132" cy="4549835"/>
          </a:xfrm>
          <a:prstGeom prst="rect">
            <a:avLst/>
          </a:prstGeom>
        </p:spPr>
        <p:txBody>
          <a:bodyPr wrap="square">
            <a:spAutoFit/>
          </a:bodyPr>
          <a:lstStyle/>
          <a:p>
            <a:pPr>
              <a:lnSpc>
                <a:spcPct val="150000"/>
              </a:lnSpc>
            </a:pPr>
            <a:r>
              <a:rPr lang="en-GB" sz="2800" dirty="0"/>
              <a:t>R packages are a collection of R functions, complied code and sample data. They are stored under a directory called </a:t>
            </a:r>
            <a:r>
              <a:rPr lang="en-GB" sz="2800" b="1" dirty="0"/>
              <a:t>"library"</a:t>
            </a:r>
            <a:r>
              <a:rPr lang="en-GB" sz="2800" dirty="0"/>
              <a:t> in the R environment. By default, R installs a set of packages during installation. More packages are added later, when they are needed for some specific purpose. When we start the R console, only the default packages are available by default. Other packages which are already installed have to be loaded explicitly to be used by the R program that is going to use them.</a:t>
            </a:r>
            <a:endParaRPr lang="id-ID"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R - Packages</a:t>
            </a:r>
            <a:endParaRPr lang="id-ID" sz="4000" b="1" dirty="0">
              <a:solidFill>
                <a:srgbClr val="FF0000"/>
              </a:solidFill>
            </a:endParaRPr>
          </a:p>
        </p:txBody>
      </p:sp>
    </p:spTree>
    <p:extLst>
      <p:ext uri="{BB962C8B-B14F-4D97-AF65-F5344CB8AC3E}">
        <p14:creationId xmlns:p14="http://schemas.microsoft.com/office/powerpoint/2010/main" val="19305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873132" cy="4401205"/>
          </a:xfrm>
          <a:prstGeom prst="rect">
            <a:avLst/>
          </a:prstGeom>
        </p:spPr>
        <p:txBody>
          <a:bodyPr wrap="square">
            <a:spAutoFit/>
          </a:bodyPr>
          <a:lstStyle/>
          <a:p>
            <a:r>
              <a:rPr lang="en-GB" sz="2800" dirty="0"/>
              <a:t>Get library locations containing R packages</a:t>
            </a:r>
            <a:endParaRPr lang="en-IN" sz="2800" dirty="0"/>
          </a:p>
          <a:p>
            <a:r>
              <a:rPr lang="en-IN" sz="2800" dirty="0"/>
              <a:t>.</a:t>
            </a:r>
            <a:r>
              <a:rPr lang="en-IN" sz="2800" dirty="0" err="1"/>
              <a:t>libPaths</a:t>
            </a:r>
            <a:r>
              <a:rPr lang="en-IN" sz="2800" dirty="0" smtClean="0"/>
              <a:t>()</a:t>
            </a:r>
          </a:p>
          <a:p>
            <a:endParaRPr lang="en-IN" sz="2800" dirty="0"/>
          </a:p>
          <a:p>
            <a:r>
              <a:rPr lang="en-GB" sz="2800" dirty="0"/>
              <a:t>Get the list of all the packages installed</a:t>
            </a:r>
          </a:p>
          <a:p>
            <a:r>
              <a:rPr lang="en-IN" sz="2800" dirty="0"/>
              <a:t>library</a:t>
            </a:r>
            <a:r>
              <a:rPr lang="en-IN" sz="2800" dirty="0" smtClean="0"/>
              <a:t>()</a:t>
            </a:r>
          </a:p>
          <a:p>
            <a:endParaRPr lang="en-IN" sz="2800" dirty="0"/>
          </a:p>
          <a:p>
            <a:r>
              <a:rPr lang="en-GB" sz="2800" dirty="0"/>
              <a:t>Get all packages currently loaded in the R environment</a:t>
            </a:r>
          </a:p>
          <a:p>
            <a:r>
              <a:rPr lang="en-GB" sz="2800" dirty="0" smtClean="0"/>
              <a:t>search()</a:t>
            </a:r>
          </a:p>
          <a:p>
            <a:endParaRPr lang="en-GB" sz="2800" dirty="0"/>
          </a:p>
          <a:p>
            <a:endParaRPr lang="en-IN"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R - Packages</a:t>
            </a:r>
            <a:endParaRPr lang="id-ID" sz="4000" b="1" dirty="0">
              <a:solidFill>
                <a:srgbClr val="FF0000"/>
              </a:solidFill>
            </a:endParaRPr>
          </a:p>
        </p:txBody>
      </p:sp>
    </p:spTree>
    <p:extLst>
      <p:ext uri="{BB962C8B-B14F-4D97-AF65-F5344CB8AC3E}">
        <p14:creationId xmlns:p14="http://schemas.microsoft.com/office/powerpoint/2010/main" val="3029533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873132" cy="5693866"/>
          </a:xfrm>
          <a:prstGeom prst="rect">
            <a:avLst/>
          </a:prstGeom>
        </p:spPr>
        <p:txBody>
          <a:bodyPr wrap="square">
            <a:spAutoFit/>
          </a:bodyPr>
          <a:lstStyle/>
          <a:p>
            <a:r>
              <a:rPr lang="en-GB" sz="2800" dirty="0"/>
              <a:t>There are two ways to add new R packages. One is installing directly from the CRAN directory and another is downloading the package to your local system and installing it manually.</a:t>
            </a:r>
          </a:p>
          <a:p>
            <a:endParaRPr lang="en-GB" sz="2800" dirty="0"/>
          </a:p>
          <a:p>
            <a:r>
              <a:rPr lang="en-GB" sz="2800" dirty="0"/>
              <a:t>Install directly from CRAN</a:t>
            </a:r>
          </a:p>
          <a:p>
            <a:r>
              <a:rPr lang="en-GB" sz="2800" dirty="0"/>
              <a:t>The following command gets the packages directly from CRAN webpage and installs the package in the R environment. You may be prompted to choose a nearest mirror. Choose the one appropriate to your location.</a:t>
            </a:r>
          </a:p>
          <a:p>
            <a:endParaRPr lang="en-GB" sz="2800" dirty="0"/>
          </a:p>
          <a:p>
            <a:r>
              <a:rPr lang="en-GB" sz="2800" dirty="0"/>
              <a:t> </a:t>
            </a:r>
            <a:r>
              <a:rPr lang="en-GB" sz="2800" dirty="0" err="1"/>
              <a:t>install.packages</a:t>
            </a:r>
            <a:r>
              <a:rPr lang="en-GB" sz="2800" dirty="0"/>
              <a:t>("Package Name")</a:t>
            </a:r>
          </a:p>
          <a:p>
            <a:r>
              <a:rPr lang="en-GB" sz="2800" dirty="0"/>
              <a:t> </a:t>
            </a:r>
          </a:p>
          <a:p>
            <a:r>
              <a:rPr lang="en-GB" sz="2800" dirty="0"/>
              <a:t># Install the package named "XML".</a:t>
            </a:r>
          </a:p>
          <a:p>
            <a:r>
              <a:rPr lang="en-GB" sz="2800" dirty="0"/>
              <a:t> </a:t>
            </a:r>
            <a:r>
              <a:rPr lang="en-GB" sz="2800" dirty="0" err="1"/>
              <a:t>install.packages</a:t>
            </a:r>
            <a:r>
              <a:rPr lang="en-GB" sz="2800" dirty="0"/>
              <a:t>("XML")</a:t>
            </a:r>
            <a:endParaRPr lang="en-IN"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Install a New Package</a:t>
            </a:r>
            <a:endParaRPr lang="id-ID" sz="4000" b="1" dirty="0">
              <a:solidFill>
                <a:srgbClr val="FF0000"/>
              </a:solidFill>
            </a:endParaRPr>
          </a:p>
        </p:txBody>
      </p:sp>
    </p:spTree>
    <p:extLst>
      <p:ext uri="{BB962C8B-B14F-4D97-AF65-F5344CB8AC3E}">
        <p14:creationId xmlns:p14="http://schemas.microsoft.com/office/powerpoint/2010/main" val="1317671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873132" cy="4832092"/>
          </a:xfrm>
          <a:prstGeom prst="rect">
            <a:avLst/>
          </a:prstGeom>
        </p:spPr>
        <p:txBody>
          <a:bodyPr wrap="square">
            <a:spAutoFit/>
          </a:bodyPr>
          <a:lstStyle/>
          <a:p>
            <a:r>
              <a:rPr lang="en-GB" sz="2800" dirty="0"/>
              <a:t>Install package manually</a:t>
            </a:r>
          </a:p>
          <a:p>
            <a:r>
              <a:rPr lang="en-GB" sz="2800" dirty="0"/>
              <a:t>Go to the link R Packages to download the package needed. Save the package as a .zip file in a suitable location in the local system.</a:t>
            </a:r>
          </a:p>
          <a:p>
            <a:endParaRPr lang="en-GB" sz="2800" dirty="0"/>
          </a:p>
          <a:p>
            <a:r>
              <a:rPr lang="en-GB" sz="2800" dirty="0"/>
              <a:t>Now you can run the following command to install this package in the R environment.</a:t>
            </a:r>
          </a:p>
          <a:p>
            <a:endParaRPr lang="en-GB" sz="2800" dirty="0"/>
          </a:p>
          <a:p>
            <a:r>
              <a:rPr lang="en-GB" sz="2800" dirty="0" err="1"/>
              <a:t>install.packages</a:t>
            </a:r>
            <a:r>
              <a:rPr lang="en-GB" sz="2800" dirty="0"/>
              <a:t>(</a:t>
            </a:r>
            <a:r>
              <a:rPr lang="en-GB" sz="2800" dirty="0" err="1"/>
              <a:t>file_name_with_path</a:t>
            </a:r>
            <a:r>
              <a:rPr lang="en-GB" sz="2800" dirty="0"/>
              <a:t>, repos = NULL, type = "source")</a:t>
            </a:r>
          </a:p>
          <a:p>
            <a:endParaRPr lang="en-GB" sz="2800" dirty="0"/>
          </a:p>
          <a:p>
            <a:r>
              <a:rPr lang="en-GB" sz="2800" dirty="0"/>
              <a:t># Install the package named "XML"</a:t>
            </a:r>
          </a:p>
          <a:p>
            <a:r>
              <a:rPr lang="en-GB" sz="2800" dirty="0" err="1"/>
              <a:t>install.packages</a:t>
            </a:r>
            <a:r>
              <a:rPr lang="en-GB" sz="2800" dirty="0"/>
              <a:t>("E:/XML_3.98-1.3.zip", repos = NULL, type = "source")</a:t>
            </a:r>
            <a:endParaRPr lang="en-IN"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Install a New Package</a:t>
            </a:r>
            <a:endParaRPr lang="id-ID" sz="4000" b="1" dirty="0">
              <a:solidFill>
                <a:srgbClr val="FF0000"/>
              </a:solidFill>
            </a:endParaRPr>
          </a:p>
        </p:txBody>
      </p:sp>
    </p:spTree>
    <p:extLst>
      <p:ext uri="{BB962C8B-B14F-4D97-AF65-F5344CB8AC3E}">
        <p14:creationId xmlns:p14="http://schemas.microsoft.com/office/powerpoint/2010/main" val="2102347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4832092"/>
          </a:xfrm>
          <a:prstGeom prst="rect">
            <a:avLst/>
          </a:prstGeom>
        </p:spPr>
        <p:txBody>
          <a:bodyPr wrap="square">
            <a:spAutoFit/>
          </a:bodyPr>
          <a:lstStyle/>
          <a:p>
            <a:r>
              <a:rPr lang="en-GB" sz="2800" dirty="0"/>
              <a:t>Data Reshaping in R is about changing the way data is organized into rows and columns. Most of the time data processing in R is done by taking the input data as a data frame. It is easy to extract data from the rows and columns of a data frame but there are situations when we need the data frame in a format that is different from format in which we received it. R has many functions to split, merge and change the rows to columns and vice-versa in a data frame</a:t>
            </a:r>
            <a:r>
              <a:rPr lang="en-GB" sz="2800" dirty="0" smtClean="0"/>
              <a:t>.</a:t>
            </a:r>
          </a:p>
          <a:p>
            <a:endParaRPr lang="en-GB" sz="2800" dirty="0" smtClean="0"/>
          </a:p>
          <a:p>
            <a:r>
              <a:rPr lang="en-GB" sz="2800" b="1" dirty="0" smtClean="0"/>
              <a:t>Joining </a:t>
            </a:r>
            <a:r>
              <a:rPr lang="en-GB" sz="2800" b="1" dirty="0"/>
              <a:t>Columns and Rows in a Data Frame</a:t>
            </a:r>
          </a:p>
          <a:p>
            <a:r>
              <a:rPr lang="en-GB" sz="2800" dirty="0"/>
              <a:t>We can join multiple vectors to create a data frame using the </a:t>
            </a:r>
            <a:r>
              <a:rPr lang="en-GB" sz="2800" b="1" dirty="0" err="1"/>
              <a:t>cbind</a:t>
            </a:r>
            <a:r>
              <a:rPr lang="en-GB" sz="2800" b="1" dirty="0"/>
              <a:t>()</a:t>
            </a:r>
            <a:r>
              <a:rPr lang="en-GB" sz="2800" dirty="0"/>
              <a:t>function. Also we can merge two data frames using </a:t>
            </a:r>
            <a:r>
              <a:rPr lang="en-GB" sz="2800" b="1" dirty="0" err="1"/>
              <a:t>rbind</a:t>
            </a:r>
            <a:r>
              <a:rPr lang="en-GB" sz="2800" b="1" dirty="0"/>
              <a:t>()</a:t>
            </a:r>
            <a:r>
              <a:rPr lang="en-GB" sz="2800" dirty="0"/>
              <a:t> function.</a:t>
            </a:r>
          </a:p>
          <a:p>
            <a:endParaRPr lang="en-IN"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R - Data Reshaping</a:t>
            </a:r>
            <a:endParaRPr lang="id-ID" sz="4000" b="1" dirty="0">
              <a:solidFill>
                <a:srgbClr val="FF0000"/>
              </a:solidFill>
            </a:endParaRPr>
          </a:p>
        </p:txBody>
      </p:sp>
    </p:spTree>
    <p:extLst>
      <p:ext uri="{BB962C8B-B14F-4D97-AF65-F5344CB8AC3E}">
        <p14:creationId xmlns:p14="http://schemas.microsoft.com/office/powerpoint/2010/main" val="169010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025" y="85726"/>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31790" y="609601"/>
            <a:ext cx="10515600" cy="1261884"/>
          </a:xfrm>
          <a:prstGeom prst="rect">
            <a:avLst/>
          </a:prstGeom>
          <a:noFill/>
        </p:spPr>
        <p:txBody>
          <a:bodyPr wrap="square" rtlCol="0">
            <a:spAutoFit/>
          </a:bodyPr>
          <a:lstStyle/>
          <a:p>
            <a:pPr algn="just"/>
            <a:r>
              <a:rPr lang="en-US" dirty="0"/>
              <a:t>				</a:t>
            </a:r>
            <a:r>
              <a:rPr lang="en-US" sz="4000" dirty="0">
                <a:solidFill>
                  <a:srgbClr val="FF0000"/>
                </a:solidFill>
                <a:latin typeface="Calibri Light" panose="020F0302020204030204" pitchFamily="34" charset="0"/>
              </a:rPr>
              <a:t>Why R ??</a:t>
            </a:r>
          </a:p>
          <a:p>
            <a:endParaRPr lang="en-US" dirty="0"/>
          </a:p>
          <a:p>
            <a:endParaRPr lang="en-US" dirty="0"/>
          </a:p>
        </p:txBody>
      </p:sp>
      <p:pic>
        <p:nvPicPr>
          <p:cNvPr id="6" name="Picture 5" descr="Business Analytics with R">
            <a:extLst>
              <a:ext uri="{FF2B5EF4-FFF2-40B4-BE49-F238E27FC236}">
                <a16:creationId xmlns="" xmlns:a16="http://schemas.microsoft.com/office/drawing/2014/main" id="{F63E6EC4-F0FD-4F1D-97FD-E66E073DB83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2628" y="1532238"/>
            <a:ext cx="6993924" cy="4917989"/>
          </a:xfrm>
          <a:prstGeom prst="rect">
            <a:avLst/>
          </a:prstGeom>
          <a:noFill/>
          <a:ln>
            <a:noFill/>
          </a:ln>
        </p:spPr>
      </p:pic>
    </p:spTree>
    <p:extLst>
      <p:ext uri="{BB962C8B-B14F-4D97-AF65-F5344CB8AC3E}">
        <p14:creationId xmlns:p14="http://schemas.microsoft.com/office/powerpoint/2010/main" val="3066497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693866"/>
          </a:xfrm>
          <a:prstGeom prst="rect">
            <a:avLst/>
          </a:prstGeom>
        </p:spPr>
        <p:txBody>
          <a:bodyPr wrap="square">
            <a:spAutoFit/>
          </a:bodyPr>
          <a:lstStyle/>
          <a:p>
            <a:r>
              <a:rPr lang="en-GB" sz="2800" dirty="0"/>
              <a:t># Create vector objects.</a:t>
            </a:r>
          </a:p>
          <a:p>
            <a:r>
              <a:rPr lang="en-GB" sz="2800" dirty="0"/>
              <a:t>city &lt;- c("</a:t>
            </a:r>
            <a:r>
              <a:rPr lang="en-GB" sz="2800" dirty="0" err="1"/>
              <a:t>Tampa","Seattle","Hartford","Denver</a:t>
            </a:r>
            <a:r>
              <a:rPr lang="en-GB" sz="2800" dirty="0"/>
              <a:t>")</a:t>
            </a:r>
          </a:p>
          <a:p>
            <a:r>
              <a:rPr lang="en-GB" sz="2800" dirty="0"/>
              <a:t>state &lt;- c("FL","WA","CT","CO")</a:t>
            </a:r>
          </a:p>
          <a:p>
            <a:r>
              <a:rPr lang="en-GB" sz="2800" dirty="0" err="1"/>
              <a:t>zipcode</a:t>
            </a:r>
            <a:r>
              <a:rPr lang="en-GB" sz="2800" dirty="0"/>
              <a:t> &lt;- c(33602,98104,06161,80294)</a:t>
            </a:r>
          </a:p>
          <a:p>
            <a:endParaRPr lang="en-GB" sz="2800" dirty="0"/>
          </a:p>
          <a:p>
            <a:r>
              <a:rPr lang="en-GB" sz="2800" dirty="0"/>
              <a:t># Combine above three vectors into one data frame.</a:t>
            </a:r>
          </a:p>
          <a:p>
            <a:r>
              <a:rPr lang="en-GB" sz="2800" dirty="0"/>
              <a:t>addresses &lt;- </a:t>
            </a:r>
            <a:r>
              <a:rPr lang="en-GB" sz="2800" dirty="0" err="1"/>
              <a:t>cbind</a:t>
            </a:r>
            <a:r>
              <a:rPr lang="en-GB" sz="2800" dirty="0"/>
              <a:t>(</a:t>
            </a:r>
            <a:r>
              <a:rPr lang="en-GB" sz="2800" dirty="0" err="1"/>
              <a:t>city,state,zipcode</a:t>
            </a:r>
            <a:r>
              <a:rPr lang="en-GB" sz="2800" dirty="0"/>
              <a:t>)</a:t>
            </a:r>
          </a:p>
          <a:p>
            <a:endParaRPr lang="en-GB" sz="2800" dirty="0"/>
          </a:p>
          <a:p>
            <a:r>
              <a:rPr lang="en-GB" sz="2800" dirty="0"/>
              <a:t># Print a header.</a:t>
            </a:r>
          </a:p>
          <a:p>
            <a:r>
              <a:rPr lang="en-GB" sz="2800" dirty="0"/>
              <a:t>cat("# # # # The First data frame\n") </a:t>
            </a:r>
          </a:p>
          <a:p>
            <a:endParaRPr lang="en-GB" sz="2800" dirty="0"/>
          </a:p>
          <a:p>
            <a:r>
              <a:rPr lang="en-GB" sz="2800" dirty="0"/>
              <a:t># Print the data frame.</a:t>
            </a:r>
          </a:p>
          <a:p>
            <a:r>
              <a:rPr lang="en-GB" sz="2800" dirty="0"/>
              <a:t>print(addresses</a:t>
            </a:r>
            <a:r>
              <a:rPr lang="en-GB" sz="2800" dirty="0" smtClean="0"/>
              <a:t>)</a:t>
            </a:r>
            <a:endParaRPr lang="en-GB"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R - Data Reshaping</a:t>
            </a:r>
            <a:endParaRPr lang="id-ID" sz="4000" b="1" dirty="0">
              <a:solidFill>
                <a:srgbClr val="FF0000"/>
              </a:solidFill>
            </a:endParaRPr>
          </a:p>
        </p:txBody>
      </p:sp>
    </p:spTree>
    <p:extLst>
      <p:ext uri="{BB962C8B-B14F-4D97-AF65-F5344CB8AC3E}">
        <p14:creationId xmlns:p14="http://schemas.microsoft.com/office/powerpoint/2010/main" val="1874294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693866"/>
          </a:xfrm>
          <a:prstGeom prst="rect">
            <a:avLst/>
          </a:prstGeom>
        </p:spPr>
        <p:txBody>
          <a:bodyPr wrap="square">
            <a:spAutoFit/>
          </a:bodyPr>
          <a:lstStyle/>
          <a:p>
            <a:r>
              <a:rPr lang="en-GB" sz="2800" dirty="0"/>
              <a:t># Create another data frame with similar columns</a:t>
            </a:r>
          </a:p>
          <a:p>
            <a:r>
              <a:rPr lang="en-GB" sz="2800" dirty="0" err="1"/>
              <a:t>new.address</a:t>
            </a:r>
            <a:r>
              <a:rPr lang="en-GB" sz="2800" dirty="0"/>
              <a:t> &lt;- </a:t>
            </a:r>
            <a:r>
              <a:rPr lang="en-GB" sz="2800" dirty="0" err="1"/>
              <a:t>data.frame</a:t>
            </a:r>
            <a:r>
              <a:rPr lang="en-GB" sz="2800" dirty="0"/>
              <a:t>(</a:t>
            </a:r>
          </a:p>
          <a:p>
            <a:r>
              <a:rPr lang="en-GB" sz="2800" dirty="0"/>
              <a:t>   city = c("</a:t>
            </a:r>
            <a:r>
              <a:rPr lang="en-GB" sz="2800" dirty="0" err="1"/>
              <a:t>Lowry","Charlotte</a:t>
            </a:r>
            <a:r>
              <a:rPr lang="en-GB" sz="2800" dirty="0"/>
              <a:t>"),</a:t>
            </a:r>
          </a:p>
          <a:p>
            <a:r>
              <a:rPr lang="en-GB" sz="2800" dirty="0"/>
              <a:t>   state = c("CO","FL"),</a:t>
            </a:r>
          </a:p>
          <a:p>
            <a:r>
              <a:rPr lang="en-GB" sz="2800" dirty="0"/>
              <a:t>   </a:t>
            </a:r>
            <a:r>
              <a:rPr lang="en-GB" sz="2800" dirty="0" err="1"/>
              <a:t>zipcode</a:t>
            </a:r>
            <a:r>
              <a:rPr lang="en-GB" sz="2800" dirty="0"/>
              <a:t> = c("80230","33949"),</a:t>
            </a:r>
          </a:p>
          <a:p>
            <a:r>
              <a:rPr lang="en-GB" sz="2800" dirty="0"/>
              <a:t>   </a:t>
            </a:r>
            <a:r>
              <a:rPr lang="en-GB" sz="2800" dirty="0" err="1"/>
              <a:t>stringsAsFactors</a:t>
            </a:r>
            <a:r>
              <a:rPr lang="en-GB" sz="2800" dirty="0"/>
              <a:t> = FALSE</a:t>
            </a:r>
          </a:p>
          <a:p>
            <a:r>
              <a:rPr lang="en-GB" sz="2800" dirty="0"/>
              <a:t>)</a:t>
            </a:r>
          </a:p>
          <a:p>
            <a:endParaRPr lang="en-GB" sz="2800" dirty="0"/>
          </a:p>
          <a:p>
            <a:r>
              <a:rPr lang="en-GB" sz="2800" dirty="0"/>
              <a:t># Print a header.</a:t>
            </a:r>
          </a:p>
          <a:p>
            <a:r>
              <a:rPr lang="en-GB" sz="2800" dirty="0"/>
              <a:t>cat("# # # The Second data frame\n") </a:t>
            </a:r>
          </a:p>
          <a:p>
            <a:endParaRPr lang="en-GB" sz="2800" dirty="0"/>
          </a:p>
          <a:p>
            <a:r>
              <a:rPr lang="en-GB" sz="2800" dirty="0"/>
              <a:t># Print the data frame.</a:t>
            </a:r>
          </a:p>
          <a:p>
            <a:r>
              <a:rPr lang="en-GB" sz="2800" dirty="0"/>
              <a:t>print(</a:t>
            </a:r>
            <a:r>
              <a:rPr lang="en-GB" sz="2800" dirty="0" err="1"/>
              <a:t>new.address</a:t>
            </a:r>
            <a:r>
              <a:rPr lang="en-GB" sz="2800" dirty="0" smtClean="0"/>
              <a:t>)</a:t>
            </a:r>
            <a:endParaRPr lang="en-GB"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R - Data Reshaping</a:t>
            </a:r>
            <a:endParaRPr lang="id-ID" sz="4000" b="1" dirty="0">
              <a:solidFill>
                <a:srgbClr val="FF0000"/>
              </a:solidFill>
            </a:endParaRPr>
          </a:p>
        </p:txBody>
      </p:sp>
    </p:spTree>
    <p:extLst>
      <p:ext uri="{BB962C8B-B14F-4D97-AF65-F5344CB8AC3E}">
        <p14:creationId xmlns:p14="http://schemas.microsoft.com/office/powerpoint/2010/main" val="1883524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3539430"/>
          </a:xfrm>
          <a:prstGeom prst="rect">
            <a:avLst/>
          </a:prstGeom>
        </p:spPr>
        <p:txBody>
          <a:bodyPr wrap="square">
            <a:spAutoFit/>
          </a:bodyPr>
          <a:lstStyle/>
          <a:p>
            <a:r>
              <a:rPr lang="en-GB" sz="2800" dirty="0"/>
              <a:t># Combine rows form both the data frames.</a:t>
            </a:r>
          </a:p>
          <a:p>
            <a:r>
              <a:rPr lang="en-GB" sz="2800" dirty="0" err="1"/>
              <a:t>all.addresses</a:t>
            </a:r>
            <a:r>
              <a:rPr lang="en-GB" sz="2800" dirty="0"/>
              <a:t> &lt;- </a:t>
            </a:r>
            <a:r>
              <a:rPr lang="en-GB" sz="2800" dirty="0" err="1"/>
              <a:t>rbind</a:t>
            </a:r>
            <a:r>
              <a:rPr lang="en-GB" sz="2800" dirty="0"/>
              <a:t>(</a:t>
            </a:r>
            <a:r>
              <a:rPr lang="en-GB" sz="2800" dirty="0" err="1"/>
              <a:t>addresses,new.address</a:t>
            </a:r>
            <a:r>
              <a:rPr lang="en-GB" sz="2800" dirty="0"/>
              <a:t>)</a:t>
            </a:r>
          </a:p>
          <a:p>
            <a:endParaRPr lang="en-GB" sz="2800" dirty="0"/>
          </a:p>
          <a:p>
            <a:r>
              <a:rPr lang="en-GB" sz="2800" dirty="0"/>
              <a:t># Print a header.</a:t>
            </a:r>
          </a:p>
          <a:p>
            <a:r>
              <a:rPr lang="en-GB" sz="2800" dirty="0"/>
              <a:t>cat("# # # The combined data frame\n") </a:t>
            </a:r>
          </a:p>
          <a:p>
            <a:endParaRPr lang="en-GB" sz="2800" dirty="0"/>
          </a:p>
          <a:p>
            <a:r>
              <a:rPr lang="en-GB" sz="2800" dirty="0"/>
              <a:t># Print the result.</a:t>
            </a:r>
          </a:p>
          <a:p>
            <a:r>
              <a:rPr lang="en-GB" sz="2800" dirty="0"/>
              <a:t>print(</a:t>
            </a:r>
            <a:r>
              <a:rPr lang="en-GB" sz="2800" dirty="0" err="1"/>
              <a:t>all.addresses</a:t>
            </a:r>
            <a:r>
              <a:rPr lang="en-GB" sz="2800" dirty="0"/>
              <a:t>)</a:t>
            </a:r>
            <a:endParaRPr lang="en-IN" sz="2800" dirty="0"/>
          </a:p>
        </p:txBody>
      </p:sp>
      <p:sp>
        <p:nvSpPr>
          <p:cNvPr id="4" name="Title 1"/>
          <p:cNvSpPr txBox="1">
            <a:spLocks/>
          </p:cNvSpPr>
          <p:nvPr/>
        </p:nvSpPr>
        <p:spPr>
          <a:xfrm>
            <a:off x="295420" y="193278"/>
            <a:ext cx="488149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F0000"/>
                </a:solidFill>
              </a:rPr>
              <a:t>R - Data Reshaping</a:t>
            </a:r>
            <a:endParaRPr lang="id-ID" sz="4000" b="1" dirty="0">
              <a:solidFill>
                <a:srgbClr val="FF0000"/>
              </a:solidFill>
            </a:endParaRPr>
          </a:p>
        </p:txBody>
      </p:sp>
    </p:spTree>
    <p:extLst>
      <p:ext uri="{BB962C8B-B14F-4D97-AF65-F5344CB8AC3E}">
        <p14:creationId xmlns:p14="http://schemas.microsoft.com/office/powerpoint/2010/main" val="2544180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6124754"/>
          </a:xfrm>
          <a:prstGeom prst="rect">
            <a:avLst/>
          </a:prstGeom>
        </p:spPr>
        <p:txBody>
          <a:bodyPr wrap="square">
            <a:spAutoFit/>
          </a:bodyPr>
          <a:lstStyle/>
          <a:p>
            <a:r>
              <a:rPr lang="en-GB" sz="2800" dirty="0"/>
              <a:t>You can check which directory the R workspace is pointing to using the </a:t>
            </a:r>
            <a:r>
              <a:rPr lang="en-GB" sz="2800" b="1" dirty="0" err="1"/>
              <a:t>getwd</a:t>
            </a:r>
            <a:r>
              <a:rPr lang="en-GB" sz="2800" b="1" dirty="0"/>
              <a:t>()</a:t>
            </a:r>
            <a:r>
              <a:rPr lang="en-GB" sz="2800" dirty="0"/>
              <a:t> function. You can also set a new working directory using </a:t>
            </a:r>
            <a:r>
              <a:rPr lang="en-GB" sz="2800" b="1" dirty="0" err="1"/>
              <a:t>setwd</a:t>
            </a:r>
            <a:r>
              <a:rPr lang="en-GB" sz="2800" b="1" dirty="0"/>
              <a:t>()</a:t>
            </a:r>
            <a:r>
              <a:rPr lang="en-GB" sz="2800" dirty="0"/>
              <a:t>function</a:t>
            </a:r>
            <a:r>
              <a:rPr lang="en-GB" sz="2800" dirty="0" smtClean="0"/>
              <a:t>.</a:t>
            </a:r>
          </a:p>
          <a:p>
            <a:endParaRPr lang="en-GB" sz="2800" dirty="0"/>
          </a:p>
          <a:p>
            <a:endParaRPr lang="en-GB" sz="2800" dirty="0" smtClean="0"/>
          </a:p>
          <a:p>
            <a:r>
              <a:rPr lang="en-GB" sz="2800" dirty="0"/>
              <a:t># Get and print current working directory.</a:t>
            </a:r>
          </a:p>
          <a:p>
            <a:r>
              <a:rPr lang="en-GB" sz="2800" dirty="0"/>
              <a:t>print(</a:t>
            </a:r>
            <a:r>
              <a:rPr lang="en-GB" sz="2800" dirty="0" err="1"/>
              <a:t>getwd</a:t>
            </a:r>
            <a:r>
              <a:rPr lang="en-GB" sz="2800" dirty="0"/>
              <a:t>())</a:t>
            </a:r>
          </a:p>
          <a:p>
            <a:endParaRPr lang="en-GB" sz="2800" dirty="0"/>
          </a:p>
          <a:p>
            <a:r>
              <a:rPr lang="en-GB" sz="2800" dirty="0"/>
              <a:t># Set current working directory.</a:t>
            </a:r>
          </a:p>
          <a:p>
            <a:r>
              <a:rPr lang="en-GB" sz="2800" dirty="0" err="1"/>
              <a:t>setwd</a:t>
            </a:r>
            <a:r>
              <a:rPr lang="en-GB" sz="2800" dirty="0"/>
              <a:t>("C:/Users/hemac/Documents")</a:t>
            </a:r>
          </a:p>
          <a:p>
            <a:endParaRPr lang="en-GB" sz="2800" dirty="0"/>
          </a:p>
          <a:p>
            <a:r>
              <a:rPr lang="en-GB" sz="2800" dirty="0"/>
              <a:t># Get and print current working directory.</a:t>
            </a:r>
          </a:p>
          <a:p>
            <a:r>
              <a:rPr lang="en-GB" sz="2800" dirty="0"/>
              <a:t>print(</a:t>
            </a:r>
            <a:r>
              <a:rPr lang="en-GB" sz="2800" dirty="0" err="1"/>
              <a:t>getwd</a:t>
            </a:r>
            <a:r>
              <a:rPr lang="en-GB" sz="2800" dirty="0"/>
              <a:t>())</a:t>
            </a:r>
          </a:p>
          <a:p>
            <a:endParaRPr lang="en-IN" sz="2800" dirty="0"/>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Getting and Setting the Working Directory</a:t>
            </a:r>
            <a:endParaRPr lang="id-ID" sz="4000" b="1" dirty="0">
              <a:solidFill>
                <a:srgbClr val="FF0000"/>
              </a:solidFill>
            </a:endParaRPr>
          </a:p>
        </p:txBody>
      </p:sp>
    </p:spTree>
    <p:extLst>
      <p:ext uri="{BB962C8B-B14F-4D97-AF65-F5344CB8AC3E}">
        <p14:creationId xmlns:p14="http://schemas.microsoft.com/office/powerpoint/2010/main" val="1913993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6124754"/>
          </a:xfrm>
          <a:prstGeom prst="rect">
            <a:avLst/>
          </a:prstGeom>
        </p:spPr>
        <p:txBody>
          <a:bodyPr wrap="square">
            <a:spAutoFit/>
          </a:bodyPr>
          <a:lstStyle/>
          <a:p>
            <a:r>
              <a:rPr lang="en-GB" sz="2800" dirty="0"/>
              <a:t>You can check which directory the R workspace is pointing to using the </a:t>
            </a:r>
            <a:r>
              <a:rPr lang="en-GB" sz="2800" b="1" dirty="0" err="1"/>
              <a:t>getwd</a:t>
            </a:r>
            <a:r>
              <a:rPr lang="en-GB" sz="2800" b="1" dirty="0"/>
              <a:t>()</a:t>
            </a:r>
            <a:r>
              <a:rPr lang="en-GB" sz="2800" dirty="0"/>
              <a:t> function. You can also set a new working directory using </a:t>
            </a:r>
            <a:r>
              <a:rPr lang="en-GB" sz="2800" b="1" dirty="0" err="1"/>
              <a:t>setwd</a:t>
            </a:r>
            <a:r>
              <a:rPr lang="en-GB" sz="2800" b="1" dirty="0"/>
              <a:t>()</a:t>
            </a:r>
            <a:r>
              <a:rPr lang="en-GB" sz="2800" dirty="0"/>
              <a:t>function</a:t>
            </a:r>
            <a:r>
              <a:rPr lang="en-GB" sz="2800" dirty="0" smtClean="0"/>
              <a:t>.</a:t>
            </a:r>
          </a:p>
          <a:p>
            <a:endParaRPr lang="en-GB" sz="2800" dirty="0"/>
          </a:p>
          <a:p>
            <a:endParaRPr lang="en-GB" sz="2800" dirty="0" smtClean="0"/>
          </a:p>
          <a:p>
            <a:r>
              <a:rPr lang="en-GB" sz="2800" dirty="0"/>
              <a:t># Get and print current working directory.</a:t>
            </a:r>
          </a:p>
          <a:p>
            <a:r>
              <a:rPr lang="en-GB" sz="2800" dirty="0"/>
              <a:t>print(</a:t>
            </a:r>
            <a:r>
              <a:rPr lang="en-GB" sz="2800" dirty="0" err="1"/>
              <a:t>getwd</a:t>
            </a:r>
            <a:r>
              <a:rPr lang="en-GB" sz="2800" dirty="0"/>
              <a:t>())</a:t>
            </a:r>
          </a:p>
          <a:p>
            <a:endParaRPr lang="en-GB" sz="2800" dirty="0"/>
          </a:p>
          <a:p>
            <a:r>
              <a:rPr lang="en-GB" sz="2800" dirty="0"/>
              <a:t># Set current working directory.</a:t>
            </a:r>
          </a:p>
          <a:p>
            <a:r>
              <a:rPr lang="en-GB" sz="2800" dirty="0" err="1"/>
              <a:t>setwd</a:t>
            </a:r>
            <a:r>
              <a:rPr lang="en-GB" sz="2800" dirty="0"/>
              <a:t>("C:/Users/hemac/Documents")</a:t>
            </a:r>
          </a:p>
          <a:p>
            <a:endParaRPr lang="en-GB" sz="2800" dirty="0"/>
          </a:p>
          <a:p>
            <a:r>
              <a:rPr lang="en-GB" sz="2800" dirty="0"/>
              <a:t># Get and print current working directory.</a:t>
            </a:r>
          </a:p>
          <a:p>
            <a:r>
              <a:rPr lang="en-GB" sz="2800" dirty="0"/>
              <a:t>print(</a:t>
            </a:r>
            <a:r>
              <a:rPr lang="en-GB" sz="2800" dirty="0" err="1"/>
              <a:t>getwd</a:t>
            </a:r>
            <a:r>
              <a:rPr lang="en-GB" sz="2800" dirty="0"/>
              <a:t>())</a:t>
            </a:r>
          </a:p>
          <a:p>
            <a:endParaRPr lang="en-IN" sz="2800" dirty="0"/>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2480972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370701"/>
          </a:xfrm>
          <a:prstGeom prst="rect">
            <a:avLst/>
          </a:prstGeom>
        </p:spPr>
        <p:txBody>
          <a:bodyPr wrap="square">
            <a:spAutoFit/>
          </a:bodyPr>
          <a:lstStyle/>
          <a:p>
            <a:r>
              <a:rPr lang="en-GB" sz="2800" dirty="0" smtClean="0"/>
              <a:t>Following </a:t>
            </a:r>
            <a:r>
              <a:rPr lang="en-GB" sz="2800" dirty="0"/>
              <a:t>is a simple example of read.csv() function to read a CSV file available in your current working directory −</a:t>
            </a:r>
          </a:p>
          <a:p>
            <a:endParaRPr lang="en-GB" sz="800" dirty="0"/>
          </a:p>
          <a:p>
            <a:r>
              <a:rPr lang="en-GB" sz="2800" dirty="0"/>
              <a:t>data &lt;- read.csv("input.csv")</a:t>
            </a:r>
          </a:p>
          <a:p>
            <a:r>
              <a:rPr lang="en-GB" sz="2800" dirty="0"/>
              <a:t>print(data</a:t>
            </a:r>
            <a:r>
              <a:rPr lang="en-GB" sz="2800" dirty="0" smtClean="0"/>
              <a:t>)</a:t>
            </a:r>
          </a:p>
          <a:p>
            <a:endParaRPr lang="en-GB" sz="800" dirty="0"/>
          </a:p>
          <a:p>
            <a:r>
              <a:rPr lang="en-GB" sz="2800" b="1" dirty="0" err="1"/>
              <a:t>Analyzing</a:t>
            </a:r>
            <a:r>
              <a:rPr lang="en-GB" sz="2800" b="1" dirty="0"/>
              <a:t> the CSV </a:t>
            </a:r>
            <a:r>
              <a:rPr lang="en-GB" sz="2800" b="1" dirty="0" smtClean="0"/>
              <a:t>File</a:t>
            </a:r>
          </a:p>
          <a:p>
            <a:endParaRPr lang="en-GB" sz="1100" b="1" dirty="0"/>
          </a:p>
          <a:p>
            <a:r>
              <a:rPr lang="en-GB" sz="2800" dirty="0"/>
              <a:t>By default the read.csv() function gives the output as a data frame. This can be easily checked as follows. Also we can check the number of columns and rows.</a:t>
            </a:r>
          </a:p>
          <a:p>
            <a:endParaRPr lang="en-GB" sz="800" dirty="0"/>
          </a:p>
          <a:p>
            <a:r>
              <a:rPr lang="en-GB" sz="2800" dirty="0"/>
              <a:t>data &lt;- read.csv("input.csv</a:t>
            </a:r>
            <a:r>
              <a:rPr lang="en-GB" sz="2800" dirty="0" smtClean="0"/>
              <a:t>")</a:t>
            </a:r>
            <a:endParaRPr lang="en-GB" sz="2800" dirty="0"/>
          </a:p>
          <a:p>
            <a:r>
              <a:rPr lang="en-GB" sz="2800" dirty="0"/>
              <a:t>print(</a:t>
            </a:r>
            <a:r>
              <a:rPr lang="en-GB" sz="2800" dirty="0" err="1"/>
              <a:t>is.data.frame</a:t>
            </a:r>
            <a:r>
              <a:rPr lang="en-GB" sz="2800" dirty="0"/>
              <a:t>(data))</a:t>
            </a:r>
          </a:p>
          <a:p>
            <a:r>
              <a:rPr lang="en-GB" sz="2800" dirty="0"/>
              <a:t>print(</a:t>
            </a:r>
            <a:r>
              <a:rPr lang="en-GB" sz="2800" dirty="0" err="1"/>
              <a:t>ncol</a:t>
            </a:r>
            <a:r>
              <a:rPr lang="en-GB" sz="2800" dirty="0"/>
              <a:t>(data))</a:t>
            </a:r>
          </a:p>
          <a:p>
            <a:r>
              <a:rPr lang="en-GB" sz="2800" dirty="0"/>
              <a:t>print(</a:t>
            </a:r>
            <a:r>
              <a:rPr lang="en-GB" sz="2800" dirty="0" err="1"/>
              <a:t>nrow</a:t>
            </a:r>
            <a:r>
              <a:rPr lang="en-GB" sz="2800" dirty="0"/>
              <a:t>(data))</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419446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4401205"/>
          </a:xfrm>
          <a:prstGeom prst="rect">
            <a:avLst/>
          </a:prstGeom>
        </p:spPr>
        <p:txBody>
          <a:bodyPr wrap="square">
            <a:spAutoFit/>
          </a:bodyPr>
          <a:lstStyle/>
          <a:p>
            <a:r>
              <a:rPr lang="en-GB" sz="2800" b="1" dirty="0"/>
              <a:t>Get the maximum salary</a:t>
            </a:r>
          </a:p>
          <a:p>
            <a:r>
              <a:rPr lang="en-GB" sz="2800" dirty="0"/>
              <a:t># Create a data frame.</a:t>
            </a:r>
          </a:p>
          <a:p>
            <a:r>
              <a:rPr lang="en-GB" sz="2800" dirty="0"/>
              <a:t>data &lt;- read.csv("input.csv")</a:t>
            </a:r>
          </a:p>
          <a:p>
            <a:endParaRPr lang="en-GB" sz="2800" dirty="0"/>
          </a:p>
          <a:p>
            <a:r>
              <a:rPr lang="en-GB" sz="2800" b="1" dirty="0"/>
              <a:t># Get the max salary from data frame.</a:t>
            </a:r>
          </a:p>
          <a:p>
            <a:r>
              <a:rPr lang="en-GB" sz="2800" dirty="0" err="1"/>
              <a:t>sal</a:t>
            </a:r>
            <a:r>
              <a:rPr lang="en-GB" sz="2800" dirty="0"/>
              <a:t> &lt;- max(</a:t>
            </a:r>
            <a:r>
              <a:rPr lang="en-GB" sz="2800" dirty="0" err="1"/>
              <a:t>data$salary</a:t>
            </a:r>
            <a:r>
              <a:rPr lang="en-GB" sz="2800" dirty="0"/>
              <a:t>)</a:t>
            </a:r>
          </a:p>
          <a:p>
            <a:r>
              <a:rPr lang="en-GB" sz="2800" dirty="0"/>
              <a:t>print(</a:t>
            </a:r>
            <a:r>
              <a:rPr lang="en-GB" sz="2800" dirty="0" err="1"/>
              <a:t>sal</a:t>
            </a:r>
            <a:r>
              <a:rPr lang="en-GB" sz="2800" dirty="0"/>
              <a:t>)</a:t>
            </a:r>
          </a:p>
          <a:p>
            <a:r>
              <a:rPr lang="en-GB" sz="2800" dirty="0"/>
              <a:t>When we execute the above code, it produces the following result −</a:t>
            </a:r>
          </a:p>
          <a:p>
            <a:endParaRPr lang="en-GB" sz="2800" dirty="0"/>
          </a:p>
          <a:p>
            <a:r>
              <a:rPr lang="en-GB" sz="2800" dirty="0"/>
              <a:t>[1] 843.25</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403637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755422"/>
          </a:xfrm>
          <a:prstGeom prst="rect">
            <a:avLst/>
          </a:prstGeom>
        </p:spPr>
        <p:txBody>
          <a:bodyPr wrap="square">
            <a:spAutoFit/>
          </a:bodyPr>
          <a:lstStyle/>
          <a:p>
            <a:r>
              <a:rPr lang="en-GB" sz="2800" b="1" dirty="0"/>
              <a:t>Get the details of the person with max salary</a:t>
            </a:r>
          </a:p>
          <a:p>
            <a:r>
              <a:rPr lang="en-GB" sz="2800" dirty="0"/>
              <a:t>We can fetch rows meeting specific filter criteria similar to a SQL where clause.</a:t>
            </a:r>
          </a:p>
          <a:p>
            <a:endParaRPr lang="en-GB" sz="800" dirty="0"/>
          </a:p>
          <a:p>
            <a:r>
              <a:rPr lang="en-GB" sz="2800" dirty="0"/>
              <a:t># Create a data frame.</a:t>
            </a:r>
          </a:p>
          <a:p>
            <a:r>
              <a:rPr lang="en-GB" sz="2800" dirty="0"/>
              <a:t>data &lt;- read.csv("input.csv")</a:t>
            </a:r>
          </a:p>
          <a:p>
            <a:endParaRPr lang="en-GB" sz="800" dirty="0"/>
          </a:p>
          <a:p>
            <a:r>
              <a:rPr lang="en-GB" sz="2800" dirty="0"/>
              <a:t># Get the max salary from data frame.</a:t>
            </a:r>
          </a:p>
          <a:p>
            <a:r>
              <a:rPr lang="en-GB" sz="2800" dirty="0" err="1"/>
              <a:t>sal</a:t>
            </a:r>
            <a:r>
              <a:rPr lang="en-GB" sz="2800" dirty="0"/>
              <a:t> &lt;- </a:t>
            </a:r>
            <a:r>
              <a:rPr lang="en-GB" sz="2800" b="1" dirty="0"/>
              <a:t>max(</a:t>
            </a:r>
            <a:r>
              <a:rPr lang="en-GB" sz="2800" b="1" dirty="0" err="1"/>
              <a:t>data$salary</a:t>
            </a:r>
            <a:r>
              <a:rPr lang="en-GB" sz="2800" dirty="0"/>
              <a:t>)</a:t>
            </a:r>
          </a:p>
          <a:p>
            <a:endParaRPr lang="en-GB" sz="800" dirty="0"/>
          </a:p>
          <a:p>
            <a:r>
              <a:rPr lang="en-GB" sz="2800" dirty="0"/>
              <a:t># Get the person detail having max salary.</a:t>
            </a:r>
          </a:p>
          <a:p>
            <a:r>
              <a:rPr lang="en-GB" sz="2800" dirty="0" err="1"/>
              <a:t>retval</a:t>
            </a:r>
            <a:r>
              <a:rPr lang="en-GB" sz="2800" dirty="0"/>
              <a:t> &lt;- subset(data, salary == max(salary))</a:t>
            </a:r>
          </a:p>
          <a:p>
            <a:r>
              <a:rPr lang="en-GB" sz="2800" dirty="0"/>
              <a:t>print(</a:t>
            </a:r>
            <a:r>
              <a:rPr lang="en-GB" sz="2800" dirty="0" err="1"/>
              <a:t>retval</a:t>
            </a:r>
            <a:r>
              <a:rPr lang="en-GB" sz="2800" dirty="0"/>
              <a:t>)</a:t>
            </a:r>
          </a:p>
          <a:p>
            <a:r>
              <a:rPr lang="en-GB" sz="2800" dirty="0"/>
              <a:t>When we execute the above code, it produces the following result −</a:t>
            </a:r>
          </a:p>
          <a:p>
            <a:endParaRPr lang="en-GB" sz="800" dirty="0"/>
          </a:p>
          <a:p>
            <a:r>
              <a:rPr lang="en-GB" sz="2800" dirty="0"/>
              <a:t>      id    name  salary  </a:t>
            </a:r>
            <a:r>
              <a:rPr lang="en-GB" sz="2800" dirty="0" err="1"/>
              <a:t>start_date</a:t>
            </a:r>
            <a:r>
              <a:rPr lang="en-GB" sz="2800" dirty="0"/>
              <a:t>    </a:t>
            </a:r>
            <a:r>
              <a:rPr lang="en-GB" sz="2800" dirty="0" err="1"/>
              <a:t>dept</a:t>
            </a:r>
            <a:endParaRPr lang="en-GB" sz="2800" dirty="0"/>
          </a:p>
          <a:p>
            <a:r>
              <a:rPr lang="en-GB" sz="2800" dirty="0"/>
              <a:t>5     NA    Gary  843.25  2015-03-27    Finance</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82925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262979"/>
          </a:xfrm>
          <a:prstGeom prst="rect">
            <a:avLst/>
          </a:prstGeom>
        </p:spPr>
        <p:txBody>
          <a:bodyPr wrap="square">
            <a:spAutoFit/>
          </a:bodyPr>
          <a:lstStyle/>
          <a:p>
            <a:r>
              <a:rPr lang="en-GB" sz="2800" b="1" dirty="0"/>
              <a:t>Get all the people working in IT department</a:t>
            </a:r>
          </a:p>
          <a:p>
            <a:r>
              <a:rPr lang="en-GB" sz="2800" dirty="0"/>
              <a:t># Create a data frame.</a:t>
            </a:r>
          </a:p>
          <a:p>
            <a:r>
              <a:rPr lang="en-GB" sz="2800" dirty="0"/>
              <a:t>data &lt;- read.csv("input.csv")</a:t>
            </a:r>
          </a:p>
          <a:p>
            <a:endParaRPr lang="en-GB" sz="2800" dirty="0"/>
          </a:p>
          <a:p>
            <a:r>
              <a:rPr lang="en-GB" sz="2800" dirty="0" err="1"/>
              <a:t>retval</a:t>
            </a:r>
            <a:r>
              <a:rPr lang="en-GB" sz="2800" dirty="0"/>
              <a:t> &lt;- subset( data, </a:t>
            </a:r>
            <a:r>
              <a:rPr lang="en-GB" sz="2800" dirty="0" err="1"/>
              <a:t>dept</a:t>
            </a:r>
            <a:r>
              <a:rPr lang="en-GB" sz="2800" dirty="0"/>
              <a:t> == "IT")</a:t>
            </a:r>
          </a:p>
          <a:p>
            <a:r>
              <a:rPr lang="en-GB" sz="2800" dirty="0"/>
              <a:t>print(</a:t>
            </a:r>
            <a:r>
              <a:rPr lang="en-GB" sz="2800" dirty="0" err="1"/>
              <a:t>retval</a:t>
            </a:r>
            <a:r>
              <a:rPr lang="en-GB" sz="2800" dirty="0"/>
              <a:t>)</a:t>
            </a:r>
          </a:p>
          <a:p>
            <a:r>
              <a:rPr lang="en-GB" sz="2800" dirty="0"/>
              <a:t>When we execute the above code, it produces the following result −</a:t>
            </a:r>
          </a:p>
          <a:p>
            <a:endParaRPr lang="en-GB" sz="2800" dirty="0"/>
          </a:p>
          <a:p>
            <a:r>
              <a:rPr lang="en-GB" sz="2800" dirty="0"/>
              <a:t>       id   name      salary   </a:t>
            </a:r>
            <a:r>
              <a:rPr lang="en-GB" sz="2800" dirty="0" err="1"/>
              <a:t>start_date</a:t>
            </a:r>
            <a:r>
              <a:rPr lang="en-GB" sz="2800" dirty="0"/>
              <a:t>   </a:t>
            </a:r>
            <a:r>
              <a:rPr lang="en-GB" sz="2800" dirty="0" err="1"/>
              <a:t>dept</a:t>
            </a:r>
            <a:endParaRPr lang="en-GB" sz="2800" dirty="0"/>
          </a:p>
          <a:p>
            <a:r>
              <a:rPr lang="en-GB" sz="2800" dirty="0"/>
              <a:t>1      1    Rick      623.3    2012-01-01   IT</a:t>
            </a:r>
          </a:p>
          <a:p>
            <a:r>
              <a:rPr lang="en-GB" sz="2800" dirty="0"/>
              <a:t>3      3    Michelle  611.0    2014-11-15   IT</a:t>
            </a:r>
          </a:p>
          <a:p>
            <a:r>
              <a:rPr lang="en-GB" sz="2800" dirty="0"/>
              <a:t>6      6    Nina      578.0    2013-05-21   IT</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3832310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4832092"/>
          </a:xfrm>
          <a:prstGeom prst="rect">
            <a:avLst/>
          </a:prstGeom>
        </p:spPr>
        <p:txBody>
          <a:bodyPr wrap="square">
            <a:spAutoFit/>
          </a:bodyPr>
          <a:lstStyle/>
          <a:p>
            <a:r>
              <a:rPr lang="en-GB" sz="2800" b="1" dirty="0"/>
              <a:t>Get the persons in IT department whose salary is greater than 600</a:t>
            </a:r>
          </a:p>
          <a:p>
            <a:r>
              <a:rPr lang="en-GB" sz="2800" dirty="0"/>
              <a:t># Create a data frame.</a:t>
            </a:r>
          </a:p>
          <a:p>
            <a:r>
              <a:rPr lang="en-GB" sz="2800" dirty="0"/>
              <a:t>data &lt;- read.csv("input.csv")</a:t>
            </a:r>
          </a:p>
          <a:p>
            <a:endParaRPr lang="en-GB" sz="2800" dirty="0"/>
          </a:p>
          <a:p>
            <a:r>
              <a:rPr lang="en-GB" sz="2800" dirty="0"/>
              <a:t>info &lt;- subset(data, salary &gt; 600 &amp; </a:t>
            </a:r>
            <a:r>
              <a:rPr lang="en-GB" sz="2800" dirty="0" err="1"/>
              <a:t>dept</a:t>
            </a:r>
            <a:r>
              <a:rPr lang="en-GB" sz="2800" dirty="0"/>
              <a:t> == "IT")</a:t>
            </a:r>
          </a:p>
          <a:p>
            <a:r>
              <a:rPr lang="en-GB" sz="2800" dirty="0"/>
              <a:t>print(info)</a:t>
            </a:r>
          </a:p>
          <a:p>
            <a:r>
              <a:rPr lang="en-GB" sz="2800" dirty="0"/>
              <a:t>When we execute the above code, it produces the following result −</a:t>
            </a:r>
          </a:p>
          <a:p>
            <a:endParaRPr lang="en-GB" sz="2800" dirty="0"/>
          </a:p>
          <a:p>
            <a:r>
              <a:rPr lang="en-GB" sz="2800" dirty="0"/>
              <a:t>       id   name      salary   </a:t>
            </a:r>
            <a:r>
              <a:rPr lang="en-GB" sz="2800" dirty="0" err="1"/>
              <a:t>start_date</a:t>
            </a:r>
            <a:r>
              <a:rPr lang="en-GB" sz="2800" dirty="0"/>
              <a:t>   </a:t>
            </a:r>
            <a:r>
              <a:rPr lang="en-GB" sz="2800" dirty="0" err="1"/>
              <a:t>dept</a:t>
            </a:r>
            <a:endParaRPr lang="en-GB" sz="2800" dirty="0"/>
          </a:p>
          <a:p>
            <a:r>
              <a:rPr lang="en-GB" sz="2800" dirty="0"/>
              <a:t>1      1    Rick      623.3    2012-01-01   IT</a:t>
            </a:r>
          </a:p>
          <a:p>
            <a:r>
              <a:rPr lang="en-GB" sz="2800" dirty="0"/>
              <a:t>3      3    Michelle  611.0    2014-11-15   IT</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1535501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Evolution</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3" y="1325562"/>
            <a:ext cx="11506994" cy="52729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600" dirty="0"/>
              <a:t>R Programming applications compass the universe from hypothetical, computational statistics and the hard sciences, for example, astronomy, chemistry, and genomics to practical applications in business, drug advancement, finance, health care, marketing, medicine and much more.</a:t>
            </a:r>
          </a:p>
          <a:p>
            <a:pPr algn="just"/>
            <a:r>
              <a:rPr lang="en-US" sz="3600" dirty="0"/>
              <a:t> Since R has almost 5,000 packages (libraries of functions) large portions of which are committed to particular applications, you don't need to be an R Programming genius to begin developing your applications.</a:t>
            </a:r>
            <a:endParaRPr lang="en-IN" sz="3600" dirty="0"/>
          </a:p>
        </p:txBody>
      </p:sp>
    </p:spTree>
    <p:extLst>
      <p:ext uri="{BB962C8B-B14F-4D97-AF65-F5344CB8AC3E}">
        <p14:creationId xmlns:p14="http://schemas.microsoft.com/office/powerpoint/2010/main" val="994523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555367"/>
          </a:xfrm>
          <a:prstGeom prst="rect">
            <a:avLst/>
          </a:prstGeom>
        </p:spPr>
        <p:txBody>
          <a:bodyPr wrap="square">
            <a:spAutoFit/>
          </a:bodyPr>
          <a:lstStyle/>
          <a:p>
            <a:r>
              <a:rPr lang="en-GB" sz="2800" b="1" dirty="0"/>
              <a:t>Get the people who joined on or after </a:t>
            </a:r>
            <a:r>
              <a:rPr lang="en-GB" sz="2800" b="1" dirty="0" smtClean="0"/>
              <a:t>2014</a:t>
            </a:r>
          </a:p>
          <a:p>
            <a:endParaRPr lang="en-GB" sz="2800" b="1" dirty="0"/>
          </a:p>
          <a:p>
            <a:r>
              <a:rPr lang="en-GB" sz="2800" dirty="0"/>
              <a:t># Create a data frame.</a:t>
            </a:r>
          </a:p>
          <a:p>
            <a:r>
              <a:rPr lang="en-GB" sz="2800" dirty="0"/>
              <a:t>data &lt;- read.csv("input.csv")</a:t>
            </a:r>
          </a:p>
          <a:p>
            <a:endParaRPr lang="en-GB" sz="800" dirty="0"/>
          </a:p>
          <a:p>
            <a:r>
              <a:rPr lang="en-GB" sz="2800" dirty="0" err="1"/>
              <a:t>retval</a:t>
            </a:r>
            <a:r>
              <a:rPr lang="en-GB" sz="2800" dirty="0"/>
              <a:t> &lt;- subset(data, </a:t>
            </a:r>
            <a:r>
              <a:rPr lang="en-GB" sz="2800" dirty="0" err="1"/>
              <a:t>as.Date</a:t>
            </a:r>
            <a:r>
              <a:rPr lang="en-GB" sz="2800" dirty="0"/>
              <a:t>(</a:t>
            </a:r>
            <a:r>
              <a:rPr lang="en-GB" sz="2800" dirty="0" err="1"/>
              <a:t>start_date</a:t>
            </a:r>
            <a:r>
              <a:rPr lang="en-GB" sz="2800" dirty="0"/>
              <a:t>) &gt; </a:t>
            </a:r>
            <a:r>
              <a:rPr lang="en-GB" sz="2800" dirty="0" err="1"/>
              <a:t>as.Date</a:t>
            </a:r>
            <a:r>
              <a:rPr lang="en-GB" sz="2800" dirty="0"/>
              <a:t>("2014-01-01"))</a:t>
            </a:r>
          </a:p>
          <a:p>
            <a:r>
              <a:rPr lang="en-GB" sz="2800" dirty="0"/>
              <a:t>print(</a:t>
            </a:r>
            <a:r>
              <a:rPr lang="en-GB" sz="2800" dirty="0" err="1"/>
              <a:t>retval</a:t>
            </a:r>
            <a:r>
              <a:rPr lang="en-GB" sz="2800" dirty="0"/>
              <a:t>)</a:t>
            </a:r>
          </a:p>
          <a:p>
            <a:r>
              <a:rPr lang="en-GB" sz="2800" dirty="0"/>
              <a:t>When we execute the above code, it produces the following result −</a:t>
            </a:r>
          </a:p>
          <a:p>
            <a:endParaRPr lang="en-GB" sz="1100" dirty="0"/>
          </a:p>
          <a:p>
            <a:r>
              <a:rPr lang="en-GB" sz="2800" dirty="0"/>
              <a:t>       id   name     salary   </a:t>
            </a:r>
            <a:r>
              <a:rPr lang="en-GB" sz="2800" dirty="0" err="1"/>
              <a:t>start_date</a:t>
            </a:r>
            <a:r>
              <a:rPr lang="en-GB" sz="2800" dirty="0"/>
              <a:t>    </a:t>
            </a:r>
            <a:r>
              <a:rPr lang="en-GB" sz="2800" dirty="0" err="1"/>
              <a:t>dept</a:t>
            </a:r>
            <a:endParaRPr lang="en-GB" sz="2800" dirty="0"/>
          </a:p>
          <a:p>
            <a:r>
              <a:rPr lang="en-GB" sz="2800" dirty="0"/>
              <a:t>3      3    Michelle 611.00   2014-11-15    IT</a:t>
            </a:r>
          </a:p>
          <a:p>
            <a:r>
              <a:rPr lang="en-GB" sz="2800" dirty="0"/>
              <a:t>4      4    Ryan     729.00   2014-05-11    HR</a:t>
            </a:r>
          </a:p>
          <a:p>
            <a:r>
              <a:rPr lang="en-GB" sz="2800" dirty="0"/>
              <a:t>5     NA    Gary     843.25   2015-03-27    Finance</a:t>
            </a:r>
          </a:p>
          <a:p>
            <a:r>
              <a:rPr lang="en-GB" sz="2800" dirty="0"/>
              <a:t>8      8    Guru     722.50   2014-06-17    Finance</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52834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878532"/>
          </a:xfrm>
          <a:prstGeom prst="rect">
            <a:avLst/>
          </a:prstGeom>
        </p:spPr>
        <p:txBody>
          <a:bodyPr wrap="square">
            <a:spAutoFit/>
          </a:bodyPr>
          <a:lstStyle/>
          <a:p>
            <a:r>
              <a:rPr lang="en-GB" sz="2000" b="1" dirty="0"/>
              <a:t>Writing into a CSV </a:t>
            </a:r>
            <a:r>
              <a:rPr lang="en-GB" sz="2000" b="1" dirty="0" smtClean="0"/>
              <a:t>File</a:t>
            </a:r>
          </a:p>
          <a:p>
            <a:endParaRPr lang="en-GB" b="1" dirty="0"/>
          </a:p>
          <a:p>
            <a:r>
              <a:rPr lang="en-GB" sz="2000" dirty="0"/>
              <a:t>R can create csv file form existing data frame. The write.csv() function is used to create the csv file. This file gets created in the working directory.</a:t>
            </a:r>
          </a:p>
          <a:p>
            <a:endParaRPr lang="en-GB" sz="800" dirty="0"/>
          </a:p>
          <a:p>
            <a:r>
              <a:rPr lang="en-GB" sz="2000" dirty="0"/>
              <a:t># Create a data frame.</a:t>
            </a:r>
          </a:p>
          <a:p>
            <a:r>
              <a:rPr lang="en-GB" sz="2000" dirty="0"/>
              <a:t>data &lt;- read.csv("input.csv")</a:t>
            </a:r>
          </a:p>
          <a:p>
            <a:r>
              <a:rPr lang="en-GB" sz="2000" dirty="0" err="1"/>
              <a:t>retval</a:t>
            </a:r>
            <a:r>
              <a:rPr lang="en-GB" sz="2000" dirty="0"/>
              <a:t> &lt;- subset(data, </a:t>
            </a:r>
            <a:r>
              <a:rPr lang="en-GB" sz="2000" dirty="0" err="1"/>
              <a:t>as.Date</a:t>
            </a:r>
            <a:r>
              <a:rPr lang="en-GB" sz="2000" dirty="0"/>
              <a:t>(</a:t>
            </a:r>
            <a:r>
              <a:rPr lang="en-GB" sz="2000" dirty="0" err="1"/>
              <a:t>start_date</a:t>
            </a:r>
            <a:r>
              <a:rPr lang="en-GB" sz="2000" dirty="0"/>
              <a:t>) &gt; </a:t>
            </a:r>
            <a:r>
              <a:rPr lang="en-GB" sz="2000" dirty="0" err="1"/>
              <a:t>as.Date</a:t>
            </a:r>
            <a:r>
              <a:rPr lang="en-GB" sz="2000" dirty="0"/>
              <a:t>("2014-01-01"))</a:t>
            </a:r>
          </a:p>
          <a:p>
            <a:endParaRPr lang="en-GB" sz="2000" dirty="0"/>
          </a:p>
          <a:p>
            <a:r>
              <a:rPr lang="en-GB" sz="2000" dirty="0"/>
              <a:t># Write filtered data into a new file.</a:t>
            </a:r>
          </a:p>
          <a:p>
            <a:r>
              <a:rPr lang="en-GB" sz="2000" dirty="0"/>
              <a:t>write.csv(</a:t>
            </a:r>
            <a:r>
              <a:rPr lang="en-GB" sz="2000" dirty="0" err="1"/>
              <a:t>retval</a:t>
            </a:r>
            <a:r>
              <a:rPr lang="en-GB" sz="2000" dirty="0"/>
              <a:t>,"output.csv")</a:t>
            </a:r>
          </a:p>
          <a:p>
            <a:r>
              <a:rPr lang="en-GB" sz="2000" dirty="0" err="1"/>
              <a:t>newdata</a:t>
            </a:r>
            <a:r>
              <a:rPr lang="en-GB" sz="2000" dirty="0"/>
              <a:t> &lt;- read.csv("output.csv")</a:t>
            </a:r>
          </a:p>
          <a:p>
            <a:r>
              <a:rPr lang="en-GB" sz="2000" dirty="0"/>
              <a:t>print(</a:t>
            </a:r>
            <a:r>
              <a:rPr lang="en-GB" sz="2000" dirty="0" err="1"/>
              <a:t>newdata</a:t>
            </a:r>
            <a:r>
              <a:rPr lang="en-GB" sz="2000" dirty="0"/>
              <a:t>)</a:t>
            </a:r>
          </a:p>
          <a:p>
            <a:r>
              <a:rPr lang="en-GB" sz="2000" dirty="0"/>
              <a:t>When we execute the above code, it produces the following result −</a:t>
            </a:r>
          </a:p>
          <a:p>
            <a:endParaRPr lang="en-GB" sz="800" dirty="0"/>
          </a:p>
          <a:p>
            <a:r>
              <a:rPr lang="en-GB" sz="2000" dirty="0"/>
              <a:t>  X      id   name      salary   </a:t>
            </a:r>
            <a:r>
              <a:rPr lang="en-GB" sz="2000" dirty="0" err="1"/>
              <a:t>start_date</a:t>
            </a:r>
            <a:r>
              <a:rPr lang="en-GB" sz="2000" dirty="0"/>
              <a:t>    </a:t>
            </a:r>
            <a:r>
              <a:rPr lang="en-GB" sz="2000" dirty="0" err="1"/>
              <a:t>dept</a:t>
            </a:r>
            <a:endParaRPr lang="en-GB" sz="2000" dirty="0"/>
          </a:p>
          <a:p>
            <a:r>
              <a:rPr lang="en-GB" sz="2000" dirty="0"/>
              <a:t>1 3      3    Michelle  611.00   2014-11-15    IT</a:t>
            </a:r>
          </a:p>
          <a:p>
            <a:r>
              <a:rPr lang="en-GB" sz="2000" dirty="0"/>
              <a:t>2 4      4    Ryan      729.00   2014-05-11    HR</a:t>
            </a:r>
          </a:p>
          <a:p>
            <a:r>
              <a:rPr lang="en-GB" sz="2000" dirty="0"/>
              <a:t>3 5     NA    Gary      843.25   2015-03-27    Finance</a:t>
            </a:r>
          </a:p>
          <a:p>
            <a:r>
              <a:rPr lang="en-GB" sz="2000" dirty="0"/>
              <a:t>4 8      8    Guru      722.50   2014-06-17    Finance</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18226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632311"/>
          </a:xfrm>
          <a:prstGeom prst="rect">
            <a:avLst/>
          </a:prstGeom>
        </p:spPr>
        <p:txBody>
          <a:bodyPr wrap="square">
            <a:spAutoFit/>
          </a:bodyPr>
          <a:lstStyle/>
          <a:p>
            <a:r>
              <a:rPr lang="en-GB" sz="2000" dirty="0"/>
              <a:t>Here the column X comes from the data set </a:t>
            </a:r>
            <a:r>
              <a:rPr lang="en-GB" sz="2000" dirty="0" smtClean="0"/>
              <a:t>filter. </a:t>
            </a:r>
            <a:r>
              <a:rPr lang="en-GB" sz="2000" dirty="0"/>
              <a:t>This can be dropped using additional parameters while writing the file.</a:t>
            </a:r>
          </a:p>
          <a:p>
            <a:endParaRPr lang="en-GB" sz="2000" dirty="0"/>
          </a:p>
          <a:p>
            <a:r>
              <a:rPr lang="en-GB" sz="2000" dirty="0"/>
              <a:t># Create a data frame.</a:t>
            </a:r>
          </a:p>
          <a:p>
            <a:r>
              <a:rPr lang="en-GB" sz="2000" dirty="0"/>
              <a:t>data &lt;- read.csv("input.csv")</a:t>
            </a:r>
          </a:p>
          <a:p>
            <a:r>
              <a:rPr lang="en-GB" sz="2000" dirty="0" err="1"/>
              <a:t>retval</a:t>
            </a:r>
            <a:r>
              <a:rPr lang="en-GB" sz="2000" dirty="0"/>
              <a:t> &lt;- subset(data, </a:t>
            </a:r>
            <a:r>
              <a:rPr lang="en-GB" sz="2000" dirty="0" err="1"/>
              <a:t>as.Date</a:t>
            </a:r>
            <a:r>
              <a:rPr lang="en-GB" sz="2000" dirty="0"/>
              <a:t>(</a:t>
            </a:r>
            <a:r>
              <a:rPr lang="en-GB" sz="2000" dirty="0" err="1"/>
              <a:t>start_date</a:t>
            </a:r>
            <a:r>
              <a:rPr lang="en-GB" sz="2000" dirty="0"/>
              <a:t>) &gt; </a:t>
            </a:r>
            <a:r>
              <a:rPr lang="en-GB" sz="2000" dirty="0" err="1"/>
              <a:t>as.Date</a:t>
            </a:r>
            <a:r>
              <a:rPr lang="en-GB" sz="2000" dirty="0"/>
              <a:t>("2014-01-01"))</a:t>
            </a:r>
          </a:p>
          <a:p>
            <a:endParaRPr lang="en-GB" sz="2000" dirty="0"/>
          </a:p>
          <a:p>
            <a:r>
              <a:rPr lang="en-GB" sz="2000" dirty="0"/>
              <a:t># Write filtered data into a new file.</a:t>
            </a:r>
          </a:p>
          <a:p>
            <a:r>
              <a:rPr lang="en-GB" sz="2000" dirty="0"/>
              <a:t>write.csv(</a:t>
            </a:r>
            <a:r>
              <a:rPr lang="en-GB" sz="2000" dirty="0" err="1"/>
              <a:t>retval</a:t>
            </a:r>
            <a:r>
              <a:rPr lang="en-GB" sz="2000" dirty="0"/>
              <a:t>,"output.csv", </a:t>
            </a:r>
            <a:r>
              <a:rPr lang="en-GB" sz="2000" dirty="0" err="1"/>
              <a:t>row.names</a:t>
            </a:r>
            <a:r>
              <a:rPr lang="en-GB" sz="2000" dirty="0"/>
              <a:t> = FALSE)</a:t>
            </a:r>
          </a:p>
          <a:p>
            <a:r>
              <a:rPr lang="en-GB" sz="2000" dirty="0" err="1"/>
              <a:t>newdata</a:t>
            </a:r>
            <a:r>
              <a:rPr lang="en-GB" sz="2000" dirty="0"/>
              <a:t> &lt;- read.csv("output.csv")</a:t>
            </a:r>
          </a:p>
          <a:p>
            <a:r>
              <a:rPr lang="en-GB" sz="2000" dirty="0"/>
              <a:t>print(</a:t>
            </a:r>
            <a:r>
              <a:rPr lang="en-GB" sz="2000" dirty="0" err="1"/>
              <a:t>newdata</a:t>
            </a:r>
            <a:r>
              <a:rPr lang="en-GB" sz="2000" dirty="0"/>
              <a:t>)</a:t>
            </a:r>
          </a:p>
          <a:p>
            <a:r>
              <a:rPr lang="en-GB" sz="2000" dirty="0"/>
              <a:t>When we execute the above code, it produces the following result −</a:t>
            </a:r>
          </a:p>
          <a:p>
            <a:endParaRPr lang="en-GB" sz="2000" dirty="0"/>
          </a:p>
          <a:p>
            <a:r>
              <a:rPr lang="en-GB" sz="2000" dirty="0"/>
              <a:t>      id    name      salary   </a:t>
            </a:r>
            <a:r>
              <a:rPr lang="en-GB" sz="2000" dirty="0" err="1"/>
              <a:t>start_date</a:t>
            </a:r>
            <a:r>
              <a:rPr lang="en-GB" sz="2000" dirty="0"/>
              <a:t>    </a:t>
            </a:r>
            <a:r>
              <a:rPr lang="en-GB" sz="2000" dirty="0" err="1"/>
              <a:t>dept</a:t>
            </a:r>
            <a:endParaRPr lang="en-GB" sz="2000" dirty="0"/>
          </a:p>
          <a:p>
            <a:r>
              <a:rPr lang="en-GB" sz="2000" dirty="0"/>
              <a:t>1      3    Michelle  611.00   2014-11-15    IT</a:t>
            </a:r>
          </a:p>
          <a:p>
            <a:r>
              <a:rPr lang="en-GB" sz="2000" dirty="0"/>
              <a:t>2      4    Ryan      729.00   2014-05-11    HR</a:t>
            </a:r>
          </a:p>
          <a:p>
            <a:r>
              <a:rPr lang="en-GB" sz="2000" dirty="0"/>
              <a:t>3     NA    Gary      843.25   2015-03-27    Finance</a:t>
            </a:r>
          </a:p>
          <a:p>
            <a:r>
              <a:rPr lang="en-GB" sz="2000" dirty="0"/>
              <a:t>4      8    Guru      722.50   2014-06-17    Finance</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Reading a CSV File</a:t>
            </a:r>
            <a:endParaRPr lang="id-ID" sz="4000" b="1" dirty="0">
              <a:solidFill>
                <a:srgbClr val="FF0000"/>
              </a:solidFill>
            </a:endParaRPr>
          </a:p>
        </p:txBody>
      </p:sp>
    </p:spTree>
    <p:extLst>
      <p:ext uri="{BB962C8B-B14F-4D97-AF65-F5344CB8AC3E}">
        <p14:creationId xmlns:p14="http://schemas.microsoft.com/office/powerpoint/2010/main" val="368328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262979"/>
          </a:xfrm>
          <a:prstGeom prst="rect">
            <a:avLst/>
          </a:prstGeom>
        </p:spPr>
        <p:txBody>
          <a:bodyPr wrap="square">
            <a:spAutoFit/>
          </a:bodyPr>
          <a:lstStyle/>
          <a:p>
            <a:r>
              <a:rPr lang="en-GB" sz="2400" b="1" dirty="0"/>
              <a:t>Reading XML File</a:t>
            </a:r>
          </a:p>
          <a:p>
            <a:r>
              <a:rPr lang="en-GB" sz="2400" dirty="0"/>
              <a:t>The xml file is read by R using the function </a:t>
            </a:r>
            <a:r>
              <a:rPr lang="en-GB" sz="2400" dirty="0" err="1"/>
              <a:t>xmlParse</a:t>
            </a:r>
            <a:r>
              <a:rPr lang="en-GB" sz="2400" dirty="0"/>
              <a:t>(). It is stored as a list in R.</a:t>
            </a:r>
          </a:p>
          <a:p>
            <a:endParaRPr lang="en-GB" sz="2400" dirty="0"/>
          </a:p>
          <a:p>
            <a:r>
              <a:rPr lang="en-GB" sz="2400" dirty="0"/>
              <a:t># Load the package required to read XML files.</a:t>
            </a:r>
          </a:p>
          <a:p>
            <a:r>
              <a:rPr lang="en-GB" sz="2400" dirty="0"/>
              <a:t>library("XML")</a:t>
            </a:r>
          </a:p>
          <a:p>
            <a:endParaRPr lang="en-GB" sz="2400" dirty="0"/>
          </a:p>
          <a:p>
            <a:r>
              <a:rPr lang="en-GB" sz="2400" dirty="0"/>
              <a:t># Also load the other required package.</a:t>
            </a:r>
          </a:p>
          <a:p>
            <a:r>
              <a:rPr lang="en-GB" sz="2400" dirty="0"/>
              <a:t>library("methods")</a:t>
            </a:r>
          </a:p>
          <a:p>
            <a:endParaRPr lang="en-GB" sz="2400" dirty="0"/>
          </a:p>
          <a:p>
            <a:r>
              <a:rPr lang="en-GB" sz="2400" dirty="0"/>
              <a:t># Give the input file name to the function.</a:t>
            </a:r>
          </a:p>
          <a:p>
            <a:r>
              <a:rPr lang="en-GB" sz="2400" dirty="0"/>
              <a:t>result &lt;- </a:t>
            </a:r>
            <a:r>
              <a:rPr lang="en-GB" sz="2400" dirty="0" err="1"/>
              <a:t>xmlParse</a:t>
            </a:r>
            <a:r>
              <a:rPr lang="en-GB" sz="2400" dirty="0"/>
              <a:t>(file = "input.xml")</a:t>
            </a:r>
          </a:p>
          <a:p>
            <a:endParaRPr lang="en-GB" sz="2400" dirty="0"/>
          </a:p>
          <a:p>
            <a:r>
              <a:rPr lang="en-GB" sz="2400" dirty="0"/>
              <a:t># Print the result.</a:t>
            </a:r>
          </a:p>
          <a:p>
            <a:r>
              <a:rPr lang="en-GB" sz="2400" dirty="0"/>
              <a:t>print(result)</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 - XML Files</a:t>
            </a:r>
            <a:endParaRPr lang="id-ID" sz="4000" b="1" dirty="0">
              <a:solidFill>
                <a:srgbClr val="FF0000"/>
              </a:solidFill>
            </a:endParaRPr>
          </a:p>
        </p:txBody>
      </p:sp>
    </p:spTree>
    <p:extLst>
      <p:ext uri="{BB962C8B-B14F-4D97-AF65-F5344CB8AC3E}">
        <p14:creationId xmlns:p14="http://schemas.microsoft.com/office/powerpoint/2010/main" val="3414507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509200"/>
          </a:xfrm>
          <a:prstGeom prst="rect">
            <a:avLst/>
          </a:prstGeom>
        </p:spPr>
        <p:txBody>
          <a:bodyPr wrap="square">
            <a:spAutoFit/>
          </a:bodyPr>
          <a:lstStyle/>
          <a:p>
            <a:r>
              <a:rPr lang="en-GB" sz="2000" dirty="0"/>
              <a:t>Get Number of Nodes Present in XML File</a:t>
            </a:r>
          </a:p>
          <a:p>
            <a:r>
              <a:rPr lang="en-GB" sz="2000" dirty="0"/>
              <a:t># Load the packages required to read XML files.</a:t>
            </a:r>
          </a:p>
          <a:p>
            <a:r>
              <a:rPr lang="en-GB" sz="2000" dirty="0"/>
              <a:t>library("XML")</a:t>
            </a:r>
          </a:p>
          <a:p>
            <a:r>
              <a:rPr lang="en-GB" sz="2000" dirty="0"/>
              <a:t>library("methods")</a:t>
            </a:r>
          </a:p>
          <a:p>
            <a:endParaRPr lang="en-GB" sz="800" dirty="0"/>
          </a:p>
          <a:p>
            <a:r>
              <a:rPr lang="en-GB" sz="2000" dirty="0"/>
              <a:t># Give the input file name to the function.</a:t>
            </a:r>
          </a:p>
          <a:p>
            <a:r>
              <a:rPr lang="en-GB" sz="2000" dirty="0"/>
              <a:t>result &lt;- </a:t>
            </a:r>
            <a:r>
              <a:rPr lang="en-GB" sz="2000" dirty="0" err="1"/>
              <a:t>xmlParse</a:t>
            </a:r>
            <a:r>
              <a:rPr lang="en-GB" sz="2000" dirty="0"/>
              <a:t>(file = "input.xml")</a:t>
            </a:r>
          </a:p>
          <a:p>
            <a:endParaRPr lang="en-GB" sz="800" dirty="0"/>
          </a:p>
          <a:p>
            <a:r>
              <a:rPr lang="en-GB" sz="2000" dirty="0"/>
              <a:t># </a:t>
            </a:r>
            <a:r>
              <a:rPr lang="en-GB" sz="2000" dirty="0" err="1"/>
              <a:t>Exract</a:t>
            </a:r>
            <a:r>
              <a:rPr lang="en-GB" sz="2000" dirty="0"/>
              <a:t> the root node form the xml file.</a:t>
            </a:r>
          </a:p>
          <a:p>
            <a:r>
              <a:rPr lang="en-GB" sz="2000" dirty="0" err="1"/>
              <a:t>rootnode</a:t>
            </a:r>
            <a:r>
              <a:rPr lang="en-GB" sz="2000" dirty="0"/>
              <a:t> &lt;- </a:t>
            </a:r>
            <a:r>
              <a:rPr lang="en-GB" sz="2000" dirty="0" err="1"/>
              <a:t>xmlRoot</a:t>
            </a:r>
            <a:r>
              <a:rPr lang="en-GB" sz="2000" dirty="0"/>
              <a:t>(result)</a:t>
            </a:r>
          </a:p>
          <a:p>
            <a:endParaRPr lang="en-GB" sz="800" dirty="0"/>
          </a:p>
          <a:p>
            <a:r>
              <a:rPr lang="en-GB" sz="2000" dirty="0"/>
              <a:t># Find number of nodes in the root.</a:t>
            </a:r>
          </a:p>
          <a:p>
            <a:r>
              <a:rPr lang="en-GB" sz="2000" dirty="0" err="1"/>
              <a:t>rootsize</a:t>
            </a:r>
            <a:r>
              <a:rPr lang="en-GB" sz="2000" dirty="0"/>
              <a:t> &lt;- </a:t>
            </a:r>
            <a:r>
              <a:rPr lang="en-GB" sz="2000" dirty="0" err="1"/>
              <a:t>xmlSize</a:t>
            </a:r>
            <a:r>
              <a:rPr lang="en-GB" sz="2000" dirty="0"/>
              <a:t>(</a:t>
            </a:r>
            <a:r>
              <a:rPr lang="en-GB" sz="2000" dirty="0" err="1"/>
              <a:t>rootnode</a:t>
            </a:r>
            <a:r>
              <a:rPr lang="en-GB" sz="2000" dirty="0"/>
              <a:t>)</a:t>
            </a:r>
          </a:p>
          <a:p>
            <a:endParaRPr lang="en-GB" sz="800" dirty="0"/>
          </a:p>
          <a:p>
            <a:r>
              <a:rPr lang="en-GB" sz="2000" dirty="0"/>
              <a:t># Print the result.</a:t>
            </a:r>
          </a:p>
          <a:p>
            <a:r>
              <a:rPr lang="en-GB" sz="2000" dirty="0"/>
              <a:t>print(</a:t>
            </a:r>
            <a:r>
              <a:rPr lang="en-GB" sz="2000" dirty="0" err="1"/>
              <a:t>rootsize</a:t>
            </a:r>
            <a:r>
              <a:rPr lang="en-GB" sz="2000" dirty="0"/>
              <a:t>)</a:t>
            </a:r>
          </a:p>
          <a:p>
            <a:r>
              <a:rPr lang="en-GB" sz="2000" dirty="0"/>
              <a:t>When we execute the above code, it produces the following result −</a:t>
            </a:r>
          </a:p>
          <a:p>
            <a:endParaRPr lang="en-GB" sz="2000" dirty="0"/>
          </a:p>
          <a:p>
            <a:r>
              <a:rPr lang="en-GB" sz="2000" dirty="0"/>
              <a:t>output</a:t>
            </a:r>
          </a:p>
          <a:p>
            <a:r>
              <a:rPr lang="en-GB" sz="2000" dirty="0"/>
              <a:t>[1] 8</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 - XML Files</a:t>
            </a:r>
            <a:endParaRPr lang="id-ID" sz="4000" b="1" dirty="0">
              <a:solidFill>
                <a:srgbClr val="FF0000"/>
              </a:solidFill>
            </a:endParaRPr>
          </a:p>
        </p:txBody>
      </p:sp>
    </p:spTree>
    <p:extLst>
      <p:ext uri="{BB962C8B-B14F-4D97-AF65-F5344CB8AC3E}">
        <p14:creationId xmlns:p14="http://schemas.microsoft.com/office/powerpoint/2010/main" val="242248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70768"/>
            <a:ext cx="11617734" cy="5016758"/>
          </a:xfrm>
          <a:prstGeom prst="rect">
            <a:avLst/>
          </a:prstGeom>
        </p:spPr>
        <p:txBody>
          <a:bodyPr wrap="square">
            <a:spAutoFit/>
          </a:bodyPr>
          <a:lstStyle/>
          <a:p>
            <a:r>
              <a:rPr lang="en-GB" sz="2000" b="1" dirty="0"/>
              <a:t>Details of the First Node</a:t>
            </a:r>
          </a:p>
          <a:p>
            <a:r>
              <a:rPr lang="en-GB" sz="2000" dirty="0"/>
              <a:t>Let's look at the first record of the parsed file. It will give us an idea of the various elements present in the top level node.</a:t>
            </a:r>
          </a:p>
          <a:p>
            <a:endParaRPr lang="en-GB" sz="2000" dirty="0"/>
          </a:p>
          <a:p>
            <a:r>
              <a:rPr lang="en-GB" sz="2000" dirty="0"/>
              <a:t># Load the packages required to read XML files.</a:t>
            </a:r>
          </a:p>
          <a:p>
            <a:r>
              <a:rPr lang="en-GB" sz="2000" dirty="0"/>
              <a:t>library("XML")</a:t>
            </a:r>
          </a:p>
          <a:p>
            <a:r>
              <a:rPr lang="en-GB" sz="2000" dirty="0"/>
              <a:t>library("methods")</a:t>
            </a:r>
          </a:p>
          <a:p>
            <a:endParaRPr lang="en-GB" sz="2000" dirty="0"/>
          </a:p>
          <a:p>
            <a:r>
              <a:rPr lang="en-GB" sz="2000" dirty="0"/>
              <a:t># Give the input file name to the function.</a:t>
            </a:r>
          </a:p>
          <a:p>
            <a:r>
              <a:rPr lang="en-GB" sz="2000" dirty="0"/>
              <a:t>result &lt;- </a:t>
            </a:r>
            <a:r>
              <a:rPr lang="en-GB" sz="2000" dirty="0" err="1"/>
              <a:t>xmlParse</a:t>
            </a:r>
            <a:r>
              <a:rPr lang="en-GB" sz="2000" dirty="0"/>
              <a:t>(file = "input.xml")</a:t>
            </a:r>
          </a:p>
          <a:p>
            <a:endParaRPr lang="en-GB" sz="2000" dirty="0"/>
          </a:p>
          <a:p>
            <a:r>
              <a:rPr lang="en-GB" sz="2000" dirty="0"/>
              <a:t># </a:t>
            </a:r>
            <a:r>
              <a:rPr lang="en-GB" sz="2000" dirty="0" err="1"/>
              <a:t>Exract</a:t>
            </a:r>
            <a:r>
              <a:rPr lang="en-GB" sz="2000" dirty="0"/>
              <a:t> the root node form the xml file.</a:t>
            </a:r>
          </a:p>
          <a:p>
            <a:r>
              <a:rPr lang="en-GB" sz="2000" dirty="0" err="1"/>
              <a:t>rootnode</a:t>
            </a:r>
            <a:r>
              <a:rPr lang="en-GB" sz="2000" dirty="0"/>
              <a:t> &lt;- </a:t>
            </a:r>
            <a:r>
              <a:rPr lang="en-GB" sz="2000" dirty="0" err="1"/>
              <a:t>xmlRoot</a:t>
            </a:r>
            <a:r>
              <a:rPr lang="en-GB" sz="2000" dirty="0"/>
              <a:t>(result)</a:t>
            </a:r>
          </a:p>
          <a:p>
            <a:endParaRPr lang="en-GB" sz="2000" dirty="0"/>
          </a:p>
          <a:p>
            <a:r>
              <a:rPr lang="en-GB" sz="2000" dirty="0"/>
              <a:t># Print the result.</a:t>
            </a:r>
          </a:p>
          <a:p>
            <a:r>
              <a:rPr lang="en-GB" sz="2000" dirty="0"/>
              <a:t>print(</a:t>
            </a:r>
            <a:r>
              <a:rPr lang="en-GB" sz="2000" dirty="0" err="1"/>
              <a:t>rootnode</a:t>
            </a:r>
            <a:r>
              <a:rPr lang="en-GB" sz="2000" dirty="0"/>
              <a:t>[1])</a:t>
            </a:r>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 - XML Files</a:t>
            </a:r>
            <a:endParaRPr lang="id-ID" sz="4000" b="1" dirty="0">
              <a:solidFill>
                <a:srgbClr val="FF0000"/>
              </a:solidFill>
            </a:endParaRPr>
          </a:p>
        </p:txBody>
      </p:sp>
    </p:spTree>
    <p:extLst>
      <p:ext uri="{BB962C8B-B14F-4D97-AF65-F5344CB8AC3E}">
        <p14:creationId xmlns:p14="http://schemas.microsoft.com/office/powerpoint/2010/main" val="1503191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45010"/>
            <a:ext cx="11617734" cy="5632311"/>
          </a:xfrm>
          <a:prstGeom prst="rect">
            <a:avLst/>
          </a:prstGeom>
        </p:spPr>
        <p:txBody>
          <a:bodyPr wrap="square">
            <a:spAutoFit/>
          </a:bodyPr>
          <a:lstStyle/>
          <a:p>
            <a:r>
              <a:rPr lang="en-GB" sz="2000" b="1" dirty="0"/>
              <a:t>Get Different Elements of a Node</a:t>
            </a:r>
          </a:p>
          <a:p>
            <a:r>
              <a:rPr lang="en-GB" sz="2000" dirty="0"/>
              <a:t># Load the packages required to read XML files.</a:t>
            </a:r>
          </a:p>
          <a:p>
            <a:r>
              <a:rPr lang="en-GB" sz="2000" dirty="0"/>
              <a:t>library("XML")</a:t>
            </a:r>
          </a:p>
          <a:p>
            <a:r>
              <a:rPr lang="en-GB" sz="2000" dirty="0"/>
              <a:t>library("methods")</a:t>
            </a:r>
          </a:p>
          <a:p>
            <a:endParaRPr lang="en-GB" sz="800" dirty="0"/>
          </a:p>
          <a:p>
            <a:r>
              <a:rPr lang="en-GB" sz="2000" dirty="0"/>
              <a:t># Give the input file name to the function.</a:t>
            </a:r>
          </a:p>
          <a:p>
            <a:r>
              <a:rPr lang="en-GB" sz="2000" dirty="0"/>
              <a:t>result &lt;- </a:t>
            </a:r>
            <a:r>
              <a:rPr lang="en-GB" sz="2000" dirty="0" err="1"/>
              <a:t>xmlParse</a:t>
            </a:r>
            <a:r>
              <a:rPr lang="en-GB" sz="2000" dirty="0"/>
              <a:t>(file = "input.xml")</a:t>
            </a:r>
          </a:p>
          <a:p>
            <a:endParaRPr lang="en-GB" sz="800" dirty="0"/>
          </a:p>
          <a:p>
            <a:r>
              <a:rPr lang="en-GB" sz="2000" dirty="0"/>
              <a:t># </a:t>
            </a:r>
            <a:r>
              <a:rPr lang="en-GB" sz="2000" dirty="0" err="1"/>
              <a:t>Exract</a:t>
            </a:r>
            <a:r>
              <a:rPr lang="en-GB" sz="2000" dirty="0"/>
              <a:t> the root node form the xml file.</a:t>
            </a:r>
          </a:p>
          <a:p>
            <a:r>
              <a:rPr lang="en-GB" sz="2000" dirty="0" err="1"/>
              <a:t>rootnode</a:t>
            </a:r>
            <a:r>
              <a:rPr lang="en-GB" sz="2000" dirty="0"/>
              <a:t> &lt;- </a:t>
            </a:r>
            <a:r>
              <a:rPr lang="en-GB" sz="2000" dirty="0" err="1"/>
              <a:t>xmlRoot</a:t>
            </a:r>
            <a:r>
              <a:rPr lang="en-GB" sz="2000" dirty="0"/>
              <a:t>(result)</a:t>
            </a:r>
          </a:p>
          <a:p>
            <a:endParaRPr lang="en-GB" sz="800" dirty="0"/>
          </a:p>
          <a:p>
            <a:r>
              <a:rPr lang="en-GB" sz="2000" dirty="0"/>
              <a:t># Get the first element of the first node.</a:t>
            </a:r>
          </a:p>
          <a:p>
            <a:r>
              <a:rPr lang="en-GB" sz="2000" dirty="0"/>
              <a:t>print(</a:t>
            </a:r>
            <a:r>
              <a:rPr lang="en-GB" sz="2000" dirty="0" err="1"/>
              <a:t>rootnode</a:t>
            </a:r>
            <a:r>
              <a:rPr lang="en-GB" sz="2000" dirty="0"/>
              <a:t>[[1]][[1]])</a:t>
            </a:r>
          </a:p>
          <a:p>
            <a:endParaRPr lang="en-GB" sz="800" dirty="0"/>
          </a:p>
          <a:p>
            <a:r>
              <a:rPr lang="en-GB" sz="2000" dirty="0"/>
              <a:t># Get the fifth element of the first node.</a:t>
            </a:r>
          </a:p>
          <a:p>
            <a:r>
              <a:rPr lang="en-GB" sz="2000" dirty="0"/>
              <a:t>print(</a:t>
            </a:r>
            <a:r>
              <a:rPr lang="en-GB" sz="2000" dirty="0" err="1"/>
              <a:t>rootnode</a:t>
            </a:r>
            <a:r>
              <a:rPr lang="en-GB" sz="2000" dirty="0"/>
              <a:t>[[1]][[5]])</a:t>
            </a:r>
          </a:p>
          <a:p>
            <a:endParaRPr lang="en-GB" sz="800" dirty="0"/>
          </a:p>
          <a:p>
            <a:r>
              <a:rPr lang="en-GB" sz="2000" dirty="0"/>
              <a:t># Get the second element of the third node.</a:t>
            </a:r>
          </a:p>
          <a:p>
            <a:r>
              <a:rPr lang="en-GB" sz="2000" dirty="0"/>
              <a:t>print(</a:t>
            </a:r>
            <a:r>
              <a:rPr lang="en-GB" sz="2000" dirty="0" err="1"/>
              <a:t>rootnode</a:t>
            </a:r>
            <a:r>
              <a:rPr lang="en-GB" sz="2000" dirty="0"/>
              <a:t>[[3]][[2]])</a:t>
            </a:r>
          </a:p>
          <a:p>
            <a:r>
              <a:rPr lang="en-GB" sz="2000" dirty="0"/>
              <a:t>When we execute the above code, it produces the following result −</a:t>
            </a:r>
          </a:p>
          <a:p>
            <a:r>
              <a:rPr lang="en-GB" sz="2000" dirty="0" smtClean="0"/>
              <a:t>1  IT  Michelle </a:t>
            </a:r>
            <a:endParaRPr lang="en-GB" sz="2000" dirty="0"/>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 - XML Files</a:t>
            </a:r>
            <a:endParaRPr lang="id-ID" sz="4000" b="1" dirty="0">
              <a:solidFill>
                <a:srgbClr val="FF0000"/>
              </a:solidFill>
            </a:endParaRPr>
          </a:p>
        </p:txBody>
      </p:sp>
    </p:spTree>
    <p:extLst>
      <p:ext uri="{BB962C8B-B14F-4D97-AF65-F5344CB8AC3E}">
        <p14:creationId xmlns:p14="http://schemas.microsoft.com/office/powerpoint/2010/main" val="2036403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45010"/>
            <a:ext cx="11617734" cy="3847207"/>
          </a:xfrm>
          <a:prstGeom prst="rect">
            <a:avLst/>
          </a:prstGeom>
        </p:spPr>
        <p:txBody>
          <a:bodyPr wrap="square">
            <a:spAutoFit/>
          </a:bodyPr>
          <a:lstStyle/>
          <a:p>
            <a:r>
              <a:rPr lang="en-GB" sz="2400" b="1" dirty="0"/>
              <a:t>XML to Data Frame</a:t>
            </a:r>
          </a:p>
          <a:p>
            <a:r>
              <a:rPr lang="en-GB" sz="2000" dirty="0"/>
              <a:t>To handle the data effectively in large files we read the data in the xml file as a data frame. Then process the data frame for data analysis.</a:t>
            </a:r>
          </a:p>
          <a:p>
            <a:endParaRPr lang="en-GB" sz="2000" dirty="0"/>
          </a:p>
          <a:p>
            <a:r>
              <a:rPr lang="en-GB" sz="2000" dirty="0"/>
              <a:t># Load the packages required to read XML files.</a:t>
            </a:r>
          </a:p>
          <a:p>
            <a:r>
              <a:rPr lang="en-GB" sz="2000" dirty="0"/>
              <a:t>library("XML")</a:t>
            </a:r>
          </a:p>
          <a:p>
            <a:r>
              <a:rPr lang="en-GB" sz="2000" dirty="0"/>
              <a:t>library("methods")</a:t>
            </a:r>
          </a:p>
          <a:p>
            <a:endParaRPr lang="en-GB" sz="2000" dirty="0"/>
          </a:p>
          <a:p>
            <a:r>
              <a:rPr lang="en-GB" sz="2000" dirty="0"/>
              <a:t># Convert the input xml file to a data frame.</a:t>
            </a:r>
          </a:p>
          <a:p>
            <a:r>
              <a:rPr lang="en-GB" sz="2000" dirty="0" err="1"/>
              <a:t>xmldataframe</a:t>
            </a:r>
            <a:r>
              <a:rPr lang="en-GB" sz="2000" dirty="0"/>
              <a:t> &lt;- </a:t>
            </a:r>
            <a:r>
              <a:rPr lang="en-GB" sz="2000" dirty="0" err="1"/>
              <a:t>xmlToDataFrame</a:t>
            </a:r>
            <a:r>
              <a:rPr lang="en-GB" sz="2000" dirty="0"/>
              <a:t>("input.xml")</a:t>
            </a:r>
          </a:p>
          <a:p>
            <a:r>
              <a:rPr lang="en-GB" sz="2000" dirty="0"/>
              <a:t>print(</a:t>
            </a:r>
            <a:r>
              <a:rPr lang="en-GB" sz="2000" dirty="0" err="1"/>
              <a:t>xmldataframe</a:t>
            </a:r>
            <a:r>
              <a:rPr lang="en-GB" sz="2000" dirty="0"/>
              <a:t>)</a:t>
            </a:r>
          </a:p>
          <a:p>
            <a:r>
              <a:rPr lang="en-GB" sz="2000" dirty="0" smtClean="0"/>
              <a:t> </a:t>
            </a:r>
            <a:endParaRPr lang="en-GB" sz="2000" dirty="0"/>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 - XML Files</a:t>
            </a:r>
            <a:endParaRPr lang="id-ID" sz="4000" b="1" dirty="0">
              <a:solidFill>
                <a:srgbClr val="FF0000"/>
              </a:solidFill>
            </a:endParaRPr>
          </a:p>
        </p:txBody>
      </p:sp>
    </p:spTree>
    <p:extLst>
      <p:ext uri="{BB962C8B-B14F-4D97-AF65-F5344CB8AC3E}">
        <p14:creationId xmlns:p14="http://schemas.microsoft.com/office/powerpoint/2010/main" val="1844470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362233"/>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677" y="1145010"/>
            <a:ext cx="11617734" cy="4893647"/>
          </a:xfrm>
          <a:prstGeom prst="rect">
            <a:avLst/>
          </a:prstGeom>
        </p:spPr>
        <p:txBody>
          <a:bodyPr wrap="square">
            <a:spAutoFit/>
          </a:bodyPr>
          <a:lstStyle/>
          <a:p>
            <a:r>
              <a:rPr lang="en-GB" sz="2400" b="1" dirty="0"/>
              <a:t>When we execute the above code, it produces the following result −</a:t>
            </a:r>
          </a:p>
          <a:p>
            <a:endParaRPr lang="en-GB" sz="2400" dirty="0"/>
          </a:p>
          <a:p>
            <a:r>
              <a:rPr lang="en-GB" sz="2400" dirty="0"/>
              <a:t>      ID    NAME     SALARY    STARTDATE       DEPT </a:t>
            </a:r>
          </a:p>
          <a:p>
            <a:r>
              <a:rPr lang="en-GB" sz="2400" dirty="0"/>
              <a:t>1      1    Rick     623.30    2012-01-01      IT</a:t>
            </a:r>
          </a:p>
          <a:p>
            <a:r>
              <a:rPr lang="en-GB" sz="2400" dirty="0"/>
              <a:t>2      2    Dan      515.20    2013-09-23      Operations</a:t>
            </a:r>
          </a:p>
          <a:p>
            <a:r>
              <a:rPr lang="en-GB" sz="2400" dirty="0"/>
              <a:t>3      3    Michelle 611.00    2014-11-15      IT</a:t>
            </a:r>
          </a:p>
          <a:p>
            <a:r>
              <a:rPr lang="en-GB" sz="2400" dirty="0"/>
              <a:t>4      4    Ryan     729.00    2014-05-11      HR</a:t>
            </a:r>
          </a:p>
          <a:p>
            <a:r>
              <a:rPr lang="en-GB" sz="2400" dirty="0"/>
              <a:t>5     NA    Gary     843.25    2015-03-27      Finance</a:t>
            </a:r>
          </a:p>
          <a:p>
            <a:r>
              <a:rPr lang="en-GB" sz="2400" dirty="0"/>
              <a:t>6      6    Nina     578.00    2013-05-21      IT</a:t>
            </a:r>
          </a:p>
          <a:p>
            <a:r>
              <a:rPr lang="en-GB" sz="2400" dirty="0"/>
              <a:t>7      7    Simon    632.80    2013-07-30      Operations</a:t>
            </a:r>
          </a:p>
          <a:p>
            <a:r>
              <a:rPr lang="en-GB" sz="2400" dirty="0"/>
              <a:t>8      8    Guru     722.50    2014-06-17      Finance</a:t>
            </a:r>
          </a:p>
          <a:p>
            <a:r>
              <a:rPr lang="en-GB" sz="2400" dirty="0"/>
              <a:t>As the data is now available as a </a:t>
            </a:r>
            <a:r>
              <a:rPr lang="en-GB" sz="2400" dirty="0" smtClean="0"/>
              <a:t>data frame </a:t>
            </a:r>
            <a:r>
              <a:rPr lang="en-GB" sz="2400" dirty="0"/>
              <a:t>we can use data frame related function to read and manipulate the file.</a:t>
            </a:r>
            <a:endParaRPr lang="en-GB" sz="2000" dirty="0"/>
          </a:p>
        </p:txBody>
      </p:sp>
      <p:sp>
        <p:nvSpPr>
          <p:cNvPr id="4" name="Title 1"/>
          <p:cNvSpPr txBox="1">
            <a:spLocks/>
          </p:cNvSpPr>
          <p:nvPr/>
        </p:nvSpPr>
        <p:spPr>
          <a:xfrm>
            <a:off x="295419" y="193278"/>
            <a:ext cx="8745550" cy="6906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b="1" dirty="0">
                <a:solidFill>
                  <a:srgbClr val="FF0000"/>
                </a:solidFill>
              </a:rPr>
              <a:t>R - XML Files</a:t>
            </a:r>
            <a:endParaRPr lang="id-ID" sz="4000" b="1" dirty="0">
              <a:solidFill>
                <a:srgbClr val="FF0000"/>
              </a:solidFill>
            </a:endParaRPr>
          </a:p>
        </p:txBody>
      </p:sp>
    </p:spTree>
    <p:extLst>
      <p:ext uri="{BB962C8B-B14F-4D97-AF65-F5344CB8AC3E}">
        <p14:creationId xmlns:p14="http://schemas.microsoft.com/office/powerpoint/2010/main" val="970274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Evolution</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3" y="1325562"/>
            <a:ext cx="11506994" cy="52729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3600" dirty="0"/>
          </a:p>
        </p:txBody>
      </p:sp>
      <p:pic>
        <p:nvPicPr>
          <p:cNvPr id="5" name="Picture 4">
            <a:extLst>
              <a:ext uri="{FF2B5EF4-FFF2-40B4-BE49-F238E27FC236}">
                <a16:creationId xmlns="" xmlns:a16="http://schemas.microsoft.com/office/drawing/2014/main" id="{02FBFCDE-173F-43AA-9DCD-BC324FEC35DB}"/>
              </a:ext>
            </a:extLst>
          </p:cNvPr>
          <p:cNvPicPr>
            <a:picLocks noChangeAspect="1"/>
          </p:cNvPicPr>
          <p:nvPr/>
        </p:nvPicPr>
        <p:blipFill>
          <a:blip r:embed="rId4"/>
          <a:stretch>
            <a:fillRect/>
          </a:stretch>
        </p:blipFill>
        <p:spPr>
          <a:xfrm>
            <a:off x="3203915" y="301746"/>
            <a:ext cx="6264086" cy="6556254"/>
          </a:xfrm>
          <a:prstGeom prst="rect">
            <a:avLst/>
          </a:prstGeom>
        </p:spPr>
      </p:pic>
    </p:spTree>
    <p:extLst>
      <p:ext uri="{BB962C8B-B14F-4D97-AF65-F5344CB8AC3E}">
        <p14:creationId xmlns:p14="http://schemas.microsoft.com/office/powerpoint/2010/main" val="365700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Evolution</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4729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a:t>
            </a:r>
            <a:endParaRPr lang="en-IN" dirty="0"/>
          </a:p>
          <a:p>
            <a:pPr algn="just"/>
            <a:r>
              <a:rPr lang="en-US" sz="3600" dirty="0"/>
              <a:t>Many quantitative analysts in finance use R Programming as their primary programming tool. Once you get the hang of it, it's good for everything from data import and cleaning, investigation and visualization, doing statistics and analyzes, all the route up to dealing simulations and generation trading applications, depending on what manner of strategy you're operating on.</a:t>
            </a:r>
            <a:endParaRPr lang="en-IN" sz="3600" dirty="0"/>
          </a:p>
        </p:txBody>
      </p:sp>
    </p:spTree>
    <p:extLst>
      <p:ext uri="{BB962C8B-B14F-4D97-AF65-F5344CB8AC3E}">
        <p14:creationId xmlns:p14="http://schemas.microsoft.com/office/powerpoint/2010/main" val="106091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 </a:t>
            </a:r>
            <a:r>
              <a:rPr lang="en-IN" sz="4000" dirty="0">
                <a:solidFill>
                  <a:srgbClr val="FF0000"/>
                </a:solidFill>
              </a:rPr>
              <a:t>Why Should You Adopt R Programming?</a:t>
            </a:r>
            <a:endParaRPr lang="en-US" sz="4000" dirty="0">
              <a:solidFill>
                <a:srgbClr val="FF0000"/>
              </a:solidFill>
            </a:endParaRP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4729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000" dirty="0"/>
              <a:t>R Programming is the best mechanism for statistics, data analysis, and machine learning. It is more than a statistical package; it’s a programming language so that you can create your objects, functions, and packages.</a:t>
            </a:r>
            <a:endParaRPr lang="en-IN" sz="4000" dirty="0"/>
          </a:p>
        </p:txBody>
      </p:sp>
    </p:spTree>
    <p:extLst>
      <p:ext uri="{BB962C8B-B14F-4D97-AF65-F5344CB8AC3E}">
        <p14:creationId xmlns:p14="http://schemas.microsoft.com/office/powerpoint/2010/main" val="330937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9233351"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 </a:t>
            </a:r>
            <a:r>
              <a:rPr lang="en-IN" sz="4000" dirty="0">
                <a:solidFill>
                  <a:srgbClr val="FF0000"/>
                </a:solidFill>
              </a:rPr>
              <a:t>R Features :</a:t>
            </a:r>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325561"/>
            <a:ext cx="11521441" cy="5124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1.  R is a Free, Open Source Language:</a:t>
            </a:r>
            <a:endParaRPr lang="en-IN" sz="3600" b="1" dirty="0"/>
          </a:p>
          <a:p>
            <a:pPr marL="0" indent="0">
              <a:buNone/>
            </a:pPr>
            <a:r>
              <a:rPr lang="en-US" sz="3600" dirty="0"/>
              <a:t>	To begin with, R is freely available! This means, anyone can download R from the internet (through a large network of mirror servers) and start working on it. What more? You can even modify the code and add your own innovations to it. R language has no </a:t>
            </a:r>
            <a:r>
              <a:rPr lang="en-US" sz="3600" dirty="0" err="1"/>
              <a:t>licence</a:t>
            </a:r>
            <a:r>
              <a:rPr lang="en-US" sz="3600" dirty="0"/>
              <a:t> restrictions as it is issued under the GNU (General Public License) and is an open source programming language. R can run anywhere and anytime and can also be sold adhering to the conditions of the License.</a:t>
            </a:r>
            <a:endParaRPr lang="en-IN" sz="3600" dirty="0"/>
          </a:p>
          <a:p>
            <a:pPr marL="0" indent="0">
              <a:buNone/>
            </a:pPr>
            <a:endParaRPr lang="en-IN" sz="4000" dirty="0"/>
          </a:p>
        </p:txBody>
      </p:sp>
    </p:spTree>
    <p:extLst>
      <p:ext uri="{BB962C8B-B14F-4D97-AF65-F5344CB8AC3E}">
        <p14:creationId xmlns:p14="http://schemas.microsoft.com/office/powerpoint/2010/main" val="774373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10586</TotalTime>
  <Words>13583</Words>
  <Application>Microsoft Office PowerPoint</Application>
  <PresentationFormat>Widescreen</PresentationFormat>
  <Paragraphs>857</Paragraphs>
  <Slides>58</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Times New Roman</vt:lpstr>
      <vt:lpstr>Verdana</vt:lpstr>
      <vt:lpstr>Wingdings</vt:lpstr>
      <vt:lpstr>Office Theme</vt:lpstr>
      <vt:lpstr>Introduction to 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dc:title>
  <dc:creator>vinod vr</dc:creator>
  <cp:lastModifiedBy>EduKinect</cp:lastModifiedBy>
  <cp:revision>301</cp:revision>
  <dcterms:created xsi:type="dcterms:W3CDTF">2016-06-18T03:50:56Z</dcterms:created>
  <dcterms:modified xsi:type="dcterms:W3CDTF">2017-09-18T04:50:30Z</dcterms:modified>
</cp:coreProperties>
</file>