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893"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84CFC-EE09-4870-B052-B1D4F1A55E5E}" type="datetimeFigureOut">
              <a:rPr lang="id-ID" smtClean="0"/>
              <a:t>18/09/2017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56A78-30DE-438D-A942-D02C141F8B36}" type="slidenum">
              <a:rPr lang="id-ID" smtClean="0"/>
              <a:t>‹#›</a:t>
            </a:fld>
            <a:endParaRPr lang="id-ID"/>
          </a:p>
        </p:txBody>
      </p:sp>
    </p:spTree>
    <p:extLst>
      <p:ext uri="{BB962C8B-B14F-4D97-AF65-F5344CB8AC3E}">
        <p14:creationId xmlns:p14="http://schemas.microsoft.com/office/powerpoint/2010/main" val="225864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Eval" TargetMode="External"/><Relationship Id="rId3" Type="http://schemas.openxmlformats.org/officeDocument/2006/relationships/hyperlink" Target="https://en.wikipedia.org/wiki/Computer_programming" TargetMode="External"/><Relationship Id="rId7" Type="http://schemas.openxmlformats.org/officeDocument/2006/relationships/hyperlink" Target="https://en.wikipedia.org/wiki/Linked_lis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S-expression" TargetMode="External"/><Relationship Id="rId5" Type="http://schemas.openxmlformats.org/officeDocument/2006/relationships/hyperlink" Target="https://en.wikipedia.org/wiki/Parsing" TargetMode="External"/><Relationship Id="rId4" Type="http://schemas.openxmlformats.org/officeDocument/2006/relationships/hyperlink" Target="https://en.wikipedia.org/wiki/Expression_(computer_science)" TargetMode="External"/><Relationship Id="rId9" Type="http://schemas.openxmlformats.org/officeDocument/2006/relationships/hyperlink" Target="https://en.wikipedia.org/wiki/Prettypri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a:t>
            </a:fld>
            <a:endParaRPr lang="id-ID"/>
          </a:p>
        </p:txBody>
      </p:sp>
    </p:spTree>
    <p:extLst>
      <p:ext uri="{BB962C8B-B14F-4D97-AF65-F5344CB8AC3E}">
        <p14:creationId xmlns:p14="http://schemas.microsoft.com/office/powerpoint/2010/main" val="147675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11</a:t>
            </a:fld>
            <a:endParaRPr lang="id-ID"/>
          </a:p>
        </p:txBody>
      </p:sp>
    </p:spTree>
    <p:extLst>
      <p:ext uri="{BB962C8B-B14F-4D97-AF65-F5344CB8AC3E}">
        <p14:creationId xmlns:p14="http://schemas.microsoft.com/office/powerpoint/2010/main" val="419251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12</a:t>
            </a:fld>
            <a:endParaRPr lang="id-ID"/>
          </a:p>
        </p:txBody>
      </p:sp>
    </p:spTree>
    <p:extLst>
      <p:ext uri="{BB962C8B-B14F-4D97-AF65-F5344CB8AC3E}">
        <p14:creationId xmlns:p14="http://schemas.microsoft.com/office/powerpoint/2010/main" val="1793281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13</a:t>
            </a:fld>
            <a:endParaRPr lang="id-ID"/>
          </a:p>
        </p:txBody>
      </p:sp>
    </p:spTree>
    <p:extLst>
      <p:ext uri="{BB962C8B-B14F-4D97-AF65-F5344CB8AC3E}">
        <p14:creationId xmlns:p14="http://schemas.microsoft.com/office/powerpoint/2010/main" val="3227230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14</a:t>
            </a:fld>
            <a:endParaRPr lang="id-ID"/>
          </a:p>
        </p:txBody>
      </p:sp>
    </p:spTree>
    <p:extLst>
      <p:ext uri="{BB962C8B-B14F-4D97-AF65-F5344CB8AC3E}">
        <p14:creationId xmlns:p14="http://schemas.microsoft.com/office/powerpoint/2010/main" val="478292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15</a:t>
            </a:fld>
            <a:endParaRPr lang="id-ID"/>
          </a:p>
        </p:txBody>
      </p:sp>
    </p:spTree>
    <p:extLst>
      <p:ext uri="{BB962C8B-B14F-4D97-AF65-F5344CB8AC3E}">
        <p14:creationId xmlns:p14="http://schemas.microsoft.com/office/powerpoint/2010/main" val="4139376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16</a:t>
            </a:fld>
            <a:endParaRPr lang="id-ID"/>
          </a:p>
        </p:txBody>
      </p:sp>
    </p:spTree>
    <p:extLst>
      <p:ext uri="{BB962C8B-B14F-4D97-AF65-F5344CB8AC3E}">
        <p14:creationId xmlns:p14="http://schemas.microsoft.com/office/powerpoint/2010/main" val="1751961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17</a:t>
            </a:fld>
            <a:endParaRPr lang="id-ID"/>
          </a:p>
        </p:txBody>
      </p:sp>
    </p:spTree>
    <p:extLst>
      <p:ext uri="{BB962C8B-B14F-4D97-AF65-F5344CB8AC3E}">
        <p14:creationId xmlns:p14="http://schemas.microsoft.com/office/powerpoint/2010/main" val="3335155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18</a:t>
            </a:fld>
            <a:endParaRPr lang="id-ID"/>
          </a:p>
        </p:txBody>
      </p:sp>
    </p:spTree>
    <p:extLst>
      <p:ext uri="{BB962C8B-B14F-4D97-AF65-F5344CB8AC3E}">
        <p14:creationId xmlns:p14="http://schemas.microsoft.com/office/powerpoint/2010/main" val="3721978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19</a:t>
            </a:fld>
            <a:endParaRPr lang="id-ID"/>
          </a:p>
        </p:txBody>
      </p:sp>
    </p:spTree>
    <p:extLst>
      <p:ext uri="{BB962C8B-B14F-4D97-AF65-F5344CB8AC3E}">
        <p14:creationId xmlns:p14="http://schemas.microsoft.com/office/powerpoint/2010/main" val="49729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20</a:t>
            </a:fld>
            <a:endParaRPr lang="id-ID"/>
          </a:p>
        </p:txBody>
      </p:sp>
    </p:spTree>
    <p:extLst>
      <p:ext uri="{BB962C8B-B14F-4D97-AF65-F5344CB8AC3E}">
        <p14:creationId xmlns:p14="http://schemas.microsoft.com/office/powerpoint/2010/main" val="241412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a:t>
            </a:fld>
            <a:endParaRPr lang="id-ID"/>
          </a:p>
        </p:txBody>
      </p:sp>
    </p:spTree>
    <p:extLst>
      <p:ext uri="{BB962C8B-B14F-4D97-AF65-F5344CB8AC3E}">
        <p14:creationId xmlns:p14="http://schemas.microsoft.com/office/powerpoint/2010/main" val="644032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21</a:t>
            </a:fld>
            <a:endParaRPr lang="id-ID"/>
          </a:p>
        </p:txBody>
      </p:sp>
    </p:spTree>
    <p:extLst>
      <p:ext uri="{BB962C8B-B14F-4D97-AF65-F5344CB8AC3E}">
        <p14:creationId xmlns:p14="http://schemas.microsoft.com/office/powerpoint/2010/main" val="1962739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22</a:t>
            </a:fld>
            <a:endParaRPr lang="id-ID"/>
          </a:p>
        </p:txBody>
      </p:sp>
    </p:spTree>
    <p:extLst>
      <p:ext uri="{BB962C8B-B14F-4D97-AF65-F5344CB8AC3E}">
        <p14:creationId xmlns:p14="http://schemas.microsoft.com/office/powerpoint/2010/main" val="3129268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36</a:t>
            </a:fld>
            <a:endParaRPr lang="id-ID"/>
          </a:p>
        </p:txBody>
      </p:sp>
    </p:spTree>
    <p:extLst>
      <p:ext uri="{BB962C8B-B14F-4D97-AF65-F5344CB8AC3E}">
        <p14:creationId xmlns:p14="http://schemas.microsoft.com/office/powerpoint/2010/main" val="295057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37</a:t>
            </a:fld>
            <a:endParaRPr lang="id-ID"/>
          </a:p>
        </p:txBody>
      </p:sp>
    </p:spTree>
    <p:extLst>
      <p:ext uri="{BB962C8B-B14F-4D97-AF65-F5344CB8AC3E}">
        <p14:creationId xmlns:p14="http://schemas.microsoft.com/office/powerpoint/2010/main" val="3660963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38</a:t>
            </a:fld>
            <a:endParaRPr lang="id-ID"/>
          </a:p>
        </p:txBody>
      </p:sp>
    </p:spTree>
    <p:extLst>
      <p:ext uri="{BB962C8B-B14F-4D97-AF65-F5344CB8AC3E}">
        <p14:creationId xmlns:p14="http://schemas.microsoft.com/office/powerpoint/2010/main" val="4059659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39</a:t>
            </a:fld>
            <a:endParaRPr lang="id-ID"/>
          </a:p>
        </p:txBody>
      </p:sp>
    </p:spTree>
    <p:extLst>
      <p:ext uri="{BB962C8B-B14F-4D97-AF65-F5344CB8AC3E}">
        <p14:creationId xmlns:p14="http://schemas.microsoft.com/office/powerpoint/2010/main" val="3433033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4</a:t>
            </a:fld>
            <a:endParaRPr lang="id-ID"/>
          </a:p>
        </p:txBody>
      </p:sp>
    </p:spTree>
    <p:extLst>
      <p:ext uri="{BB962C8B-B14F-4D97-AF65-F5344CB8AC3E}">
        <p14:creationId xmlns:p14="http://schemas.microsoft.com/office/powerpoint/2010/main" val="354944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5</a:t>
            </a:fld>
            <a:endParaRPr lang="id-ID"/>
          </a:p>
        </p:txBody>
      </p:sp>
    </p:spTree>
    <p:extLst>
      <p:ext uri="{BB962C8B-B14F-4D97-AF65-F5344CB8AC3E}">
        <p14:creationId xmlns:p14="http://schemas.microsoft.com/office/powerpoint/2010/main" val="1930112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6</a:t>
            </a:fld>
            <a:endParaRPr lang="id-ID"/>
          </a:p>
        </p:txBody>
      </p:sp>
    </p:spTree>
    <p:extLst>
      <p:ext uri="{BB962C8B-B14F-4D97-AF65-F5344CB8AC3E}">
        <p14:creationId xmlns:p14="http://schemas.microsoft.com/office/powerpoint/2010/main" val="37447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7</a:t>
            </a:fld>
            <a:endParaRPr lang="id-ID"/>
          </a:p>
        </p:txBody>
      </p:sp>
    </p:spTree>
    <p:extLst>
      <p:ext uri="{BB962C8B-B14F-4D97-AF65-F5344CB8AC3E}">
        <p14:creationId xmlns:p14="http://schemas.microsoft.com/office/powerpoint/2010/main" val="2161932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8</a:t>
            </a:fld>
            <a:endParaRPr lang="id-ID"/>
          </a:p>
        </p:txBody>
      </p:sp>
    </p:spTree>
    <p:extLst>
      <p:ext uri="{BB962C8B-B14F-4D97-AF65-F5344CB8AC3E}">
        <p14:creationId xmlns:p14="http://schemas.microsoft.com/office/powerpoint/2010/main" val="267126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9</a:t>
            </a:fld>
            <a:endParaRPr lang="id-ID"/>
          </a:p>
        </p:txBody>
      </p:sp>
    </p:spTree>
    <p:extLst>
      <p:ext uri="{BB962C8B-B14F-4D97-AF65-F5344CB8AC3E}">
        <p14:creationId xmlns:p14="http://schemas.microsoft.com/office/powerpoint/2010/main" val="2650063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python,</a:t>
            </a:r>
            <a:r>
              <a:rPr lang="en-US" baseline="0" dirty="0"/>
              <a:t> </a:t>
            </a:r>
            <a:r>
              <a:rPr lang="en-US" dirty="0"/>
              <a:t>hello</a:t>
            </a:r>
            <a:r>
              <a:rPr lang="en-US" baseline="0" dirty="0"/>
              <a:t> world program can be written in one line as python follows (</a:t>
            </a:r>
            <a:r>
              <a:rPr lang="id-ID" dirty="0"/>
              <a:t>read–eval–print loop</a:t>
            </a:r>
            <a:r>
              <a:rPr lang="en-US" dirty="0"/>
              <a:t>) paradigm. A </a:t>
            </a:r>
            <a:r>
              <a:rPr lang="en-US" b="1" dirty="0"/>
              <a:t>read–</a:t>
            </a:r>
            <a:r>
              <a:rPr lang="en-US" b="1" dirty="0" err="1"/>
              <a:t>eval</a:t>
            </a:r>
            <a:r>
              <a:rPr lang="en-US" b="1" dirty="0"/>
              <a:t>–print loop</a:t>
            </a:r>
            <a:r>
              <a:rPr lang="en-US" dirty="0"/>
              <a:t> (</a:t>
            </a:r>
            <a:r>
              <a:rPr lang="en-US" b="1" dirty="0"/>
              <a:t>REPL</a:t>
            </a:r>
            <a:r>
              <a:rPr lang="en-US" dirty="0"/>
              <a:t>), also known as an </a:t>
            </a:r>
            <a:r>
              <a:rPr lang="en-US" b="1" dirty="0"/>
              <a:t>interactive </a:t>
            </a:r>
            <a:r>
              <a:rPr lang="en-US" b="1" dirty="0" err="1"/>
              <a:t>toplevel</a:t>
            </a:r>
            <a:r>
              <a:rPr lang="en-US" dirty="0"/>
              <a:t> or </a:t>
            </a:r>
            <a:r>
              <a:rPr lang="en-US" b="1" dirty="0"/>
              <a:t>language shell</a:t>
            </a:r>
            <a:r>
              <a:rPr lang="en-US" dirty="0"/>
              <a:t>, is a simple, interactive </a:t>
            </a:r>
            <a:r>
              <a:rPr lang="en-US" dirty="0">
                <a:hlinkClick r:id="rId3" tooltip="Computer programming"/>
              </a:rPr>
              <a:t>computer programming</a:t>
            </a:r>
            <a:r>
              <a:rPr lang="en-US" dirty="0"/>
              <a:t> environment that takes single user inputs (i.e. single </a:t>
            </a:r>
            <a:r>
              <a:rPr lang="en-US" dirty="0">
                <a:hlinkClick r:id="rId4" tooltip="Expression (computer science)"/>
              </a:rPr>
              <a:t>expressions</a:t>
            </a:r>
            <a:r>
              <a:rPr lang="en-US" dirty="0"/>
              <a:t>), evaluates them, and returns the result to the user; a program written in a REPL environment is executed piecewise. The term is most usually used to refer to programming interfaces similar</a:t>
            </a:r>
            <a:r>
              <a:rPr lang="en-US" baseline="0" dirty="0"/>
              <a:t> to scripting language.</a:t>
            </a:r>
          </a:p>
          <a:p>
            <a:r>
              <a:rPr lang="en-US" b="1" baseline="0" dirty="0"/>
              <a:t>REPL, </a:t>
            </a:r>
            <a:r>
              <a:rPr lang="en-US" dirty="0"/>
              <a:t>the name </a:t>
            </a:r>
            <a:r>
              <a:rPr lang="en-US" i="1" dirty="0"/>
              <a:t>read–</a:t>
            </a:r>
            <a:r>
              <a:rPr lang="en-US" i="1" dirty="0" err="1"/>
              <a:t>eval</a:t>
            </a:r>
            <a:r>
              <a:rPr lang="en-US" i="1" dirty="0"/>
              <a:t>–print loop</a:t>
            </a:r>
            <a:r>
              <a:rPr lang="en-US" dirty="0"/>
              <a:t> comes from the names of the Lisp primitive functions which implement this functionality:</a:t>
            </a:r>
            <a:endParaRPr lang="en-US" b="1" baseline="0" dirty="0"/>
          </a:p>
          <a:p>
            <a:r>
              <a:rPr lang="en-US" dirty="0"/>
              <a:t>The </a:t>
            </a:r>
            <a:r>
              <a:rPr lang="en-US" b="1" dirty="0"/>
              <a:t>read</a:t>
            </a:r>
            <a:r>
              <a:rPr lang="en-US" dirty="0"/>
              <a:t> function accepts an expression from the user, and </a:t>
            </a:r>
            <a:r>
              <a:rPr lang="en-US" dirty="0">
                <a:hlinkClick r:id="rId5" tooltip="Parsing"/>
              </a:rPr>
              <a:t>parses</a:t>
            </a:r>
            <a:r>
              <a:rPr lang="en-US" dirty="0"/>
              <a:t> it into a data structure in memory. For instance, the user may enter the </a:t>
            </a:r>
            <a:r>
              <a:rPr lang="en-US" dirty="0">
                <a:hlinkClick r:id="rId6" tooltip="S-expression"/>
              </a:rPr>
              <a:t>s-expression</a:t>
            </a:r>
            <a:r>
              <a:rPr lang="en-US" dirty="0"/>
              <a:t> (+ 1 2 3), which is parsed into a </a:t>
            </a:r>
            <a:r>
              <a:rPr lang="en-US" dirty="0">
                <a:hlinkClick r:id="rId7" tooltip="Linked list"/>
              </a:rPr>
              <a:t>linked list</a:t>
            </a:r>
            <a:r>
              <a:rPr lang="en-US" dirty="0"/>
              <a:t> containing four data elements.</a:t>
            </a:r>
          </a:p>
          <a:p>
            <a:r>
              <a:rPr lang="en-US" dirty="0"/>
              <a:t>The </a:t>
            </a:r>
            <a:r>
              <a:rPr lang="en-US" b="1" dirty="0" err="1">
                <a:hlinkClick r:id="rId8" tooltip="Eval"/>
              </a:rPr>
              <a:t>eval</a:t>
            </a:r>
            <a:r>
              <a:rPr lang="en-US" dirty="0"/>
              <a:t> function takes this internal data structure and evaluates it. In Lisp, evaluating an s-expression beginning with the name of a function means calling that function on the arguments that make up the rest of the expression. So the function + is called on the arguments 1 2 3, yielding the result 6.</a:t>
            </a:r>
          </a:p>
          <a:p>
            <a:r>
              <a:rPr lang="en-US" dirty="0"/>
              <a:t>The </a:t>
            </a:r>
            <a:r>
              <a:rPr lang="en-US" b="1" dirty="0"/>
              <a:t>print</a:t>
            </a:r>
            <a:r>
              <a:rPr lang="en-US" dirty="0"/>
              <a:t> function takes the result yielded by </a:t>
            </a:r>
            <a:r>
              <a:rPr lang="en-US" i="1" dirty="0" err="1"/>
              <a:t>eval</a:t>
            </a:r>
            <a:r>
              <a:rPr lang="en-US" dirty="0"/>
              <a:t>, and prints it out to the user. If it is a complex expression, it may be </a:t>
            </a:r>
            <a:r>
              <a:rPr lang="en-US" dirty="0">
                <a:hlinkClick r:id="rId9" tooltip="Prettyprint"/>
              </a:rPr>
              <a:t>pretty-printed</a:t>
            </a:r>
            <a:r>
              <a:rPr lang="en-US" dirty="0"/>
              <a:t> to make it easier to understand. In this example, though, the number 6 does not need much formatting to print.</a:t>
            </a:r>
          </a:p>
          <a:p>
            <a:r>
              <a:rPr lang="en-US" dirty="0"/>
              <a:t>The development environment then returns to the read state, creating a </a:t>
            </a:r>
            <a:r>
              <a:rPr lang="en-US" b="1" dirty="0"/>
              <a:t>loop</a:t>
            </a:r>
            <a:r>
              <a:rPr lang="en-US" dirty="0"/>
              <a:t>, which terminates when the program is closed.</a:t>
            </a:r>
          </a:p>
          <a:p>
            <a:endParaRPr lang="id-ID" dirty="0"/>
          </a:p>
        </p:txBody>
      </p:sp>
      <p:sp>
        <p:nvSpPr>
          <p:cNvPr id="4" name="Slide Number Placeholder 3"/>
          <p:cNvSpPr>
            <a:spLocks noGrp="1"/>
          </p:cNvSpPr>
          <p:nvPr>
            <p:ph type="sldNum" sz="quarter" idx="10"/>
          </p:nvPr>
        </p:nvSpPr>
        <p:spPr/>
        <p:txBody>
          <a:bodyPr/>
          <a:lstStyle/>
          <a:p>
            <a:fld id="{7B856A78-30DE-438D-A942-D02C141F8B36}" type="slidenum">
              <a:rPr lang="id-ID" smtClean="0"/>
              <a:t>10</a:t>
            </a:fld>
            <a:endParaRPr lang="id-ID"/>
          </a:p>
        </p:txBody>
      </p:sp>
    </p:spTree>
    <p:extLst>
      <p:ext uri="{BB962C8B-B14F-4D97-AF65-F5344CB8AC3E}">
        <p14:creationId xmlns:p14="http://schemas.microsoft.com/office/powerpoint/2010/main" val="2900230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416042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77342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711119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148107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166312-6387-4DE5-A78D-07111D9AAD8F}" type="datetimeFigureOut">
              <a:rPr lang="id-ID" smtClean="0"/>
              <a:t>18/09/2017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378345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91166312-6387-4DE5-A78D-07111D9AAD8F}" type="datetimeFigureOut">
              <a:rPr lang="id-ID" smtClean="0"/>
              <a:t>18/09/2017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87529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91166312-6387-4DE5-A78D-07111D9AAD8F}" type="datetimeFigureOut">
              <a:rPr lang="id-ID" smtClean="0"/>
              <a:t>18/09/2017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384419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91166312-6387-4DE5-A78D-07111D9AAD8F}" type="datetimeFigureOut">
              <a:rPr lang="id-ID" smtClean="0"/>
              <a:t>18/09/2017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17235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66312-6387-4DE5-A78D-07111D9AAD8F}" type="datetimeFigureOut">
              <a:rPr lang="id-ID" smtClean="0"/>
              <a:t>18/09/2017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145557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6312-6387-4DE5-A78D-07111D9AAD8F}" type="datetimeFigureOut">
              <a:rPr lang="id-ID" smtClean="0"/>
              <a:t>18/09/2017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335654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66312-6387-4DE5-A78D-07111D9AAD8F}" type="datetimeFigureOut">
              <a:rPr lang="id-ID" smtClean="0"/>
              <a:t>18/09/2017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E5C63D5-3127-472B-8EAB-48E955D01C7E}" type="slidenum">
              <a:rPr lang="id-ID" smtClean="0"/>
              <a:t>‹#›</a:t>
            </a:fld>
            <a:endParaRPr lang="id-ID"/>
          </a:p>
        </p:txBody>
      </p:sp>
    </p:spTree>
    <p:extLst>
      <p:ext uri="{BB962C8B-B14F-4D97-AF65-F5344CB8AC3E}">
        <p14:creationId xmlns:p14="http://schemas.microsoft.com/office/powerpoint/2010/main" val="764155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66312-6387-4DE5-A78D-07111D9AAD8F}" type="datetimeFigureOut">
              <a:rPr lang="id-ID" smtClean="0"/>
              <a:t>18/09/2017</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C63D5-3127-472B-8EAB-48E955D01C7E}" type="slidenum">
              <a:rPr lang="id-ID" smtClean="0"/>
              <a:t>‹#›</a:t>
            </a:fld>
            <a:endParaRPr lang="id-ID"/>
          </a:p>
        </p:txBody>
      </p:sp>
    </p:spTree>
    <p:extLst>
      <p:ext uri="{BB962C8B-B14F-4D97-AF65-F5344CB8AC3E}">
        <p14:creationId xmlns:p14="http://schemas.microsoft.com/office/powerpoint/2010/main" val="380271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08759"/>
            <a:ext cx="9144000" cy="2001203"/>
          </a:xfrm>
        </p:spPr>
        <p:txBody>
          <a:bodyPr>
            <a:normAutofit/>
          </a:bodyPr>
          <a:lstStyle/>
          <a:p>
            <a:r>
              <a:rPr lang="en-US" b="1" dirty="0" smtClean="0">
                <a:solidFill>
                  <a:srgbClr val="FF0000"/>
                </a:solidFill>
              </a:rPr>
              <a:t>R Statistics </a:t>
            </a:r>
            <a:r>
              <a:rPr lang="en-US" dirty="0"/>
              <a:t>	</a:t>
            </a:r>
            <a:endParaRPr lang="id-ID" dirty="0"/>
          </a:p>
        </p:txBody>
      </p:sp>
      <p:pic>
        <p:nvPicPr>
          <p:cNvPr id="4" name="Picture 2" descr="https://www.acadaccelerator.com/Content/Images/Program/edu-kinect-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25" y="149225"/>
            <a:ext cx="2085975" cy="8108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044" y="149225"/>
            <a:ext cx="2713703" cy="2103120"/>
          </a:xfrm>
          <a:prstGeom prst="rect">
            <a:avLst/>
          </a:prstGeom>
        </p:spPr>
      </p:pic>
    </p:spTree>
    <p:extLst>
      <p:ext uri="{BB962C8B-B14F-4D97-AF65-F5344CB8AC3E}">
        <p14:creationId xmlns:p14="http://schemas.microsoft.com/office/powerpoint/2010/main" val="3546681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Mode</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a:t>
            </a:r>
            <a:r>
              <a:rPr lang="en-GB" dirty="0"/>
              <a:t>mode is the value that has highest number of occurrences in a set of data. </a:t>
            </a:r>
            <a:r>
              <a:rPr lang="en-GB" dirty="0" err="1"/>
              <a:t>Unike</a:t>
            </a:r>
            <a:r>
              <a:rPr lang="en-GB" dirty="0"/>
              <a:t> mean and median, mode can have both numeric and character data.</a:t>
            </a:r>
          </a:p>
          <a:p>
            <a:r>
              <a:rPr lang="en-GB" dirty="0"/>
              <a:t>R does not have a standard in-built function to calculate mode. So we create a user function to calculate mode of a data set in R. This function takes the vector as input and gives the mode value as output.</a:t>
            </a:r>
          </a:p>
        </p:txBody>
      </p:sp>
    </p:spTree>
    <p:extLst>
      <p:ext uri="{BB962C8B-B14F-4D97-AF65-F5344CB8AC3E}">
        <p14:creationId xmlns:p14="http://schemas.microsoft.com/office/powerpoint/2010/main" val="169991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Mode</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Create the function.</a:t>
            </a:r>
          </a:p>
          <a:p>
            <a:pPr marL="0" indent="0">
              <a:buNone/>
            </a:pPr>
            <a:r>
              <a:rPr lang="en-GB" dirty="0" err="1"/>
              <a:t>getmode</a:t>
            </a:r>
            <a:r>
              <a:rPr lang="en-GB" dirty="0"/>
              <a:t> &lt;- function(v) {</a:t>
            </a:r>
          </a:p>
          <a:p>
            <a:pPr marL="0" indent="0">
              <a:buNone/>
            </a:pPr>
            <a:r>
              <a:rPr lang="en-GB" dirty="0"/>
              <a:t>   </a:t>
            </a:r>
            <a:r>
              <a:rPr lang="en-GB" dirty="0" err="1"/>
              <a:t>uniqv</a:t>
            </a:r>
            <a:r>
              <a:rPr lang="en-GB" dirty="0"/>
              <a:t> &lt;- unique(v)</a:t>
            </a:r>
          </a:p>
          <a:p>
            <a:pPr marL="0" indent="0">
              <a:buNone/>
            </a:pPr>
            <a:r>
              <a:rPr lang="en-GB" dirty="0"/>
              <a:t>   </a:t>
            </a:r>
            <a:r>
              <a:rPr lang="en-GB" dirty="0" err="1"/>
              <a:t>uniqv</a:t>
            </a:r>
            <a:r>
              <a:rPr lang="en-GB" dirty="0"/>
              <a:t>[</a:t>
            </a:r>
            <a:r>
              <a:rPr lang="en-GB" dirty="0" err="1"/>
              <a:t>which.max</a:t>
            </a:r>
            <a:r>
              <a:rPr lang="en-GB" dirty="0"/>
              <a:t>(tabulate(match(v, </a:t>
            </a:r>
            <a:r>
              <a:rPr lang="en-GB" dirty="0" err="1"/>
              <a:t>uniqv</a:t>
            </a:r>
            <a:r>
              <a:rPr lang="en-GB" dirty="0"/>
              <a:t>)))]</a:t>
            </a:r>
          </a:p>
          <a:p>
            <a:pPr marL="0" indent="0">
              <a:buNone/>
            </a:pPr>
            <a:r>
              <a:rPr lang="en-GB" dirty="0"/>
              <a:t>}</a:t>
            </a:r>
          </a:p>
          <a:p>
            <a:pPr marL="0" indent="0">
              <a:buNone/>
            </a:pPr>
            <a:r>
              <a:rPr lang="en-GB" dirty="0" smtClean="0"/>
              <a:t># </a:t>
            </a:r>
            <a:r>
              <a:rPr lang="en-GB" dirty="0"/>
              <a:t>Create the vector with numbers.</a:t>
            </a:r>
          </a:p>
          <a:p>
            <a:pPr marL="0" indent="0">
              <a:buNone/>
            </a:pPr>
            <a:r>
              <a:rPr lang="en-GB" dirty="0"/>
              <a:t>v &lt;- c(2,1,2,3,1,2,3,4,1,5,5,3,2,3)</a:t>
            </a:r>
          </a:p>
          <a:p>
            <a:pPr marL="0" indent="0">
              <a:buNone/>
            </a:pPr>
            <a:endParaRPr lang="en-GB" sz="800" dirty="0"/>
          </a:p>
          <a:p>
            <a:pPr marL="0" indent="0">
              <a:buNone/>
            </a:pPr>
            <a:r>
              <a:rPr lang="en-GB" dirty="0"/>
              <a:t># Calculate the mode using the user function.</a:t>
            </a:r>
          </a:p>
          <a:p>
            <a:pPr marL="0" indent="0">
              <a:buNone/>
            </a:pPr>
            <a:r>
              <a:rPr lang="en-GB" dirty="0"/>
              <a:t>result &lt;- </a:t>
            </a:r>
            <a:r>
              <a:rPr lang="en-GB" dirty="0" err="1"/>
              <a:t>getmode</a:t>
            </a:r>
            <a:r>
              <a:rPr lang="en-GB" dirty="0"/>
              <a:t>(v)</a:t>
            </a:r>
          </a:p>
          <a:p>
            <a:pPr marL="0" indent="0">
              <a:buNone/>
            </a:pPr>
            <a:r>
              <a:rPr lang="en-GB" dirty="0"/>
              <a:t>print(result)</a:t>
            </a:r>
          </a:p>
          <a:p>
            <a:pPr marL="0" indent="0">
              <a:buNone/>
            </a:pPr>
            <a:endParaRPr lang="en-GB" dirty="0"/>
          </a:p>
        </p:txBody>
      </p:sp>
    </p:spTree>
    <p:extLst>
      <p:ext uri="{BB962C8B-B14F-4D97-AF65-F5344CB8AC3E}">
        <p14:creationId xmlns:p14="http://schemas.microsoft.com/office/powerpoint/2010/main" val="25952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Mode</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 Create the vector with characters.</a:t>
            </a:r>
          </a:p>
          <a:p>
            <a:pPr marL="0" indent="0">
              <a:buNone/>
            </a:pPr>
            <a:r>
              <a:rPr lang="en-GB" dirty="0" err="1"/>
              <a:t>charv</a:t>
            </a:r>
            <a:r>
              <a:rPr lang="en-GB" dirty="0"/>
              <a:t> &lt;- c("</a:t>
            </a:r>
            <a:r>
              <a:rPr lang="en-GB" dirty="0" err="1"/>
              <a:t>o","it","the","it","it</a:t>
            </a:r>
            <a:r>
              <a:rPr lang="en-GB" dirty="0"/>
              <a:t>")</a:t>
            </a:r>
          </a:p>
          <a:p>
            <a:pPr marL="0" indent="0">
              <a:buNone/>
            </a:pPr>
            <a:endParaRPr lang="en-GB" dirty="0"/>
          </a:p>
          <a:p>
            <a:pPr marL="0" indent="0">
              <a:buNone/>
            </a:pPr>
            <a:r>
              <a:rPr lang="en-GB" dirty="0"/>
              <a:t># Calculate the mode using the user function.</a:t>
            </a:r>
          </a:p>
          <a:p>
            <a:pPr marL="0" indent="0">
              <a:buNone/>
            </a:pPr>
            <a:r>
              <a:rPr lang="en-GB" dirty="0"/>
              <a:t>result &lt;- </a:t>
            </a:r>
            <a:r>
              <a:rPr lang="en-GB" dirty="0" err="1"/>
              <a:t>getmode</a:t>
            </a:r>
            <a:r>
              <a:rPr lang="en-GB" dirty="0"/>
              <a:t>(</a:t>
            </a:r>
            <a:r>
              <a:rPr lang="en-GB" dirty="0" err="1"/>
              <a:t>charv</a:t>
            </a:r>
            <a:r>
              <a:rPr lang="en-GB" dirty="0"/>
              <a:t>)</a:t>
            </a:r>
          </a:p>
          <a:p>
            <a:pPr marL="0" indent="0">
              <a:buNone/>
            </a:pPr>
            <a:r>
              <a:rPr lang="en-GB" dirty="0"/>
              <a:t>print(result</a:t>
            </a:r>
            <a:r>
              <a:rPr lang="en-GB" dirty="0" smtClean="0"/>
              <a:t>)</a:t>
            </a:r>
          </a:p>
          <a:p>
            <a:pPr marL="0" indent="0">
              <a:buNone/>
            </a:pPr>
            <a:endParaRPr lang="en-GB" dirty="0" smtClean="0"/>
          </a:p>
          <a:p>
            <a:pPr marL="0" indent="0">
              <a:buNone/>
            </a:pPr>
            <a:r>
              <a:rPr lang="en-GB" dirty="0"/>
              <a:t>When we execute the above code, it produces the following result </a:t>
            </a:r>
            <a:r>
              <a:rPr lang="en-GB" dirty="0" smtClean="0"/>
              <a:t>−</a:t>
            </a:r>
            <a:endParaRPr lang="en-GB" dirty="0"/>
          </a:p>
          <a:p>
            <a:pPr marL="0" indent="0">
              <a:buNone/>
            </a:pPr>
            <a:r>
              <a:rPr lang="en-GB" dirty="0"/>
              <a:t>[1] 2</a:t>
            </a:r>
          </a:p>
          <a:p>
            <a:pPr marL="0" indent="0">
              <a:buNone/>
            </a:pPr>
            <a:r>
              <a:rPr lang="en-GB" dirty="0"/>
              <a:t>[1] "it"</a:t>
            </a:r>
          </a:p>
        </p:txBody>
      </p:sp>
    </p:spTree>
    <p:extLst>
      <p:ext uri="{BB962C8B-B14F-4D97-AF65-F5344CB8AC3E}">
        <p14:creationId xmlns:p14="http://schemas.microsoft.com/office/powerpoint/2010/main" val="161552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Regression analysis is a very widely used statistical tool to establish a relationship model between two variables. One of these variable is called predictor variable whose value is gathered through experiments. The other variable is called response variable whose value is derived from the predictor variable.</a:t>
            </a:r>
          </a:p>
          <a:p>
            <a:r>
              <a:rPr lang="en-GB" dirty="0"/>
              <a:t>In Linear Regression these two variables are related through an equation, where exponent (power) of both these variables is 1. Mathematically a linear relationship represents a straight line when plotted as a graph. A non-linear relationship where the exponent of any variable is not equal to 1 creates a curve</a:t>
            </a:r>
            <a:r>
              <a:rPr lang="en-GB" dirty="0" smtClean="0"/>
              <a:t>.</a:t>
            </a:r>
          </a:p>
          <a:p>
            <a:endParaRPr lang="en-GB" dirty="0"/>
          </a:p>
        </p:txBody>
      </p:sp>
    </p:spTree>
    <p:extLst>
      <p:ext uri="{BB962C8B-B14F-4D97-AF65-F5344CB8AC3E}">
        <p14:creationId xmlns:p14="http://schemas.microsoft.com/office/powerpoint/2010/main" val="164199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The general mathematical equation for a linear regression is −</a:t>
            </a:r>
          </a:p>
          <a:p>
            <a:pPr marL="0" indent="0">
              <a:buNone/>
            </a:pPr>
            <a:endParaRPr lang="en-GB" dirty="0"/>
          </a:p>
          <a:p>
            <a:pPr marL="0" indent="0">
              <a:buNone/>
            </a:pPr>
            <a:r>
              <a:rPr lang="en-GB" dirty="0"/>
              <a:t>y = </a:t>
            </a:r>
            <a:r>
              <a:rPr lang="en-GB" dirty="0" err="1"/>
              <a:t>ax</a:t>
            </a:r>
            <a:r>
              <a:rPr lang="en-GB" dirty="0"/>
              <a:t> + b</a:t>
            </a:r>
          </a:p>
          <a:p>
            <a:pPr marL="0" indent="0">
              <a:buNone/>
            </a:pPr>
            <a:r>
              <a:rPr lang="en-GB" dirty="0"/>
              <a:t>Following is the description of the parameters used −</a:t>
            </a:r>
          </a:p>
          <a:p>
            <a:pPr marL="0" indent="0">
              <a:buNone/>
            </a:pPr>
            <a:endParaRPr lang="en-GB" dirty="0"/>
          </a:p>
          <a:p>
            <a:pPr marL="0" indent="0">
              <a:buNone/>
            </a:pPr>
            <a:r>
              <a:rPr lang="en-GB" dirty="0"/>
              <a:t>y is the response variable.</a:t>
            </a:r>
          </a:p>
          <a:p>
            <a:pPr marL="0" indent="0">
              <a:buNone/>
            </a:pPr>
            <a:endParaRPr lang="en-GB" dirty="0"/>
          </a:p>
          <a:p>
            <a:pPr marL="0" indent="0">
              <a:buNone/>
            </a:pPr>
            <a:r>
              <a:rPr lang="en-GB" dirty="0"/>
              <a:t>x is the predictor variable.</a:t>
            </a:r>
          </a:p>
          <a:p>
            <a:pPr marL="0" indent="0">
              <a:buNone/>
            </a:pPr>
            <a:endParaRPr lang="en-GB" dirty="0"/>
          </a:p>
          <a:p>
            <a:pPr marL="0" indent="0">
              <a:buNone/>
            </a:pPr>
            <a:r>
              <a:rPr lang="en-GB" dirty="0"/>
              <a:t>a and b are constants which are called the coefficients.</a:t>
            </a:r>
          </a:p>
        </p:txBody>
      </p:sp>
    </p:spTree>
    <p:extLst>
      <p:ext uri="{BB962C8B-B14F-4D97-AF65-F5344CB8AC3E}">
        <p14:creationId xmlns:p14="http://schemas.microsoft.com/office/powerpoint/2010/main" val="327859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A </a:t>
            </a:r>
            <a:r>
              <a:rPr lang="en-GB" dirty="0"/>
              <a:t>simple example of regression is predicting weight of a person when his height is known. To do this we need to have the relationship between height and weight of a person.</a:t>
            </a:r>
          </a:p>
          <a:p>
            <a:r>
              <a:rPr lang="en-GB" dirty="0"/>
              <a:t>The steps to create the relationship is −</a:t>
            </a:r>
          </a:p>
          <a:p>
            <a:r>
              <a:rPr lang="en-GB" dirty="0"/>
              <a:t>Carry out the experiment of gathering a sample of observed values of height and corresponding weight.</a:t>
            </a:r>
          </a:p>
          <a:p>
            <a:r>
              <a:rPr lang="en-GB" dirty="0"/>
              <a:t>Create a relationship model using the </a:t>
            </a:r>
            <a:r>
              <a:rPr lang="en-GB" b="1" dirty="0"/>
              <a:t>lm()</a:t>
            </a:r>
            <a:r>
              <a:rPr lang="en-GB" dirty="0"/>
              <a:t> functions in R.</a:t>
            </a:r>
          </a:p>
          <a:p>
            <a:r>
              <a:rPr lang="en-GB" dirty="0"/>
              <a:t>Find the coefficients from the model created and create the mathematical equation using these</a:t>
            </a:r>
          </a:p>
          <a:p>
            <a:r>
              <a:rPr lang="en-GB" dirty="0"/>
              <a:t>Get a summary of the relationship model to know the average error in prediction. Also called </a:t>
            </a:r>
            <a:r>
              <a:rPr lang="en-GB" b="1" dirty="0"/>
              <a:t>residuals</a:t>
            </a:r>
            <a:r>
              <a:rPr lang="en-GB" dirty="0"/>
              <a:t>.</a:t>
            </a:r>
          </a:p>
          <a:p>
            <a:r>
              <a:rPr lang="en-GB" dirty="0"/>
              <a:t>To predict the weight of new persons, use the </a:t>
            </a:r>
            <a:r>
              <a:rPr lang="en-GB" b="1" dirty="0"/>
              <a:t>predict()</a:t>
            </a:r>
            <a:r>
              <a:rPr lang="en-GB" dirty="0"/>
              <a:t> function in R.</a:t>
            </a:r>
          </a:p>
          <a:p>
            <a:pPr marL="0" indent="0">
              <a:buNone/>
            </a:pPr>
            <a:r>
              <a:rPr lang="en-GB" dirty="0"/>
              <a:t/>
            </a:r>
            <a:br>
              <a:rPr lang="en-GB" dirty="0"/>
            </a:br>
            <a:endParaRPr lang="en-GB" dirty="0"/>
          </a:p>
        </p:txBody>
      </p:sp>
    </p:spTree>
    <p:extLst>
      <p:ext uri="{BB962C8B-B14F-4D97-AF65-F5344CB8AC3E}">
        <p14:creationId xmlns:p14="http://schemas.microsoft.com/office/powerpoint/2010/main" val="91685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dirty="0"/>
              <a:t>lm() Function</a:t>
            </a:r>
          </a:p>
          <a:p>
            <a:pPr marL="0" indent="0">
              <a:buNone/>
            </a:pPr>
            <a:r>
              <a:rPr lang="en-GB" sz="3200" dirty="0"/>
              <a:t>This function creates the relationship model between the predictor and the response variable</a:t>
            </a:r>
            <a:r>
              <a:rPr lang="en-GB" sz="3200" dirty="0" smtClean="0"/>
              <a:t>.</a:t>
            </a:r>
            <a:endParaRPr lang="en-GB" sz="3200" dirty="0"/>
          </a:p>
          <a:p>
            <a:pPr marL="0" indent="0">
              <a:buNone/>
            </a:pPr>
            <a:r>
              <a:rPr lang="en-GB" sz="3200" dirty="0"/>
              <a:t>Syntax</a:t>
            </a:r>
          </a:p>
          <a:p>
            <a:pPr marL="0" indent="0">
              <a:buNone/>
            </a:pPr>
            <a:r>
              <a:rPr lang="en-GB" sz="3200" dirty="0"/>
              <a:t>The basic syntax for lm() function in linear regression is −</a:t>
            </a:r>
          </a:p>
          <a:p>
            <a:pPr marL="0" indent="0">
              <a:buNone/>
            </a:pPr>
            <a:r>
              <a:rPr lang="en-GB" sz="3200" dirty="0" smtClean="0"/>
              <a:t>                        lm(</a:t>
            </a:r>
            <a:r>
              <a:rPr lang="en-GB" sz="3200" dirty="0" err="1" smtClean="0"/>
              <a:t>formula,data</a:t>
            </a:r>
            <a:r>
              <a:rPr lang="en-GB" sz="3200" dirty="0"/>
              <a:t>)</a:t>
            </a:r>
          </a:p>
          <a:p>
            <a:pPr marL="0" indent="0">
              <a:buNone/>
            </a:pPr>
            <a:r>
              <a:rPr lang="en-GB" sz="3200" dirty="0"/>
              <a:t>Following is the description of the parameters used </a:t>
            </a:r>
            <a:r>
              <a:rPr lang="en-GB" sz="3200" dirty="0" smtClean="0"/>
              <a:t>−</a:t>
            </a:r>
            <a:endParaRPr lang="en-GB" sz="3200" dirty="0"/>
          </a:p>
          <a:p>
            <a:r>
              <a:rPr lang="en-GB" sz="3200" dirty="0"/>
              <a:t>formula is a symbol presenting the relation between x and y</a:t>
            </a:r>
            <a:r>
              <a:rPr lang="en-GB" sz="3200" dirty="0" smtClean="0"/>
              <a:t>.</a:t>
            </a:r>
            <a:endParaRPr lang="en-GB" sz="3200" dirty="0"/>
          </a:p>
          <a:p>
            <a:r>
              <a:rPr lang="en-GB" sz="3200" dirty="0"/>
              <a:t>data is the vector on which the formula will be applied.</a:t>
            </a:r>
          </a:p>
        </p:txBody>
      </p:sp>
    </p:spTree>
    <p:extLst>
      <p:ext uri="{BB962C8B-B14F-4D97-AF65-F5344CB8AC3E}">
        <p14:creationId xmlns:p14="http://schemas.microsoft.com/office/powerpoint/2010/main" val="3902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32567"/>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Create Relationship Model &amp; get the Coefficients</a:t>
            </a:r>
          </a:p>
          <a:p>
            <a:pPr marL="0" indent="0">
              <a:buNone/>
            </a:pPr>
            <a:r>
              <a:rPr lang="en-GB" dirty="0"/>
              <a:t>x &lt;- c(151, 174, 138, 186, 128, 136, 179, 163, 152, 131)</a:t>
            </a:r>
          </a:p>
          <a:p>
            <a:pPr marL="0" indent="0">
              <a:buNone/>
            </a:pPr>
            <a:r>
              <a:rPr lang="en-GB" dirty="0"/>
              <a:t>y &lt;- c(63, 81, 56, 91, 47, 57, 76, 72, 62, 48</a:t>
            </a:r>
            <a:r>
              <a:rPr lang="en-GB" dirty="0" smtClean="0"/>
              <a:t>)</a:t>
            </a:r>
            <a:endParaRPr lang="en-GB" dirty="0"/>
          </a:p>
          <a:p>
            <a:pPr marL="0" indent="0">
              <a:buNone/>
            </a:pPr>
            <a:r>
              <a:rPr lang="en-GB" dirty="0"/>
              <a:t># Apply the lm() function.</a:t>
            </a:r>
          </a:p>
          <a:p>
            <a:pPr marL="0" indent="0">
              <a:buNone/>
            </a:pPr>
            <a:r>
              <a:rPr lang="en-GB" dirty="0"/>
              <a:t>relation &lt;- lm(</a:t>
            </a:r>
            <a:r>
              <a:rPr lang="en-GB" dirty="0" err="1"/>
              <a:t>y~x</a:t>
            </a:r>
            <a:r>
              <a:rPr lang="en-GB" dirty="0" smtClean="0"/>
              <a:t>)</a:t>
            </a:r>
            <a:endParaRPr lang="en-GB" dirty="0"/>
          </a:p>
          <a:p>
            <a:pPr marL="0" indent="0">
              <a:buNone/>
            </a:pPr>
            <a:r>
              <a:rPr lang="en-GB" dirty="0"/>
              <a:t>print(relation)</a:t>
            </a:r>
          </a:p>
          <a:p>
            <a:pPr marL="0" indent="0">
              <a:buNone/>
            </a:pPr>
            <a:r>
              <a:rPr lang="en-GB" sz="2400" dirty="0"/>
              <a:t>When we execute the above code, it produces the following result </a:t>
            </a:r>
            <a:r>
              <a:rPr lang="en-GB" sz="2400" dirty="0" smtClean="0"/>
              <a:t>−</a:t>
            </a:r>
            <a:endParaRPr lang="en-GB" sz="2400" dirty="0"/>
          </a:p>
          <a:p>
            <a:pPr marL="0" indent="0">
              <a:buNone/>
            </a:pPr>
            <a:r>
              <a:rPr lang="en-GB" sz="2400" dirty="0"/>
              <a:t>Call:</a:t>
            </a:r>
          </a:p>
          <a:p>
            <a:pPr marL="0" indent="0">
              <a:buNone/>
            </a:pPr>
            <a:r>
              <a:rPr lang="en-GB" sz="2400" dirty="0"/>
              <a:t>lm(formula = y ~ x</a:t>
            </a:r>
            <a:r>
              <a:rPr lang="en-GB" sz="2400" dirty="0" smtClean="0"/>
              <a:t>)</a:t>
            </a:r>
            <a:endParaRPr lang="en-GB" sz="2400" dirty="0"/>
          </a:p>
          <a:p>
            <a:pPr marL="0" indent="0">
              <a:buNone/>
            </a:pPr>
            <a:r>
              <a:rPr lang="en-GB" sz="2400" dirty="0"/>
              <a:t>Coefficients:</a:t>
            </a:r>
          </a:p>
          <a:p>
            <a:pPr marL="0" indent="0">
              <a:buNone/>
            </a:pPr>
            <a:r>
              <a:rPr lang="en-GB" sz="2400" dirty="0"/>
              <a:t>(Intercept)            x  </a:t>
            </a:r>
          </a:p>
          <a:p>
            <a:pPr marL="0" indent="0">
              <a:buNone/>
            </a:pPr>
            <a:r>
              <a:rPr lang="en-GB" sz="2400" dirty="0"/>
              <a:t>   -38.4551          0.6746 </a:t>
            </a:r>
          </a:p>
        </p:txBody>
      </p:sp>
    </p:spTree>
    <p:extLst>
      <p:ext uri="{BB962C8B-B14F-4D97-AF65-F5344CB8AC3E}">
        <p14:creationId xmlns:p14="http://schemas.microsoft.com/office/powerpoint/2010/main" val="196340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32567"/>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Get the Summary of the Relationship</a:t>
            </a:r>
          </a:p>
          <a:p>
            <a:pPr marL="0" indent="0">
              <a:buNone/>
            </a:pPr>
            <a:r>
              <a:rPr lang="en-GB" dirty="0"/>
              <a:t>x &lt;- c(151, 174, 138, 186, 128, 136, 179, 163, 152, 131)</a:t>
            </a:r>
          </a:p>
          <a:p>
            <a:pPr marL="0" indent="0">
              <a:buNone/>
            </a:pPr>
            <a:r>
              <a:rPr lang="en-GB" dirty="0"/>
              <a:t>y &lt;- c(63, 81, 56, 91, 47, 57, 76, 72, 62, 48)</a:t>
            </a:r>
          </a:p>
          <a:p>
            <a:pPr marL="0" indent="0">
              <a:buNone/>
            </a:pPr>
            <a:endParaRPr lang="en-GB" dirty="0"/>
          </a:p>
          <a:p>
            <a:pPr marL="0" indent="0">
              <a:buNone/>
            </a:pPr>
            <a:r>
              <a:rPr lang="en-GB" dirty="0"/>
              <a:t># Apply the lm() function.</a:t>
            </a:r>
          </a:p>
          <a:p>
            <a:pPr marL="0" indent="0">
              <a:buNone/>
            </a:pPr>
            <a:r>
              <a:rPr lang="en-GB" dirty="0"/>
              <a:t>relation &lt;- lm(</a:t>
            </a:r>
            <a:r>
              <a:rPr lang="en-GB" dirty="0" err="1"/>
              <a:t>y~x</a:t>
            </a:r>
            <a:r>
              <a:rPr lang="en-GB" dirty="0"/>
              <a:t>)</a:t>
            </a:r>
          </a:p>
          <a:p>
            <a:pPr marL="0" indent="0">
              <a:buNone/>
            </a:pPr>
            <a:endParaRPr lang="en-GB" dirty="0"/>
          </a:p>
          <a:p>
            <a:pPr marL="0" indent="0">
              <a:buNone/>
            </a:pPr>
            <a:r>
              <a:rPr lang="en-GB" dirty="0"/>
              <a:t>print(summary(relation</a:t>
            </a:r>
            <a:r>
              <a:rPr lang="en-GB" dirty="0" smtClean="0"/>
              <a:t>))</a:t>
            </a:r>
            <a:endParaRPr lang="en-GB" dirty="0"/>
          </a:p>
        </p:txBody>
      </p:sp>
    </p:spTree>
    <p:extLst>
      <p:ext uri="{BB962C8B-B14F-4D97-AF65-F5344CB8AC3E}">
        <p14:creationId xmlns:p14="http://schemas.microsoft.com/office/powerpoint/2010/main" val="287536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800745"/>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When we execute the above code, it produces the following result </a:t>
            </a:r>
            <a:r>
              <a:rPr lang="en-GB" sz="2400" dirty="0" smtClean="0"/>
              <a:t>−</a:t>
            </a:r>
            <a:endParaRPr lang="en-GB" sz="2400" dirty="0"/>
          </a:p>
          <a:p>
            <a:pPr marL="0" indent="0">
              <a:buNone/>
            </a:pPr>
            <a:r>
              <a:rPr lang="en-GB" sz="2400" dirty="0"/>
              <a:t>Call:</a:t>
            </a:r>
          </a:p>
          <a:p>
            <a:pPr marL="0" indent="0">
              <a:buNone/>
            </a:pPr>
            <a:r>
              <a:rPr lang="en-GB" sz="2400" dirty="0"/>
              <a:t>lm(formula = y ~ x</a:t>
            </a:r>
            <a:r>
              <a:rPr lang="en-GB" sz="2400" dirty="0" smtClean="0"/>
              <a:t>)</a:t>
            </a:r>
            <a:endParaRPr lang="en-GB" sz="2400" dirty="0"/>
          </a:p>
          <a:p>
            <a:pPr marL="0" indent="0">
              <a:buNone/>
            </a:pPr>
            <a:r>
              <a:rPr lang="en-GB" sz="2400" dirty="0"/>
              <a:t>Residuals:</a:t>
            </a:r>
          </a:p>
          <a:p>
            <a:pPr marL="0" indent="0">
              <a:buNone/>
            </a:pPr>
            <a:r>
              <a:rPr lang="en-GB" sz="2400" dirty="0"/>
              <a:t>    Min      1Q     Median      3Q     Max </a:t>
            </a:r>
          </a:p>
          <a:p>
            <a:pPr marL="0" indent="0">
              <a:buNone/>
            </a:pPr>
            <a:r>
              <a:rPr lang="en-GB" sz="2400" dirty="0"/>
              <a:t>-6.3002    -1.6629  0.0412    1.8944  3.9775 </a:t>
            </a:r>
          </a:p>
          <a:p>
            <a:pPr marL="0" indent="0">
              <a:buNone/>
            </a:pPr>
            <a:endParaRPr lang="en-GB" sz="800" dirty="0"/>
          </a:p>
          <a:p>
            <a:pPr marL="0" indent="0">
              <a:buNone/>
            </a:pPr>
            <a:r>
              <a:rPr lang="en-GB" sz="2400" dirty="0"/>
              <a:t>Coefficients:</a:t>
            </a:r>
          </a:p>
          <a:p>
            <a:pPr marL="0" indent="0">
              <a:buNone/>
            </a:pPr>
            <a:r>
              <a:rPr lang="en-GB" sz="2400" dirty="0"/>
              <a:t>             Estimate Std. Error t value </a:t>
            </a:r>
            <a:r>
              <a:rPr lang="en-GB" sz="2400" dirty="0" err="1"/>
              <a:t>Pr</a:t>
            </a:r>
            <a:r>
              <a:rPr lang="en-GB" sz="2400" dirty="0"/>
              <a:t>(&gt;|t|)    </a:t>
            </a:r>
          </a:p>
          <a:p>
            <a:pPr marL="0" indent="0">
              <a:buNone/>
            </a:pPr>
            <a:r>
              <a:rPr lang="en-GB" sz="2400" dirty="0"/>
              <a:t>(Intercept) -38.45509    8.04901  -4.778  0.00139 ** </a:t>
            </a:r>
          </a:p>
          <a:p>
            <a:pPr marL="0" indent="0">
              <a:buNone/>
            </a:pPr>
            <a:r>
              <a:rPr lang="en-GB" sz="2400" dirty="0"/>
              <a:t>x             0.67461    0.05191  12.997 1.16e-06 ***</a:t>
            </a:r>
          </a:p>
          <a:p>
            <a:pPr marL="0" indent="0">
              <a:buNone/>
            </a:pPr>
            <a:r>
              <a:rPr lang="en-GB" sz="2400" dirty="0"/>
              <a:t>---</a:t>
            </a:r>
          </a:p>
          <a:p>
            <a:pPr marL="0" indent="0">
              <a:buNone/>
            </a:pPr>
            <a:r>
              <a:rPr lang="en-GB" sz="2400" dirty="0" err="1"/>
              <a:t>Signif</a:t>
            </a:r>
            <a:r>
              <a:rPr lang="en-GB" sz="2400" dirty="0"/>
              <a:t>. codes:  0 ‘***’ 0.001 ‘**’ 0.01 ‘*’ 0.05 ‘.’ 0.1 ‘ ’ 1</a:t>
            </a:r>
          </a:p>
          <a:p>
            <a:pPr marL="0" indent="0">
              <a:buNone/>
            </a:pPr>
            <a:endParaRPr lang="en-GB" sz="2400" dirty="0"/>
          </a:p>
          <a:p>
            <a:pPr marL="0" indent="0">
              <a:buNone/>
            </a:pPr>
            <a:r>
              <a:rPr lang="en-GB" sz="2400" dirty="0"/>
              <a:t>Residual standard error: 3.253 on 8 degrees of freedom</a:t>
            </a:r>
          </a:p>
          <a:p>
            <a:pPr marL="0" indent="0">
              <a:buNone/>
            </a:pPr>
            <a:r>
              <a:rPr lang="en-GB" sz="2400" dirty="0"/>
              <a:t>Multiple R-squared:  0.9548,    Adjusted R-squared:  0.9491 </a:t>
            </a:r>
          </a:p>
          <a:p>
            <a:pPr marL="0" indent="0">
              <a:buNone/>
            </a:pPr>
            <a:r>
              <a:rPr lang="en-GB" sz="2400" dirty="0"/>
              <a:t>F-statistic: 168.9 on 1 and 8 DF,  p-value: 1.164e-06</a:t>
            </a:r>
          </a:p>
        </p:txBody>
      </p:sp>
    </p:spTree>
    <p:extLst>
      <p:ext uri="{BB962C8B-B14F-4D97-AF65-F5344CB8AC3E}">
        <p14:creationId xmlns:p14="http://schemas.microsoft.com/office/powerpoint/2010/main" val="319068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Overview</a:t>
            </a: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3" y="1325562"/>
            <a:ext cx="11506994" cy="505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4000" dirty="0"/>
              <a:t>Statistical analysis in R is performed by using many in-built functions. Most of these functions are part of the R base package. These functions take R vector as an input along with the arguments and give the result.</a:t>
            </a:r>
          </a:p>
          <a:p>
            <a:pPr algn="just"/>
            <a:endParaRPr lang="en-GB" sz="4000" dirty="0"/>
          </a:p>
          <a:p>
            <a:pPr marL="0" indent="0" algn="just">
              <a:buNone/>
            </a:pPr>
            <a:r>
              <a:rPr lang="en-GB" sz="4000" dirty="0" smtClean="0"/>
              <a:t>  </a:t>
            </a:r>
            <a:r>
              <a:rPr lang="en-GB" sz="4000" dirty="0"/>
              <a:t>mean, median and mode.</a:t>
            </a:r>
          </a:p>
          <a:p>
            <a:pPr marL="0" indent="0" algn="just">
              <a:buNone/>
            </a:pPr>
            <a:endParaRPr lang="en-GB" sz="4000" dirty="0"/>
          </a:p>
        </p:txBody>
      </p:sp>
    </p:spTree>
    <p:extLst>
      <p:ext uri="{BB962C8B-B14F-4D97-AF65-F5344CB8AC3E}">
        <p14:creationId xmlns:p14="http://schemas.microsoft.com/office/powerpoint/2010/main" val="216440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32567"/>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predict() Function</a:t>
            </a:r>
          </a:p>
          <a:p>
            <a:pPr marL="0" indent="0">
              <a:buNone/>
            </a:pPr>
            <a:r>
              <a:rPr lang="en-GB" dirty="0"/>
              <a:t>Syntax</a:t>
            </a:r>
          </a:p>
          <a:p>
            <a:pPr marL="0" indent="0">
              <a:buNone/>
            </a:pPr>
            <a:r>
              <a:rPr lang="en-GB" dirty="0"/>
              <a:t>The basic syntax for predict() in linear regression is −</a:t>
            </a:r>
          </a:p>
          <a:p>
            <a:pPr marL="0" indent="0">
              <a:buNone/>
            </a:pPr>
            <a:endParaRPr lang="en-GB" dirty="0"/>
          </a:p>
          <a:p>
            <a:pPr marL="0" indent="0">
              <a:buNone/>
            </a:pPr>
            <a:r>
              <a:rPr lang="en-GB" dirty="0"/>
              <a:t>predict(object, </a:t>
            </a:r>
            <a:r>
              <a:rPr lang="en-GB" dirty="0" err="1"/>
              <a:t>newdata</a:t>
            </a:r>
            <a:r>
              <a:rPr lang="en-GB" dirty="0"/>
              <a:t>)</a:t>
            </a:r>
          </a:p>
          <a:p>
            <a:pPr marL="0" indent="0">
              <a:buNone/>
            </a:pPr>
            <a:r>
              <a:rPr lang="en-GB" dirty="0"/>
              <a:t>Following is the description of the parameters used −</a:t>
            </a:r>
          </a:p>
          <a:p>
            <a:pPr marL="0" indent="0">
              <a:buNone/>
            </a:pPr>
            <a:endParaRPr lang="en-GB" dirty="0"/>
          </a:p>
          <a:p>
            <a:pPr marL="0" indent="0">
              <a:buNone/>
            </a:pPr>
            <a:r>
              <a:rPr lang="en-GB" dirty="0"/>
              <a:t>object is the formula which is already created using the lm() function.</a:t>
            </a:r>
          </a:p>
          <a:p>
            <a:pPr marL="0" indent="0">
              <a:buNone/>
            </a:pPr>
            <a:endParaRPr lang="en-GB" dirty="0"/>
          </a:p>
          <a:p>
            <a:pPr marL="0" indent="0">
              <a:buNone/>
            </a:pPr>
            <a:r>
              <a:rPr lang="en-GB" dirty="0" err="1"/>
              <a:t>newdata</a:t>
            </a:r>
            <a:r>
              <a:rPr lang="en-GB" dirty="0"/>
              <a:t> is the vector containing the new value for predictor variable.</a:t>
            </a:r>
          </a:p>
          <a:p>
            <a:pPr marL="0" indent="0">
              <a:buNone/>
            </a:pPr>
            <a:endParaRPr lang="en-GB" dirty="0"/>
          </a:p>
        </p:txBody>
      </p:sp>
    </p:spTree>
    <p:extLst>
      <p:ext uri="{BB962C8B-B14F-4D97-AF65-F5344CB8AC3E}">
        <p14:creationId xmlns:p14="http://schemas.microsoft.com/office/powerpoint/2010/main" val="3461971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620443"/>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Predict the weight of new persons</a:t>
            </a:r>
          </a:p>
          <a:p>
            <a:pPr marL="0" indent="0">
              <a:buNone/>
            </a:pPr>
            <a:r>
              <a:rPr lang="en-GB" dirty="0"/>
              <a:t># The predictor vector.</a:t>
            </a:r>
          </a:p>
          <a:p>
            <a:pPr marL="0" indent="0">
              <a:buNone/>
            </a:pPr>
            <a:r>
              <a:rPr lang="en-GB" dirty="0"/>
              <a:t>x &lt;- c(151, 174, 138, 186, 128, 136, 179, 163, 152, 131</a:t>
            </a:r>
            <a:r>
              <a:rPr lang="en-GB" dirty="0" smtClean="0"/>
              <a:t>)</a:t>
            </a:r>
            <a:endParaRPr lang="en-GB" dirty="0"/>
          </a:p>
          <a:p>
            <a:pPr marL="0" indent="0">
              <a:buNone/>
            </a:pPr>
            <a:r>
              <a:rPr lang="en-GB" dirty="0"/>
              <a:t># The </a:t>
            </a:r>
            <a:r>
              <a:rPr lang="en-GB" dirty="0" err="1"/>
              <a:t>resposne</a:t>
            </a:r>
            <a:r>
              <a:rPr lang="en-GB" dirty="0"/>
              <a:t> vector.</a:t>
            </a:r>
          </a:p>
          <a:p>
            <a:pPr marL="0" indent="0">
              <a:buNone/>
            </a:pPr>
            <a:r>
              <a:rPr lang="en-GB" dirty="0"/>
              <a:t>y &lt;- c(63, 81, 56, 91, 47, 57, 76, 72, 62, 48</a:t>
            </a:r>
            <a:r>
              <a:rPr lang="en-GB" dirty="0" smtClean="0"/>
              <a:t>)</a:t>
            </a:r>
            <a:endParaRPr lang="en-GB" dirty="0"/>
          </a:p>
          <a:p>
            <a:pPr marL="0" indent="0">
              <a:buNone/>
            </a:pPr>
            <a:r>
              <a:rPr lang="en-GB" dirty="0"/>
              <a:t># Apply the lm() function.</a:t>
            </a:r>
          </a:p>
          <a:p>
            <a:pPr marL="0" indent="0">
              <a:buNone/>
            </a:pPr>
            <a:r>
              <a:rPr lang="en-GB" dirty="0"/>
              <a:t>relation &lt;- lm(</a:t>
            </a:r>
            <a:r>
              <a:rPr lang="en-GB" dirty="0" err="1"/>
              <a:t>y~x</a:t>
            </a:r>
            <a:r>
              <a:rPr lang="en-GB" dirty="0" smtClean="0"/>
              <a:t>)</a:t>
            </a:r>
            <a:endParaRPr lang="en-GB" dirty="0"/>
          </a:p>
          <a:p>
            <a:pPr marL="0" indent="0">
              <a:buNone/>
            </a:pPr>
            <a:r>
              <a:rPr lang="en-GB" dirty="0"/>
              <a:t># Find weight of a person with height 170.</a:t>
            </a:r>
          </a:p>
          <a:p>
            <a:pPr marL="0" indent="0">
              <a:buNone/>
            </a:pPr>
            <a:r>
              <a:rPr lang="en-GB" dirty="0"/>
              <a:t>a &lt;- </a:t>
            </a:r>
            <a:r>
              <a:rPr lang="en-GB" dirty="0" err="1"/>
              <a:t>data.frame</a:t>
            </a:r>
            <a:r>
              <a:rPr lang="en-GB" dirty="0"/>
              <a:t>(x = 170)</a:t>
            </a:r>
          </a:p>
          <a:p>
            <a:pPr marL="0" indent="0">
              <a:buNone/>
            </a:pPr>
            <a:r>
              <a:rPr lang="en-GB" dirty="0"/>
              <a:t>result &lt;-  predict(</a:t>
            </a:r>
            <a:r>
              <a:rPr lang="en-GB" dirty="0" err="1"/>
              <a:t>relation,a</a:t>
            </a:r>
            <a:r>
              <a:rPr lang="en-GB" dirty="0"/>
              <a:t>)</a:t>
            </a:r>
          </a:p>
          <a:p>
            <a:pPr marL="0" indent="0">
              <a:buNone/>
            </a:pPr>
            <a:r>
              <a:rPr lang="en-GB" dirty="0"/>
              <a:t>print(result)</a:t>
            </a:r>
          </a:p>
          <a:p>
            <a:pPr marL="0" indent="0">
              <a:buNone/>
            </a:pPr>
            <a:r>
              <a:rPr lang="en-GB" dirty="0" smtClean="0"/>
              <a:t>result −       </a:t>
            </a:r>
            <a:r>
              <a:rPr lang="en-GB" dirty="0"/>
              <a:t>1 </a:t>
            </a:r>
            <a:r>
              <a:rPr lang="en-GB" dirty="0" smtClean="0"/>
              <a:t> 76.22869 </a:t>
            </a:r>
            <a:endParaRPr lang="en-GB" dirty="0"/>
          </a:p>
        </p:txBody>
      </p:sp>
    </p:spTree>
    <p:extLst>
      <p:ext uri="{BB962C8B-B14F-4D97-AF65-F5344CB8AC3E}">
        <p14:creationId xmlns:p14="http://schemas.microsoft.com/office/powerpoint/2010/main" val="1769103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 - Linear Regression</a:t>
            </a:r>
          </a:p>
          <a:p>
            <a:endParaRPr lang="en-US" sz="4000"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620443"/>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Visualize the Regression Graphically</a:t>
            </a:r>
          </a:p>
          <a:p>
            <a:pPr marL="0" indent="0">
              <a:buNone/>
            </a:pPr>
            <a:r>
              <a:rPr lang="en-GB" dirty="0"/>
              <a:t># Create the predictor and response variable.</a:t>
            </a:r>
          </a:p>
          <a:p>
            <a:pPr marL="0" indent="0">
              <a:buNone/>
            </a:pPr>
            <a:r>
              <a:rPr lang="en-GB" dirty="0"/>
              <a:t>x &lt;- c(151, 174, 138, 186, 128, 136, 179, 163, 152, 131)</a:t>
            </a:r>
          </a:p>
          <a:p>
            <a:pPr marL="0" indent="0">
              <a:buNone/>
            </a:pPr>
            <a:r>
              <a:rPr lang="en-GB" dirty="0"/>
              <a:t>y &lt;- c(63, 81, 56, 91, 47, 57, 76, 72, 62, 48)</a:t>
            </a:r>
          </a:p>
          <a:p>
            <a:pPr marL="0" indent="0">
              <a:buNone/>
            </a:pPr>
            <a:r>
              <a:rPr lang="en-GB" dirty="0"/>
              <a:t>relation &lt;- lm(</a:t>
            </a:r>
            <a:r>
              <a:rPr lang="en-GB" dirty="0" err="1"/>
              <a:t>y~x</a:t>
            </a:r>
            <a:r>
              <a:rPr lang="en-GB" dirty="0" smtClean="0"/>
              <a:t>)</a:t>
            </a:r>
            <a:endParaRPr lang="en-GB" dirty="0"/>
          </a:p>
          <a:p>
            <a:pPr marL="0" indent="0">
              <a:buNone/>
            </a:pPr>
            <a:r>
              <a:rPr lang="en-GB" dirty="0"/>
              <a:t># Give the chart file a name.</a:t>
            </a:r>
          </a:p>
          <a:p>
            <a:pPr marL="0" indent="0">
              <a:buNone/>
            </a:pPr>
            <a:r>
              <a:rPr lang="en-GB" dirty="0" err="1"/>
              <a:t>png</a:t>
            </a:r>
            <a:r>
              <a:rPr lang="en-GB" dirty="0"/>
              <a:t>(file = "linearregression.png</a:t>
            </a:r>
            <a:r>
              <a:rPr lang="en-GB" dirty="0" smtClean="0"/>
              <a:t>")</a:t>
            </a:r>
            <a:endParaRPr lang="en-GB" dirty="0"/>
          </a:p>
          <a:p>
            <a:pPr marL="0" indent="0">
              <a:buNone/>
            </a:pPr>
            <a:r>
              <a:rPr lang="en-GB" dirty="0"/>
              <a:t># Plot the chart.</a:t>
            </a:r>
          </a:p>
          <a:p>
            <a:pPr marL="0" indent="0">
              <a:buNone/>
            </a:pPr>
            <a:r>
              <a:rPr lang="en-GB" dirty="0"/>
              <a:t>plot(</a:t>
            </a:r>
            <a:r>
              <a:rPr lang="en-GB" dirty="0" err="1"/>
              <a:t>y,x,col</a:t>
            </a:r>
            <a:r>
              <a:rPr lang="en-GB" dirty="0"/>
              <a:t> = "</a:t>
            </a:r>
            <a:r>
              <a:rPr lang="en-GB" dirty="0" err="1"/>
              <a:t>blue",main</a:t>
            </a:r>
            <a:r>
              <a:rPr lang="en-GB" dirty="0"/>
              <a:t> = "Height &amp; Weight Regression",</a:t>
            </a:r>
          </a:p>
          <a:p>
            <a:pPr marL="0" indent="0">
              <a:buNone/>
            </a:pPr>
            <a:r>
              <a:rPr lang="en-GB" dirty="0" err="1"/>
              <a:t>abline</a:t>
            </a:r>
            <a:r>
              <a:rPr lang="en-GB" dirty="0"/>
              <a:t>(lm(</a:t>
            </a:r>
            <a:r>
              <a:rPr lang="en-GB" dirty="0" err="1"/>
              <a:t>x~y</a:t>
            </a:r>
            <a:r>
              <a:rPr lang="en-GB" dirty="0"/>
              <a:t>)),</a:t>
            </a:r>
            <a:r>
              <a:rPr lang="en-GB" dirty="0" err="1"/>
              <a:t>cex</a:t>
            </a:r>
            <a:r>
              <a:rPr lang="en-GB" dirty="0"/>
              <a:t> = 1.3,pch = 16,xlab = "Weight in Kg",</a:t>
            </a:r>
            <a:r>
              <a:rPr lang="en-GB" dirty="0" err="1"/>
              <a:t>ylab</a:t>
            </a:r>
            <a:r>
              <a:rPr lang="en-GB" dirty="0"/>
              <a:t> = "Height in cm</a:t>
            </a:r>
            <a:r>
              <a:rPr lang="en-GB" dirty="0" smtClean="0"/>
              <a:t>")</a:t>
            </a:r>
            <a:endParaRPr lang="en-GB" dirty="0"/>
          </a:p>
          <a:p>
            <a:pPr marL="0" indent="0">
              <a:buNone/>
            </a:pPr>
            <a:r>
              <a:rPr lang="en-GB" dirty="0"/>
              <a:t># Save the file.</a:t>
            </a:r>
          </a:p>
          <a:p>
            <a:pPr marL="0" indent="0">
              <a:buNone/>
            </a:pPr>
            <a:r>
              <a:rPr lang="en-GB" dirty="0" err="1"/>
              <a:t>dev.off</a:t>
            </a:r>
            <a:r>
              <a:rPr lang="en-GB" dirty="0"/>
              <a:t>()</a:t>
            </a:r>
          </a:p>
        </p:txBody>
      </p:sp>
    </p:spTree>
    <p:extLst>
      <p:ext uri="{BB962C8B-B14F-4D97-AF65-F5344CB8AC3E}">
        <p14:creationId xmlns:p14="http://schemas.microsoft.com/office/powerpoint/2010/main" val="214341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5422" y="3244334"/>
            <a:ext cx="288862" cy="369332"/>
          </a:xfrm>
          <a:prstGeom prst="rect">
            <a:avLst/>
          </a:prstGeom>
        </p:spPr>
        <p:txBody>
          <a:bodyPr wrap="none">
            <a:spAutoFit/>
          </a:bodyPr>
          <a:lstStyle/>
          <a:p>
            <a:r>
              <a:rPr lang="en-IN" dirty="0"/>
              <a:t>v</a:t>
            </a:r>
          </a:p>
        </p:txBody>
      </p:sp>
      <p:pic>
        <p:nvPicPr>
          <p:cNvPr id="1026" name="Picture 2" descr="https://www.tutorialspoint.com/r/images/linearregres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975" y="958334"/>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0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43" y="459266"/>
            <a:ext cx="6096000" cy="1200329"/>
          </a:xfrm>
          <a:prstGeom prst="rect">
            <a:avLst/>
          </a:prstGeom>
        </p:spPr>
        <p:txBody>
          <a:bodyPr>
            <a:spAutoFit/>
          </a:bodyPr>
          <a:lstStyle/>
          <a:p>
            <a:pPr algn="ctr"/>
            <a:r>
              <a:rPr lang="en-IN" sz="3600" dirty="0">
                <a:solidFill>
                  <a:srgbClr val="121214"/>
                </a:solidFill>
                <a:latin typeface="Verdana" panose="020B0604030504040204" pitchFamily="34" charset="0"/>
              </a:rPr>
              <a:t>R - Multiple Regression</a:t>
            </a:r>
          </a:p>
          <a:p>
            <a:r>
              <a:rPr lang="en-IN" dirty="0"/>
              <a:t/>
            </a:r>
            <a:br>
              <a:rPr lang="en-IN" dirty="0"/>
            </a:br>
            <a:endParaRPr lang="en-IN" dirty="0"/>
          </a:p>
        </p:txBody>
      </p:sp>
      <p:sp>
        <p:nvSpPr>
          <p:cNvPr id="4" name="Rectangle 3"/>
          <p:cNvSpPr/>
          <p:nvPr/>
        </p:nvSpPr>
        <p:spPr>
          <a:xfrm>
            <a:off x="2290792" y="4315488"/>
            <a:ext cx="7087902" cy="830997"/>
          </a:xfrm>
          <a:prstGeom prst="rect">
            <a:avLst/>
          </a:prstGeom>
        </p:spPr>
        <p:txBody>
          <a:bodyPr wrap="none">
            <a:spAutoFit/>
          </a:bodyPr>
          <a:lstStyle/>
          <a:p>
            <a:r>
              <a:rPr lang="en-IN" sz="4800" dirty="0"/>
              <a:t>y = a + b1x1 + b2x2 +...</a:t>
            </a:r>
            <a:r>
              <a:rPr lang="en-IN" sz="4800" dirty="0" err="1"/>
              <a:t>bnxn</a:t>
            </a:r>
            <a:endParaRPr lang="en-IN" sz="4800" dirty="0"/>
          </a:p>
        </p:txBody>
      </p:sp>
      <p:sp>
        <p:nvSpPr>
          <p:cNvPr id="6" name="Rectangle 5"/>
          <p:cNvSpPr/>
          <p:nvPr/>
        </p:nvSpPr>
        <p:spPr>
          <a:xfrm>
            <a:off x="888750" y="2198049"/>
            <a:ext cx="10684941" cy="954107"/>
          </a:xfrm>
          <a:prstGeom prst="rect">
            <a:avLst/>
          </a:prstGeom>
        </p:spPr>
        <p:txBody>
          <a:bodyPr wrap="square">
            <a:spAutoFit/>
          </a:bodyPr>
          <a:lstStyle/>
          <a:p>
            <a:r>
              <a:rPr lang="en-GB" sz="2800" dirty="0">
                <a:solidFill>
                  <a:srgbClr val="000000"/>
                </a:solidFill>
                <a:latin typeface="Verdana" panose="020B0604030504040204" pitchFamily="34" charset="0"/>
              </a:rPr>
              <a:t>The general mathematical equation for multiple regression is −</a:t>
            </a:r>
            <a:endParaRPr lang="en-IN" sz="2800" dirty="0"/>
          </a:p>
        </p:txBody>
      </p:sp>
    </p:spTree>
    <p:extLst>
      <p:ext uri="{BB962C8B-B14F-4D97-AF65-F5344CB8AC3E}">
        <p14:creationId xmlns:p14="http://schemas.microsoft.com/office/powerpoint/2010/main" val="3878048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389" y="992777"/>
            <a:ext cx="11695611" cy="3970318"/>
          </a:xfrm>
          <a:prstGeom prst="rect">
            <a:avLst/>
          </a:prstGeom>
        </p:spPr>
        <p:txBody>
          <a:bodyPr wrap="square">
            <a:spAutoFit/>
          </a:bodyPr>
          <a:lstStyle/>
          <a:p>
            <a:r>
              <a:rPr lang="en-IN" sz="3600" dirty="0"/>
              <a:t>lm() Function</a:t>
            </a:r>
          </a:p>
          <a:p>
            <a:r>
              <a:rPr lang="en-IN" sz="3600" dirty="0"/>
              <a:t>This function creates the relationship model between the predictor and the response variable.</a:t>
            </a:r>
          </a:p>
          <a:p>
            <a:endParaRPr lang="en-IN" sz="3600" dirty="0"/>
          </a:p>
          <a:p>
            <a:r>
              <a:rPr lang="en-IN" sz="3600" dirty="0"/>
              <a:t>T</a:t>
            </a:r>
            <a:r>
              <a:rPr lang="en-IN" sz="3600" dirty="0" smtClean="0"/>
              <a:t>he </a:t>
            </a:r>
            <a:r>
              <a:rPr lang="en-IN" sz="3600" dirty="0"/>
              <a:t>basic syntax for lm() function in multiple regression is −</a:t>
            </a:r>
          </a:p>
          <a:p>
            <a:endParaRPr lang="en-IN" sz="3600" dirty="0"/>
          </a:p>
          <a:p>
            <a:r>
              <a:rPr lang="en-IN" sz="3600" dirty="0"/>
              <a:t>lm(y ~ x1+x2+x3...,data)</a:t>
            </a:r>
          </a:p>
        </p:txBody>
      </p:sp>
    </p:spTree>
    <p:extLst>
      <p:ext uri="{BB962C8B-B14F-4D97-AF65-F5344CB8AC3E}">
        <p14:creationId xmlns:p14="http://schemas.microsoft.com/office/powerpoint/2010/main" val="4175971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783" y="1045029"/>
            <a:ext cx="10502537" cy="4832092"/>
          </a:xfrm>
          <a:prstGeom prst="rect">
            <a:avLst/>
          </a:prstGeom>
        </p:spPr>
        <p:txBody>
          <a:bodyPr wrap="square">
            <a:spAutoFit/>
          </a:bodyPr>
          <a:lstStyle/>
          <a:p>
            <a:r>
              <a:rPr lang="en-IN" sz="2800" dirty="0"/>
              <a:t>input &lt;- </a:t>
            </a:r>
            <a:r>
              <a:rPr lang="en-IN" sz="2800" dirty="0" err="1"/>
              <a:t>mtcars</a:t>
            </a:r>
            <a:r>
              <a:rPr lang="en-IN" sz="2800" dirty="0"/>
              <a:t>[,c("mpg","</a:t>
            </a:r>
            <a:r>
              <a:rPr lang="en-IN" sz="2800" dirty="0" err="1"/>
              <a:t>disp</a:t>
            </a:r>
            <a:r>
              <a:rPr lang="en-IN" sz="2800" dirty="0"/>
              <a:t>","</a:t>
            </a:r>
            <a:r>
              <a:rPr lang="en-IN" sz="2800" dirty="0" err="1"/>
              <a:t>hp</a:t>
            </a:r>
            <a:r>
              <a:rPr lang="en-IN" sz="2800" dirty="0"/>
              <a:t>","</a:t>
            </a:r>
            <a:r>
              <a:rPr lang="en-IN" sz="2800" dirty="0" err="1"/>
              <a:t>wt</a:t>
            </a:r>
            <a:r>
              <a:rPr lang="en-IN" sz="2800" dirty="0"/>
              <a:t>")]</a:t>
            </a:r>
          </a:p>
          <a:p>
            <a:r>
              <a:rPr lang="en-IN" sz="2800" dirty="0"/>
              <a:t>print(head(input))</a:t>
            </a:r>
          </a:p>
          <a:p>
            <a:r>
              <a:rPr lang="en-IN" sz="2800" dirty="0"/>
              <a:t>When we execute the above code, it produces the following result −</a:t>
            </a:r>
          </a:p>
          <a:p>
            <a:endParaRPr lang="en-IN" sz="2800" dirty="0"/>
          </a:p>
          <a:p>
            <a:r>
              <a:rPr lang="en-IN" sz="2800" dirty="0"/>
              <a:t>                   mpg   </a:t>
            </a:r>
            <a:r>
              <a:rPr lang="en-IN" sz="2800" dirty="0" err="1"/>
              <a:t>disp</a:t>
            </a:r>
            <a:r>
              <a:rPr lang="en-IN" sz="2800" dirty="0"/>
              <a:t>   </a:t>
            </a:r>
            <a:r>
              <a:rPr lang="en-IN" sz="2800" dirty="0" err="1"/>
              <a:t>hp</a:t>
            </a:r>
            <a:r>
              <a:rPr lang="en-IN" sz="2800" dirty="0"/>
              <a:t>    </a:t>
            </a:r>
            <a:r>
              <a:rPr lang="en-IN" sz="2800" dirty="0" err="1"/>
              <a:t>wt</a:t>
            </a:r>
            <a:endParaRPr lang="en-IN" sz="2800" dirty="0"/>
          </a:p>
          <a:p>
            <a:r>
              <a:rPr lang="en-IN" sz="2800" dirty="0"/>
              <a:t>Mazda RX4          21.0  160    110   2.620</a:t>
            </a:r>
          </a:p>
          <a:p>
            <a:r>
              <a:rPr lang="en-IN" sz="2800" dirty="0"/>
              <a:t>Mazda RX4 Wag      21.0  160    110   2.875</a:t>
            </a:r>
          </a:p>
          <a:p>
            <a:r>
              <a:rPr lang="en-IN" sz="2800" dirty="0"/>
              <a:t>Datsun 710         22.8  108     93   2.320</a:t>
            </a:r>
          </a:p>
          <a:p>
            <a:r>
              <a:rPr lang="en-IN" sz="2800" dirty="0"/>
              <a:t>Hornet 4 Drive     21.4  258    110   3.215</a:t>
            </a:r>
          </a:p>
          <a:p>
            <a:r>
              <a:rPr lang="en-IN" sz="2800" dirty="0"/>
              <a:t>Hornet </a:t>
            </a:r>
            <a:r>
              <a:rPr lang="en-IN" sz="2800" dirty="0" err="1"/>
              <a:t>Sportabout</a:t>
            </a:r>
            <a:r>
              <a:rPr lang="en-IN" sz="2800" dirty="0"/>
              <a:t>  18.7  360    175   3.440</a:t>
            </a:r>
          </a:p>
          <a:p>
            <a:r>
              <a:rPr lang="en-IN" sz="2800" dirty="0"/>
              <a:t>Valiant            18.1  225    105   3.460</a:t>
            </a:r>
          </a:p>
        </p:txBody>
      </p:sp>
    </p:spTree>
    <p:extLst>
      <p:ext uri="{BB962C8B-B14F-4D97-AF65-F5344CB8AC3E}">
        <p14:creationId xmlns:p14="http://schemas.microsoft.com/office/powerpoint/2010/main" val="2416200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017" y="335846"/>
            <a:ext cx="8516983" cy="6986528"/>
          </a:xfrm>
          <a:prstGeom prst="rect">
            <a:avLst/>
          </a:prstGeom>
        </p:spPr>
        <p:txBody>
          <a:bodyPr wrap="square">
            <a:spAutoFit/>
          </a:bodyPr>
          <a:lstStyle/>
          <a:p>
            <a:r>
              <a:rPr lang="en-IN" sz="3200" dirty="0"/>
              <a:t>Create Relationship Model &amp; get the Coefficients</a:t>
            </a:r>
          </a:p>
          <a:p>
            <a:r>
              <a:rPr lang="en-IN" sz="3200" dirty="0"/>
              <a:t>input &lt;- </a:t>
            </a:r>
            <a:r>
              <a:rPr lang="en-IN" sz="3200" dirty="0" err="1"/>
              <a:t>mtcars</a:t>
            </a:r>
            <a:r>
              <a:rPr lang="en-IN" sz="3200" dirty="0"/>
              <a:t>[,c("mpg","</a:t>
            </a:r>
            <a:r>
              <a:rPr lang="en-IN" sz="3200" dirty="0" err="1"/>
              <a:t>disp</a:t>
            </a:r>
            <a:r>
              <a:rPr lang="en-IN" sz="3200" dirty="0"/>
              <a:t>","</a:t>
            </a:r>
            <a:r>
              <a:rPr lang="en-IN" sz="3200" dirty="0" err="1"/>
              <a:t>hp</a:t>
            </a:r>
            <a:r>
              <a:rPr lang="en-IN" sz="3200" dirty="0"/>
              <a:t>","</a:t>
            </a:r>
            <a:r>
              <a:rPr lang="en-IN" sz="3200" dirty="0" err="1"/>
              <a:t>wt</a:t>
            </a:r>
            <a:r>
              <a:rPr lang="en-IN" sz="3200" dirty="0"/>
              <a:t>")]</a:t>
            </a:r>
          </a:p>
          <a:p>
            <a:endParaRPr lang="en-IN" sz="3200" dirty="0"/>
          </a:p>
          <a:p>
            <a:r>
              <a:rPr lang="en-IN" sz="3200" dirty="0"/>
              <a:t># Create the relationship model.</a:t>
            </a:r>
          </a:p>
          <a:p>
            <a:r>
              <a:rPr lang="en-IN" sz="3200" dirty="0"/>
              <a:t>model &lt;- lm(</a:t>
            </a:r>
            <a:r>
              <a:rPr lang="en-IN" sz="3200" dirty="0" err="1"/>
              <a:t>mpg~disp+hp+wt</a:t>
            </a:r>
            <a:r>
              <a:rPr lang="en-IN" sz="3200" dirty="0"/>
              <a:t>, data = input)</a:t>
            </a:r>
          </a:p>
          <a:p>
            <a:endParaRPr lang="en-IN" sz="3200" dirty="0"/>
          </a:p>
          <a:p>
            <a:r>
              <a:rPr lang="en-IN" sz="3200" dirty="0"/>
              <a:t># Show the model.</a:t>
            </a:r>
          </a:p>
          <a:p>
            <a:r>
              <a:rPr lang="en-IN" sz="3200" dirty="0"/>
              <a:t>print(model)</a:t>
            </a:r>
          </a:p>
          <a:p>
            <a:endParaRPr lang="en-IN" sz="3200" dirty="0"/>
          </a:p>
          <a:p>
            <a:r>
              <a:rPr lang="en-IN" sz="3200" dirty="0"/>
              <a:t># Get the Intercept and coefficients as vector </a:t>
            </a:r>
            <a:r>
              <a:rPr lang="en-IN" sz="3200" dirty="0" smtClean="0"/>
              <a:t>elements.</a:t>
            </a:r>
          </a:p>
          <a:p>
            <a:r>
              <a:rPr lang="en-IN" sz="3200" dirty="0" smtClean="0"/>
              <a:t>cat</a:t>
            </a:r>
            <a:r>
              <a:rPr lang="en-IN" sz="3200" dirty="0"/>
              <a:t>("# # # # The Coefficient Values # # # ","\n</a:t>
            </a:r>
            <a:r>
              <a:rPr lang="en-IN" sz="3200" dirty="0" smtClean="0"/>
              <a:t>")</a:t>
            </a:r>
          </a:p>
          <a:p>
            <a:r>
              <a:rPr lang="en-IN" sz="3200" dirty="0"/>
              <a:t>	</a:t>
            </a:r>
            <a:r>
              <a:rPr lang="en-IN" sz="3200" dirty="0" smtClean="0"/>
              <a:t>					           </a:t>
            </a:r>
            <a:r>
              <a:rPr lang="en-IN" sz="3200" dirty="0" err="1" smtClean="0"/>
              <a:t>conti</a:t>
            </a:r>
            <a:r>
              <a:rPr lang="en-IN" sz="3200" dirty="0" smtClean="0"/>
              <a:t>….</a:t>
            </a:r>
            <a:endParaRPr lang="en-IN" sz="3200" dirty="0"/>
          </a:p>
          <a:p>
            <a:endParaRPr lang="en-IN" sz="3200" dirty="0" smtClean="0"/>
          </a:p>
        </p:txBody>
      </p:sp>
    </p:spTree>
    <p:extLst>
      <p:ext uri="{BB962C8B-B14F-4D97-AF65-F5344CB8AC3E}">
        <p14:creationId xmlns:p14="http://schemas.microsoft.com/office/powerpoint/2010/main" val="611377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3863" y="378045"/>
            <a:ext cx="6096000" cy="5632311"/>
          </a:xfrm>
          <a:prstGeom prst="rect">
            <a:avLst/>
          </a:prstGeom>
        </p:spPr>
        <p:txBody>
          <a:bodyPr>
            <a:spAutoFit/>
          </a:bodyPr>
          <a:lstStyle/>
          <a:p>
            <a:r>
              <a:rPr lang="en-IN" sz="3600" dirty="0"/>
              <a:t>a &lt;- </a:t>
            </a:r>
            <a:r>
              <a:rPr lang="en-IN" sz="3600" dirty="0" err="1"/>
              <a:t>coef</a:t>
            </a:r>
            <a:r>
              <a:rPr lang="en-IN" sz="3600" dirty="0"/>
              <a:t>(model)[1]</a:t>
            </a:r>
          </a:p>
          <a:p>
            <a:r>
              <a:rPr lang="en-IN" sz="3600" dirty="0"/>
              <a:t>print(a)</a:t>
            </a:r>
          </a:p>
          <a:p>
            <a:endParaRPr lang="en-IN" sz="3600" dirty="0"/>
          </a:p>
          <a:p>
            <a:r>
              <a:rPr lang="en-IN" sz="3600" dirty="0" err="1"/>
              <a:t>Xdisp</a:t>
            </a:r>
            <a:r>
              <a:rPr lang="en-IN" sz="3600" dirty="0"/>
              <a:t> &lt;- </a:t>
            </a:r>
            <a:r>
              <a:rPr lang="en-IN" sz="3600" dirty="0" err="1"/>
              <a:t>coef</a:t>
            </a:r>
            <a:r>
              <a:rPr lang="en-IN" sz="3600" dirty="0"/>
              <a:t>(model)[2]</a:t>
            </a:r>
          </a:p>
          <a:p>
            <a:r>
              <a:rPr lang="en-IN" sz="3600" dirty="0" err="1"/>
              <a:t>Xhp</a:t>
            </a:r>
            <a:r>
              <a:rPr lang="en-IN" sz="3600" dirty="0"/>
              <a:t> &lt;- </a:t>
            </a:r>
            <a:r>
              <a:rPr lang="en-IN" sz="3600" dirty="0" err="1"/>
              <a:t>coef</a:t>
            </a:r>
            <a:r>
              <a:rPr lang="en-IN" sz="3600" dirty="0"/>
              <a:t>(model)[3]</a:t>
            </a:r>
          </a:p>
          <a:p>
            <a:r>
              <a:rPr lang="en-IN" sz="3600" dirty="0" err="1"/>
              <a:t>Xwt</a:t>
            </a:r>
            <a:r>
              <a:rPr lang="en-IN" sz="3600" dirty="0"/>
              <a:t> &lt;- </a:t>
            </a:r>
            <a:r>
              <a:rPr lang="en-IN" sz="3600" dirty="0" err="1"/>
              <a:t>coef</a:t>
            </a:r>
            <a:r>
              <a:rPr lang="en-IN" sz="3600" dirty="0"/>
              <a:t>(model)[4]</a:t>
            </a:r>
          </a:p>
          <a:p>
            <a:endParaRPr lang="en-IN" sz="3600" dirty="0"/>
          </a:p>
          <a:p>
            <a:r>
              <a:rPr lang="en-IN" sz="3600" dirty="0"/>
              <a:t>print(</a:t>
            </a:r>
            <a:r>
              <a:rPr lang="en-IN" sz="3600" dirty="0" err="1"/>
              <a:t>Xdisp</a:t>
            </a:r>
            <a:r>
              <a:rPr lang="en-IN" sz="3600" dirty="0"/>
              <a:t>)</a:t>
            </a:r>
          </a:p>
          <a:p>
            <a:r>
              <a:rPr lang="en-IN" sz="3600" dirty="0"/>
              <a:t>print(</a:t>
            </a:r>
            <a:r>
              <a:rPr lang="en-IN" sz="3600" dirty="0" err="1"/>
              <a:t>Xhp</a:t>
            </a:r>
            <a:r>
              <a:rPr lang="en-IN" sz="3600" dirty="0"/>
              <a:t>)</a:t>
            </a:r>
          </a:p>
          <a:p>
            <a:r>
              <a:rPr lang="en-IN" sz="3600" dirty="0"/>
              <a:t>print(</a:t>
            </a:r>
            <a:r>
              <a:rPr lang="en-IN" sz="3600" dirty="0" err="1"/>
              <a:t>Xwt</a:t>
            </a:r>
            <a:r>
              <a:rPr lang="en-IN" sz="3600" dirty="0"/>
              <a:t>)</a:t>
            </a:r>
          </a:p>
        </p:txBody>
      </p:sp>
    </p:spTree>
    <p:extLst>
      <p:ext uri="{BB962C8B-B14F-4D97-AF65-F5344CB8AC3E}">
        <p14:creationId xmlns:p14="http://schemas.microsoft.com/office/powerpoint/2010/main" val="218296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3" y="117693"/>
            <a:ext cx="11443063" cy="6740307"/>
          </a:xfrm>
          <a:prstGeom prst="rect">
            <a:avLst/>
          </a:prstGeom>
        </p:spPr>
        <p:txBody>
          <a:bodyPr wrap="square">
            <a:spAutoFit/>
          </a:bodyPr>
          <a:lstStyle/>
          <a:p>
            <a:r>
              <a:rPr lang="en-IN" sz="2400" dirty="0"/>
              <a:t>When we execute the above code, it produces the following result −</a:t>
            </a:r>
          </a:p>
          <a:p>
            <a:endParaRPr lang="en-IN" sz="2400" dirty="0"/>
          </a:p>
          <a:p>
            <a:r>
              <a:rPr lang="en-IN" sz="2400" dirty="0"/>
              <a:t>Call:</a:t>
            </a:r>
          </a:p>
          <a:p>
            <a:r>
              <a:rPr lang="en-IN" sz="2400" dirty="0"/>
              <a:t>lm(formula = mpg ~ </a:t>
            </a:r>
            <a:r>
              <a:rPr lang="en-IN" sz="2400" dirty="0" err="1"/>
              <a:t>disp</a:t>
            </a:r>
            <a:r>
              <a:rPr lang="en-IN" sz="2400" dirty="0"/>
              <a:t> + </a:t>
            </a:r>
            <a:r>
              <a:rPr lang="en-IN" sz="2400" dirty="0" err="1"/>
              <a:t>hp</a:t>
            </a:r>
            <a:r>
              <a:rPr lang="en-IN" sz="2400" dirty="0"/>
              <a:t> + </a:t>
            </a:r>
            <a:r>
              <a:rPr lang="en-IN" sz="2400" dirty="0" err="1"/>
              <a:t>wt</a:t>
            </a:r>
            <a:r>
              <a:rPr lang="en-IN" sz="2400" dirty="0"/>
              <a:t>, data = input)</a:t>
            </a:r>
          </a:p>
          <a:p>
            <a:endParaRPr lang="en-IN" sz="2400" dirty="0"/>
          </a:p>
          <a:p>
            <a:r>
              <a:rPr lang="en-IN" sz="2400" dirty="0"/>
              <a:t>Coefficients:</a:t>
            </a:r>
          </a:p>
          <a:p>
            <a:r>
              <a:rPr lang="en-IN" sz="2400" dirty="0"/>
              <a:t>(Intercept)         </a:t>
            </a:r>
            <a:r>
              <a:rPr lang="en-IN" sz="2400" dirty="0" err="1"/>
              <a:t>disp</a:t>
            </a:r>
            <a:r>
              <a:rPr lang="en-IN" sz="2400" dirty="0"/>
              <a:t>           </a:t>
            </a:r>
            <a:r>
              <a:rPr lang="en-IN" sz="2400" dirty="0" err="1"/>
              <a:t>hp</a:t>
            </a:r>
            <a:r>
              <a:rPr lang="en-IN" sz="2400" dirty="0"/>
              <a:t>           </a:t>
            </a:r>
            <a:r>
              <a:rPr lang="en-IN" sz="2400" dirty="0" err="1"/>
              <a:t>wt</a:t>
            </a:r>
            <a:r>
              <a:rPr lang="en-IN" sz="2400" dirty="0"/>
              <a:t>  </a:t>
            </a:r>
          </a:p>
          <a:p>
            <a:r>
              <a:rPr lang="en-IN" sz="2400" dirty="0"/>
              <a:t>  37.105505      -0.000937        -0.031157    -3.800891  </a:t>
            </a:r>
          </a:p>
          <a:p>
            <a:endParaRPr lang="en-IN" sz="2400" dirty="0"/>
          </a:p>
          <a:p>
            <a:r>
              <a:rPr lang="en-IN" sz="2400" dirty="0"/>
              <a:t># # # # The Coefficient Values # # # </a:t>
            </a:r>
          </a:p>
          <a:p>
            <a:r>
              <a:rPr lang="en-IN" sz="2400" dirty="0"/>
              <a:t>(Intercept) </a:t>
            </a:r>
          </a:p>
          <a:p>
            <a:r>
              <a:rPr lang="en-IN" sz="2400" dirty="0"/>
              <a:t>   37.10551 </a:t>
            </a:r>
          </a:p>
          <a:p>
            <a:r>
              <a:rPr lang="en-IN" sz="2400" dirty="0"/>
              <a:t>         </a:t>
            </a:r>
            <a:r>
              <a:rPr lang="en-IN" sz="2400" dirty="0" err="1"/>
              <a:t>disp</a:t>
            </a:r>
            <a:r>
              <a:rPr lang="en-IN" sz="2400" dirty="0"/>
              <a:t> </a:t>
            </a:r>
          </a:p>
          <a:p>
            <a:r>
              <a:rPr lang="en-IN" sz="2400" dirty="0"/>
              <a:t>-0.0009370091 </a:t>
            </a:r>
          </a:p>
          <a:p>
            <a:r>
              <a:rPr lang="en-IN" sz="2400" dirty="0"/>
              <a:t>         </a:t>
            </a:r>
            <a:r>
              <a:rPr lang="en-IN" sz="2400" dirty="0" err="1"/>
              <a:t>hp</a:t>
            </a:r>
            <a:r>
              <a:rPr lang="en-IN" sz="2400" dirty="0"/>
              <a:t> </a:t>
            </a:r>
          </a:p>
          <a:p>
            <a:r>
              <a:rPr lang="en-IN" sz="2400" dirty="0"/>
              <a:t>-0.03115655 </a:t>
            </a:r>
          </a:p>
          <a:p>
            <a:r>
              <a:rPr lang="en-IN" sz="2400" dirty="0"/>
              <a:t>       </a:t>
            </a:r>
            <a:r>
              <a:rPr lang="en-IN" sz="2400" dirty="0" err="1"/>
              <a:t>wt</a:t>
            </a:r>
            <a:r>
              <a:rPr lang="en-IN" sz="2400" dirty="0"/>
              <a:t> </a:t>
            </a:r>
          </a:p>
          <a:p>
            <a:r>
              <a:rPr lang="en-IN" sz="2400" dirty="0"/>
              <a:t>-3.800891</a:t>
            </a:r>
          </a:p>
        </p:txBody>
      </p:sp>
    </p:spTree>
    <p:extLst>
      <p:ext uri="{BB962C8B-B14F-4D97-AF65-F5344CB8AC3E}">
        <p14:creationId xmlns:p14="http://schemas.microsoft.com/office/powerpoint/2010/main" val="351300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Overview</a:t>
            </a:r>
          </a:p>
          <a:p>
            <a:endParaRPr lang="id-ID" b="1" dirty="0">
              <a:solidFill>
                <a:srgbClr val="FF0000"/>
              </a:solidFill>
            </a:endParaRPr>
          </a:p>
        </p:txBody>
      </p:sp>
      <p:sp>
        <p:nvSpPr>
          <p:cNvPr id="4" name="Content Placeholder 2"/>
          <p:cNvSpPr txBox="1">
            <a:spLocks/>
          </p:cNvSpPr>
          <p:nvPr/>
        </p:nvSpPr>
        <p:spPr>
          <a:xfrm>
            <a:off x="0" y="855566"/>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195546" y="727794"/>
            <a:ext cx="11506994" cy="505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4000" dirty="0"/>
              <a:t>Mean</a:t>
            </a:r>
          </a:p>
          <a:p>
            <a:pPr marL="0" indent="0" algn="just">
              <a:buNone/>
            </a:pPr>
            <a:r>
              <a:rPr lang="en-GB" sz="4000" dirty="0"/>
              <a:t>It is calculated by taking the sum of the values and dividing with the number of values in a data series</a:t>
            </a:r>
            <a:r>
              <a:rPr lang="en-GB" sz="4000" dirty="0" smtClean="0"/>
              <a:t>.</a:t>
            </a:r>
            <a:endParaRPr lang="en-GB" sz="4000" dirty="0"/>
          </a:p>
          <a:p>
            <a:pPr marL="0" indent="0" algn="just">
              <a:buNone/>
            </a:pPr>
            <a:r>
              <a:rPr lang="en-GB" sz="4000" dirty="0" smtClean="0"/>
              <a:t>Syntax: mean(x</a:t>
            </a:r>
            <a:r>
              <a:rPr lang="en-GB" sz="4000" dirty="0"/>
              <a:t>, trim = 0, na.rm = FALSE, ...)</a:t>
            </a:r>
          </a:p>
          <a:p>
            <a:pPr marL="0" indent="0" algn="just">
              <a:buNone/>
            </a:pPr>
            <a:r>
              <a:rPr lang="en-GB" sz="4000" dirty="0" smtClean="0"/>
              <a:t>Example:</a:t>
            </a:r>
            <a:endParaRPr lang="en-GB" sz="4000" dirty="0"/>
          </a:p>
          <a:p>
            <a:pPr marL="0" indent="0" algn="just">
              <a:buNone/>
            </a:pPr>
            <a:r>
              <a:rPr lang="en-GB" sz="4000" dirty="0" smtClean="0"/>
              <a:t>x </a:t>
            </a:r>
            <a:r>
              <a:rPr lang="en-GB" sz="4000" dirty="0"/>
              <a:t>&lt;- c(12,7,3,4.2,18,2,54,-21,8,-5)</a:t>
            </a:r>
          </a:p>
          <a:p>
            <a:pPr marL="0" indent="0" algn="just">
              <a:buNone/>
            </a:pPr>
            <a:r>
              <a:rPr lang="en-GB" sz="4000" dirty="0" smtClean="0"/>
              <a:t>result. Mean </a:t>
            </a:r>
            <a:r>
              <a:rPr lang="en-GB" sz="4000" dirty="0"/>
              <a:t>&lt;- mean(x)</a:t>
            </a:r>
          </a:p>
          <a:p>
            <a:pPr marL="0" indent="0" algn="just">
              <a:buNone/>
            </a:pPr>
            <a:r>
              <a:rPr lang="en-GB" sz="4000" dirty="0" smtClean="0"/>
              <a:t>print(</a:t>
            </a:r>
            <a:r>
              <a:rPr lang="en-GB" sz="4000" dirty="0" err="1" smtClean="0"/>
              <a:t>result.Mean</a:t>
            </a:r>
            <a:r>
              <a:rPr lang="en-GB" sz="4000" dirty="0"/>
              <a:t>)</a:t>
            </a:r>
          </a:p>
          <a:p>
            <a:pPr marL="0" indent="0" algn="just">
              <a:buNone/>
            </a:pPr>
            <a:r>
              <a:rPr lang="en-GB" sz="4000" dirty="0" smtClean="0"/>
              <a:t>[</a:t>
            </a:r>
            <a:r>
              <a:rPr lang="en-GB" sz="4000" dirty="0"/>
              <a:t>1] 8.22</a:t>
            </a:r>
          </a:p>
        </p:txBody>
      </p:sp>
    </p:spTree>
    <p:extLst>
      <p:ext uri="{BB962C8B-B14F-4D97-AF65-F5344CB8AC3E}">
        <p14:creationId xmlns:p14="http://schemas.microsoft.com/office/powerpoint/2010/main" val="164081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auto">
          <a:xfrm>
            <a:off x="790832" y="504595"/>
            <a:ext cx="6474529" cy="107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1893" rIns="0" bIns="6189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u="none" strike="noStrike" cap="none" normalizeH="0" baseline="0" dirty="0" smtClean="0">
                <a:ln>
                  <a:noFill/>
                </a:ln>
                <a:solidFill>
                  <a:srgbClr val="FF0000"/>
                </a:solidFill>
                <a:effectLst/>
                <a:latin typeface="Verdana" panose="020B0604030504040204" pitchFamily="34" charset="0"/>
              </a:rPr>
              <a:t>R - Logistic Regression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90832" y="1044146"/>
            <a:ext cx="10404390" cy="4832092"/>
          </a:xfrm>
          <a:prstGeom prst="rect">
            <a:avLst/>
          </a:prstGeom>
        </p:spPr>
        <p:txBody>
          <a:bodyPr wrap="square">
            <a:spAutoFit/>
          </a:bodyPr>
          <a:lstStyle/>
          <a:p>
            <a:r>
              <a:rPr lang="en-IN" sz="4400" dirty="0"/>
              <a:t>The general mathematical equation for logistic regression is −</a:t>
            </a:r>
          </a:p>
          <a:p>
            <a:r>
              <a:rPr lang="en-IN" sz="4400" dirty="0" smtClean="0"/>
              <a:t>y </a:t>
            </a:r>
            <a:r>
              <a:rPr lang="en-IN" sz="4400" dirty="0"/>
              <a:t>= 1/(1+e^-(a+b1x1+b2x2+b3x3</a:t>
            </a:r>
            <a:r>
              <a:rPr lang="en-IN" sz="4400" dirty="0" smtClean="0"/>
              <a:t>+...))</a:t>
            </a:r>
            <a:endParaRPr lang="en-IN" sz="4400" dirty="0"/>
          </a:p>
          <a:p>
            <a:endParaRPr lang="en-IN" sz="4400" dirty="0" smtClean="0"/>
          </a:p>
          <a:p>
            <a:r>
              <a:rPr lang="en-GB" sz="4400" dirty="0"/>
              <a:t>The basic syntax for </a:t>
            </a:r>
            <a:r>
              <a:rPr lang="en-GB" sz="4400" dirty="0" err="1"/>
              <a:t>glm</a:t>
            </a:r>
            <a:r>
              <a:rPr lang="en-GB" sz="4400" dirty="0"/>
              <a:t>() function in logistic regression is </a:t>
            </a:r>
            <a:r>
              <a:rPr lang="en-GB" sz="4400" dirty="0" smtClean="0"/>
              <a:t>−</a:t>
            </a:r>
            <a:endParaRPr lang="en-GB" sz="4400" dirty="0"/>
          </a:p>
          <a:p>
            <a:r>
              <a:rPr lang="en-GB" sz="4400" dirty="0" err="1"/>
              <a:t>glm</a:t>
            </a:r>
            <a:r>
              <a:rPr lang="en-GB" sz="4400" dirty="0"/>
              <a:t>(</a:t>
            </a:r>
            <a:r>
              <a:rPr lang="en-GB" sz="4400" dirty="0" err="1"/>
              <a:t>formula,data,family</a:t>
            </a:r>
            <a:r>
              <a:rPr lang="en-GB" sz="4400" dirty="0"/>
              <a:t>)</a:t>
            </a:r>
            <a:endParaRPr lang="en-IN" sz="4400" dirty="0"/>
          </a:p>
        </p:txBody>
      </p:sp>
    </p:spTree>
    <p:extLst>
      <p:ext uri="{BB962C8B-B14F-4D97-AF65-F5344CB8AC3E}">
        <p14:creationId xmlns:p14="http://schemas.microsoft.com/office/powerpoint/2010/main" val="2609302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6249" y="444844"/>
            <a:ext cx="9860692" cy="6124754"/>
          </a:xfrm>
          <a:prstGeom prst="rect">
            <a:avLst/>
          </a:prstGeom>
        </p:spPr>
        <p:txBody>
          <a:bodyPr wrap="square">
            <a:spAutoFit/>
          </a:bodyPr>
          <a:lstStyle/>
          <a:p>
            <a:r>
              <a:rPr lang="en-IN" sz="2800" dirty="0"/>
              <a:t># Select some columns form </a:t>
            </a:r>
            <a:r>
              <a:rPr lang="en-IN" sz="2800" dirty="0" err="1"/>
              <a:t>mtcars</a:t>
            </a:r>
            <a:r>
              <a:rPr lang="en-IN" sz="2800" dirty="0"/>
              <a:t>.</a:t>
            </a:r>
          </a:p>
          <a:p>
            <a:r>
              <a:rPr lang="en-IN" sz="2800" dirty="0"/>
              <a:t>input &lt;- </a:t>
            </a:r>
            <a:r>
              <a:rPr lang="en-IN" sz="2800" dirty="0" err="1"/>
              <a:t>mtcars</a:t>
            </a:r>
            <a:r>
              <a:rPr lang="en-IN" sz="2800" dirty="0"/>
              <a:t>[,c("am","</a:t>
            </a:r>
            <a:r>
              <a:rPr lang="en-IN" sz="2800" dirty="0" err="1"/>
              <a:t>cyl</a:t>
            </a:r>
            <a:r>
              <a:rPr lang="en-IN" sz="2800" dirty="0"/>
              <a:t>","</a:t>
            </a:r>
            <a:r>
              <a:rPr lang="en-IN" sz="2800" dirty="0" err="1"/>
              <a:t>hp</a:t>
            </a:r>
            <a:r>
              <a:rPr lang="en-IN" sz="2800" dirty="0"/>
              <a:t>","</a:t>
            </a:r>
            <a:r>
              <a:rPr lang="en-IN" sz="2800" dirty="0" err="1"/>
              <a:t>wt</a:t>
            </a:r>
            <a:r>
              <a:rPr lang="en-IN" sz="2800" dirty="0"/>
              <a:t>")]</a:t>
            </a:r>
          </a:p>
          <a:p>
            <a:endParaRPr lang="en-IN" sz="2800" dirty="0"/>
          </a:p>
          <a:p>
            <a:r>
              <a:rPr lang="en-IN" sz="2800" dirty="0"/>
              <a:t>print(head(input))</a:t>
            </a:r>
          </a:p>
          <a:p>
            <a:r>
              <a:rPr lang="en-IN" sz="2800" dirty="0"/>
              <a:t>When we execute the above code, it produces the following result −</a:t>
            </a:r>
          </a:p>
          <a:p>
            <a:endParaRPr lang="en-IN" sz="2800" dirty="0"/>
          </a:p>
          <a:p>
            <a:r>
              <a:rPr lang="en-IN" sz="2800" dirty="0"/>
              <a:t>                  am   </a:t>
            </a:r>
            <a:r>
              <a:rPr lang="en-IN" sz="2800" dirty="0" err="1"/>
              <a:t>cyl</a:t>
            </a:r>
            <a:r>
              <a:rPr lang="en-IN" sz="2800" dirty="0"/>
              <a:t>  </a:t>
            </a:r>
            <a:r>
              <a:rPr lang="en-IN" sz="2800" dirty="0" err="1"/>
              <a:t>hp</a:t>
            </a:r>
            <a:r>
              <a:rPr lang="en-IN" sz="2800" dirty="0"/>
              <a:t>    </a:t>
            </a:r>
            <a:r>
              <a:rPr lang="en-IN" sz="2800" dirty="0" err="1"/>
              <a:t>wt</a:t>
            </a:r>
            <a:endParaRPr lang="en-IN" sz="2800" dirty="0"/>
          </a:p>
          <a:p>
            <a:r>
              <a:rPr lang="en-IN" sz="2800" dirty="0"/>
              <a:t>Mazda RX4          1   6    110   2.620</a:t>
            </a:r>
          </a:p>
          <a:p>
            <a:r>
              <a:rPr lang="en-IN" sz="2800" dirty="0"/>
              <a:t>Mazda RX4 Wag      1   6    110   2.875</a:t>
            </a:r>
          </a:p>
          <a:p>
            <a:r>
              <a:rPr lang="en-IN" sz="2800" dirty="0"/>
              <a:t>Datsun 710         1   4     93   2.320</a:t>
            </a:r>
          </a:p>
          <a:p>
            <a:r>
              <a:rPr lang="en-IN" sz="2800" dirty="0"/>
              <a:t>Hornet 4 Drive     0   6    110   3.215</a:t>
            </a:r>
          </a:p>
          <a:p>
            <a:r>
              <a:rPr lang="en-IN" sz="2800" dirty="0"/>
              <a:t>Hornet </a:t>
            </a:r>
            <a:r>
              <a:rPr lang="en-IN" sz="2800" dirty="0" err="1"/>
              <a:t>Sportabout</a:t>
            </a:r>
            <a:r>
              <a:rPr lang="en-IN" sz="2800" dirty="0"/>
              <a:t>  0   8    175   3.440</a:t>
            </a:r>
          </a:p>
          <a:p>
            <a:r>
              <a:rPr lang="en-IN" sz="2800" dirty="0"/>
              <a:t>Valiant            0   6    105   3.460</a:t>
            </a:r>
          </a:p>
        </p:txBody>
      </p:sp>
    </p:spTree>
    <p:extLst>
      <p:ext uri="{BB962C8B-B14F-4D97-AF65-F5344CB8AC3E}">
        <p14:creationId xmlns:p14="http://schemas.microsoft.com/office/powerpoint/2010/main" val="696356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703" y="2378842"/>
            <a:ext cx="12191999" cy="2246769"/>
          </a:xfrm>
          <a:prstGeom prst="rect">
            <a:avLst/>
          </a:prstGeom>
        </p:spPr>
        <p:txBody>
          <a:bodyPr wrap="square">
            <a:spAutoFit/>
          </a:bodyPr>
          <a:lstStyle/>
          <a:p>
            <a:r>
              <a:rPr lang="en-IN" sz="2800" dirty="0"/>
              <a:t>input &lt;- </a:t>
            </a:r>
            <a:r>
              <a:rPr lang="en-IN" sz="2800" dirty="0" err="1"/>
              <a:t>mtcars</a:t>
            </a:r>
            <a:r>
              <a:rPr lang="en-IN" sz="2800" dirty="0"/>
              <a:t>[,c("am","</a:t>
            </a:r>
            <a:r>
              <a:rPr lang="en-IN" sz="2800" dirty="0" err="1"/>
              <a:t>cyl</a:t>
            </a:r>
            <a:r>
              <a:rPr lang="en-IN" sz="2800" dirty="0"/>
              <a:t>","</a:t>
            </a:r>
            <a:r>
              <a:rPr lang="en-IN" sz="2800" dirty="0" err="1"/>
              <a:t>hp</a:t>
            </a:r>
            <a:r>
              <a:rPr lang="en-IN" sz="2800" dirty="0"/>
              <a:t>","</a:t>
            </a:r>
            <a:r>
              <a:rPr lang="en-IN" sz="2800" dirty="0" err="1"/>
              <a:t>wt</a:t>
            </a:r>
            <a:r>
              <a:rPr lang="en-IN" sz="2800" dirty="0"/>
              <a:t>")]</a:t>
            </a:r>
          </a:p>
          <a:p>
            <a:endParaRPr lang="en-IN" sz="2800" dirty="0"/>
          </a:p>
          <a:p>
            <a:r>
              <a:rPr lang="en-IN" sz="2800" dirty="0" err="1"/>
              <a:t>am.data</a:t>
            </a:r>
            <a:r>
              <a:rPr lang="en-IN" sz="2800" dirty="0"/>
              <a:t> = </a:t>
            </a:r>
            <a:r>
              <a:rPr lang="en-IN" sz="2800" dirty="0" err="1"/>
              <a:t>glm</a:t>
            </a:r>
            <a:r>
              <a:rPr lang="en-IN" sz="2800" dirty="0"/>
              <a:t>(formula = am ~ </a:t>
            </a:r>
            <a:r>
              <a:rPr lang="en-IN" sz="2800" dirty="0" err="1"/>
              <a:t>cyl</a:t>
            </a:r>
            <a:r>
              <a:rPr lang="en-IN" sz="2800" dirty="0"/>
              <a:t> + </a:t>
            </a:r>
            <a:r>
              <a:rPr lang="en-IN" sz="2800" dirty="0" err="1"/>
              <a:t>hp</a:t>
            </a:r>
            <a:r>
              <a:rPr lang="en-IN" sz="2800" dirty="0"/>
              <a:t> + </a:t>
            </a:r>
            <a:r>
              <a:rPr lang="en-IN" sz="2800" dirty="0" err="1"/>
              <a:t>wt</a:t>
            </a:r>
            <a:r>
              <a:rPr lang="en-IN" sz="2800" dirty="0"/>
              <a:t>, data = input, family = binomial)</a:t>
            </a:r>
          </a:p>
          <a:p>
            <a:endParaRPr lang="en-IN" sz="2800" dirty="0"/>
          </a:p>
          <a:p>
            <a:r>
              <a:rPr lang="en-IN" sz="2800" dirty="0"/>
              <a:t>print(summary(</a:t>
            </a:r>
            <a:r>
              <a:rPr lang="en-IN" sz="2800" dirty="0" err="1"/>
              <a:t>am.data</a:t>
            </a:r>
            <a:r>
              <a:rPr lang="en-IN" sz="2800" dirty="0"/>
              <a:t>))</a:t>
            </a:r>
          </a:p>
        </p:txBody>
      </p:sp>
    </p:spTree>
    <p:extLst>
      <p:ext uri="{BB962C8B-B14F-4D97-AF65-F5344CB8AC3E}">
        <p14:creationId xmlns:p14="http://schemas.microsoft.com/office/powerpoint/2010/main" val="2628931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56651"/>
            <a:ext cx="6046573" cy="7571303"/>
          </a:xfrm>
          <a:prstGeom prst="rect">
            <a:avLst/>
          </a:prstGeom>
        </p:spPr>
        <p:txBody>
          <a:bodyPr wrap="square">
            <a:spAutoFit/>
          </a:bodyPr>
          <a:lstStyle/>
          <a:p>
            <a:r>
              <a:rPr lang="en-IN" dirty="0"/>
              <a:t>When we execute the above code, it produces the following result −</a:t>
            </a:r>
          </a:p>
          <a:p>
            <a:endParaRPr lang="en-IN" dirty="0"/>
          </a:p>
          <a:p>
            <a:r>
              <a:rPr lang="en-IN" dirty="0"/>
              <a:t>Call:</a:t>
            </a:r>
          </a:p>
          <a:p>
            <a:r>
              <a:rPr lang="en-IN" dirty="0" err="1"/>
              <a:t>glm</a:t>
            </a:r>
            <a:r>
              <a:rPr lang="en-IN" dirty="0"/>
              <a:t>(formula = am ~ </a:t>
            </a:r>
            <a:r>
              <a:rPr lang="en-IN" dirty="0" err="1"/>
              <a:t>cyl</a:t>
            </a:r>
            <a:r>
              <a:rPr lang="en-IN" dirty="0"/>
              <a:t> + </a:t>
            </a:r>
            <a:r>
              <a:rPr lang="en-IN" dirty="0" err="1"/>
              <a:t>hp</a:t>
            </a:r>
            <a:r>
              <a:rPr lang="en-IN" dirty="0"/>
              <a:t> + </a:t>
            </a:r>
            <a:r>
              <a:rPr lang="en-IN" dirty="0" err="1"/>
              <a:t>wt</a:t>
            </a:r>
            <a:r>
              <a:rPr lang="en-IN" dirty="0"/>
              <a:t>, family = binomial, data = input)</a:t>
            </a:r>
          </a:p>
          <a:p>
            <a:endParaRPr lang="en-IN" dirty="0"/>
          </a:p>
          <a:p>
            <a:r>
              <a:rPr lang="en-IN" dirty="0"/>
              <a:t>Deviance Residuals: </a:t>
            </a:r>
          </a:p>
          <a:p>
            <a:r>
              <a:rPr lang="en-IN" dirty="0"/>
              <a:t>     Min        1Q      Median        3Q       Max  </a:t>
            </a:r>
          </a:p>
          <a:p>
            <a:r>
              <a:rPr lang="en-IN" dirty="0"/>
              <a:t>-2.17272     -0.14907  -0.01464     0.14116   1.27641  </a:t>
            </a:r>
          </a:p>
          <a:p>
            <a:endParaRPr lang="en-IN" dirty="0"/>
          </a:p>
          <a:p>
            <a:r>
              <a:rPr lang="en-IN" dirty="0"/>
              <a:t>Coefficients:</a:t>
            </a:r>
          </a:p>
          <a:p>
            <a:r>
              <a:rPr lang="en-IN" dirty="0"/>
              <a:t>            Estimate Std. Error z value </a:t>
            </a:r>
            <a:r>
              <a:rPr lang="en-IN" dirty="0" err="1"/>
              <a:t>Pr</a:t>
            </a:r>
            <a:r>
              <a:rPr lang="en-IN" dirty="0"/>
              <a:t>(&gt;|z|)  </a:t>
            </a:r>
          </a:p>
          <a:p>
            <a:r>
              <a:rPr lang="en-IN" dirty="0"/>
              <a:t>(Intercept) 19.70288    8.11637   2.428   0.0152 *</a:t>
            </a:r>
          </a:p>
          <a:p>
            <a:r>
              <a:rPr lang="en-IN" dirty="0" err="1"/>
              <a:t>cyl</a:t>
            </a:r>
            <a:r>
              <a:rPr lang="en-IN" dirty="0"/>
              <a:t>          0.48760    1.07162   0.455   0.6491  </a:t>
            </a:r>
          </a:p>
          <a:p>
            <a:r>
              <a:rPr lang="en-IN" dirty="0" err="1"/>
              <a:t>hp</a:t>
            </a:r>
            <a:r>
              <a:rPr lang="en-IN" dirty="0"/>
              <a:t>           0.03259    0.01886   1.728   0.0840 .</a:t>
            </a:r>
          </a:p>
          <a:p>
            <a:r>
              <a:rPr lang="en-IN" dirty="0" err="1"/>
              <a:t>wt</a:t>
            </a:r>
            <a:r>
              <a:rPr lang="en-IN" dirty="0"/>
              <a:t>          -9.14947    4.15332  -2.203   0.0276 *</a:t>
            </a:r>
          </a:p>
          <a:p>
            <a:r>
              <a:rPr lang="en-IN" dirty="0"/>
              <a:t>---</a:t>
            </a:r>
          </a:p>
          <a:p>
            <a:r>
              <a:rPr lang="en-IN" dirty="0" err="1"/>
              <a:t>Signif</a:t>
            </a:r>
            <a:r>
              <a:rPr lang="en-IN" dirty="0"/>
              <a:t>. codes:  0 ‘***’ 0.001 ‘**’ 0.01 ‘*’ 0.05 ‘.’ 0.1 ‘ ’ 1</a:t>
            </a:r>
          </a:p>
          <a:p>
            <a:endParaRPr lang="en-IN" dirty="0"/>
          </a:p>
          <a:p>
            <a:r>
              <a:rPr lang="en-IN" dirty="0"/>
              <a:t>(Dispersion parameter for binomial family taken to be 1)</a:t>
            </a:r>
          </a:p>
          <a:p>
            <a:endParaRPr lang="en-IN" dirty="0"/>
          </a:p>
          <a:p>
            <a:r>
              <a:rPr lang="en-IN" dirty="0"/>
              <a:t>    Null deviance: 43.2297  on 31  degrees of freedom</a:t>
            </a:r>
          </a:p>
          <a:p>
            <a:r>
              <a:rPr lang="en-IN" dirty="0"/>
              <a:t>Residual deviance:  9.8415  on 28  degrees of freedom</a:t>
            </a:r>
          </a:p>
          <a:p>
            <a:r>
              <a:rPr lang="en-IN" dirty="0"/>
              <a:t>AIC: 17.841</a:t>
            </a:r>
          </a:p>
          <a:p>
            <a:endParaRPr lang="en-IN" dirty="0"/>
          </a:p>
          <a:p>
            <a:r>
              <a:rPr lang="en-IN" dirty="0"/>
              <a:t>Number of Fisher Scoring iterations: 8</a:t>
            </a:r>
          </a:p>
        </p:txBody>
      </p:sp>
    </p:spTree>
    <p:extLst>
      <p:ext uri="{BB962C8B-B14F-4D97-AF65-F5344CB8AC3E}">
        <p14:creationId xmlns:p14="http://schemas.microsoft.com/office/powerpoint/2010/main" val="620237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0158" y="0"/>
            <a:ext cx="6170279" cy="707886"/>
          </a:xfrm>
          <a:prstGeom prst="rect">
            <a:avLst/>
          </a:prstGeom>
        </p:spPr>
        <p:txBody>
          <a:bodyPr wrap="none">
            <a:spAutoFit/>
          </a:bodyPr>
          <a:lstStyle/>
          <a:p>
            <a:pPr algn="ctr"/>
            <a:r>
              <a:rPr lang="en-IN" sz="4000" dirty="0">
                <a:solidFill>
                  <a:srgbClr val="FF0000"/>
                </a:solidFill>
                <a:latin typeface="Verdana" panose="020B0604030504040204" pitchFamily="34" charset="0"/>
              </a:rPr>
              <a:t>R - Normal Distribution</a:t>
            </a:r>
            <a:endParaRPr lang="en-IN" sz="4000" b="0" i="0" dirty="0">
              <a:solidFill>
                <a:srgbClr val="FF0000"/>
              </a:solidFill>
              <a:effectLst/>
              <a:latin typeface="Verdana" panose="020B0604030504040204" pitchFamily="34" charset="0"/>
            </a:endParaRPr>
          </a:p>
        </p:txBody>
      </p:sp>
      <p:sp>
        <p:nvSpPr>
          <p:cNvPr id="3" name="Rectangle 2"/>
          <p:cNvSpPr/>
          <p:nvPr/>
        </p:nvSpPr>
        <p:spPr>
          <a:xfrm>
            <a:off x="321276" y="707886"/>
            <a:ext cx="11516497" cy="6863417"/>
          </a:xfrm>
          <a:prstGeom prst="rect">
            <a:avLst/>
          </a:prstGeom>
        </p:spPr>
        <p:txBody>
          <a:bodyPr wrap="square">
            <a:spAutoFit/>
          </a:bodyPr>
          <a:lstStyle/>
          <a:p>
            <a:r>
              <a:rPr lang="en-IN" sz="4000" dirty="0" err="1"/>
              <a:t>dnorm</a:t>
            </a:r>
            <a:r>
              <a:rPr lang="en-IN" sz="4000" dirty="0"/>
              <a:t>(x, mean, </a:t>
            </a:r>
            <a:r>
              <a:rPr lang="en-IN" sz="4000" dirty="0" err="1"/>
              <a:t>sd</a:t>
            </a:r>
            <a:r>
              <a:rPr lang="en-IN" sz="4000" dirty="0"/>
              <a:t>)</a:t>
            </a:r>
          </a:p>
          <a:p>
            <a:r>
              <a:rPr lang="en-IN" sz="4000" dirty="0" err="1"/>
              <a:t>pnorm</a:t>
            </a:r>
            <a:r>
              <a:rPr lang="en-IN" sz="4000" dirty="0"/>
              <a:t>(x, mean, </a:t>
            </a:r>
            <a:r>
              <a:rPr lang="en-IN" sz="4000" dirty="0" err="1"/>
              <a:t>sd</a:t>
            </a:r>
            <a:r>
              <a:rPr lang="en-IN" sz="4000" dirty="0"/>
              <a:t>)</a:t>
            </a:r>
          </a:p>
          <a:p>
            <a:r>
              <a:rPr lang="en-IN" sz="4000" dirty="0" err="1"/>
              <a:t>qnorm</a:t>
            </a:r>
            <a:r>
              <a:rPr lang="en-IN" sz="4000" dirty="0"/>
              <a:t>(p, mean, </a:t>
            </a:r>
            <a:r>
              <a:rPr lang="en-IN" sz="4000" dirty="0" err="1"/>
              <a:t>sd</a:t>
            </a:r>
            <a:r>
              <a:rPr lang="en-IN" sz="4000" dirty="0"/>
              <a:t>)</a:t>
            </a:r>
          </a:p>
          <a:p>
            <a:r>
              <a:rPr lang="en-IN" sz="4000" dirty="0" err="1"/>
              <a:t>rnorm</a:t>
            </a:r>
            <a:r>
              <a:rPr lang="en-IN" sz="4000" dirty="0"/>
              <a:t>(n, mean, </a:t>
            </a:r>
            <a:r>
              <a:rPr lang="en-IN" sz="4000" dirty="0" err="1"/>
              <a:t>sd</a:t>
            </a:r>
            <a:r>
              <a:rPr lang="en-IN" sz="4000" dirty="0" smtClean="0"/>
              <a:t>)</a:t>
            </a:r>
          </a:p>
          <a:p>
            <a:r>
              <a:rPr lang="en-GB" sz="4000" b="1" dirty="0" smtClean="0"/>
              <a:t>x</a:t>
            </a:r>
            <a:r>
              <a:rPr lang="en-GB" sz="4000" dirty="0"/>
              <a:t> is a vector of numbers.</a:t>
            </a:r>
          </a:p>
          <a:p>
            <a:r>
              <a:rPr lang="en-GB" sz="4000" b="1" dirty="0"/>
              <a:t>p</a:t>
            </a:r>
            <a:r>
              <a:rPr lang="en-GB" sz="4000" dirty="0"/>
              <a:t> is a vector of probabilities.</a:t>
            </a:r>
          </a:p>
          <a:p>
            <a:r>
              <a:rPr lang="en-GB" sz="4000" b="1" dirty="0"/>
              <a:t>n</a:t>
            </a:r>
            <a:r>
              <a:rPr lang="en-GB" sz="4000" dirty="0"/>
              <a:t> is number of observations(sample size).</a:t>
            </a:r>
          </a:p>
          <a:p>
            <a:r>
              <a:rPr lang="en-GB" sz="4000" b="1" dirty="0"/>
              <a:t>mean</a:t>
            </a:r>
            <a:r>
              <a:rPr lang="en-GB" sz="4000" dirty="0"/>
              <a:t> is the mean value of the sample data. It's default value is zero.</a:t>
            </a:r>
          </a:p>
          <a:p>
            <a:r>
              <a:rPr lang="en-GB" sz="4000" b="1" dirty="0" err="1"/>
              <a:t>sd</a:t>
            </a:r>
            <a:r>
              <a:rPr lang="en-GB" sz="4000" dirty="0"/>
              <a:t> is the standard deviation. It's default value is 1.</a:t>
            </a:r>
          </a:p>
          <a:p>
            <a:endParaRPr lang="en-IN" sz="4000" dirty="0"/>
          </a:p>
        </p:txBody>
      </p:sp>
    </p:spTree>
    <p:extLst>
      <p:ext uri="{BB962C8B-B14F-4D97-AF65-F5344CB8AC3E}">
        <p14:creationId xmlns:p14="http://schemas.microsoft.com/office/powerpoint/2010/main" val="699096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942" y="773782"/>
            <a:ext cx="12058429" cy="6001643"/>
          </a:xfrm>
          <a:prstGeom prst="rect">
            <a:avLst/>
          </a:prstGeom>
        </p:spPr>
        <p:txBody>
          <a:bodyPr wrap="square">
            <a:spAutoFit/>
          </a:bodyPr>
          <a:lstStyle/>
          <a:p>
            <a:r>
              <a:rPr lang="en-IN" sz="3200" dirty="0"/>
              <a:t>x &lt;- </a:t>
            </a:r>
            <a:r>
              <a:rPr lang="en-IN" sz="3200" dirty="0" err="1"/>
              <a:t>seq</a:t>
            </a:r>
            <a:r>
              <a:rPr lang="en-IN" sz="3200" dirty="0"/>
              <a:t>(-10, 10, by = .1)</a:t>
            </a:r>
          </a:p>
          <a:p>
            <a:endParaRPr lang="en-IN" sz="3200" dirty="0"/>
          </a:p>
          <a:p>
            <a:r>
              <a:rPr lang="en-IN" sz="3200" dirty="0"/>
              <a:t># Choose the mean as 2.5 and standard deviation as 0.5.</a:t>
            </a:r>
          </a:p>
          <a:p>
            <a:r>
              <a:rPr lang="en-IN" sz="3200" dirty="0"/>
              <a:t>y &lt;- </a:t>
            </a:r>
            <a:r>
              <a:rPr lang="en-IN" sz="3200" dirty="0" err="1"/>
              <a:t>dnorm</a:t>
            </a:r>
            <a:r>
              <a:rPr lang="en-IN" sz="3200" dirty="0"/>
              <a:t>(x, mean = 2.5, </a:t>
            </a:r>
            <a:r>
              <a:rPr lang="en-IN" sz="3200" dirty="0" err="1"/>
              <a:t>sd</a:t>
            </a:r>
            <a:r>
              <a:rPr lang="en-IN" sz="3200" dirty="0"/>
              <a:t> = 0.5)</a:t>
            </a:r>
          </a:p>
          <a:p>
            <a:endParaRPr lang="en-IN" sz="3200" dirty="0"/>
          </a:p>
          <a:p>
            <a:r>
              <a:rPr lang="en-IN" sz="3200" dirty="0"/>
              <a:t># Give the chart file a name.</a:t>
            </a:r>
          </a:p>
          <a:p>
            <a:r>
              <a:rPr lang="en-IN" sz="3200" dirty="0" err="1"/>
              <a:t>png</a:t>
            </a:r>
            <a:r>
              <a:rPr lang="en-IN" sz="3200" dirty="0"/>
              <a:t>(file = "dnorm.png")</a:t>
            </a:r>
          </a:p>
          <a:p>
            <a:endParaRPr lang="en-IN" sz="3200" dirty="0"/>
          </a:p>
          <a:p>
            <a:r>
              <a:rPr lang="en-IN" sz="3200" dirty="0"/>
              <a:t>plot(</a:t>
            </a:r>
            <a:r>
              <a:rPr lang="en-IN" sz="3200" dirty="0" err="1"/>
              <a:t>x,y</a:t>
            </a:r>
            <a:r>
              <a:rPr lang="en-IN" sz="3200" dirty="0" smtClean="0"/>
              <a:t>)</a:t>
            </a:r>
            <a:endParaRPr lang="en-IN" sz="3200" dirty="0"/>
          </a:p>
          <a:p>
            <a:endParaRPr lang="en-IN" sz="3200" dirty="0"/>
          </a:p>
          <a:p>
            <a:r>
              <a:rPr lang="en-IN" sz="3200" dirty="0"/>
              <a:t># Save the file.</a:t>
            </a:r>
          </a:p>
          <a:p>
            <a:r>
              <a:rPr lang="en-IN" sz="3200" dirty="0" err="1"/>
              <a:t>dev.off</a:t>
            </a:r>
            <a:r>
              <a:rPr lang="en-IN" sz="3200" dirty="0" smtClean="0"/>
              <a:t>()</a:t>
            </a:r>
            <a:endParaRPr lang="en-IN" sz="3200" dirty="0"/>
          </a:p>
        </p:txBody>
      </p:sp>
    </p:spTree>
    <p:extLst>
      <p:ext uri="{BB962C8B-B14F-4D97-AF65-F5344CB8AC3E}">
        <p14:creationId xmlns:p14="http://schemas.microsoft.com/office/powerpoint/2010/main" val="2414052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dnorm()</a:t>
            </a: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This function gives height of the probability distribution at each point for a given mean and standard deviation</a:t>
            </a:r>
            <a:r>
              <a:rPr lang="en-GB" dirty="0" smtClean="0"/>
              <a:t>.</a:t>
            </a:r>
            <a:endParaRPr lang="en-GB" dirty="0"/>
          </a:p>
          <a:p>
            <a:pPr marL="0" indent="0">
              <a:buNone/>
            </a:pPr>
            <a:r>
              <a:rPr lang="en-GB" dirty="0"/>
              <a:t># Create a sequence of numbers between -10 and 10 incrementing by 0.1.</a:t>
            </a:r>
          </a:p>
          <a:p>
            <a:pPr marL="0" indent="0">
              <a:buNone/>
            </a:pPr>
            <a:r>
              <a:rPr lang="en-GB" dirty="0"/>
              <a:t>x &lt;- </a:t>
            </a:r>
            <a:r>
              <a:rPr lang="en-GB" dirty="0" err="1"/>
              <a:t>seq</a:t>
            </a:r>
            <a:r>
              <a:rPr lang="en-GB" dirty="0"/>
              <a:t>(-10, 10, by = .1</a:t>
            </a:r>
            <a:r>
              <a:rPr lang="en-GB" dirty="0" smtClean="0"/>
              <a:t>)</a:t>
            </a:r>
            <a:endParaRPr lang="en-GB" dirty="0"/>
          </a:p>
          <a:p>
            <a:pPr marL="0" indent="0">
              <a:buNone/>
            </a:pPr>
            <a:r>
              <a:rPr lang="en-GB" dirty="0"/>
              <a:t># Choose the mean as 2.5 and standard deviation as 0.5.</a:t>
            </a:r>
          </a:p>
          <a:p>
            <a:pPr marL="0" indent="0">
              <a:buNone/>
            </a:pPr>
            <a:r>
              <a:rPr lang="en-GB" dirty="0"/>
              <a:t>y &lt;- </a:t>
            </a:r>
            <a:r>
              <a:rPr lang="en-GB" dirty="0" err="1"/>
              <a:t>dnorm</a:t>
            </a:r>
            <a:r>
              <a:rPr lang="en-GB" dirty="0"/>
              <a:t>(x, mean = 2.5, </a:t>
            </a:r>
            <a:r>
              <a:rPr lang="en-GB" dirty="0" err="1"/>
              <a:t>sd</a:t>
            </a:r>
            <a:r>
              <a:rPr lang="en-GB" dirty="0"/>
              <a:t> = 0.5</a:t>
            </a:r>
            <a:r>
              <a:rPr lang="en-GB" dirty="0" smtClean="0"/>
              <a:t>)</a:t>
            </a:r>
            <a:endParaRPr lang="en-GB" dirty="0"/>
          </a:p>
          <a:p>
            <a:pPr marL="0" indent="0">
              <a:buNone/>
            </a:pPr>
            <a:r>
              <a:rPr lang="en-GB" dirty="0"/>
              <a:t># Give the chart file a name.</a:t>
            </a:r>
          </a:p>
          <a:p>
            <a:pPr marL="0" indent="0">
              <a:buNone/>
            </a:pPr>
            <a:r>
              <a:rPr lang="en-GB" dirty="0" err="1"/>
              <a:t>png</a:t>
            </a:r>
            <a:r>
              <a:rPr lang="en-GB" dirty="0"/>
              <a:t>(file = "dnorm.png</a:t>
            </a:r>
            <a:r>
              <a:rPr lang="en-GB" dirty="0" smtClean="0"/>
              <a:t>")</a:t>
            </a:r>
            <a:endParaRPr lang="en-GB" dirty="0"/>
          </a:p>
          <a:p>
            <a:pPr marL="0" indent="0">
              <a:buNone/>
            </a:pPr>
            <a:r>
              <a:rPr lang="en-GB" dirty="0"/>
              <a:t>plot(</a:t>
            </a:r>
            <a:r>
              <a:rPr lang="en-GB" dirty="0" err="1"/>
              <a:t>x,y</a:t>
            </a:r>
            <a:r>
              <a:rPr lang="en-GB" dirty="0" smtClean="0"/>
              <a:t>)</a:t>
            </a:r>
            <a:endParaRPr lang="en-GB" dirty="0"/>
          </a:p>
          <a:p>
            <a:pPr marL="0" indent="0">
              <a:buNone/>
            </a:pPr>
            <a:r>
              <a:rPr lang="en-GB" dirty="0"/>
              <a:t># Save the file.</a:t>
            </a:r>
          </a:p>
          <a:p>
            <a:pPr marL="0" indent="0">
              <a:buNone/>
            </a:pPr>
            <a:r>
              <a:rPr lang="en-GB" dirty="0" err="1"/>
              <a:t>dev.off</a:t>
            </a:r>
            <a:r>
              <a:rPr lang="en-GB" dirty="0"/>
              <a:t>()</a:t>
            </a:r>
            <a:endParaRPr lang="id-ID" dirty="0"/>
          </a:p>
        </p:txBody>
      </p:sp>
      <p:sp>
        <p:nvSpPr>
          <p:cNvPr id="6" name="Content Placeholder 2"/>
          <p:cNvSpPr txBox="1">
            <a:spLocks/>
          </p:cNvSpPr>
          <p:nvPr/>
        </p:nvSpPr>
        <p:spPr>
          <a:xfrm>
            <a:off x="281352" y="816385"/>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p:txBody>
      </p:sp>
    </p:spTree>
    <p:extLst>
      <p:ext uri="{BB962C8B-B14F-4D97-AF65-F5344CB8AC3E}">
        <p14:creationId xmlns:p14="http://schemas.microsoft.com/office/powerpoint/2010/main" val="1848363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pnorm()</a:t>
            </a:r>
          </a:p>
        </p:txBody>
      </p:sp>
      <p:sp>
        <p:nvSpPr>
          <p:cNvPr id="4" name="Content Placeholder 2"/>
          <p:cNvSpPr txBox="1">
            <a:spLocks/>
          </p:cNvSpPr>
          <p:nvPr/>
        </p:nvSpPr>
        <p:spPr>
          <a:xfrm>
            <a:off x="136071" y="816386"/>
            <a:ext cx="11898086" cy="60416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700" dirty="0"/>
              <a:t>This function gives the probability of a normally distributed random number to be less that the value of a given number. It is also called "Cumulative Distribution Function".</a:t>
            </a:r>
          </a:p>
          <a:p>
            <a:pPr marL="0" indent="0">
              <a:buNone/>
            </a:pPr>
            <a:r>
              <a:rPr lang="en-GB" sz="2700" dirty="0" smtClean="0"/>
              <a:t># </a:t>
            </a:r>
            <a:r>
              <a:rPr lang="en-GB" sz="2700" dirty="0"/>
              <a:t>Create a sequence of numbers between -10 and 10 incrementing by 0.2.</a:t>
            </a:r>
          </a:p>
          <a:p>
            <a:pPr marL="0" indent="0">
              <a:buNone/>
            </a:pPr>
            <a:r>
              <a:rPr lang="en-GB" sz="2700" dirty="0"/>
              <a:t>x &lt;- </a:t>
            </a:r>
            <a:r>
              <a:rPr lang="en-GB" sz="2700" dirty="0" err="1"/>
              <a:t>seq</a:t>
            </a:r>
            <a:r>
              <a:rPr lang="en-GB" sz="2700" dirty="0"/>
              <a:t>(-10,10,by = .2)</a:t>
            </a:r>
          </a:p>
          <a:p>
            <a:pPr marL="0" indent="0">
              <a:buNone/>
            </a:pPr>
            <a:r>
              <a:rPr lang="en-GB" sz="2700" dirty="0"/>
              <a:t># Choose the mean as 2.5 and standard deviation as 2. </a:t>
            </a:r>
          </a:p>
          <a:p>
            <a:pPr marL="0" indent="0">
              <a:buNone/>
            </a:pPr>
            <a:r>
              <a:rPr lang="en-GB" sz="2700" dirty="0"/>
              <a:t>y &lt;- </a:t>
            </a:r>
            <a:r>
              <a:rPr lang="en-GB" sz="2700" dirty="0" err="1"/>
              <a:t>pnorm</a:t>
            </a:r>
            <a:r>
              <a:rPr lang="en-GB" sz="2700" dirty="0"/>
              <a:t>(x, mean = 2.5, </a:t>
            </a:r>
            <a:r>
              <a:rPr lang="en-GB" sz="2700" dirty="0" err="1"/>
              <a:t>sd</a:t>
            </a:r>
            <a:r>
              <a:rPr lang="en-GB" sz="2700" dirty="0"/>
              <a:t> = 2)</a:t>
            </a:r>
          </a:p>
          <a:p>
            <a:pPr marL="0" indent="0">
              <a:buNone/>
            </a:pPr>
            <a:r>
              <a:rPr lang="en-GB" sz="2700" dirty="0"/>
              <a:t># Give the chart file a name.</a:t>
            </a:r>
          </a:p>
          <a:p>
            <a:pPr marL="0" indent="0">
              <a:buNone/>
            </a:pPr>
            <a:r>
              <a:rPr lang="en-GB" sz="2700" dirty="0" err="1"/>
              <a:t>png</a:t>
            </a:r>
            <a:r>
              <a:rPr lang="en-GB" sz="2700" dirty="0"/>
              <a:t>(file = "pnorm.png")</a:t>
            </a:r>
          </a:p>
          <a:p>
            <a:pPr marL="0" indent="0">
              <a:buNone/>
            </a:pPr>
            <a:r>
              <a:rPr lang="en-GB" sz="2700" dirty="0"/>
              <a:t># Plot the graph.</a:t>
            </a:r>
          </a:p>
          <a:p>
            <a:pPr marL="0" indent="0">
              <a:buNone/>
            </a:pPr>
            <a:r>
              <a:rPr lang="en-GB" sz="2700" dirty="0"/>
              <a:t>plot(</a:t>
            </a:r>
            <a:r>
              <a:rPr lang="en-GB" sz="2700" dirty="0" err="1"/>
              <a:t>x,y</a:t>
            </a:r>
            <a:r>
              <a:rPr lang="en-GB" sz="2700" dirty="0"/>
              <a:t>)</a:t>
            </a:r>
          </a:p>
          <a:p>
            <a:pPr marL="0" indent="0">
              <a:buNone/>
            </a:pPr>
            <a:r>
              <a:rPr lang="en-GB" sz="2700" dirty="0"/>
              <a:t># Save the file.</a:t>
            </a:r>
          </a:p>
          <a:p>
            <a:pPr marL="0" indent="0">
              <a:buNone/>
            </a:pPr>
            <a:r>
              <a:rPr lang="en-GB" sz="2700" dirty="0" err="1"/>
              <a:t>dev.off</a:t>
            </a:r>
            <a:r>
              <a:rPr lang="en-GB" sz="2700" dirty="0"/>
              <a:t>()</a:t>
            </a:r>
            <a:endParaRPr lang="id-ID" sz="2700" dirty="0"/>
          </a:p>
        </p:txBody>
      </p:sp>
      <p:sp>
        <p:nvSpPr>
          <p:cNvPr id="6" name="Content Placeholder 2"/>
          <p:cNvSpPr txBox="1">
            <a:spLocks/>
          </p:cNvSpPr>
          <p:nvPr/>
        </p:nvSpPr>
        <p:spPr>
          <a:xfrm>
            <a:off x="281352" y="816385"/>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p:txBody>
      </p:sp>
    </p:spTree>
    <p:extLst>
      <p:ext uri="{BB962C8B-B14F-4D97-AF65-F5344CB8AC3E}">
        <p14:creationId xmlns:p14="http://schemas.microsoft.com/office/powerpoint/2010/main" val="2415590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qnorm()</a:t>
            </a:r>
          </a:p>
        </p:txBody>
      </p:sp>
      <p:sp>
        <p:nvSpPr>
          <p:cNvPr id="4" name="Content Placeholder 2"/>
          <p:cNvSpPr txBox="1">
            <a:spLocks/>
          </p:cNvSpPr>
          <p:nvPr/>
        </p:nvSpPr>
        <p:spPr>
          <a:xfrm>
            <a:off x="136071" y="816386"/>
            <a:ext cx="11898086" cy="60416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700" dirty="0"/>
              <a:t>This function takes the probability value and gives a number whose cumulative value matches the probability value</a:t>
            </a:r>
            <a:r>
              <a:rPr lang="en-GB" sz="2700" dirty="0" smtClean="0"/>
              <a:t>.</a:t>
            </a:r>
            <a:endParaRPr lang="en-GB" sz="2700" dirty="0"/>
          </a:p>
          <a:p>
            <a:pPr marL="0" indent="0">
              <a:buNone/>
            </a:pPr>
            <a:r>
              <a:rPr lang="en-GB" sz="2700" dirty="0"/>
              <a:t># Create a sequence of probability values incrementing by 0.02.</a:t>
            </a:r>
          </a:p>
          <a:p>
            <a:pPr marL="0" indent="0">
              <a:buNone/>
            </a:pPr>
            <a:r>
              <a:rPr lang="en-GB" sz="2700" dirty="0"/>
              <a:t>x &lt;- </a:t>
            </a:r>
            <a:r>
              <a:rPr lang="en-GB" sz="2700" dirty="0" err="1"/>
              <a:t>seq</a:t>
            </a:r>
            <a:r>
              <a:rPr lang="en-GB" sz="2700" dirty="0"/>
              <a:t>(0, 1, by = 0.02</a:t>
            </a:r>
            <a:r>
              <a:rPr lang="en-GB" sz="2700" dirty="0" smtClean="0"/>
              <a:t>)</a:t>
            </a:r>
            <a:endParaRPr lang="en-GB" sz="2700" dirty="0"/>
          </a:p>
          <a:p>
            <a:pPr marL="0" indent="0">
              <a:buNone/>
            </a:pPr>
            <a:r>
              <a:rPr lang="en-GB" sz="2700" dirty="0"/>
              <a:t># Choose the mean as 2 and standard deviation as 3.</a:t>
            </a:r>
          </a:p>
          <a:p>
            <a:pPr marL="0" indent="0">
              <a:buNone/>
            </a:pPr>
            <a:r>
              <a:rPr lang="en-GB" sz="2700" dirty="0"/>
              <a:t>y &lt;- </a:t>
            </a:r>
            <a:r>
              <a:rPr lang="en-GB" sz="2700" dirty="0" err="1"/>
              <a:t>qnorm</a:t>
            </a:r>
            <a:r>
              <a:rPr lang="en-GB" sz="2700" dirty="0"/>
              <a:t>(x, mean = 2, </a:t>
            </a:r>
            <a:r>
              <a:rPr lang="en-GB" sz="2700" dirty="0" err="1"/>
              <a:t>sd</a:t>
            </a:r>
            <a:r>
              <a:rPr lang="en-GB" sz="2700" dirty="0"/>
              <a:t> = 1</a:t>
            </a:r>
            <a:r>
              <a:rPr lang="en-GB" sz="2700" dirty="0" smtClean="0"/>
              <a:t>)</a:t>
            </a:r>
            <a:endParaRPr lang="en-GB" sz="2700" dirty="0"/>
          </a:p>
          <a:p>
            <a:pPr marL="0" indent="0">
              <a:buNone/>
            </a:pPr>
            <a:r>
              <a:rPr lang="en-GB" sz="2700" dirty="0"/>
              <a:t># Give the chart file a name.</a:t>
            </a:r>
          </a:p>
          <a:p>
            <a:pPr marL="0" indent="0">
              <a:buNone/>
            </a:pPr>
            <a:r>
              <a:rPr lang="en-GB" sz="2700" dirty="0" err="1"/>
              <a:t>png</a:t>
            </a:r>
            <a:r>
              <a:rPr lang="en-GB" sz="2700" dirty="0"/>
              <a:t>(file = "qnorm.png</a:t>
            </a:r>
            <a:r>
              <a:rPr lang="en-GB" sz="2700" dirty="0" smtClean="0"/>
              <a:t>")</a:t>
            </a:r>
            <a:endParaRPr lang="en-GB" sz="2700" dirty="0"/>
          </a:p>
          <a:p>
            <a:pPr marL="0" indent="0">
              <a:buNone/>
            </a:pPr>
            <a:r>
              <a:rPr lang="en-GB" sz="2700" dirty="0"/>
              <a:t># Plot the graph.</a:t>
            </a:r>
          </a:p>
          <a:p>
            <a:pPr marL="0" indent="0">
              <a:buNone/>
            </a:pPr>
            <a:r>
              <a:rPr lang="en-GB" sz="2700" dirty="0"/>
              <a:t>plot(</a:t>
            </a:r>
            <a:r>
              <a:rPr lang="en-GB" sz="2700" dirty="0" err="1"/>
              <a:t>x,y</a:t>
            </a:r>
            <a:r>
              <a:rPr lang="en-GB" sz="2700" dirty="0" smtClean="0"/>
              <a:t>)</a:t>
            </a:r>
            <a:endParaRPr lang="en-GB" sz="2700" dirty="0"/>
          </a:p>
          <a:p>
            <a:pPr marL="0" indent="0">
              <a:buNone/>
            </a:pPr>
            <a:r>
              <a:rPr lang="en-GB" sz="2700" dirty="0"/>
              <a:t># Save the file.</a:t>
            </a:r>
          </a:p>
          <a:p>
            <a:pPr marL="0" indent="0">
              <a:buNone/>
            </a:pPr>
            <a:r>
              <a:rPr lang="en-GB" sz="2700" dirty="0" err="1"/>
              <a:t>dev.off</a:t>
            </a:r>
            <a:r>
              <a:rPr lang="en-GB" sz="2700" dirty="0"/>
              <a:t>()</a:t>
            </a:r>
            <a:endParaRPr lang="id-ID" sz="2700" dirty="0"/>
          </a:p>
        </p:txBody>
      </p:sp>
      <p:sp>
        <p:nvSpPr>
          <p:cNvPr id="6" name="Content Placeholder 2"/>
          <p:cNvSpPr txBox="1">
            <a:spLocks/>
          </p:cNvSpPr>
          <p:nvPr/>
        </p:nvSpPr>
        <p:spPr>
          <a:xfrm>
            <a:off x="281352" y="816385"/>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p:txBody>
      </p:sp>
    </p:spTree>
    <p:extLst>
      <p:ext uri="{BB962C8B-B14F-4D97-AF65-F5344CB8AC3E}">
        <p14:creationId xmlns:p14="http://schemas.microsoft.com/office/powerpoint/2010/main" val="3634102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err="1">
                <a:solidFill>
                  <a:srgbClr val="FF0000"/>
                </a:solidFill>
              </a:rPr>
              <a:t>rnorm</a:t>
            </a:r>
            <a:r>
              <a:rPr lang="en-US" sz="4000" dirty="0">
                <a:solidFill>
                  <a:srgbClr val="FF0000"/>
                </a:solidFill>
              </a:rPr>
              <a:t>()</a:t>
            </a:r>
          </a:p>
        </p:txBody>
      </p:sp>
      <p:sp>
        <p:nvSpPr>
          <p:cNvPr id="4" name="Content Placeholder 2"/>
          <p:cNvSpPr txBox="1">
            <a:spLocks/>
          </p:cNvSpPr>
          <p:nvPr/>
        </p:nvSpPr>
        <p:spPr>
          <a:xfrm>
            <a:off x="136071" y="816386"/>
            <a:ext cx="11898086" cy="60416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700" dirty="0"/>
              <a:t>This function is used to generate random numbers whose distribution is normal. It takes the sample size as input and generates that many random numbers. We draw a histogram to show the distribution of the generated numbers</a:t>
            </a:r>
            <a:r>
              <a:rPr lang="en-GB" sz="2700" dirty="0" smtClean="0"/>
              <a:t>.</a:t>
            </a:r>
            <a:endParaRPr lang="en-GB" sz="2700" dirty="0"/>
          </a:p>
          <a:p>
            <a:pPr marL="0" indent="0">
              <a:buNone/>
            </a:pPr>
            <a:r>
              <a:rPr lang="en-GB" sz="2700" dirty="0"/>
              <a:t># Create a sample of 50 numbers which are normally distributed.</a:t>
            </a:r>
          </a:p>
          <a:p>
            <a:pPr marL="0" indent="0">
              <a:buNone/>
            </a:pPr>
            <a:r>
              <a:rPr lang="en-GB" sz="2700" dirty="0"/>
              <a:t>y &lt;- </a:t>
            </a:r>
            <a:r>
              <a:rPr lang="en-GB" sz="2700" dirty="0" err="1"/>
              <a:t>rnorm</a:t>
            </a:r>
            <a:r>
              <a:rPr lang="en-GB" sz="2700" dirty="0"/>
              <a:t>(50</a:t>
            </a:r>
            <a:r>
              <a:rPr lang="en-GB" sz="2700" dirty="0" smtClean="0"/>
              <a:t>)</a:t>
            </a:r>
            <a:endParaRPr lang="en-GB" sz="2700" dirty="0"/>
          </a:p>
          <a:p>
            <a:pPr marL="0" indent="0">
              <a:buNone/>
            </a:pPr>
            <a:r>
              <a:rPr lang="en-GB" sz="2700" dirty="0"/>
              <a:t># Give the chart file a name.</a:t>
            </a:r>
          </a:p>
          <a:p>
            <a:pPr marL="0" indent="0">
              <a:buNone/>
            </a:pPr>
            <a:r>
              <a:rPr lang="en-GB" sz="2700" dirty="0" err="1"/>
              <a:t>png</a:t>
            </a:r>
            <a:r>
              <a:rPr lang="en-GB" sz="2700" dirty="0"/>
              <a:t>(file = "rnorm.png</a:t>
            </a:r>
            <a:r>
              <a:rPr lang="en-GB" sz="2700" dirty="0" smtClean="0"/>
              <a:t>")</a:t>
            </a:r>
            <a:endParaRPr lang="en-GB" sz="2700" dirty="0"/>
          </a:p>
          <a:p>
            <a:pPr marL="0" indent="0">
              <a:buNone/>
            </a:pPr>
            <a:r>
              <a:rPr lang="en-GB" sz="2700" dirty="0"/>
              <a:t># Plot the histogram for this sample.</a:t>
            </a:r>
          </a:p>
          <a:p>
            <a:pPr marL="0" indent="0">
              <a:buNone/>
            </a:pPr>
            <a:r>
              <a:rPr lang="en-GB" sz="2700" dirty="0" err="1"/>
              <a:t>hist</a:t>
            </a:r>
            <a:r>
              <a:rPr lang="en-GB" sz="2700" dirty="0"/>
              <a:t>(y, main = "Normal </a:t>
            </a:r>
            <a:r>
              <a:rPr lang="en-GB" sz="2700" dirty="0" err="1"/>
              <a:t>DIstribution</a:t>
            </a:r>
            <a:r>
              <a:rPr lang="en-GB" sz="2700" smtClean="0"/>
              <a:t>")</a:t>
            </a:r>
            <a:endParaRPr lang="en-GB" sz="2700" dirty="0"/>
          </a:p>
          <a:p>
            <a:pPr marL="0" indent="0">
              <a:buNone/>
            </a:pPr>
            <a:r>
              <a:rPr lang="en-GB" sz="2700" dirty="0"/>
              <a:t># Save the file.</a:t>
            </a:r>
          </a:p>
          <a:p>
            <a:pPr marL="0" indent="0">
              <a:buNone/>
            </a:pPr>
            <a:r>
              <a:rPr lang="en-GB" sz="2700" dirty="0" err="1"/>
              <a:t>dev.off</a:t>
            </a:r>
            <a:r>
              <a:rPr lang="en-GB" sz="2700" dirty="0"/>
              <a:t>()</a:t>
            </a:r>
            <a:endParaRPr lang="id-ID" sz="2700" dirty="0"/>
          </a:p>
        </p:txBody>
      </p:sp>
      <p:sp>
        <p:nvSpPr>
          <p:cNvPr id="6" name="Content Placeholder 2"/>
          <p:cNvSpPr txBox="1">
            <a:spLocks/>
          </p:cNvSpPr>
          <p:nvPr/>
        </p:nvSpPr>
        <p:spPr>
          <a:xfrm>
            <a:off x="281352" y="816385"/>
            <a:ext cx="11515696" cy="55742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p>
        </p:txBody>
      </p:sp>
    </p:spTree>
    <p:extLst>
      <p:ext uri="{BB962C8B-B14F-4D97-AF65-F5344CB8AC3E}">
        <p14:creationId xmlns:p14="http://schemas.microsoft.com/office/powerpoint/2010/main" val="340236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Overview</a:t>
            </a: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3" y="1325562"/>
            <a:ext cx="11506994" cy="50505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4000" dirty="0"/>
              <a:t>Following is the description of the parameters used −</a:t>
            </a:r>
          </a:p>
          <a:p>
            <a:pPr marL="0" indent="0" algn="just">
              <a:buNone/>
            </a:pPr>
            <a:endParaRPr lang="en-GB" sz="4000" dirty="0"/>
          </a:p>
          <a:p>
            <a:pPr marL="0" indent="0" algn="just">
              <a:buNone/>
            </a:pPr>
            <a:r>
              <a:rPr lang="en-GB" sz="4000" dirty="0"/>
              <a:t>x is the input vector</a:t>
            </a:r>
            <a:r>
              <a:rPr lang="en-GB" sz="4000" dirty="0" smtClean="0"/>
              <a:t>.</a:t>
            </a:r>
          </a:p>
          <a:p>
            <a:pPr marL="0" indent="0" algn="just">
              <a:buNone/>
            </a:pPr>
            <a:endParaRPr lang="en-GB" sz="4000" dirty="0"/>
          </a:p>
          <a:p>
            <a:pPr marL="0" indent="0" algn="just">
              <a:buNone/>
            </a:pPr>
            <a:r>
              <a:rPr lang="en-GB" sz="4000" dirty="0"/>
              <a:t>trim is used to drop some observations from both end of the sorted vector</a:t>
            </a:r>
            <a:r>
              <a:rPr lang="en-GB" sz="4000" dirty="0" smtClean="0"/>
              <a:t>.</a:t>
            </a:r>
            <a:endParaRPr lang="en-GB" sz="4000" dirty="0"/>
          </a:p>
          <a:p>
            <a:pPr marL="0" indent="0" algn="just">
              <a:buNone/>
            </a:pPr>
            <a:r>
              <a:rPr lang="en-GB" sz="4000" dirty="0"/>
              <a:t>na.rm is used to remove the missing values from the input vector</a:t>
            </a:r>
            <a:r>
              <a:rPr lang="en-GB" sz="4000" dirty="0" smtClean="0"/>
              <a:t>.</a:t>
            </a:r>
            <a:endParaRPr lang="en-GB" sz="4000" dirty="0"/>
          </a:p>
        </p:txBody>
      </p:sp>
    </p:spTree>
    <p:extLst>
      <p:ext uri="{BB962C8B-B14F-4D97-AF65-F5344CB8AC3E}">
        <p14:creationId xmlns:p14="http://schemas.microsoft.com/office/powerpoint/2010/main" val="279216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R</a:t>
            </a:r>
            <a:r>
              <a:rPr lang="en-US" sz="4000" dirty="0"/>
              <a:t> - </a:t>
            </a:r>
            <a:r>
              <a:rPr lang="en-US" sz="4000" dirty="0">
                <a:solidFill>
                  <a:srgbClr val="FF0000"/>
                </a:solidFill>
              </a:rPr>
              <a:t>Overview</a:t>
            </a:r>
          </a:p>
          <a:p>
            <a:endParaRPr lang="id-ID" b="1" dirty="0">
              <a:solidFill>
                <a:srgbClr val="FF0000"/>
              </a:solidFill>
            </a:endParaRP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3" y="13255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4000" dirty="0" smtClean="0"/>
              <a:t># </a:t>
            </a:r>
            <a:r>
              <a:rPr lang="en-GB" sz="4000" dirty="0"/>
              <a:t>Create a vector. </a:t>
            </a:r>
          </a:p>
          <a:p>
            <a:pPr marL="0" indent="0" algn="just">
              <a:buNone/>
            </a:pPr>
            <a:r>
              <a:rPr lang="en-GB" sz="4000" dirty="0"/>
              <a:t>x &lt;- c(12,7,3,4.2,18,2,54,-21,8,-5</a:t>
            </a:r>
            <a:r>
              <a:rPr lang="en-GB" sz="4000" dirty="0" smtClean="0"/>
              <a:t>)</a:t>
            </a:r>
            <a:endParaRPr lang="en-GB" sz="4000" dirty="0"/>
          </a:p>
          <a:p>
            <a:pPr marL="0" indent="0" algn="just">
              <a:buNone/>
            </a:pPr>
            <a:r>
              <a:rPr lang="en-GB" sz="4000" dirty="0"/>
              <a:t># Find Mean.</a:t>
            </a:r>
          </a:p>
          <a:p>
            <a:pPr marL="0" indent="0" algn="just">
              <a:buNone/>
            </a:pPr>
            <a:r>
              <a:rPr lang="en-GB" sz="4000" dirty="0" err="1"/>
              <a:t>result.mean</a:t>
            </a:r>
            <a:r>
              <a:rPr lang="en-GB" sz="4000" dirty="0"/>
              <a:t> &lt;- mean(x)</a:t>
            </a:r>
          </a:p>
          <a:p>
            <a:pPr marL="0" indent="0" algn="just">
              <a:buNone/>
            </a:pPr>
            <a:r>
              <a:rPr lang="en-GB" sz="4000" dirty="0"/>
              <a:t>print(</a:t>
            </a:r>
            <a:r>
              <a:rPr lang="en-GB" sz="4000" dirty="0" err="1"/>
              <a:t>result.mean</a:t>
            </a:r>
            <a:r>
              <a:rPr lang="en-GB" sz="4000" dirty="0"/>
              <a:t>)</a:t>
            </a:r>
          </a:p>
          <a:p>
            <a:pPr marL="0" indent="0" algn="just">
              <a:buNone/>
            </a:pPr>
            <a:r>
              <a:rPr lang="en-GB" sz="4000" dirty="0"/>
              <a:t>When we execute the above code, it produces the following result </a:t>
            </a:r>
            <a:r>
              <a:rPr lang="en-GB" sz="4000" dirty="0" smtClean="0"/>
              <a:t>−</a:t>
            </a:r>
            <a:endParaRPr lang="en-GB" sz="4000" dirty="0"/>
          </a:p>
          <a:p>
            <a:pPr marL="0" indent="0" algn="just">
              <a:buNone/>
            </a:pPr>
            <a:r>
              <a:rPr lang="en-GB" sz="4000" dirty="0"/>
              <a:t>[1] 8.22</a:t>
            </a:r>
          </a:p>
        </p:txBody>
      </p:sp>
    </p:spTree>
    <p:extLst>
      <p:ext uri="{BB962C8B-B14F-4D97-AF65-F5344CB8AC3E}">
        <p14:creationId xmlns:p14="http://schemas.microsoft.com/office/powerpoint/2010/main" val="412566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Applying Trim Option</a:t>
            </a: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dirty="0" smtClean="0"/>
              <a:t>When </a:t>
            </a:r>
            <a:r>
              <a:rPr lang="en-GB" dirty="0"/>
              <a:t>trim parameter is supplied, the values in the vector get sorted and then the required numbers of observations are dropped from calculating the mean</a:t>
            </a:r>
            <a:r>
              <a:rPr lang="en-GB" dirty="0" smtClean="0"/>
              <a:t>.</a:t>
            </a:r>
            <a:endParaRPr lang="en-GB" dirty="0"/>
          </a:p>
          <a:p>
            <a:pPr marL="0" indent="0" algn="just">
              <a:buNone/>
            </a:pPr>
            <a:r>
              <a:rPr lang="en-GB" dirty="0"/>
              <a:t>When trim = 0.3, 3 values from each end will be dropped from the calculations to find mean</a:t>
            </a:r>
            <a:r>
              <a:rPr lang="en-GB" dirty="0" smtClean="0"/>
              <a:t>.</a:t>
            </a:r>
            <a:endParaRPr lang="en-GB" dirty="0"/>
          </a:p>
          <a:p>
            <a:pPr marL="0" indent="0" algn="just">
              <a:buNone/>
            </a:pPr>
            <a:r>
              <a:rPr lang="en-GB" dirty="0"/>
              <a:t>In this case the sorted vector is (−21, −5, 2, 3, 4.2, 7, 8, 12, 18, 54) and the values removed from the vector for calculating mean are (−21,−5,2) from left and (12,18,54) from right</a:t>
            </a:r>
            <a:r>
              <a:rPr lang="en-GB" dirty="0" smtClean="0"/>
              <a:t>.</a:t>
            </a:r>
            <a:endParaRPr lang="en-GB" dirty="0"/>
          </a:p>
          <a:p>
            <a:pPr marL="0" indent="0" algn="just">
              <a:buNone/>
            </a:pPr>
            <a:r>
              <a:rPr lang="en-GB" dirty="0" smtClean="0"/>
              <a:t># </a:t>
            </a:r>
            <a:r>
              <a:rPr lang="en-GB" dirty="0"/>
              <a:t>Find Mean.</a:t>
            </a:r>
          </a:p>
          <a:p>
            <a:pPr marL="0" indent="0" algn="just">
              <a:buNone/>
            </a:pPr>
            <a:r>
              <a:rPr lang="en-GB" dirty="0" err="1"/>
              <a:t>result.mean</a:t>
            </a:r>
            <a:r>
              <a:rPr lang="en-GB" dirty="0"/>
              <a:t> &lt;-  mean(</a:t>
            </a:r>
            <a:r>
              <a:rPr lang="en-GB" dirty="0" err="1"/>
              <a:t>x,trim</a:t>
            </a:r>
            <a:r>
              <a:rPr lang="en-GB" dirty="0"/>
              <a:t> = 0.3)</a:t>
            </a:r>
          </a:p>
          <a:p>
            <a:pPr marL="0" indent="0" algn="just">
              <a:buNone/>
            </a:pPr>
            <a:r>
              <a:rPr lang="en-GB" dirty="0"/>
              <a:t>print(</a:t>
            </a:r>
            <a:r>
              <a:rPr lang="en-GB" dirty="0" err="1"/>
              <a:t>result.mean</a:t>
            </a:r>
            <a:r>
              <a:rPr lang="en-GB" dirty="0"/>
              <a:t>)</a:t>
            </a:r>
          </a:p>
          <a:p>
            <a:pPr marL="0" indent="0" algn="just">
              <a:buNone/>
            </a:pPr>
            <a:r>
              <a:rPr lang="en-GB" dirty="0"/>
              <a:t>When we execute the above code, it produces the following result </a:t>
            </a:r>
            <a:r>
              <a:rPr lang="en-GB" dirty="0" smtClean="0"/>
              <a:t>−[</a:t>
            </a:r>
            <a:r>
              <a:rPr lang="en-GB" dirty="0"/>
              <a:t>1] 5.55</a:t>
            </a:r>
          </a:p>
        </p:txBody>
      </p:sp>
    </p:spTree>
    <p:extLst>
      <p:ext uri="{BB962C8B-B14F-4D97-AF65-F5344CB8AC3E}">
        <p14:creationId xmlns:p14="http://schemas.microsoft.com/office/powerpoint/2010/main" val="246967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Applying NA Option</a:t>
            </a: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dirty="0" smtClean="0"/>
              <a:t>If </a:t>
            </a:r>
            <a:r>
              <a:rPr lang="en-GB" dirty="0"/>
              <a:t>there are missing values, then the mean function returns NA</a:t>
            </a:r>
            <a:r>
              <a:rPr lang="en-GB" dirty="0" smtClean="0"/>
              <a:t>.</a:t>
            </a:r>
            <a:endParaRPr lang="en-GB" dirty="0"/>
          </a:p>
          <a:p>
            <a:pPr marL="0" indent="0" algn="just">
              <a:buNone/>
            </a:pPr>
            <a:r>
              <a:rPr lang="en-GB" dirty="0"/>
              <a:t>To drop the missing values from the calculation use na.rm = TRUE. which means remove the NA values</a:t>
            </a:r>
            <a:r>
              <a:rPr lang="en-GB" dirty="0" smtClean="0"/>
              <a:t>.</a:t>
            </a:r>
            <a:endParaRPr lang="en-GB" dirty="0"/>
          </a:p>
          <a:p>
            <a:pPr marL="0" indent="0" algn="just">
              <a:buNone/>
            </a:pPr>
            <a:r>
              <a:rPr lang="en-GB" dirty="0"/>
              <a:t># Create a vector. </a:t>
            </a:r>
          </a:p>
          <a:p>
            <a:pPr marL="0" indent="0" algn="just">
              <a:buNone/>
            </a:pPr>
            <a:r>
              <a:rPr lang="en-GB" dirty="0"/>
              <a:t>x &lt;- c(12,7,3,4.2,18,2,54,-21,8,-5,NA</a:t>
            </a:r>
            <a:r>
              <a:rPr lang="en-GB" dirty="0" smtClean="0"/>
              <a:t>)</a:t>
            </a:r>
            <a:endParaRPr lang="en-GB" dirty="0"/>
          </a:p>
          <a:p>
            <a:pPr marL="0" indent="0" algn="just">
              <a:buNone/>
            </a:pPr>
            <a:r>
              <a:rPr lang="en-GB" dirty="0"/>
              <a:t># Find mean.</a:t>
            </a:r>
          </a:p>
          <a:p>
            <a:pPr marL="0" indent="0" algn="just">
              <a:buNone/>
            </a:pPr>
            <a:r>
              <a:rPr lang="en-GB" dirty="0" err="1"/>
              <a:t>result.mean</a:t>
            </a:r>
            <a:r>
              <a:rPr lang="en-GB" dirty="0"/>
              <a:t> &lt;-  mean(x)</a:t>
            </a:r>
          </a:p>
          <a:p>
            <a:pPr marL="0" indent="0" algn="just">
              <a:buNone/>
            </a:pPr>
            <a:r>
              <a:rPr lang="en-GB" dirty="0"/>
              <a:t>print(</a:t>
            </a:r>
            <a:r>
              <a:rPr lang="en-GB" dirty="0" err="1"/>
              <a:t>result.mean</a:t>
            </a:r>
            <a:r>
              <a:rPr lang="en-GB" dirty="0" smtClean="0"/>
              <a:t>)</a:t>
            </a:r>
            <a:endParaRPr lang="en-GB" dirty="0"/>
          </a:p>
          <a:p>
            <a:pPr marL="0" indent="0" algn="just">
              <a:buNone/>
            </a:pPr>
            <a:r>
              <a:rPr lang="en-GB" dirty="0"/>
              <a:t># Find mean dropping NA values.</a:t>
            </a:r>
          </a:p>
          <a:p>
            <a:pPr marL="0" indent="0" algn="just">
              <a:buNone/>
            </a:pPr>
            <a:r>
              <a:rPr lang="en-GB" dirty="0" err="1"/>
              <a:t>result.mean</a:t>
            </a:r>
            <a:r>
              <a:rPr lang="en-GB" dirty="0"/>
              <a:t> &lt;-  mean(x,na.rm = TRUE)</a:t>
            </a:r>
          </a:p>
          <a:p>
            <a:pPr marL="0" indent="0" algn="just">
              <a:buNone/>
            </a:pPr>
            <a:r>
              <a:rPr lang="en-GB" dirty="0"/>
              <a:t>print(</a:t>
            </a:r>
            <a:r>
              <a:rPr lang="en-GB" dirty="0" err="1"/>
              <a:t>result.mean</a:t>
            </a:r>
            <a:r>
              <a:rPr lang="en-GB" dirty="0" smtClean="0"/>
              <a:t>)</a:t>
            </a:r>
            <a:endParaRPr lang="en-GB" dirty="0"/>
          </a:p>
        </p:txBody>
      </p:sp>
    </p:spTree>
    <p:extLst>
      <p:ext uri="{BB962C8B-B14F-4D97-AF65-F5344CB8AC3E}">
        <p14:creationId xmlns:p14="http://schemas.microsoft.com/office/powerpoint/2010/main" val="3727043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Median</a:t>
            </a: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dirty="0" smtClean="0"/>
              <a:t>The </a:t>
            </a:r>
            <a:r>
              <a:rPr lang="en-GB" dirty="0"/>
              <a:t>middle most value in a data series is called the median. The median() function is used in R to calculate this value</a:t>
            </a:r>
            <a:r>
              <a:rPr lang="en-GB" dirty="0" smtClean="0"/>
              <a:t>.</a:t>
            </a:r>
            <a:endParaRPr lang="en-GB" dirty="0"/>
          </a:p>
          <a:p>
            <a:pPr marL="0" indent="0" algn="just">
              <a:buNone/>
            </a:pPr>
            <a:r>
              <a:rPr lang="en-GB" dirty="0"/>
              <a:t>Syntax</a:t>
            </a:r>
          </a:p>
          <a:p>
            <a:pPr marL="0" indent="0" algn="just">
              <a:buNone/>
            </a:pPr>
            <a:r>
              <a:rPr lang="en-GB" dirty="0"/>
              <a:t>The basic syntax for calculating median in R is </a:t>
            </a:r>
            <a:r>
              <a:rPr lang="en-GB" dirty="0" smtClean="0"/>
              <a:t>−</a:t>
            </a:r>
            <a:endParaRPr lang="en-GB" dirty="0"/>
          </a:p>
          <a:p>
            <a:pPr marL="0" indent="0" algn="just">
              <a:buNone/>
            </a:pPr>
            <a:r>
              <a:rPr lang="en-GB" dirty="0"/>
              <a:t>median(x, na.rm = FALSE)</a:t>
            </a:r>
          </a:p>
          <a:p>
            <a:pPr marL="0" indent="0" algn="just">
              <a:buNone/>
            </a:pPr>
            <a:r>
              <a:rPr lang="en-GB" dirty="0"/>
              <a:t>Following is the description of the parameters used </a:t>
            </a:r>
            <a:r>
              <a:rPr lang="en-GB" dirty="0" smtClean="0"/>
              <a:t>−</a:t>
            </a:r>
            <a:endParaRPr lang="en-GB" dirty="0"/>
          </a:p>
          <a:p>
            <a:pPr marL="0" indent="0" algn="just">
              <a:buNone/>
            </a:pPr>
            <a:r>
              <a:rPr lang="en-GB" dirty="0"/>
              <a:t>x is the input vector</a:t>
            </a:r>
            <a:r>
              <a:rPr lang="en-GB" dirty="0" smtClean="0"/>
              <a:t>.</a:t>
            </a:r>
            <a:endParaRPr lang="en-GB" dirty="0"/>
          </a:p>
          <a:p>
            <a:pPr marL="0" indent="0" algn="just">
              <a:buNone/>
            </a:pPr>
            <a:r>
              <a:rPr lang="en-GB" dirty="0"/>
              <a:t>na.rm is used to remove the missing values from the input vector</a:t>
            </a:r>
            <a:r>
              <a:rPr lang="en-GB" dirty="0" smtClean="0"/>
              <a:t>.</a:t>
            </a:r>
            <a:endParaRPr lang="en-GB" dirty="0"/>
          </a:p>
        </p:txBody>
      </p:sp>
    </p:spTree>
    <p:extLst>
      <p:ext uri="{BB962C8B-B14F-4D97-AF65-F5344CB8AC3E}">
        <p14:creationId xmlns:p14="http://schemas.microsoft.com/office/powerpoint/2010/main" val="2366545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www.acadaccelerator.com/Content/Images/Program/edu-kinect-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6025" y="0"/>
            <a:ext cx="2085975" cy="52387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a:off x="281352" y="125305"/>
            <a:ext cx="5845127" cy="80433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FF0000"/>
                </a:solidFill>
              </a:rPr>
              <a:t>Median</a:t>
            </a:r>
          </a:p>
        </p:txBody>
      </p:sp>
      <p:sp>
        <p:nvSpPr>
          <p:cNvPr id="4" name="Content Placeholder 2"/>
          <p:cNvSpPr txBox="1">
            <a:spLocks/>
          </p:cNvSpPr>
          <p:nvPr/>
        </p:nvSpPr>
        <p:spPr>
          <a:xfrm>
            <a:off x="136071" y="1325562"/>
            <a:ext cx="11898086" cy="5532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id-ID" dirty="0"/>
          </a:p>
        </p:txBody>
      </p:sp>
      <p:sp>
        <p:nvSpPr>
          <p:cNvPr id="6" name="Content Placeholder 2"/>
          <p:cNvSpPr txBox="1">
            <a:spLocks/>
          </p:cNvSpPr>
          <p:nvPr/>
        </p:nvSpPr>
        <p:spPr>
          <a:xfrm>
            <a:off x="281352" y="1096962"/>
            <a:ext cx="11506994" cy="53038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dirty="0"/>
              <a:t>Example</a:t>
            </a:r>
          </a:p>
          <a:p>
            <a:pPr marL="0" indent="0" algn="just">
              <a:buNone/>
            </a:pPr>
            <a:r>
              <a:rPr lang="en-GB" dirty="0"/>
              <a:t># Create the vector.</a:t>
            </a:r>
          </a:p>
          <a:p>
            <a:pPr marL="0" indent="0" algn="just">
              <a:buNone/>
            </a:pPr>
            <a:r>
              <a:rPr lang="en-GB" dirty="0"/>
              <a:t>x &lt;- c(12,7,3,4.2,18,2,54,-21,8,-5)</a:t>
            </a:r>
          </a:p>
          <a:p>
            <a:pPr marL="0" indent="0" algn="just">
              <a:buNone/>
            </a:pPr>
            <a:endParaRPr lang="en-GB" dirty="0"/>
          </a:p>
          <a:p>
            <a:pPr marL="0" indent="0" algn="just">
              <a:buNone/>
            </a:pPr>
            <a:r>
              <a:rPr lang="en-GB" dirty="0"/>
              <a:t># Find the median.</a:t>
            </a:r>
          </a:p>
          <a:p>
            <a:pPr marL="0" indent="0" algn="just">
              <a:buNone/>
            </a:pPr>
            <a:r>
              <a:rPr lang="en-GB" dirty="0" err="1"/>
              <a:t>median.result</a:t>
            </a:r>
            <a:r>
              <a:rPr lang="en-GB" dirty="0"/>
              <a:t> &lt;- median(x)</a:t>
            </a:r>
          </a:p>
          <a:p>
            <a:pPr marL="0" indent="0" algn="just">
              <a:buNone/>
            </a:pPr>
            <a:r>
              <a:rPr lang="en-GB" dirty="0"/>
              <a:t>print(</a:t>
            </a:r>
            <a:r>
              <a:rPr lang="en-GB" dirty="0" err="1"/>
              <a:t>median.result</a:t>
            </a:r>
            <a:r>
              <a:rPr lang="en-GB" dirty="0" smtClean="0"/>
              <a:t>)</a:t>
            </a:r>
          </a:p>
          <a:p>
            <a:pPr marL="0" indent="0" algn="just">
              <a:buNone/>
            </a:pPr>
            <a:endParaRPr lang="en-GB" dirty="0"/>
          </a:p>
          <a:p>
            <a:pPr marL="0" indent="0" algn="just">
              <a:buNone/>
            </a:pPr>
            <a:r>
              <a:rPr lang="en-GB" dirty="0"/>
              <a:t>When we execute the above code, it produces the following result −</a:t>
            </a:r>
          </a:p>
          <a:p>
            <a:pPr marL="0" indent="0" algn="just">
              <a:buNone/>
            </a:pPr>
            <a:r>
              <a:rPr lang="en-GB" dirty="0" smtClean="0"/>
              <a:t>[</a:t>
            </a:r>
            <a:r>
              <a:rPr lang="en-GB" dirty="0"/>
              <a:t>1] 5.6</a:t>
            </a:r>
          </a:p>
        </p:txBody>
      </p:sp>
    </p:spTree>
    <p:extLst>
      <p:ext uri="{BB962C8B-B14F-4D97-AF65-F5344CB8AC3E}">
        <p14:creationId xmlns:p14="http://schemas.microsoft.com/office/powerpoint/2010/main" val="4235289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11825</TotalTime>
  <Words>10021</Words>
  <Application>Microsoft Office PowerPoint</Application>
  <PresentationFormat>Widescreen</PresentationFormat>
  <Paragraphs>555</Paragraphs>
  <Slides>39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Verdana</vt:lpstr>
      <vt:lpstr>Wingdings</vt:lpstr>
      <vt:lpstr>Office Theme</vt:lpstr>
      <vt:lpstr>R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dc:title>
  <dc:creator>vinod vr</dc:creator>
  <cp:lastModifiedBy>EduKinect</cp:lastModifiedBy>
  <cp:revision>314</cp:revision>
  <dcterms:created xsi:type="dcterms:W3CDTF">2016-06-18T03:50:56Z</dcterms:created>
  <dcterms:modified xsi:type="dcterms:W3CDTF">2017-09-18T04:56:38Z</dcterms:modified>
</cp:coreProperties>
</file>