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072" autoAdjust="0"/>
  </p:normalViewPr>
  <p:slideViewPr>
    <p:cSldViewPr>
      <p:cViewPr varScale="1">
        <p:scale>
          <a:sx n="52" d="100"/>
          <a:sy n="52" d="100"/>
        </p:scale>
        <p:origin x="1926"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8230FA-8870-4B49-A4B1-BED46FBCD9DB}" type="datetimeFigureOut">
              <a:rPr lang="en-US" smtClean="0"/>
              <a:pPr/>
              <a:t>9/27/2017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DCABF4-EBAC-4C2D-A855-579CF9F35274}" type="slidenum">
              <a:rPr lang="en-US" smtClean="0"/>
              <a:pPr/>
              <a:t>‹#›</a:t>
            </a:fld>
            <a:endParaRPr lang="en-US"/>
          </a:p>
        </p:txBody>
      </p:sp>
    </p:spTree>
    <p:extLst>
      <p:ext uri="{BB962C8B-B14F-4D97-AF65-F5344CB8AC3E}">
        <p14:creationId xmlns:p14="http://schemas.microsoft.com/office/powerpoint/2010/main" val="38706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A2923D2F-30C2-45F5-B234-E84B656DA1BF}" type="slidenum">
              <a:rPr lang="en-US"/>
              <a:pPr/>
              <a:t>5</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a:xfrm>
            <a:off x="913260" y="4343713"/>
            <a:ext cx="5031482" cy="4113862"/>
          </a:xfrm>
        </p:spPr>
        <p:txBody>
          <a:bodyPr/>
          <a:lstStyle/>
          <a:p>
            <a:endParaRPr lang="en-GB" sz="1800" dirty="0"/>
          </a:p>
        </p:txBody>
      </p:sp>
    </p:spTree>
    <p:extLst>
      <p:ext uri="{BB962C8B-B14F-4D97-AF65-F5344CB8AC3E}">
        <p14:creationId xmlns:p14="http://schemas.microsoft.com/office/powerpoint/2010/main" val="2633393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914861C-AEA1-44FF-98A0-E4E37303CADC}" type="slidenum">
              <a:rPr lang="en-US"/>
              <a:pPr/>
              <a:t>17</a:t>
            </a:fld>
            <a:endParaRPr lang="en-US"/>
          </a:p>
        </p:txBody>
      </p:sp>
      <p:sp>
        <p:nvSpPr>
          <p:cNvPr id="717826" name="Rectangle 2"/>
          <p:cNvSpPr>
            <a:spLocks noGrp="1" noRot="1" noChangeAspect="1" noChangeArrowheads="1" noTextEdit="1"/>
          </p:cNvSpPr>
          <p:nvPr>
            <p:ph type="sldImg"/>
          </p:nvPr>
        </p:nvSpPr>
        <p:spPr>
          <a:xfrm>
            <a:off x="1154113" y="690563"/>
            <a:ext cx="4554537" cy="3416300"/>
          </a:xfrm>
          <a:ln w="12700" cap="flat">
            <a:solidFill>
              <a:schemeClr val="tx1"/>
            </a:solidFill>
          </a:ln>
        </p:spPr>
      </p:sp>
      <p:sp>
        <p:nvSpPr>
          <p:cNvPr id="717827" name="Rectangle 3"/>
          <p:cNvSpPr>
            <a:spLocks noGrp="1" noChangeArrowheads="1"/>
          </p:cNvSpPr>
          <p:nvPr>
            <p:ph type="body" idx="1"/>
          </p:nvPr>
        </p:nvSpPr>
        <p:spPr>
          <a:xfrm>
            <a:off x="914815" y="4343713"/>
            <a:ext cx="5028370" cy="4115425"/>
          </a:xfrm>
          <a:ln/>
        </p:spPr>
        <p:txBody>
          <a:bodyPr lIns="83965" tIns="41981" rIns="83965" bIns="41981"/>
          <a:lstStyle/>
          <a:p>
            <a:endParaRPr lang="en-US"/>
          </a:p>
        </p:txBody>
      </p:sp>
    </p:spTree>
    <p:extLst>
      <p:ext uri="{BB962C8B-B14F-4D97-AF65-F5344CB8AC3E}">
        <p14:creationId xmlns:p14="http://schemas.microsoft.com/office/powerpoint/2010/main" val="2352722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981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894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2853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73801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1373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9/27/2017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5281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9/27/2017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4189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3918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064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57200" y="6248400"/>
            <a:ext cx="5562600" cy="457200"/>
          </a:xfrm>
        </p:spPr>
        <p:txBody>
          <a:bodyPr/>
          <a:lstStyle>
            <a:lvl1pPr>
              <a:defRPr/>
            </a:lvl1pPr>
          </a:lstStyle>
          <a:p>
            <a:r>
              <a:rPr lang="en-US" altLang="en-US"/>
              <a:t>CS583, Bing Liu, UIC</a:t>
            </a:r>
          </a:p>
        </p:txBody>
      </p:sp>
      <p:sp>
        <p:nvSpPr>
          <p:cNvPr id="6" name="Slide Number Placeholder 5"/>
          <p:cNvSpPr>
            <a:spLocks noGrp="1"/>
          </p:cNvSpPr>
          <p:nvPr>
            <p:ph type="sldNum" sz="quarter" idx="11"/>
          </p:nvPr>
        </p:nvSpPr>
        <p:spPr>
          <a:xfrm>
            <a:off x="6553200" y="6243638"/>
            <a:ext cx="2133600" cy="457200"/>
          </a:xfrm>
        </p:spPr>
        <p:txBody>
          <a:bodyPr/>
          <a:lstStyle>
            <a:lvl1pPr>
              <a:defRPr/>
            </a:lvl1pPr>
          </a:lstStyle>
          <a:p>
            <a:fld id="{781A56B9-A974-4A96-9E31-EAB1F8B42101}" type="slidenum">
              <a:rPr lang="en-US" altLang="en-US"/>
              <a:pPr/>
              <a:t>‹#›</a:t>
            </a:fld>
            <a:endParaRPr lang="en-US" altLang="en-US"/>
          </a:p>
        </p:txBody>
      </p:sp>
    </p:spTree>
    <p:extLst>
      <p:ext uri="{BB962C8B-B14F-4D97-AF65-F5344CB8AC3E}">
        <p14:creationId xmlns:p14="http://schemas.microsoft.com/office/powerpoint/2010/main" val="30837219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546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06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6690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9270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9/27/2017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552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9/27/2017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221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9/27/2017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991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138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9/27/2017</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32186573"/>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2057400"/>
            <a:ext cx="6400800" cy="132343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Supervised Learning</a:t>
            </a:r>
            <a:endParaRPr lang="en-US" sz="8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a:xfrm>
            <a:off x="381000" y="-76200"/>
            <a:ext cx="7772400" cy="1143000"/>
          </a:xfrm>
        </p:spPr>
        <p:txBody>
          <a:bodyPr>
            <a:normAutofit/>
          </a:bodyPr>
          <a:lstStyle/>
          <a:p>
            <a:r>
              <a:rPr lang="en-US" sz="3600" dirty="0">
                <a:solidFill>
                  <a:schemeClr val="tx1"/>
                </a:solidFill>
                <a:latin typeface="Cambria" pitchFamily="18" charset="0"/>
              </a:rPr>
              <a:t>What do we mean by learning?</a:t>
            </a:r>
          </a:p>
        </p:txBody>
      </p:sp>
      <p:sp>
        <p:nvSpPr>
          <p:cNvPr id="766979" name="Rectangle 3"/>
          <p:cNvSpPr>
            <a:spLocks noGrp="1" noChangeArrowheads="1"/>
          </p:cNvSpPr>
          <p:nvPr>
            <p:ph idx="1"/>
          </p:nvPr>
        </p:nvSpPr>
        <p:spPr>
          <a:xfrm>
            <a:off x="468313" y="1268413"/>
            <a:ext cx="8229600" cy="5003800"/>
          </a:xfrm>
        </p:spPr>
        <p:txBody>
          <a:bodyPr>
            <a:normAutofit/>
          </a:bodyPr>
          <a:lstStyle/>
          <a:p>
            <a:pPr>
              <a:lnSpc>
                <a:spcPct val="90000"/>
              </a:lnSpc>
            </a:pPr>
            <a:r>
              <a:rPr lang="en-US" altLang="ja-JP" sz="2400" dirty="0">
                <a:latin typeface="Cambria" pitchFamily="18" charset="0"/>
                <a:ea typeface="ＭＳ Ｐゴシック" pitchFamily="34" charset="-128"/>
              </a:rPr>
              <a:t>Given </a:t>
            </a:r>
          </a:p>
          <a:p>
            <a:pPr lvl="1">
              <a:lnSpc>
                <a:spcPct val="90000"/>
              </a:lnSpc>
            </a:pPr>
            <a:r>
              <a:rPr lang="en-US" altLang="ja-JP" dirty="0">
                <a:latin typeface="Cambria" pitchFamily="18" charset="0"/>
                <a:ea typeface="ＭＳ Ｐゴシック" pitchFamily="34" charset="-128"/>
              </a:rPr>
              <a:t>a data set </a:t>
            </a:r>
            <a:r>
              <a:rPr lang="en-US" altLang="ja-JP" i="1" dirty="0">
                <a:latin typeface="Cambria" pitchFamily="18" charset="0"/>
                <a:ea typeface="ＭＳ Ｐゴシック" pitchFamily="34" charset="-128"/>
              </a:rPr>
              <a:t>D</a:t>
            </a:r>
            <a:r>
              <a:rPr lang="en-US" altLang="ja-JP" dirty="0">
                <a:latin typeface="Cambria" pitchFamily="18" charset="0"/>
                <a:ea typeface="ＭＳ Ｐゴシック" pitchFamily="34" charset="-128"/>
              </a:rPr>
              <a:t>, </a:t>
            </a:r>
          </a:p>
          <a:p>
            <a:pPr lvl="1">
              <a:lnSpc>
                <a:spcPct val="90000"/>
              </a:lnSpc>
            </a:pPr>
            <a:r>
              <a:rPr lang="en-US" altLang="ja-JP" dirty="0">
                <a:latin typeface="Cambria" pitchFamily="18" charset="0"/>
                <a:ea typeface="ＭＳ Ｐゴシック" pitchFamily="34" charset="-128"/>
              </a:rPr>
              <a:t>a task </a:t>
            </a:r>
            <a:r>
              <a:rPr lang="en-US" altLang="ja-JP" i="1" dirty="0">
                <a:latin typeface="Cambria" pitchFamily="18" charset="0"/>
                <a:ea typeface="ＭＳ Ｐゴシック" pitchFamily="34" charset="-128"/>
              </a:rPr>
              <a:t>T,</a:t>
            </a:r>
            <a:r>
              <a:rPr lang="en-US" altLang="ja-JP" dirty="0">
                <a:latin typeface="Cambria" pitchFamily="18" charset="0"/>
                <a:ea typeface="ＭＳ Ｐゴシック" pitchFamily="34" charset="-128"/>
              </a:rPr>
              <a:t> and </a:t>
            </a:r>
          </a:p>
          <a:p>
            <a:pPr lvl="1">
              <a:lnSpc>
                <a:spcPct val="90000"/>
              </a:lnSpc>
            </a:pPr>
            <a:r>
              <a:rPr lang="en-US" altLang="ja-JP" dirty="0">
                <a:latin typeface="Cambria" pitchFamily="18" charset="0"/>
                <a:ea typeface="ＭＳ Ｐゴシック" pitchFamily="34" charset="-128"/>
              </a:rPr>
              <a:t>a performance measure </a:t>
            </a:r>
            <a:r>
              <a:rPr lang="en-US" altLang="ja-JP" i="1" dirty="0">
                <a:latin typeface="Cambria" pitchFamily="18" charset="0"/>
                <a:ea typeface="ＭＳ Ｐゴシック" pitchFamily="34" charset="-128"/>
              </a:rPr>
              <a:t>M</a:t>
            </a:r>
            <a:r>
              <a:rPr lang="en-US" altLang="ja-JP" dirty="0">
                <a:latin typeface="Cambria" pitchFamily="18" charset="0"/>
                <a:ea typeface="ＭＳ Ｐゴシック" pitchFamily="34" charset="-128"/>
              </a:rPr>
              <a:t>, </a:t>
            </a:r>
          </a:p>
          <a:p>
            <a:pPr>
              <a:lnSpc>
                <a:spcPct val="90000"/>
              </a:lnSpc>
              <a:buFont typeface="Wingdings" pitchFamily="2" charset="2"/>
              <a:buNone/>
            </a:pPr>
            <a:r>
              <a:rPr lang="en-US" altLang="ja-JP" sz="2400" dirty="0">
                <a:latin typeface="Cambria" pitchFamily="18" charset="0"/>
                <a:ea typeface="ＭＳ Ｐゴシック" pitchFamily="34" charset="-128"/>
              </a:rPr>
              <a:t>	a computer system is said to </a:t>
            </a:r>
            <a:r>
              <a:rPr lang="en-US" altLang="ja-JP" sz="2400" b="1" dirty="0">
                <a:latin typeface="Cambria" pitchFamily="18" charset="0"/>
                <a:ea typeface="ＭＳ Ｐゴシック" pitchFamily="34" charset="-128"/>
              </a:rPr>
              <a:t>learn</a:t>
            </a:r>
            <a:r>
              <a:rPr lang="en-US" altLang="ja-JP" sz="2400" dirty="0">
                <a:latin typeface="Cambria" pitchFamily="18" charset="0"/>
                <a:ea typeface="ＭＳ Ｐゴシック" pitchFamily="34" charset="-128"/>
              </a:rPr>
              <a:t> from </a:t>
            </a:r>
            <a:r>
              <a:rPr lang="en-US" altLang="ja-JP" sz="2400" i="1" dirty="0">
                <a:latin typeface="Cambria" pitchFamily="18" charset="0"/>
                <a:ea typeface="ＭＳ Ｐゴシック" pitchFamily="34" charset="-128"/>
              </a:rPr>
              <a:t>D</a:t>
            </a:r>
            <a:r>
              <a:rPr lang="en-US" altLang="ja-JP" sz="2400" dirty="0">
                <a:latin typeface="Cambria" pitchFamily="18" charset="0"/>
                <a:ea typeface="ＭＳ Ｐゴシック" pitchFamily="34" charset="-128"/>
              </a:rPr>
              <a:t> to perform the task </a:t>
            </a:r>
            <a:r>
              <a:rPr lang="en-US" altLang="ja-JP" sz="2400" i="1" dirty="0">
                <a:latin typeface="Cambria" pitchFamily="18" charset="0"/>
                <a:ea typeface="ＭＳ Ｐゴシック" pitchFamily="34" charset="-128"/>
              </a:rPr>
              <a:t>T</a:t>
            </a:r>
            <a:r>
              <a:rPr lang="en-US" altLang="ja-JP" sz="2400" dirty="0">
                <a:latin typeface="Cambria" pitchFamily="18" charset="0"/>
                <a:ea typeface="ＭＳ Ｐゴシック" pitchFamily="34" charset="-128"/>
              </a:rPr>
              <a:t> if after learning the system’s performance on </a:t>
            </a:r>
            <a:r>
              <a:rPr lang="en-US" altLang="ja-JP" sz="2400" i="1" dirty="0">
                <a:latin typeface="Cambria" pitchFamily="18" charset="0"/>
                <a:ea typeface="ＭＳ Ｐゴシック" pitchFamily="34" charset="-128"/>
              </a:rPr>
              <a:t>T</a:t>
            </a:r>
            <a:r>
              <a:rPr lang="en-US" altLang="ja-JP" sz="2400" dirty="0">
                <a:latin typeface="Cambria" pitchFamily="18" charset="0"/>
                <a:ea typeface="ＭＳ Ｐゴシック" pitchFamily="34" charset="-128"/>
              </a:rPr>
              <a:t> improves as measured by </a:t>
            </a:r>
            <a:r>
              <a:rPr lang="en-US" altLang="ja-JP" sz="2400" i="1" dirty="0">
                <a:latin typeface="Cambria" pitchFamily="18" charset="0"/>
                <a:ea typeface="ＭＳ Ｐゴシック" pitchFamily="34" charset="-128"/>
              </a:rPr>
              <a:t>M</a:t>
            </a:r>
            <a:r>
              <a:rPr lang="en-US" altLang="ja-JP" sz="2400" dirty="0">
                <a:latin typeface="Cambria" pitchFamily="18" charset="0"/>
                <a:ea typeface="ＭＳ Ｐゴシック" pitchFamily="34" charset="-128"/>
              </a:rPr>
              <a:t>. </a:t>
            </a:r>
          </a:p>
          <a:p>
            <a:pPr>
              <a:lnSpc>
                <a:spcPct val="90000"/>
              </a:lnSpc>
            </a:pPr>
            <a:r>
              <a:rPr lang="en-US" altLang="ja-JP" sz="2400" dirty="0">
                <a:latin typeface="Cambria" pitchFamily="18" charset="0"/>
                <a:ea typeface="ＭＳ Ｐゴシック" pitchFamily="34" charset="-128"/>
              </a:rPr>
              <a:t>In other words, the learned model helps the system to perform </a:t>
            </a:r>
            <a:r>
              <a:rPr lang="en-US" altLang="ja-JP" sz="2400" i="1" dirty="0">
                <a:latin typeface="Cambria" pitchFamily="18" charset="0"/>
                <a:ea typeface="ＭＳ Ｐゴシック" pitchFamily="34" charset="-128"/>
              </a:rPr>
              <a:t>T</a:t>
            </a:r>
            <a:r>
              <a:rPr lang="en-US" altLang="ja-JP" sz="2400" dirty="0">
                <a:latin typeface="Cambria" pitchFamily="18" charset="0"/>
                <a:ea typeface="ＭＳ Ｐゴシック" pitchFamily="34" charset="-128"/>
              </a:rPr>
              <a:t> better as compared to no learning. </a:t>
            </a:r>
            <a:endParaRPr lang="en-US" sz="2400" dirty="0">
              <a:latin typeface="Cambria"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381000" y="0"/>
            <a:ext cx="7772400" cy="1143000"/>
          </a:xfrm>
        </p:spPr>
        <p:txBody>
          <a:bodyPr>
            <a:normAutofit/>
          </a:bodyPr>
          <a:lstStyle/>
          <a:p>
            <a:r>
              <a:rPr lang="en-US" sz="3600" dirty="0">
                <a:latin typeface="Cambria" pitchFamily="18" charset="0"/>
              </a:rPr>
              <a:t>An example</a:t>
            </a:r>
          </a:p>
        </p:txBody>
      </p:sp>
      <p:sp>
        <p:nvSpPr>
          <p:cNvPr id="769027" name="Rectangle 3"/>
          <p:cNvSpPr>
            <a:spLocks noGrp="1" noChangeArrowheads="1"/>
          </p:cNvSpPr>
          <p:nvPr>
            <p:ph idx="1"/>
          </p:nvPr>
        </p:nvSpPr>
        <p:spPr>
          <a:xfrm>
            <a:off x="457200" y="1303338"/>
            <a:ext cx="8229600" cy="4897437"/>
          </a:xfrm>
        </p:spPr>
        <p:txBody>
          <a:bodyPr>
            <a:normAutofit/>
          </a:bodyPr>
          <a:lstStyle/>
          <a:p>
            <a:r>
              <a:rPr lang="en-US" sz="2400" dirty="0">
                <a:latin typeface="Cambria" pitchFamily="18" charset="0"/>
              </a:rPr>
              <a:t>Data: Loan application data</a:t>
            </a:r>
          </a:p>
          <a:p>
            <a:r>
              <a:rPr lang="en-US" sz="2400" dirty="0">
                <a:latin typeface="Cambria" pitchFamily="18" charset="0"/>
              </a:rPr>
              <a:t>Task: Predict whether a loan should be approved or not.</a:t>
            </a:r>
          </a:p>
          <a:p>
            <a:r>
              <a:rPr lang="en-US" sz="2400" dirty="0">
                <a:latin typeface="Cambria" pitchFamily="18" charset="0"/>
              </a:rPr>
              <a:t>Performance measure: accuracy.</a:t>
            </a:r>
          </a:p>
          <a:p>
            <a:pPr>
              <a:buFont typeface="Wingdings" pitchFamily="2" charset="2"/>
              <a:buNone/>
            </a:pPr>
            <a:endParaRPr lang="en-US" sz="2400" dirty="0">
              <a:latin typeface="Cambria" pitchFamily="18" charset="0"/>
            </a:endParaRPr>
          </a:p>
          <a:p>
            <a:pPr>
              <a:buFont typeface="Wingdings" pitchFamily="2" charset="2"/>
              <a:buNone/>
            </a:pPr>
            <a:r>
              <a:rPr lang="en-US" sz="2400" dirty="0">
                <a:latin typeface="Cambria" pitchFamily="18" charset="0"/>
              </a:rPr>
              <a:t>No learning: classify all future applications (test data) to the majority class (i.e., Yes): </a:t>
            </a:r>
          </a:p>
          <a:p>
            <a:pPr>
              <a:buFont typeface="Wingdings" pitchFamily="2" charset="2"/>
              <a:buNone/>
            </a:pPr>
            <a:r>
              <a:rPr lang="en-US" sz="2400" dirty="0">
                <a:latin typeface="Cambria" pitchFamily="18" charset="0"/>
              </a:rPr>
              <a:t>		Accuracy = 9/15 = 60%.</a:t>
            </a:r>
          </a:p>
          <a:p>
            <a:r>
              <a:rPr lang="en-US" sz="2400" dirty="0">
                <a:latin typeface="Cambria" pitchFamily="18" charset="0"/>
              </a:rPr>
              <a:t>We can do better than 60% with learning</a:t>
            </a:r>
            <a:r>
              <a:rPr lang="en-US" sz="2400" dirty="0">
                <a:solidFill>
                  <a:srgbClr val="3333CC"/>
                </a:solidFill>
                <a:latin typeface="Cambria" pitchFamily="18" charset="0"/>
              </a:rPr>
              <a: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381000" y="0"/>
            <a:ext cx="7772400" cy="1143000"/>
          </a:xfrm>
        </p:spPr>
        <p:txBody>
          <a:bodyPr>
            <a:normAutofit/>
          </a:bodyPr>
          <a:lstStyle/>
          <a:p>
            <a:r>
              <a:rPr lang="en-US" sz="3600" dirty="0">
                <a:solidFill>
                  <a:schemeClr val="tx1"/>
                </a:solidFill>
                <a:latin typeface="Cambria" pitchFamily="18" charset="0"/>
              </a:rPr>
              <a:t>Fundamental assumption of learning</a:t>
            </a:r>
          </a:p>
        </p:txBody>
      </p:sp>
      <p:sp>
        <p:nvSpPr>
          <p:cNvPr id="770051" name="Rectangle 3"/>
          <p:cNvSpPr>
            <a:spLocks noGrp="1" noChangeArrowheads="1"/>
          </p:cNvSpPr>
          <p:nvPr>
            <p:ph idx="1"/>
          </p:nvPr>
        </p:nvSpPr>
        <p:spPr>
          <a:xfrm>
            <a:off x="503238" y="1268413"/>
            <a:ext cx="8229600" cy="5005387"/>
          </a:xfrm>
        </p:spPr>
        <p:txBody>
          <a:bodyPr>
            <a:normAutofit/>
          </a:bodyPr>
          <a:lstStyle/>
          <a:p>
            <a:pPr>
              <a:lnSpc>
                <a:spcPct val="90000"/>
              </a:lnSpc>
              <a:buFont typeface="Wingdings" pitchFamily="2" charset="2"/>
              <a:buNone/>
            </a:pPr>
            <a:r>
              <a:rPr lang="en-US" altLang="ja-JP" sz="2400" dirty="0">
                <a:latin typeface="Cambria" pitchFamily="18" charset="0"/>
                <a:ea typeface="ＭＳ Ｐゴシック" pitchFamily="34" charset="-128"/>
              </a:rPr>
              <a:t>Assumption: The distribution of training examples is identical to the distribution of test examples (including future unseen examples). </a:t>
            </a:r>
          </a:p>
          <a:p>
            <a:pPr>
              <a:lnSpc>
                <a:spcPct val="90000"/>
              </a:lnSpc>
              <a:spcBef>
                <a:spcPct val="0"/>
              </a:spcBef>
            </a:pPr>
            <a:endParaRPr lang="en-US" altLang="ja-JP" sz="2400" dirty="0">
              <a:latin typeface="Cambria" pitchFamily="18" charset="0"/>
              <a:ea typeface="ＭＳ Ｐゴシック" pitchFamily="34" charset="-128"/>
            </a:endParaRPr>
          </a:p>
          <a:p>
            <a:pPr>
              <a:lnSpc>
                <a:spcPct val="90000"/>
              </a:lnSpc>
            </a:pPr>
            <a:r>
              <a:rPr lang="en-US" altLang="ja-JP" sz="2400" dirty="0">
                <a:latin typeface="Cambria" pitchFamily="18" charset="0"/>
                <a:ea typeface="ＭＳ Ｐゴシック" pitchFamily="34" charset="-128"/>
              </a:rPr>
              <a:t>In practice, this assumption is often violated to certain degree. </a:t>
            </a:r>
          </a:p>
          <a:p>
            <a:pPr>
              <a:lnSpc>
                <a:spcPct val="90000"/>
              </a:lnSpc>
            </a:pPr>
            <a:r>
              <a:rPr lang="en-US" altLang="ja-JP" sz="2400" dirty="0">
                <a:latin typeface="Cambria" pitchFamily="18" charset="0"/>
                <a:ea typeface="ＭＳ Ｐゴシック" pitchFamily="34" charset="-128"/>
              </a:rPr>
              <a:t>Strong violations will clearly result in poor classification accuracy. </a:t>
            </a:r>
          </a:p>
          <a:p>
            <a:pPr>
              <a:lnSpc>
                <a:spcPct val="90000"/>
              </a:lnSpc>
            </a:pPr>
            <a:r>
              <a:rPr lang="en-US" altLang="ja-JP" sz="2400" dirty="0">
                <a:latin typeface="Cambria" pitchFamily="18" charset="0"/>
                <a:ea typeface="ＭＳ Ｐゴシック" pitchFamily="34" charset="-128"/>
              </a:rPr>
              <a:t>To achieve good accuracy on the test data, training examples must be sufficiently representative of the test data. </a:t>
            </a:r>
            <a:endParaRPr lang="en-US" sz="2400" dirty="0">
              <a:latin typeface="Cambria"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457200" y="0"/>
            <a:ext cx="7772400" cy="1143000"/>
          </a:xfrm>
        </p:spPr>
        <p:txBody>
          <a:bodyPr>
            <a:normAutofit/>
          </a:bodyPr>
          <a:lstStyle/>
          <a:p>
            <a:r>
              <a:rPr lang="en-US" sz="3600" dirty="0" smtClean="0">
                <a:solidFill>
                  <a:schemeClr val="tx1"/>
                </a:solidFill>
                <a:latin typeface="Cambria" pitchFamily="18" charset="0"/>
              </a:rPr>
              <a:t>Decision trees</a:t>
            </a:r>
            <a:endParaRPr lang="en-US" sz="3600" dirty="0">
              <a:solidFill>
                <a:schemeClr val="tx1"/>
              </a:solidFill>
              <a:latin typeface="Cambria" pitchFamily="18" charset="0"/>
            </a:endParaRPr>
          </a:p>
        </p:txBody>
      </p:sp>
      <p:sp>
        <p:nvSpPr>
          <p:cNvPr id="771075" name="Rectangle 3"/>
          <p:cNvSpPr>
            <a:spLocks noGrp="1" noChangeArrowheads="1"/>
          </p:cNvSpPr>
          <p:nvPr>
            <p:ph idx="1"/>
          </p:nvPr>
        </p:nvSpPr>
        <p:spPr>
          <a:xfrm>
            <a:off x="684212" y="1219200"/>
            <a:ext cx="8002588" cy="5003800"/>
          </a:xfrm>
        </p:spPr>
        <p:txBody>
          <a:bodyPr>
            <a:normAutofit/>
          </a:bodyPr>
          <a:lstStyle/>
          <a:p>
            <a:r>
              <a:rPr lang="en-US" altLang="ja-JP" sz="2400" dirty="0">
                <a:latin typeface="Cambria" pitchFamily="18" charset="0"/>
                <a:ea typeface="ＭＳ Ｐゴシック" pitchFamily="34" charset="-128"/>
              </a:rPr>
              <a:t>Decision tree learning is one of the most widely used techniques for classification. </a:t>
            </a:r>
          </a:p>
          <a:p>
            <a:pPr lvl="1"/>
            <a:r>
              <a:rPr lang="en-US" altLang="ja-JP" dirty="0">
                <a:latin typeface="Cambria" pitchFamily="18" charset="0"/>
                <a:ea typeface="ＭＳ Ｐゴシック" pitchFamily="34" charset="-128"/>
              </a:rPr>
              <a:t>Its classification accuracy is competitive with other methods, and </a:t>
            </a:r>
          </a:p>
          <a:p>
            <a:pPr lvl="1"/>
            <a:r>
              <a:rPr lang="en-US" altLang="ja-JP" dirty="0">
                <a:latin typeface="Cambria" pitchFamily="18" charset="0"/>
                <a:ea typeface="ＭＳ Ｐゴシック" pitchFamily="34" charset="-128"/>
              </a:rPr>
              <a:t>it is very efficient. </a:t>
            </a:r>
          </a:p>
          <a:p>
            <a:r>
              <a:rPr lang="en-US" sz="2400" dirty="0">
                <a:latin typeface="Cambria" pitchFamily="18" charset="0"/>
              </a:rPr>
              <a:t>The classification model is a tree, called decision tree. </a:t>
            </a:r>
          </a:p>
          <a:p>
            <a:r>
              <a:rPr lang="en-US" sz="2400" dirty="0">
                <a:latin typeface="Cambria" pitchFamily="18" charset="0"/>
              </a:rPr>
              <a:t>C4.5 by Ross Quinlan is perhaps the best known </a:t>
            </a:r>
            <a:r>
              <a:rPr lang="en-US" sz="2400" dirty="0" smtClean="0">
                <a:latin typeface="Cambria" pitchFamily="18" charset="0"/>
              </a:rPr>
              <a:t>system</a:t>
            </a:r>
            <a:endParaRPr lang="en-US" sz="2400" dirty="0">
              <a:latin typeface="Cambria" pitchFamily="18"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a:xfrm>
            <a:off x="395288" y="225425"/>
            <a:ext cx="8212137" cy="871538"/>
          </a:xfrm>
        </p:spPr>
        <p:txBody>
          <a:bodyPr>
            <a:normAutofit/>
          </a:bodyPr>
          <a:lstStyle/>
          <a:p>
            <a:r>
              <a:rPr lang="en-US" sz="3600" dirty="0">
                <a:solidFill>
                  <a:schemeClr val="tx1"/>
                </a:solidFill>
                <a:latin typeface="Cambria" pitchFamily="18" charset="0"/>
              </a:rPr>
              <a:t>The loan data (reproduced)</a:t>
            </a:r>
          </a:p>
        </p:txBody>
      </p:sp>
      <p:pic>
        <p:nvPicPr>
          <p:cNvPr id="774149" name="Picture 5"/>
          <p:cNvPicPr>
            <a:picLocks noGrp="1" noChangeAspect="1" noChangeArrowheads="1"/>
          </p:cNvPicPr>
          <p:nvPr>
            <p:ph idx="1"/>
          </p:nvPr>
        </p:nvPicPr>
        <p:blipFill>
          <a:blip r:embed="rId2"/>
          <a:srcRect/>
          <a:stretch>
            <a:fillRect/>
          </a:stretch>
        </p:blipFill>
        <p:spPr>
          <a:xfrm>
            <a:off x="287338" y="1338263"/>
            <a:ext cx="8229600" cy="4754562"/>
          </a:xfr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457200" y="228600"/>
            <a:ext cx="7772400" cy="1143000"/>
          </a:xfrm>
        </p:spPr>
        <p:txBody>
          <a:bodyPr>
            <a:normAutofit/>
          </a:bodyPr>
          <a:lstStyle/>
          <a:p>
            <a:r>
              <a:rPr lang="en-US" sz="3600" dirty="0">
                <a:solidFill>
                  <a:schemeClr val="tx1"/>
                </a:solidFill>
                <a:latin typeface="Cambria" pitchFamily="18" charset="0"/>
              </a:rPr>
              <a:t>A decision tree from the loan data</a:t>
            </a:r>
          </a:p>
        </p:txBody>
      </p:sp>
      <p:pic>
        <p:nvPicPr>
          <p:cNvPr id="773125" name="Picture 5"/>
          <p:cNvPicPr>
            <a:picLocks noGrp="1" noChangeAspect="1" noChangeArrowheads="1"/>
          </p:cNvPicPr>
          <p:nvPr>
            <p:ph idx="1"/>
          </p:nvPr>
        </p:nvPicPr>
        <p:blipFill>
          <a:blip r:embed="rId2"/>
          <a:srcRect/>
          <a:stretch>
            <a:fillRect/>
          </a:stretch>
        </p:blipFill>
        <p:spPr>
          <a:xfrm>
            <a:off x="431800" y="2097088"/>
            <a:ext cx="8229600" cy="3709987"/>
          </a:xfrm>
        </p:spPr>
      </p:pic>
      <p:sp>
        <p:nvSpPr>
          <p:cNvPr id="773124" name="Text Box 4"/>
          <p:cNvSpPr txBox="1">
            <a:spLocks noChangeArrowheads="1"/>
          </p:cNvSpPr>
          <p:nvPr/>
        </p:nvSpPr>
        <p:spPr bwMode="auto">
          <a:xfrm>
            <a:off x="685800" y="1219200"/>
            <a:ext cx="8027988" cy="400110"/>
          </a:xfrm>
          <a:prstGeom prst="rect">
            <a:avLst/>
          </a:prstGeom>
          <a:noFill/>
          <a:ln w="9525" algn="ctr">
            <a:noFill/>
            <a:miter lim="800000"/>
            <a:headEnd/>
            <a:tailEnd/>
          </a:ln>
          <a:effectLst/>
        </p:spPr>
        <p:txBody>
          <a:bodyPr>
            <a:spAutoFit/>
          </a:bodyPr>
          <a:lstStyle/>
          <a:p>
            <a:pPr marL="342900" indent="-342900">
              <a:spcBef>
                <a:spcPct val="50000"/>
              </a:spcBef>
            </a:pPr>
            <a:r>
              <a:rPr lang="en-US" sz="2000" dirty="0">
                <a:latin typeface="Cambria" pitchFamily="18" charset="0"/>
              </a:rPr>
              <a:t>Decision nodes and leaf nodes (classes)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5179" name="Picture 11"/>
          <p:cNvPicPr>
            <a:picLocks noChangeAspect="1" noChangeArrowheads="1"/>
          </p:cNvPicPr>
          <p:nvPr/>
        </p:nvPicPr>
        <p:blipFill>
          <a:blip r:embed="rId2"/>
          <a:srcRect/>
          <a:stretch>
            <a:fillRect/>
          </a:stretch>
        </p:blipFill>
        <p:spPr bwMode="auto">
          <a:xfrm>
            <a:off x="503238" y="2673350"/>
            <a:ext cx="8229600" cy="3494088"/>
          </a:xfrm>
          <a:prstGeom prst="rect">
            <a:avLst/>
          </a:prstGeom>
          <a:noFill/>
          <a:ln w="9525">
            <a:noFill/>
            <a:miter lim="800000"/>
            <a:headEnd/>
            <a:tailEnd/>
          </a:ln>
          <a:effectLst/>
        </p:spPr>
      </p:pic>
      <p:sp>
        <p:nvSpPr>
          <p:cNvPr id="775170" name="Rectangle 2"/>
          <p:cNvSpPr>
            <a:spLocks noGrp="1" noChangeArrowheads="1"/>
          </p:cNvSpPr>
          <p:nvPr>
            <p:ph type="title"/>
          </p:nvPr>
        </p:nvSpPr>
        <p:spPr>
          <a:xfrm>
            <a:off x="228600" y="228600"/>
            <a:ext cx="7772400" cy="1143000"/>
          </a:xfrm>
        </p:spPr>
        <p:txBody>
          <a:bodyPr>
            <a:normAutofit/>
          </a:bodyPr>
          <a:lstStyle/>
          <a:p>
            <a:r>
              <a:rPr lang="en-US" sz="3600" dirty="0">
                <a:solidFill>
                  <a:schemeClr val="tx1"/>
                </a:solidFill>
                <a:latin typeface="Cambria" pitchFamily="18" charset="0"/>
              </a:rPr>
              <a:t>Use the decision tree</a:t>
            </a:r>
          </a:p>
        </p:txBody>
      </p:sp>
      <p:pic>
        <p:nvPicPr>
          <p:cNvPr id="775173" name="Picture 5"/>
          <p:cNvPicPr>
            <a:picLocks noGrp="1" noChangeAspect="1" noChangeArrowheads="1"/>
          </p:cNvPicPr>
          <p:nvPr>
            <p:ph idx="1"/>
          </p:nvPr>
        </p:nvPicPr>
        <p:blipFill>
          <a:blip r:embed="rId3"/>
          <a:srcRect/>
          <a:stretch>
            <a:fillRect/>
          </a:stretch>
        </p:blipFill>
        <p:spPr>
          <a:xfrm>
            <a:off x="503238" y="1414463"/>
            <a:ext cx="8027987" cy="935037"/>
          </a:xfrm>
          <a:noFill/>
          <a:ln/>
        </p:spPr>
      </p:pic>
      <p:sp>
        <p:nvSpPr>
          <p:cNvPr id="775175" name="Line 7"/>
          <p:cNvSpPr>
            <a:spLocks noChangeShapeType="1"/>
          </p:cNvSpPr>
          <p:nvPr/>
        </p:nvSpPr>
        <p:spPr bwMode="auto">
          <a:xfrm flipH="1">
            <a:off x="1908175" y="3249613"/>
            <a:ext cx="1476375" cy="576262"/>
          </a:xfrm>
          <a:prstGeom prst="line">
            <a:avLst/>
          </a:prstGeom>
          <a:noFill/>
          <a:ln w="57150">
            <a:solidFill>
              <a:srgbClr val="FF0000"/>
            </a:solidFill>
            <a:round/>
            <a:headEnd/>
            <a:tailEnd type="triangle" w="med" len="med"/>
          </a:ln>
          <a:effectLst/>
        </p:spPr>
        <p:txBody>
          <a:bodyPr/>
          <a:lstStyle/>
          <a:p>
            <a:endParaRPr lang="en-US"/>
          </a:p>
        </p:txBody>
      </p:sp>
      <p:sp>
        <p:nvSpPr>
          <p:cNvPr id="775177" name="Line 9"/>
          <p:cNvSpPr>
            <a:spLocks noChangeShapeType="1"/>
          </p:cNvSpPr>
          <p:nvPr/>
        </p:nvSpPr>
        <p:spPr bwMode="auto">
          <a:xfrm>
            <a:off x="1979613" y="4545013"/>
            <a:ext cx="612775" cy="755650"/>
          </a:xfrm>
          <a:prstGeom prst="line">
            <a:avLst/>
          </a:prstGeom>
          <a:noFill/>
          <a:ln w="57150">
            <a:solidFill>
              <a:srgbClr val="FF0000"/>
            </a:solidFill>
            <a:round/>
            <a:headEnd/>
            <a:tailEnd type="triangle" w="med" len="med"/>
          </a:ln>
          <a:effectLst/>
        </p:spPr>
        <p:txBody>
          <a:bodyPr/>
          <a:lstStyle/>
          <a:p>
            <a:endParaRPr lang="en-US"/>
          </a:p>
        </p:txBody>
      </p:sp>
      <p:sp>
        <p:nvSpPr>
          <p:cNvPr id="775178" name="Text Box 10"/>
          <p:cNvSpPr txBox="1">
            <a:spLocks noChangeArrowheads="1"/>
          </p:cNvSpPr>
          <p:nvPr/>
        </p:nvSpPr>
        <p:spPr bwMode="auto">
          <a:xfrm>
            <a:off x="7524750" y="2097088"/>
            <a:ext cx="1189038" cy="549275"/>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solidFill>
                  <a:srgbClr val="FF0000"/>
                </a:solidFill>
              </a:rPr>
              <a:t>No</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304800" y="457200"/>
            <a:ext cx="8229600" cy="833438"/>
          </a:xfrm>
          <a:noFill/>
          <a:ln/>
        </p:spPr>
        <p:txBody>
          <a:bodyPr lIns="92075" tIns="46038" rIns="92075" bIns="46038" anchor="b">
            <a:normAutofit/>
          </a:bodyPr>
          <a:lstStyle/>
          <a:p>
            <a:r>
              <a:rPr lang="en-US" sz="3600" dirty="0">
                <a:solidFill>
                  <a:schemeClr val="tx1"/>
                </a:solidFill>
                <a:latin typeface="Cambria" pitchFamily="18" charset="0"/>
              </a:rPr>
              <a:t>Evaluating classification methods</a:t>
            </a:r>
          </a:p>
        </p:txBody>
      </p:sp>
      <p:sp>
        <p:nvSpPr>
          <p:cNvPr id="716803" name="Rectangle 3"/>
          <p:cNvSpPr>
            <a:spLocks noGrp="1" noChangeArrowheads="1"/>
          </p:cNvSpPr>
          <p:nvPr>
            <p:ph type="body" sz="half" idx="1"/>
          </p:nvPr>
        </p:nvSpPr>
        <p:spPr>
          <a:xfrm>
            <a:off x="457200" y="1412875"/>
            <a:ext cx="8110538" cy="4970463"/>
          </a:xfrm>
          <a:noFill/>
          <a:ln/>
        </p:spPr>
        <p:txBody>
          <a:bodyPr lIns="92075" tIns="46038" rIns="92075" bIns="46038">
            <a:normAutofit lnSpcReduction="10000"/>
          </a:bodyPr>
          <a:lstStyle/>
          <a:p>
            <a:pPr>
              <a:lnSpc>
                <a:spcPct val="80000"/>
              </a:lnSpc>
            </a:pPr>
            <a:r>
              <a:rPr lang="en-US" sz="2400" b="1" dirty="0">
                <a:latin typeface="Cambria" pitchFamily="18" charset="0"/>
              </a:rPr>
              <a:t>Predictive accuracy</a:t>
            </a:r>
          </a:p>
          <a:p>
            <a:pPr>
              <a:lnSpc>
                <a:spcPct val="80000"/>
              </a:lnSpc>
            </a:pPr>
            <a:endParaRPr lang="en-US" sz="2400" b="1" dirty="0">
              <a:latin typeface="Cambria" pitchFamily="18" charset="0"/>
            </a:endParaRPr>
          </a:p>
          <a:p>
            <a:pPr>
              <a:lnSpc>
                <a:spcPct val="80000"/>
              </a:lnSpc>
            </a:pPr>
            <a:endParaRPr lang="en-US" sz="2400" b="1" dirty="0">
              <a:latin typeface="Cambria" pitchFamily="18" charset="0"/>
            </a:endParaRPr>
          </a:p>
          <a:p>
            <a:pPr>
              <a:lnSpc>
                <a:spcPct val="80000"/>
              </a:lnSpc>
            </a:pPr>
            <a:endParaRPr lang="en-US" sz="2400" b="1" dirty="0">
              <a:latin typeface="Cambria" pitchFamily="18" charset="0"/>
            </a:endParaRPr>
          </a:p>
          <a:p>
            <a:pPr>
              <a:lnSpc>
                <a:spcPct val="80000"/>
              </a:lnSpc>
            </a:pPr>
            <a:r>
              <a:rPr lang="en-US" sz="2400" dirty="0">
                <a:latin typeface="Cambria" pitchFamily="18" charset="0"/>
              </a:rPr>
              <a:t>Efficiency</a:t>
            </a:r>
          </a:p>
          <a:p>
            <a:pPr marL="742950" lvl="1" indent="-285750">
              <a:lnSpc>
                <a:spcPct val="80000"/>
              </a:lnSpc>
            </a:pPr>
            <a:r>
              <a:rPr lang="en-US" dirty="0">
                <a:latin typeface="Cambria" pitchFamily="18" charset="0"/>
              </a:rPr>
              <a:t>time to construct the model </a:t>
            </a:r>
          </a:p>
          <a:p>
            <a:pPr marL="742950" lvl="1" indent="-285750">
              <a:lnSpc>
                <a:spcPct val="80000"/>
              </a:lnSpc>
            </a:pPr>
            <a:r>
              <a:rPr lang="en-US" dirty="0">
                <a:latin typeface="Cambria" pitchFamily="18" charset="0"/>
              </a:rPr>
              <a:t>time to use the model</a:t>
            </a:r>
          </a:p>
          <a:p>
            <a:pPr>
              <a:lnSpc>
                <a:spcPct val="80000"/>
              </a:lnSpc>
            </a:pPr>
            <a:r>
              <a:rPr lang="en-US" sz="2400" dirty="0">
                <a:latin typeface="Cambria" pitchFamily="18" charset="0"/>
              </a:rPr>
              <a:t>Robustness: handling noise and missing values</a:t>
            </a:r>
          </a:p>
          <a:p>
            <a:pPr>
              <a:lnSpc>
                <a:spcPct val="80000"/>
              </a:lnSpc>
            </a:pPr>
            <a:r>
              <a:rPr lang="en-US" sz="2400" dirty="0">
                <a:latin typeface="Cambria" pitchFamily="18" charset="0"/>
              </a:rPr>
              <a:t>Scalability: efficiency in disk-resident databases </a:t>
            </a:r>
          </a:p>
          <a:p>
            <a:pPr>
              <a:lnSpc>
                <a:spcPct val="80000"/>
              </a:lnSpc>
            </a:pPr>
            <a:r>
              <a:rPr lang="en-US" sz="2400" dirty="0">
                <a:latin typeface="Cambria" pitchFamily="18" charset="0"/>
              </a:rPr>
              <a:t>Interpretability: </a:t>
            </a:r>
          </a:p>
          <a:p>
            <a:pPr marL="742950" lvl="1" indent="-285750">
              <a:lnSpc>
                <a:spcPct val="80000"/>
              </a:lnSpc>
            </a:pPr>
            <a:r>
              <a:rPr lang="en-US" dirty="0">
                <a:latin typeface="Cambria" pitchFamily="18" charset="0"/>
              </a:rPr>
              <a:t>understandable and insight provided by the model</a:t>
            </a:r>
          </a:p>
          <a:p>
            <a:pPr>
              <a:lnSpc>
                <a:spcPct val="80000"/>
              </a:lnSpc>
            </a:pPr>
            <a:r>
              <a:rPr lang="en-US" sz="2400" dirty="0">
                <a:latin typeface="Cambria" pitchFamily="18" charset="0"/>
              </a:rPr>
              <a:t>Compactness of the model: size of the tree, or the number of rules. </a:t>
            </a:r>
          </a:p>
        </p:txBody>
      </p:sp>
      <p:pic>
        <p:nvPicPr>
          <p:cNvPr id="716804" name="Picture 4"/>
          <p:cNvPicPr>
            <a:picLocks noGrp="1" noChangeAspect="1" noChangeArrowheads="1"/>
          </p:cNvPicPr>
          <p:nvPr>
            <p:ph sz="half" idx="2"/>
          </p:nvPr>
        </p:nvPicPr>
        <p:blipFill>
          <a:blip r:embed="rId3"/>
          <a:srcRect/>
          <a:stretch>
            <a:fillRect/>
          </a:stretch>
        </p:blipFill>
        <p:spPr>
          <a:xfrm>
            <a:off x="1295400" y="1916113"/>
            <a:ext cx="5616575" cy="865187"/>
          </a:xfrm>
          <a:noFill/>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a:xfrm>
            <a:off x="304800" y="228600"/>
            <a:ext cx="7772400" cy="1143000"/>
          </a:xfrm>
        </p:spPr>
        <p:txBody>
          <a:bodyPr>
            <a:normAutofit/>
          </a:bodyPr>
          <a:lstStyle/>
          <a:p>
            <a:r>
              <a:rPr lang="en-US" sz="3600" dirty="0">
                <a:solidFill>
                  <a:schemeClr val="tx1"/>
                </a:solidFill>
                <a:latin typeface="Cambria" pitchFamily="18" charset="0"/>
              </a:rPr>
              <a:t>Evaluation methods</a:t>
            </a:r>
          </a:p>
        </p:txBody>
      </p:sp>
      <p:sp>
        <p:nvSpPr>
          <p:cNvPr id="829443" name="Rectangle 3"/>
          <p:cNvSpPr>
            <a:spLocks noGrp="1" noChangeArrowheads="1"/>
          </p:cNvSpPr>
          <p:nvPr>
            <p:ph idx="1"/>
          </p:nvPr>
        </p:nvSpPr>
        <p:spPr>
          <a:xfrm>
            <a:off x="468313" y="1268413"/>
            <a:ext cx="8229600" cy="5003800"/>
          </a:xfrm>
        </p:spPr>
        <p:txBody>
          <a:bodyPr>
            <a:normAutofit/>
          </a:bodyPr>
          <a:lstStyle/>
          <a:p>
            <a:pPr>
              <a:lnSpc>
                <a:spcPct val="90000"/>
              </a:lnSpc>
            </a:pPr>
            <a:r>
              <a:rPr lang="en-US" sz="2400" b="1" dirty="0">
                <a:latin typeface="Cambria" pitchFamily="18" charset="0"/>
              </a:rPr>
              <a:t>Holdout set</a:t>
            </a:r>
            <a:r>
              <a:rPr lang="en-US" sz="2400" dirty="0">
                <a:latin typeface="Cambria" pitchFamily="18" charset="0"/>
              </a:rPr>
              <a:t>: </a:t>
            </a:r>
            <a:r>
              <a:rPr lang="en-US" altLang="ja-JP" sz="2400" dirty="0">
                <a:latin typeface="Cambria" pitchFamily="18" charset="0"/>
                <a:ea typeface="ＭＳ Ｐゴシック" pitchFamily="34" charset="-128"/>
              </a:rPr>
              <a:t>The available data set </a:t>
            </a:r>
            <a:r>
              <a:rPr lang="en-US" altLang="ja-JP" sz="2400" i="1" dirty="0">
                <a:latin typeface="Cambria" pitchFamily="18" charset="0"/>
                <a:ea typeface="ＭＳ Ｐゴシック" pitchFamily="34" charset="-128"/>
              </a:rPr>
              <a:t>D</a:t>
            </a:r>
            <a:r>
              <a:rPr lang="en-US" altLang="ja-JP" sz="2400" dirty="0">
                <a:latin typeface="Cambria" pitchFamily="18" charset="0"/>
                <a:ea typeface="ＭＳ Ｐゴシック" pitchFamily="34" charset="-128"/>
              </a:rPr>
              <a:t> is divided into two disjoint subsets, </a:t>
            </a:r>
          </a:p>
          <a:p>
            <a:pPr lvl="1">
              <a:lnSpc>
                <a:spcPct val="90000"/>
              </a:lnSpc>
            </a:pPr>
            <a:r>
              <a:rPr lang="en-US" altLang="ja-JP" dirty="0">
                <a:latin typeface="Cambria" pitchFamily="18" charset="0"/>
                <a:ea typeface="ＭＳ Ｐゴシック" pitchFamily="34" charset="-128"/>
              </a:rPr>
              <a:t>the </a:t>
            </a:r>
            <a:r>
              <a:rPr lang="en-US" altLang="ja-JP" i="1" dirty="0">
                <a:latin typeface="Cambria" pitchFamily="18" charset="0"/>
                <a:ea typeface="ＭＳ Ｐゴシック" pitchFamily="34" charset="-128"/>
              </a:rPr>
              <a:t>training set</a:t>
            </a:r>
            <a:r>
              <a:rPr lang="en-US" altLang="ja-JP" dirty="0">
                <a:latin typeface="Cambria" pitchFamily="18" charset="0"/>
                <a:ea typeface="ＭＳ Ｐゴシック" pitchFamily="34" charset="-128"/>
              </a:rPr>
              <a:t> </a:t>
            </a:r>
            <a:r>
              <a:rPr lang="en-US" altLang="ja-JP" i="1" dirty="0" err="1">
                <a:latin typeface="Cambria" pitchFamily="18" charset="0"/>
                <a:ea typeface="ＭＳ Ｐゴシック" pitchFamily="34" charset="-128"/>
              </a:rPr>
              <a:t>D</a:t>
            </a:r>
            <a:r>
              <a:rPr lang="en-US" altLang="ja-JP" i="1" baseline="-25000" dirty="0" err="1">
                <a:latin typeface="Cambria" pitchFamily="18" charset="0"/>
                <a:ea typeface="ＭＳ Ｐゴシック" pitchFamily="34" charset="-128"/>
              </a:rPr>
              <a:t>train</a:t>
            </a:r>
            <a:r>
              <a:rPr lang="en-US" altLang="ja-JP" dirty="0">
                <a:latin typeface="Cambria" pitchFamily="18" charset="0"/>
                <a:ea typeface="ＭＳ Ｐゴシック" pitchFamily="34" charset="-128"/>
              </a:rPr>
              <a:t> (for learning a model)</a:t>
            </a:r>
          </a:p>
          <a:p>
            <a:pPr lvl="1">
              <a:lnSpc>
                <a:spcPct val="90000"/>
              </a:lnSpc>
            </a:pPr>
            <a:r>
              <a:rPr lang="en-US" altLang="ja-JP" dirty="0">
                <a:latin typeface="Cambria" pitchFamily="18" charset="0"/>
                <a:ea typeface="ＭＳ Ｐゴシック" pitchFamily="34" charset="-128"/>
              </a:rPr>
              <a:t>the </a:t>
            </a:r>
            <a:r>
              <a:rPr lang="en-US" altLang="ja-JP" i="1" dirty="0">
                <a:latin typeface="Cambria" pitchFamily="18" charset="0"/>
                <a:ea typeface="ＭＳ Ｐゴシック" pitchFamily="34" charset="-128"/>
              </a:rPr>
              <a:t>test set</a:t>
            </a:r>
            <a:r>
              <a:rPr lang="en-US" altLang="ja-JP" dirty="0">
                <a:latin typeface="Cambria" pitchFamily="18" charset="0"/>
                <a:ea typeface="ＭＳ Ｐゴシック" pitchFamily="34" charset="-128"/>
              </a:rPr>
              <a:t> </a:t>
            </a:r>
            <a:r>
              <a:rPr lang="en-US" altLang="ja-JP" i="1" dirty="0" err="1">
                <a:latin typeface="Cambria" pitchFamily="18" charset="0"/>
                <a:ea typeface="ＭＳ Ｐゴシック" pitchFamily="34" charset="-128"/>
              </a:rPr>
              <a:t>D</a:t>
            </a:r>
            <a:r>
              <a:rPr lang="en-US" altLang="ja-JP" i="1" baseline="-25000" dirty="0" err="1">
                <a:latin typeface="Cambria" pitchFamily="18" charset="0"/>
                <a:ea typeface="ＭＳ Ｐゴシック" pitchFamily="34" charset="-128"/>
              </a:rPr>
              <a:t>test</a:t>
            </a:r>
            <a:r>
              <a:rPr lang="en-US" altLang="ja-JP" i="1" baseline="-25000" dirty="0">
                <a:latin typeface="Cambria" pitchFamily="18" charset="0"/>
                <a:ea typeface="ＭＳ Ｐゴシック" pitchFamily="34" charset="-128"/>
              </a:rPr>
              <a:t> </a:t>
            </a:r>
            <a:r>
              <a:rPr lang="en-US" altLang="ja-JP" dirty="0">
                <a:latin typeface="Cambria" pitchFamily="18" charset="0"/>
                <a:ea typeface="ＭＳ Ｐゴシック" pitchFamily="34" charset="-128"/>
              </a:rPr>
              <a:t>(for testing the model)</a:t>
            </a:r>
          </a:p>
          <a:p>
            <a:pPr>
              <a:lnSpc>
                <a:spcPct val="90000"/>
              </a:lnSpc>
            </a:pPr>
            <a:r>
              <a:rPr lang="en-US" altLang="ja-JP" sz="2400" b="1" dirty="0">
                <a:latin typeface="Cambria" pitchFamily="18" charset="0"/>
                <a:ea typeface="ＭＳ Ｐゴシック" pitchFamily="34" charset="-128"/>
              </a:rPr>
              <a:t>Important:</a:t>
            </a:r>
            <a:r>
              <a:rPr lang="en-US" altLang="ja-JP" sz="2400" dirty="0">
                <a:latin typeface="Cambria" pitchFamily="18" charset="0"/>
                <a:ea typeface="ＭＳ Ｐゴシック" pitchFamily="34" charset="-128"/>
              </a:rPr>
              <a:t> training set should not be used in testing and the test set should not be used in learning. </a:t>
            </a:r>
          </a:p>
          <a:p>
            <a:pPr lvl="1">
              <a:lnSpc>
                <a:spcPct val="90000"/>
              </a:lnSpc>
            </a:pPr>
            <a:r>
              <a:rPr lang="en-US" altLang="ja-JP" dirty="0">
                <a:latin typeface="Cambria" pitchFamily="18" charset="0"/>
                <a:ea typeface="ＭＳ Ｐゴシック" pitchFamily="34" charset="-128"/>
              </a:rPr>
              <a:t>Unseen test set provides a unbiased estimate of accuracy. </a:t>
            </a:r>
          </a:p>
          <a:p>
            <a:pPr>
              <a:lnSpc>
                <a:spcPct val="90000"/>
              </a:lnSpc>
            </a:pPr>
            <a:r>
              <a:rPr lang="en-US" altLang="ja-JP" sz="2400" dirty="0">
                <a:latin typeface="Cambria" pitchFamily="18" charset="0"/>
                <a:ea typeface="ＭＳ Ｐゴシック" pitchFamily="34" charset="-128"/>
              </a:rPr>
              <a:t>The test set is also called the holdout set. (the examples in the original data set </a:t>
            </a:r>
            <a:r>
              <a:rPr lang="en-US" altLang="ja-JP" sz="2400" i="1" dirty="0">
                <a:latin typeface="Cambria" pitchFamily="18" charset="0"/>
                <a:ea typeface="ＭＳ Ｐゴシック" pitchFamily="34" charset="-128"/>
              </a:rPr>
              <a:t>D</a:t>
            </a:r>
            <a:r>
              <a:rPr lang="en-US" altLang="ja-JP" sz="2400" dirty="0">
                <a:latin typeface="Cambria" pitchFamily="18" charset="0"/>
                <a:ea typeface="ＭＳ Ｐゴシック" pitchFamily="34" charset="-128"/>
              </a:rPr>
              <a:t> are all labeled with classes.) </a:t>
            </a:r>
          </a:p>
          <a:p>
            <a:pPr>
              <a:lnSpc>
                <a:spcPct val="90000"/>
              </a:lnSpc>
            </a:pPr>
            <a:r>
              <a:rPr lang="en-US" altLang="ja-JP" sz="2400" dirty="0">
                <a:latin typeface="Cambria" pitchFamily="18" charset="0"/>
                <a:ea typeface="ＭＳ Ｐゴシック" pitchFamily="34" charset="-128"/>
              </a:rPr>
              <a:t>This method is mainly used when the data set </a:t>
            </a:r>
            <a:r>
              <a:rPr lang="en-US" altLang="ja-JP" sz="2400" i="1" dirty="0">
                <a:latin typeface="Cambria" pitchFamily="18" charset="0"/>
                <a:ea typeface="ＭＳ Ｐゴシック" pitchFamily="34" charset="-128"/>
              </a:rPr>
              <a:t>D</a:t>
            </a:r>
            <a:r>
              <a:rPr lang="en-US" altLang="ja-JP" sz="2400" dirty="0">
                <a:latin typeface="Cambria" pitchFamily="18" charset="0"/>
                <a:ea typeface="ＭＳ Ｐゴシック" pitchFamily="34" charset="-128"/>
              </a:rPr>
              <a:t> is large. </a:t>
            </a:r>
            <a:endParaRPr lang="en-US" sz="2400" dirty="0">
              <a:latin typeface="Cambria" pitchFamily="18"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a:xfrm>
            <a:off x="304800" y="0"/>
            <a:ext cx="7772400" cy="1143000"/>
          </a:xfrm>
        </p:spPr>
        <p:txBody>
          <a:bodyPr>
            <a:normAutofit/>
          </a:bodyPr>
          <a:lstStyle/>
          <a:p>
            <a:r>
              <a:rPr lang="en-US" sz="3600" dirty="0">
                <a:solidFill>
                  <a:schemeClr val="tx1"/>
                </a:solidFill>
                <a:latin typeface="Cambria" pitchFamily="18" charset="0"/>
              </a:rPr>
              <a:t>Evaluation methods (cont…)</a:t>
            </a:r>
          </a:p>
        </p:txBody>
      </p:sp>
      <p:sp>
        <p:nvSpPr>
          <p:cNvPr id="830467" name="Rectangle 3"/>
          <p:cNvSpPr>
            <a:spLocks noGrp="1" noChangeArrowheads="1"/>
          </p:cNvSpPr>
          <p:nvPr>
            <p:ph idx="1"/>
          </p:nvPr>
        </p:nvSpPr>
        <p:spPr>
          <a:xfrm>
            <a:off x="457200" y="1196975"/>
            <a:ext cx="8470900" cy="5113338"/>
          </a:xfrm>
        </p:spPr>
        <p:txBody>
          <a:bodyPr>
            <a:normAutofit/>
          </a:bodyPr>
          <a:lstStyle/>
          <a:p>
            <a:r>
              <a:rPr lang="en-US" sz="2400" b="1" dirty="0">
                <a:latin typeface="Cambria" pitchFamily="18" charset="0"/>
              </a:rPr>
              <a:t>n-fold cross-validation</a:t>
            </a:r>
            <a:r>
              <a:rPr lang="en-US" sz="2400" dirty="0">
                <a:latin typeface="Cambria" pitchFamily="18" charset="0"/>
              </a:rPr>
              <a:t>: T</a:t>
            </a:r>
            <a:r>
              <a:rPr lang="en-US" altLang="ja-JP" sz="2400" dirty="0">
                <a:latin typeface="Cambria" pitchFamily="18" charset="0"/>
                <a:ea typeface="ＭＳ Ｐゴシック" pitchFamily="34" charset="-128"/>
              </a:rPr>
              <a:t>he available data is partitioned into </a:t>
            </a:r>
            <a:r>
              <a:rPr lang="en-US" altLang="ja-JP" sz="2400" i="1" dirty="0">
                <a:latin typeface="Cambria" pitchFamily="18" charset="0"/>
                <a:ea typeface="ＭＳ Ｐゴシック" pitchFamily="34" charset="-128"/>
              </a:rPr>
              <a:t>n</a:t>
            </a:r>
            <a:r>
              <a:rPr lang="en-US" altLang="ja-JP" sz="2400" dirty="0">
                <a:latin typeface="Cambria" pitchFamily="18" charset="0"/>
                <a:ea typeface="ＭＳ Ｐゴシック" pitchFamily="34" charset="-128"/>
              </a:rPr>
              <a:t> equal-size disjoint subsets. </a:t>
            </a:r>
          </a:p>
          <a:p>
            <a:r>
              <a:rPr lang="en-US" altLang="ja-JP" sz="2400" dirty="0">
                <a:latin typeface="Cambria" pitchFamily="18" charset="0"/>
                <a:ea typeface="ＭＳ Ｐゴシック" pitchFamily="34" charset="-128"/>
              </a:rPr>
              <a:t>Use </a:t>
            </a:r>
            <a:r>
              <a:rPr lang="en-US" altLang="ja-JP" sz="2400" dirty="0" smtClean="0">
                <a:latin typeface="Cambria" pitchFamily="18" charset="0"/>
                <a:ea typeface="ＭＳ Ｐゴシック" pitchFamily="34" charset="-128"/>
              </a:rPr>
              <a:t>each </a:t>
            </a:r>
            <a:r>
              <a:rPr lang="en-US" altLang="ja-JP" sz="2400" dirty="0">
                <a:latin typeface="Cambria" pitchFamily="18" charset="0"/>
                <a:ea typeface="ＭＳ Ｐゴシック" pitchFamily="34" charset="-128"/>
              </a:rPr>
              <a:t>subset as the test set and combine the rest </a:t>
            </a:r>
            <a:r>
              <a:rPr lang="en-US" altLang="ja-JP" sz="2400" i="1" dirty="0">
                <a:latin typeface="Cambria" pitchFamily="18" charset="0"/>
                <a:ea typeface="ＭＳ Ｐゴシック" pitchFamily="34" charset="-128"/>
              </a:rPr>
              <a:t>n</a:t>
            </a:r>
            <a:r>
              <a:rPr lang="en-US" altLang="ja-JP" sz="2400" dirty="0">
                <a:latin typeface="Cambria" pitchFamily="18" charset="0"/>
                <a:ea typeface="ＭＳ Ｐゴシック" pitchFamily="34" charset="-128"/>
              </a:rPr>
              <a:t>-1 subsets as the training set to learn a classifier. </a:t>
            </a:r>
          </a:p>
          <a:p>
            <a:r>
              <a:rPr lang="en-US" altLang="ja-JP" sz="2400" dirty="0">
                <a:latin typeface="Cambria" pitchFamily="18" charset="0"/>
                <a:ea typeface="ＭＳ Ｐゴシック" pitchFamily="34" charset="-128"/>
              </a:rPr>
              <a:t>The procedure is run </a:t>
            </a:r>
            <a:r>
              <a:rPr lang="en-US" altLang="ja-JP" sz="2400" i="1" dirty="0">
                <a:latin typeface="Cambria" pitchFamily="18" charset="0"/>
                <a:ea typeface="ＭＳ Ｐゴシック" pitchFamily="34" charset="-128"/>
              </a:rPr>
              <a:t>n</a:t>
            </a:r>
            <a:r>
              <a:rPr lang="en-US" altLang="ja-JP" sz="2400" dirty="0">
                <a:latin typeface="Cambria" pitchFamily="18" charset="0"/>
                <a:ea typeface="ＭＳ Ｐゴシック" pitchFamily="34" charset="-128"/>
              </a:rPr>
              <a:t> times, which give </a:t>
            </a:r>
            <a:r>
              <a:rPr lang="en-US" altLang="ja-JP" sz="2400" i="1" dirty="0">
                <a:latin typeface="Cambria" pitchFamily="18" charset="0"/>
                <a:ea typeface="ＭＳ Ｐゴシック" pitchFamily="34" charset="-128"/>
              </a:rPr>
              <a:t>n</a:t>
            </a:r>
            <a:r>
              <a:rPr lang="en-US" altLang="ja-JP" sz="2400" dirty="0">
                <a:latin typeface="Cambria" pitchFamily="18" charset="0"/>
                <a:ea typeface="ＭＳ Ｐゴシック" pitchFamily="34" charset="-128"/>
              </a:rPr>
              <a:t> accuracies. </a:t>
            </a:r>
          </a:p>
          <a:p>
            <a:r>
              <a:rPr lang="en-US" altLang="ja-JP" sz="2400" dirty="0">
                <a:latin typeface="Cambria" pitchFamily="18" charset="0"/>
                <a:ea typeface="ＭＳ Ｐゴシック" pitchFamily="34" charset="-128"/>
              </a:rPr>
              <a:t>The final estimated accuracy of learning is the average of the </a:t>
            </a:r>
            <a:r>
              <a:rPr lang="en-US" altLang="ja-JP" sz="2400" i="1" dirty="0">
                <a:latin typeface="Cambria" pitchFamily="18" charset="0"/>
                <a:ea typeface="ＭＳ Ｐゴシック" pitchFamily="34" charset="-128"/>
              </a:rPr>
              <a:t>n</a:t>
            </a:r>
            <a:r>
              <a:rPr lang="en-US" altLang="ja-JP" sz="2400" dirty="0">
                <a:latin typeface="Cambria" pitchFamily="18" charset="0"/>
                <a:ea typeface="ＭＳ Ｐゴシック" pitchFamily="34" charset="-128"/>
              </a:rPr>
              <a:t> accuracies. </a:t>
            </a:r>
          </a:p>
          <a:p>
            <a:r>
              <a:rPr lang="en-US" altLang="ja-JP" sz="2400" dirty="0">
                <a:latin typeface="Cambria" pitchFamily="18" charset="0"/>
                <a:ea typeface="ＭＳ Ｐゴシック" pitchFamily="34" charset="-128"/>
              </a:rPr>
              <a:t>10-fold and 5-fold cross-validations are commonly used. </a:t>
            </a:r>
            <a:r>
              <a:rPr lang="en-US" sz="2400" dirty="0">
                <a:latin typeface="Cambria" pitchFamily="18" charset="0"/>
              </a:rPr>
              <a:t> </a:t>
            </a:r>
          </a:p>
          <a:p>
            <a:r>
              <a:rPr lang="en-US" sz="2400" dirty="0">
                <a:latin typeface="Cambria" pitchFamily="18" charset="0"/>
              </a:rPr>
              <a:t>This method is used when the available data is not large.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7813"/>
            <a:ext cx="8229600" cy="1139825"/>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effectLst/>
                <a:uLnTx/>
                <a:uFillTx/>
                <a:latin typeface="Cambria" pitchFamily="18" charset="0"/>
                <a:ea typeface="+mj-ea"/>
                <a:cs typeface="+mj-cs"/>
              </a:rPr>
              <a:t>An example application</a:t>
            </a:r>
            <a:endParaRPr kumimoji="0" lang="en-US" sz="4000" b="0" i="0" u="none" strike="noStrike" kern="1200" cap="none" spc="0" normalizeH="0" baseline="0" noProof="0" dirty="0">
              <a:ln>
                <a:noFill/>
              </a:ln>
              <a:effectLst/>
              <a:uLnTx/>
              <a:uFillTx/>
              <a:latin typeface="Cambria" pitchFamily="18" charset="0"/>
              <a:ea typeface="+mj-ea"/>
              <a:cs typeface="+mj-cs"/>
            </a:endParaRPr>
          </a:p>
        </p:txBody>
      </p:sp>
      <p:sp>
        <p:nvSpPr>
          <p:cNvPr id="3" name="Rectangle 3"/>
          <p:cNvSpPr txBox="1">
            <a:spLocks noChangeArrowheads="1"/>
          </p:cNvSpPr>
          <p:nvPr/>
        </p:nvSpPr>
        <p:spPr>
          <a:xfrm>
            <a:off x="152400" y="1484312"/>
            <a:ext cx="8596313" cy="4687887"/>
          </a:xfrm>
          <a:prstGeom prst="rect">
            <a:avLst/>
          </a:prstGeom>
        </p:spPr>
        <p:txBody>
          <a:bodyPr/>
          <a:lstStyle/>
          <a:p>
            <a:pPr marL="609600" marR="0" lvl="0" indent="-609600" algn="l" defTabSz="914400" rtl="0" eaLnBrk="1" fontAlgn="auto" latinLnBrk="0" hangingPunct="1">
              <a:lnSpc>
                <a:spcPct val="9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effectLst/>
                <a:uLnTx/>
                <a:uFillTx/>
                <a:latin typeface="Cambria" pitchFamily="18" charset="0"/>
              </a:rPr>
              <a:t>An emergency room in a hospital measures 17 variables (e.g., blood pressure, age, etc) of newly admitted patients. </a:t>
            </a:r>
          </a:p>
          <a:p>
            <a:pPr marL="609600" marR="0" lvl="0" indent="-609600" algn="l" defTabSz="914400" rtl="0" eaLnBrk="1" fontAlgn="auto" latinLnBrk="0" hangingPunct="1">
              <a:lnSpc>
                <a:spcPct val="9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effectLst/>
                <a:uLnTx/>
                <a:uFillTx/>
                <a:latin typeface="Cambria" pitchFamily="18" charset="0"/>
              </a:rPr>
              <a:t>A decision is needed: whether to put a new patient in an intensive-care unit. </a:t>
            </a:r>
          </a:p>
          <a:p>
            <a:pPr marL="609600" marR="0" lvl="0" indent="-609600" algn="l" defTabSz="914400" rtl="0" eaLnBrk="1" fontAlgn="auto" latinLnBrk="0" hangingPunct="1">
              <a:lnSpc>
                <a:spcPct val="9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effectLst/>
                <a:uLnTx/>
                <a:uFillTx/>
                <a:latin typeface="Cambria" pitchFamily="18" charset="0"/>
              </a:rPr>
              <a:t>Due to the high cost of ICU, those patients who may survive less than a month are given higher priority. </a:t>
            </a:r>
          </a:p>
          <a:p>
            <a:pPr marL="609600" marR="0" lvl="0" indent="-609600" algn="l" defTabSz="914400" rtl="0" eaLnBrk="1" fontAlgn="auto" latinLnBrk="0" hangingPunct="1">
              <a:lnSpc>
                <a:spcPct val="9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effectLst/>
                <a:uLnTx/>
                <a:uFillTx/>
                <a:latin typeface="Cambria" pitchFamily="18" charset="0"/>
              </a:rPr>
              <a:t>Problem: to predict high-risk patients and discriminate them from low-risk patients. </a:t>
            </a:r>
            <a:endParaRPr kumimoji="0" lang="en-US" sz="2600" b="0" i="0" u="none" strike="noStrike" kern="1200" cap="none" spc="0" normalizeH="0" baseline="0" noProof="0" dirty="0">
              <a:ln>
                <a:noFill/>
              </a:ln>
              <a:effectLst/>
              <a:uLnTx/>
              <a:uFillTx/>
              <a:latin typeface="Cambri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304800" y="304800"/>
            <a:ext cx="7772400" cy="731838"/>
          </a:xfrm>
        </p:spPr>
        <p:txBody>
          <a:bodyPr>
            <a:normAutofit/>
          </a:bodyPr>
          <a:lstStyle/>
          <a:p>
            <a:r>
              <a:rPr lang="en-US" sz="3600" dirty="0">
                <a:solidFill>
                  <a:schemeClr val="tx1"/>
                </a:solidFill>
                <a:latin typeface="Cambria" pitchFamily="18" charset="0"/>
              </a:rPr>
              <a:t>Evaluation methods (cont…)</a:t>
            </a:r>
          </a:p>
        </p:txBody>
      </p:sp>
      <p:sp>
        <p:nvSpPr>
          <p:cNvPr id="831491" name="Rectangle 3"/>
          <p:cNvSpPr>
            <a:spLocks noGrp="1" noChangeArrowheads="1"/>
          </p:cNvSpPr>
          <p:nvPr>
            <p:ph idx="1"/>
          </p:nvPr>
        </p:nvSpPr>
        <p:spPr>
          <a:xfrm>
            <a:off x="457200" y="1341438"/>
            <a:ext cx="8229600" cy="4789487"/>
          </a:xfrm>
        </p:spPr>
        <p:txBody>
          <a:bodyPr>
            <a:normAutofit/>
          </a:bodyPr>
          <a:lstStyle/>
          <a:p>
            <a:r>
              <a:rPr lang="en-US" sz="2400" b="1" dirty="0">
                <a:latin typeface="Cambria" pitchFamily="18" charset="0"/>
              </a:rPr>
              <a:t>Leave-one-out cross-validation</a:t>
            </a:r>
            <a:r>
              <a:rPr lang="en-US" sz="2400" dirty="0">
                <a:latin typeface="Cambria" pitchFamily="18" charset="0"/>
              </a:rPr>
              <a:t>: This method is used when the data set is very small. </a:t>
            </a:r>
          </a:p>
          <a:p>
            <a:r>
              <a:rPr lang="en-US" sz="2400" dirty="0">
                <a:latin typeface="Cambria" pitchFamily="18" charset="0"/>
              </a:rPr>
              <a:t>It is a special case of cross-validation</a:t>
            </a:r>
          </a:p>
          <a:p>
            <a:r>
              <a:rPr lang="en-US" altLang="ja-JP" sz="2400" dirty="0">
                <a:latin typeface="Cambria" pitchFamily="18" charset="0"/>
                <a:ea typeface="ＭＳ Ｐゴシック" pitchFamily="34" charset="-128"/>
              </a:rPr>
              <a:t>Each fold of the cross validation has only a single test example and all the rest of the data is used in training. </a:t>
            </a:r>
          </a:p>
          <a:p>
            <a:r>
              <a:rPr lang="en-US" altLang="ja-JP" sz="2400" dirty="0">
                <a:latin typeface="Cambria" pitchFamily="18" charset="0"/>
                <a:ea typeface="ＭＳ Ｐゴシック" pitchFamily="34" charset="-128"/>
              </a:rPr>
              <a:t>If the original data has </a:t>
            </a:r>
            <a:r>
              <a:rPr lang="en-US" altLang="ja-JP" sz="2400" i="1" dirty="0">
                <a:latin typeface="Cambria" pitchFamily="18" charset="0"/>
                <a:ea typeface="ＭＳ Ｐゴシック" pitchFamily="34" charset="-128"/>
              </a:rPr>
              <a:t>m</a:t>
            </a:r>
            <a:r>
              <a:rPr lang="en-US" altLang="ja-JP" sz="2400" dirty="0">
                <a:latin typeface="Cambria" pitchFamily="18" charset="0"/>
                <a:ea typeface="ＭＳ Ｐゴシック" pitchFamily="34" charset="-128"/>
              </a:rPr>
              <a:t> examples, this is </a:t>
            </a:r>
            <a:r>
              <a:rPr lang="en-US" altLang="ja-JP" sz="2400" i="1" dirty="0">
                <a:latin typeface="Cambria" pitchFamily="18" charset="0"/>
                <a:ea typeface="ＭＳ Ｐゴシック" pitchFamily="34" charset="-128"/>
              </a:rPr>
              <a:t>m</a:t>
            </a:r>
            <a:r>
              <a:rPr lang="en-US" altLang="ja-JP" sz="2400" dirty="0">
                <a:latin typeface="Cambria" pitchFamily="18" charset="0"/>
                <a:ea typeface="ＭＳ Ｐゴシック" pitchFamily="34" charset="-128"/>
              </a:rPr>
              <a:t>-fold cross-validation </a:t>
            </a:r>
            <a:endParaRPr lang="en-US" sz="2400" dirty="0">
              <a:latin typeface="Cambria" pitchFamily="18"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a:xfrm>
            <a:off x="381000" y="457200"/>
            <a:ext cx="7772400" cy="579438"/>
          </a:xfrm>
        </p:spPr>
        <p:txBody>
          <a:bodyPr>
            <a:normAutofit fontScale="90000"/>
          </a:bodyPr>
          <a:lstStyle/>
          <a:p>
            <a:r>
              <a:rPr lang="en-US" sz="3600" dirty="0">
                <a:solidFill>
                  <a:schemeClr val="tx1"/>
                </a:solidFill>
                <a:latin typeface="Cambria" pitchFamily="18" charset="0"/>
              </a:rPr>
              <a:t>Evaluation methods (cont…)</a:t>
            </a:r>
          </a:p>
        </p:txBody>
      </p:sp>
      <p:sp>
        <p:nvSpPr>
          <p:cNvPr id="832515" name="Rectangle 3"/>
          <p:cNvSpPr>
            <a:spLocks noGrp="1" noChangeArrowheads="1"/>
          </p:cNvSpPr>
          <p:nvPr>
            <p:ph idx="1"/>
          </p:nvPr>
        </p:nvSpPr>
        <p:spPr>
          <a:xfrm>
            <a:off x="457200" y="1304925"/>
            <a:ext cx="8229600" cy="4968875"/>
          </a:xfrm>
        </p:spPr>
        <p:txBody>
          <a:bodyPr>
            <a:normAutofit/>
          </a:bodyPr>
          <a:lstStyle/>
          <a:p>
            <a:pPr>
              <a:lnSpc>
                <a:spcPct val="90000"/>
              </a:lnSpc>
            </a:pPr>
            <a:r>
              <a:rPr lang="en-US" sz="2400" b="1" dirty="0">
                <a:latin typeface="Cambria" pitchFamily="18" charset="0"/>
              </a:rPr>
              <a:t>Validation set</a:t>
            </a:r>
            <a:r>
              <a:rPr lang="en-US" sz="2400" dirty="0">
                <a:latin typeface="Cambria" pitchFamily="18" charset="0"/>
              </a:rPr>
              <a:t>: </a:t>
            </a:r>
            <a:r>
              <a:rPr lang="en-US" altLang="ja-JP" sz="2400" dirty="0">
                <a:latin typeface="Cambria" pitchFamily="18" charset="0"/>
                <a:ea typeface="ＭＳ Ｐゴシック" pitchFamily="34" charset="-128"/>
              </a:rPr>
              <a:t>the available data is divided into three subsets, </a:t>
            </a:r>
          </a:p>
          <a:p>
            <a:pPr lvl="1">
              <a:lnSpc>
                <a:spcPct val="90000"/>
              </a:lnSpc>
            </a:pPr>
            <a:r>
              <a:rPr lang="en-US" altLang="ja-JP" dirty="0">
                <a:latin typeface="Cambria" pitchFamily="18" charset="0"/>
                <a:ea typeface="ＭＳ Ｐゴシック" pitchFamily="34" charset="-128"/>
              </a:rPr>
              <a:t>a training set, </a:t>
            </a:r>
          </a:p>
          <a:p>
            <a:pPr lvl="1">
              <a:lnSpc>
                <a:spcPct val="90000"/>
              </a:lnSpc>
            </a:pPr>
            <a:r>
              <a:rPr lang="en-US" altLang="ja-JP" dirty="0">
                <a:latin typeface="Cambria" pitchFamily="18" charset="0"/>
                <a:ea typeface="ＭＳ Ｐゴシック" pitchFamily="34" charset="-128"/>
              </a:rPr>
              <a:t>a validation set and </a:t>
            </a:r>
          </a:p>
          <a:p>
            <a:pPr lvl="1">
              <a:lnSpc>
                <a:spcPct val="90000"/>
              </a:lnSpc>
            </a:pPr>
            <a:r>
              <a:rPr lang="en-US" altLang="ja-JP" dirty="0">
                <a:latin typeface="Cambria" pitchFamily="18" charset="0"/>
                <a:ea typeface="ＭＳ Ｐゴシック" pitchFamily="34" charset="-128"/>
              </a:rPr>
              <a:t>a test set. </a:t>
            </a:r>
          </a:p>
          <a:p>
            <a:pPr>
              <a:lnSpc>
                <a:spcPct val="90000"/>
              </a:lnSpc>
            </a:pPr>
            <a:r>
              <a:rPr lang="en-US" altLang="ja-JP" sz="2400" dirty="0">
                <a:latin typeface="Cambria" pitchFamily="18" charset="0"/>
                <a:ea typeface="ＭＳ Ｐゴシック" pitchFamily="34" charset="-128"/>
              </a:rPr>
              <a:t>A validation set is used frequently for estimating parameters in learning algorithms. </a:t>
            </a:r>
          </a:p>
          <a:p>
            <a:pPr>
              <a:lnSpc>
                <a:spcPct val="90000"/>
              </a:lnSpc>
            </a:pPr>
            <a:r>
              <a:rPr lang="en-US" altLang="ja-JP" sz="2400" dirty="0">
                <a:latin typeface="Cambria" pitchFamily="18" charset="0"/>
                <a:ea typeface="ＭＳ Ｐゴシック" pitchFamily="34" charset="-128"/>
              </a:rPr>
              <a:t>In such cases, the values that give the best accuracy on the validation set are used as the final parameter values. </a:t>
            </a:r>
          </a:p>
          <a:p>
            <a:pPr>
              <a:lnSpc>
                <a:spcPct val="90000"/>
              </a:lnSpc>
            </a:pPr>
            <a:r>
              <a:rPr lang="en-US" altLang="ja-JP" sz="2400" dirty="0">
                <a:latin typeface="Cambria" pitchFamily="18" charset="0"/>
                <a:ea typeface="ＭＳ Ｐゴシック" pitchFamily="34" charset="-128"/>
              </a:rPr>
              <a:t>Cross-validation can be used for parameter estimating as well. </a:t>
            </a:r>
            <a:endParaRPr lang="en-US" sz="2400" dirty="0">
              <a:latin typeface="Cambria" pitchFamily="18" charset="0"/>
              <a:ea typeface="ＭＳ Ｐゴシック" pitchFamily="34" charset="-128"/>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304800" y="152400"/>
            <a:ext cx="8229600" cy="808038"/>
          </a:xfrm>
        </p:spPr>
        <p:txBody>
          <a:bodyPr>
            <a:normAutofit/>
          </a:bodyPr>
          <a:lstStyle/>
          <a:p>
            <a:r>
              <a:rPr lang="en-US" sz="3600" dirty="0">
                <a:solidFill>
                  <a:schemeClr val="tx1"/>
                </a:solidFill>
                <a:latin typeface="Cambria" pitchFamily="18" charset="0"/>
              </a:rPr>
              <a:t>Classification measures</a:t>
            </a:r>
          </a:p>
        </p:txBody>
      </p:sp>
      <p:sp>
        <p:nvSpPr>
          <p:cNvPr id="834563" name="Rectangle 3"/>
          <p:cNvSpPr>
            <a:spLocks noGrp="1" noChangeArrowheads="1"/>
          </p:cNvSpPr>
          <p:nvPr>
            <p:ph idx="1"/>
          </p:nvPr>
        </p:nvSpPr>
        <p:spPr>
          <a:xfrm>
            <a:off x="284584" y="1484702"/>
            <a:ext cx="8229600" cy="5400675"/>
          </a:xfrm>
        </p:spPr>
        <p:txBody>
          <a:bodyPr>
            <a:normAutofit/>
          </a:bodyPr>
          <a:lstStyle/>
          <a:p>
            <a:pPr>
              <a:lnSpc>
                <a:spcPct val="90000"/>
              </a:lnSpc>
            </a:pPr>
            <a:r>
              <a:rPr lang="en-US" sz="2400" dirty="0">
                <a:latin typeface="Cambria" pitchFamily="18" charset="0"/>
              </a:rPr>
              <a:t>Accuracy is only one measure (error = 1-accuracy).</a:t>
            </a:r>
          </a:p>
          <a:p>
            <a:pPr>
              <a:lnSpc>
                <a:spcPct val="90000"/>
              </a:lnSpc>
            </a:pPr>
            <a:r>
              <a:rPr lang="en-US" sz="2400" b="1" dirty="0">
                <a:latin typeface="Cambria" pitchFamily="18" charset="0"/>
              </a:rPr>
              <a:t>Accuracy is not suitable in some applications</a:t>
            </a:r>
            <a:r>
              <a:rPr lang="en-US" sz="2400" dirty="0">
                <a:latin typeface="Cambria" pitchFamily="18" charset="0"/>
              </a:rPr>
              <a:t>. </a:t>
            </a:r>
          </a:p>
          <a:p>
            <a:pPr>
              <a:lnSpc>
                <a:spcPct val="90000"/>
              </a:lnSpc>
            </a:pPr>
            <a:r>
              <a:rPr lang="en-US" altLang="ja-JP" sz="2400" dirty="0" smtClean="0">
                <a:latin typeface="Cambria" pitchFamily="18" charset="0"/>
                <a:ea typeface="ＭＳ Ｐゴシック" pitchFamily="34" charset="-128"/>
              </a:rPr>
              <a:t>In </a:t>
            </a:r>
            <a:r>
              <a:rPr lang="en-US" altLang="ja-JP" sz="2400" dirty="0">
                <a:latin typeface="Cambria" pitchFamily="18" charset="0"/>
                <a:ea typeface="ＭＳ Ｐゴシック" pitchFamily="34" charset="-128"/>
              </a:rPr>
              <a:t>classification involving skewed or highly imbalanced data, e.g., network intrusion and financial fraud detections, we are interested only in the minority class. </a:t>
            </a:r>
          </a:p>
          <a:p>
            <a:pPr lvl="1">
              <a:lnSpc>
                <a:spcPct val="90000"/>
              </a:lnSpc>
            </a:pPr>
            <a:r>
              <a:rPr lang="en-US" altLang="ja-JP" dirty="0">
                <a:latin typeface="Cambria" pitchFamily="18" charset="0"/>
                <a:ea typeface="ＭＳ Ｐゴシック" pitchFamily="34" charset="-128"/>
              </a:rPr>
              <a:t>High accuracy does not mean any intrusion is detected. </a:t>
            </a:r>
          </a:p>
          <a:p>
            <a:pPr lvl="1">
              <a:lnSpc>
                <a:spcPct val="90000"/>
              </a:lnSpc>
            </a:pPr>
            <a:r>
              <a:rPr lang="en-US" altLang="ja-JP" dirty="0">
                <a:latin typeface="Cambria" pitchFamily="18" charset="0"/>
                <a:ea typeface="ＭＳ Ｐゴシック" pitchFamily="34" charset="-128"/>
              </a:rPr>
              <a:t>E.g., 1% intrusion. Achieve 99% accuracy by doing nothing. </a:t>
            </a:r>
          </a:p>
          <a:p>
            <a:pPr>
              <a:lnSpc>
                <a:spcPct val="90000"/>
              </a:lnSpc>
            </a:pPr>
            <a:r>
              <a:rPr lang="en-US" altLang="ja-JP" sz="2400" dirty="0">
                <a:latin typeface="Cambria" pitchFamily="18" charset="0"/>
                <a:ea typeface="ＭＳ Ｐゴシック" pitchFamily="34" charset="-128"/>
              </a:rPr>
              <a:t>The class of interest is commonly called the </a:t>
            </a:r>
            <a:r>
              <a:rPr lang="en-US" altLang="ja-JP" sz="2400" b="1" dirty="0">
                <a:latin typeface="Cambria" pitchFamily="18" charset="0"/>
                <a:ea typeface="ＭＳ Ｐゴシック" pitchFamily="34" charset="-128"/>
              </a:rPr>
              <a:t>positive class</a:t>
            </a:r>
            <a:r>
              <a:rPr lang="en-US" altLang="ja-JP" sz="2400" dirty="0">
                <a:latin typeface="Cambria" pitchFamily="18" charset="0"/>
                <a:ea typeface="ＭＳ Ｐゴシック" pitchFamily="34" charset="-128"/>
              </a:rPr>
              <a:t>, and the rest </a:t>
            </a:r>
            <a:r>
              <a:rPr lang="en-US" altLang="ja-JP" sz="2400" b="1" dirty="0">
                <a:latin typeface="Cambria" pitchFamily="18" charset="0"/>
                <a:ea typeface="ＭＳ Ｐゴシック" pitchFamily="34" charset="-128"/>
              </a:rPr>
              <a:t>negative classes.</a:t>
            </a:r>
            <a:endParaRPr lang="en-US" sz="2400" dirty="0">
              <a:latin typeface="Cambria" pitchFamily="18"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152400"/>
            <a:ext cx="8229600" cy="808038"/>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Cambria" pitchFamily="18" charset="0"/>
                <a:ea typeface="+mj-ea"/>
                <a:cs typeface="+mj-cs"/>
              </a:rPr>
              <a:t>Back propagation</a:t>
            </a:r>
            <a:endParaRPr kumimoji="0" lang="en-US" sz="36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
        <p:nvSpPr>
          <p:cNvPr id="3" name="Rectangle 3"/>
          <p:cNvSpPr txBox="1">
            <a:spLocks noChangeArrowheads="1"/>
          </p:cNvSpPr>
          <p:nvPr/>
        </p:nvSpPr>
        <p:spPr>
          <a:xfrm>
            <a:off x="190500" y="1371600"/>
            <a:ext cx="8458200" cy="5791199"/>
          </a:xfrm>
          <a:prstGeom prst="rect">
            <a:avLst/>
          </a:prstGeom>
        </p:spPr>
        <p:txBody>
          <a:bodyPr>
            <a:normAutofit/>
          </a:bodyPr>
          <a:lstStyle/>
          <a:p>
            <a:pPr marR="0" lvl="0" algn="l" defTabSz="914400" rtl="0" eaLnBrk="1" fontAlgn="auto" latinLnBrk="0" hangingPunct="1">
              <a:lnSpc>
                <a:spcPct val="90000"/>
              </a:lnSpc>
              <a:spcBef>
                <a:spcPts val="580"/>
              </a:spcBef>
              <a:spcAft>
                <a:spcPts val="0"/>
              </a:spcAft>
              <a:buClr>
                <a:schemeClr val="accent1"/>
              </a:buClr>
              <a:buSzPct val="85000"/>
              <a:tabLst/>
              <a:defRPr/>
            </a:pPr>
            <a:r>
              <a:rPr kumimoji="0" lang="en-US" altLang="ja-JP" sz="2000" i="0" u="none" strike="noStrike" kern="1200" cap="none" spc="0" normalizeH="0" baseline="0" noProof="0" dirty="0" smtClean="0">
                <a:ln>
                  <a:noFill/>
                </a:ln>
                <a:effectLst/>
                <a:uLnTx/>
                <a:uFillTx/>
                <a:latin typeface="Cambria" pitchFamily="18" charset="0"/>
                <a:ea typeface="ＭＳ Ｐゴシック" pitchFamily="34" charset="-128"/>
                <a:cs typeface="+mn-cs"/>
              </a:rPr>
              <a:t>Back propagation </a:t>
            </a:r>
            <a:r>
              <a:rPr kumimoji="0" lang="en-US" altLang="ja-JP" sz="2000" i="0" u="none" strike="noStrike" kern="1200" cap="none" spc="0" normalizeH="0" baseline="0" noProof="0" dirty="0" smtClean="0">
                <a:ln>
                  <a:noFill/>
                </a:ln>
                <a:effectLst/>
                <a:uLnTx/>
                <a:uFillTx/>
                <a:latin typeface="Cambria" pitchFamily="18" charset="0"/>
                <a:ea typeface="ＭＳ Ｐゴシック" pitchFamily="34" charset="-128"/>
                <a:cs typeface="+mn-cs"/>
              </a:rPr>
              <a:t>is a systematic</a:t>
            </a:r>
            <a:r>
              <a:rPr kumimoji="0" lang="en-US" altLang="ja-JP" sz="2000" i="0" u="none" strike="noStrike" kern="1200" cap="none" spc="0" normalizeH="0" noProof="0" dirty="0" smtClean="0">
                <a:ln>
                  <a:noFill/>
                </a:ln>
                <a:effectLst/>
                <a:uLnTx/>
                <a:uFillTx/>
                <a:latin typeface="Cambria" pitchFamily="18" charset="0"/>
                <a:ea typeface="ＭＳ Ｐゴシック" pitchFamily="34" charset="-128"/>
                <a:cs typeface="+mn-cs"/>
              </a:rPr>
              <a:t> method for training multiple-layer ANNs.</a:t>
            </a:r>
          </a:p>
          <a:p>
            <a:pPr marR="0" lvl="0" algn="l" defTabSz="914400" rtl="0" eaLnBrk="1" fontAlgn="auto" latinLnBrk="0" hangingPunct="1">
              <a:lnSpc>
                <a:spcPct val="90000"/>
              </a:lnSpc>
              <a:spcBef>
                <a:spcPts val="580"/>
              </a:spcBef>
              <a:spcAft>
                <a:spcPts val="0"/>
              </a:spcAft>
              <a:buClr>
                <a:schemeClr val="accent1"/>
              </a:buClr>
              <a:buSzPct val="85000"/>
              <a:tabLst/>
              <a:defRPr/>
            </a:pPr>
            <a:r>
              <a:rPr lang="en-US" sz="2000" baseline="0" dirty="0" smtClean="0">
                <a:latin typeface="Cambria" pitchFamily="18" charset="0"/>
                <a:ea typeface="ＭＳ Ｐゴシック" pitchFamily="34" charset="-128"/>
              </a:rPr>
              <a:t>The</a:t>
            </a:r>
            <a:r>
              <a:rPr lang="en-US" sz="2000" dirty="0" smtClean="0">
                <a:latin typeface="Cambria" pitchFamily="18" charset="0"/>
                <a:ea typeface="ＭＳ Ｐゴシック" pitchFamily="34" charset="-128"/>
              </a:rPr>
              <a:t> standard </a:t>
            </a:r>
            <a:r>
              <a:rPr lang="en-US" sz="2000" dirty="0" smtClean="0">
                <a:latin typeface="Cambria" pitchFamily="18" charset="0"/>
                <a:ea typeface="ＭＳ Ｐゴシック" pitchFamily="34" charset="-128"/>
              </a:rPr>
              <a:t>back propagation </a:t>
            </a:r>
            <a:r>
              <a:rPr lang="en-US" sz="2000" dirty="0" smtClean="0">
                <a:latin typeface="Cambria" pitchFamily="18" charset="0"/>
                <a:ea typeface="ＭＳ Ｐゴシック" pitchFamily="34" charset="-128"/>
              </a:rPr>
              <a:t>algorithm is as follows :</a:t>
            </a:r>
          </a:p>
          <a:p>
            <a:pPr marL="457200" marR="0" lvl="0" indent="-457200" algn="l" defTabSz="914400" rtl="0" eaLnBrk="1" fontAlgn="auto" latinLnBrk="0" hangingPunct="1">
              <a:lnSpc>
                <a:spcPct val="90000"/>
              </a:lnSpc>
              <a:spcBef>
                <a:spcPts val="580"/>
              </a:spcBef>
              <a:spcAft>
                <a:spcPts val="0"/>
              </a:spcAft>
              <a:buClr>
                <a:schemeClr val="accent1"/>
              </a:buClr>
              <a:buSzPct val="85000"/>
              <a:buFont typeface="+mj-lt"/>
              <a:buAutoNum type="arabicPeriod"/>
              <a:tabLst/>
              <a:defRPr/>
            </a:pPr>
            <a:r>
              <a:rPr kumimoji="0" lang="en-US" sz="2000" i="0" u="none" strike="noStrike" kern="1200" cap="none" spc="0" normalizeH="0" baseline="0" noProof="0" dirty="0" smtClean="0">
                <a:ln>
                  <a:noFill/>
                </a:ln>
                <a:effectLst/>
                <a:uLnTx/>
                <a:uFillTx/>
                <a:latin typeface="Cambria" pitchFamily="18" charset="0"/>
                <a:ea typeface="+mn-ea"/>
                <a:cs typeface="+mn-cs"/>
              </a:rPr>
              <a:t>Build a network </a:t>
            </a:r>
            <a:r>
              <a:rPr lang="en-US" sz="2000" dirty="0" smtClean="0">
                <a:latin typeface="Cambria" pitchFamily="18" charset="0"/>
              </a:rPr>
              <a:t>with a chosen number of input, hidden and output units.</a:t>
            </a:r>
          </a:p>
          <a:p>
            <a:pPr marL="457200" marR="0" lvl="0" indent="-457200" algn="l" defTabSz="914400" rtl="0" eaLnBrk="1" fontAlgn="auto" latinLnBrk="0" hangingPunct="1">
              <a:lnSpc>
                <a:spcPct val="90000"/>
              </a:lnSpc>
              <a:spcBef>
                <a:spcPts val="580"/>
              </a:spcBef>
              <a:spcAft>
                <a:spcPts val="0"/>
              </a:spcAft>
              <a:buClr>
                <a:schemeClr val="accent1"/>
              </a:buClr>
              <a:buSzPct val="85000"/>
              <a:buFont typeface="+mj-lt"/>
              <a:buAutoNum type="arabicPeriod"/>
              <a:tabLst/>
              <a:defRPr/>
            </a:pPr>
            <a:r>
              <a:rPr kumimoji="0" lang="en-US" sz="2000" i="0" u="none" strike="noStrike" kern="1200" cap="none" spc="0" normalizeH="0" baseline="0" noProof="0" dirty="0" smtClean="0">
                <a:ln>
                  <a:noFill/>
                </a:ln>
                <a:effectLst/>
                <a:uLnTx/>
                <a:uFillTx/>
                <a:latin typeface="Cambria" pitchFamily="18" charset="0"/>
                <a:ea typeface="+mn-ea"/>
                <a:cs typeface="+mn-cs"/>
              </a:rPr>
              <a:t>Initialize</a:t>
            </a:r>
            <a:r>
              <a:rPr kumimoji="0" lang="en-US" sz="2000" i="0" u="none" strike="noStrike" kern="1200" cap="none" spc="0" normalizeH="0" noProof="0" dirty="0" smtClean="0">
                <a:ln>
                  <a:noFill/>
                </a:ln>
                <a:effectLst/>
                <a:uLnTx/>
                <a:uFillTx/>
                <a:latin typeface="Cambria" pitchFamily="18" charset="0"/>
                <a:ea typeface="+mn-ea"/>
                <a:cs typeface="+mn-cs"/>
              </a:rPr>
              <a:t> all the weights to low random values</a:t>
            </a:r>
          </a:p>
          <a:p>
            <a:pPr marL="457200" marR="0" lvl="0" indent="-457200" algn="l" defTabSz="914400" rtl="0" eaLnBrk="1" fontAlgn="auto" latinLnBrk="0" hangingPunct="1">
              <a:lnSpc>
                <a:spcPct val="90000"/>
              </a:lnSpc>
              <a:spcBef>
                <a:spcPts val="580"/>
              </a:spcBef>
              <a:spcAft>
                <a:spcPts val="0"/>
              </a:spcAft>
              <a:buClr>
                <a:schemeClr val="accent1"/>
              </a:buClr>
              <a:buSzPct val="85000"/>
              <a:buFont typeface="+mj-lt"/>
              <a:buAutoNum type="arabicPeriod"/>
              <a:tabLst/>
              <a:defRPr/>
            </a:pPr>
            <a:r>
              <a:rPr lang="en-US" sz="2000" baseline="0" dirty="0" smtClean="0">
                <a:latin typeface="Cambria" pitchFamily="18" charset="0"/>
              </a:rPr>
              <a:t>Choose</a:t>
            </a:r>
            <a:r>
              <a:rPr lang="en-US" sz="2000" dirty="0" smtClean="0">
                <a:latin typeface="Cambria" pitchFamily="18" charset="0"/>
              </a:rPr>
              <a:t> a single training pair at random</a:t>
            </a:r>
          </a:p>
          <a:p>
            <a:pPr marL="457200" marR="0" lvl="0" indent="-457200" algn="l" defTabSz="914400" rtl="0" eaLnBrk="1" fontAlgn="auto" latinLnBrk="0" hangingPunct="1">
              <a:lnSpc>
                <a:spcPct val="90000"/>
              </a:lnSpc>
              <a:spcBef>
                <a:spcPts val="580"/>
              </a:spcBef>
              <a:spcAft>
                <a:spcPts val="0"/>
              </a:spcAft>
              <a:buClr>
                <a:schemeClr val="accent1"/>
              </a:buClr>
              <a:buSzPct val="85000"/>
              <a:buFont typeface="+mj-lt"/>
              <a:buAutoNum type="arabicPeriod"/>
              <a:tabLst/>
              <a:defRPr/>
            </a:pPr>
            <a:r>
              <a:rPr kumimoji="0" lang="en-US" sz="2000" i="0" u="none" strike="noStrike" kern="1200" cap="none" spc="0" normalizeH="0" baseline="0" noProof="0" dirty="0" smtClean="0">
                <a:ln>
                  <a:noFill/>
                </a:ln>
                <a:effectLst/>
                <a:uLnTx/>
                <a:uFillTx/>
                <a:latin typeface="Cambria" pitchFamily="18" charset="0"/>
                <a:ea typeface="+mn-ea"/>
                <a:cs typeface="+mn-cs"/>
              </a:rPr>
              <a:t>Copy</a:t>
            </a:r>
            <a:r>
              <a:rPr kumimoji="0" lang="en-US" sz="2000" i="0" u="none" strike="noStrike" kern="1200" cap="none" spc="0" normalizeH="0" noProof="0" dirty="0" smtClean="0">
                <a:ln>
                  <a:noFill/>
                </a:ln>
                <a:effectLst/>
                <a:uLnTx/>
                <a:uFillTx/>
                <a:latin typeface="Cambria" pitchFamily="18" charset="0"/>
                <a:ea typeface="+mn-ea"/>
                <a:cs typeface="+mn-cs"/>
              </a:rPr>
              <a:t> the input pattern to the input layer</a:t>
            </a:r>
          </a:p>
          <a:p>
            <a:pPr marL="457200" marR="0" lvl="0" indent="-457200" algn="l" defTabSz="914400" rtl="0" eaLnBrk="1" fontAlgn="auto" latinLnBrk="0" hangingPunct="1">
              <a:lnSpc>
                <a:spcPct val="90000"/>
              </a:lnSpc>
              <a:spcBef>
                <a:spcPts val="580"/>
              </a:spcBef>
              <a:spcAft>
                <a:spcPts val="0"/>
              </a:spcAft>
              <a:buClr>
                <a:schemeClr val="accent1"/>
              </a:buClr>
              <a:buSzPct val="85000"/>
              <a:buFont typeface="+mj-lt"/>
              <a:buAutoNum type="arabicPeriod"/>
              <a:tabLst/>
              <a:defRPr/>
            </a:pPr>
            <a:r>
              <a:rPr lang="en-US" sz="2000" baseline="0" dirty="0" smtClean="0">
                <a:latin typeface="Cambria" pitchFamily="18" charset="0"/>
              </a:rPr>
              <a:t>Cycle the network</a:t>
            </a:r>
            <a:r>
              <a:rPr lang="en-US" sz="2000" dirty="0" smtClean="0">
                <a:latin typeface="Cambria" pitchFamily="18" charset="0"/>
              </a:rPr>
              <a:t> so that the activations from the inputs generate the activations in the hidden and output layers</a:t>
            </a:r>
          </a:p>
          <a:p>
            <a:pPr marL="457200" marR="0" lvl="0" indent="-457200" algn="l" defTabSz="914400" rtl="0" eaLnBrk="1" fontAlgn="auto" latinLnBrk="0" hangingPunct="1">
              <a:lnSpc>
                <a:spcPct val="90000"/>
              </a:lnSpc>
              <a:spcBef>
                <a:spcPts val="580"/>
              </a:spcBef>
              <a:spcAft>
                <a:spcPts val="0"/>
              </a:spcAft>
              <a:buClr>
                <a:schemeClr val="accent1"/>
              </a:buClr>
              <a:buSzPct val="85000"/>
              <a:buFont typeface="+mj-lt"/>
              <a:buAutoNum type="arabicPeriod"/>
              <a:tabLst/>
              <a:defRPr/>
            </a:pPr>
            <a:r>
              <a:rPr kumimoji="0" lang="en-US" sz="2000" i="0" u="none" strike="noStrike" kern="1200" cap="none" spc="0" normalizeH="0" baseline="0" noProof="0" dirty="0" smtClean="0">
                <a:ln>
                  <a:noFill/>
                </a:ln>
                <a:effectLst/>
                <a:uLnTx/>
                <a:uFillTx/>
                <a:latin typeface="Cambria" pitchFamily="18" charset="0"/>
                <a:ea typeface="+mn-ea"/>
                <a:cs typeface="+mn-cs"/>
              </a:rPr>
              <a:t>Calculate</a:t>
            </a:r>
            <a:r>
              <a:rPr kumimoji="0" lang="en-US" sz="2000" i="0" u="none" strike="noStrike" kern="1200" cap="none" spc="0" normalizeH="0" noProof="0" dirty="0" smtClean="0">
                <a:ln>
                  <a:noFill/>
                </a:ln>
                <a:effectLst/>
                <a:uLnTx/>
                <a:uFillTx/>
                <a:latin typeface="Cambria" pitchFamily="18" charset="0"/>
                <a:ea typeface="+mn-ea"/>
                <a:cs typeface="+mn-cs"/>
              </a:rPr>
              <a:t> the error derivative between the output activation and the target output.</a:t>
            </a:r>
          </a:p>
          <a:p>
            <a:pPr marL="457200" marR="0" lvl="0" indent="-457200" algn="l" defTabSz="914400" rtl="0" eaLnBrk="1" fontAlgn="auto" latinLnBrk="0" hangingPunct="1">
              <a:lnSpc>
                <a:spcPct val="90000"/>
              </a:lnSpc>
              <a:spcBef>
                <a:spcPts val="580"/>
              </a:spcBef>
              <a:spcAft>
                <a:spcPts val="0"/>
              </a:spcAft>
              <a:buClr>
                <a:schemeClr val="accent1"/>
              </a:buClr>
              <a:buSzPct val="85000"/>
              <a:buFont typeface="+mj-lt"/>
              <a:buAutoNum type="arabicPeriod"/>
              <a:tabLst/>
              <a:defRPr/>
            </a:pPr>
            <a:r>
              <a:rPr kumimoji="0" lang="en-US" sz="2000" i="0" u="none" strike="noStrike" kern="1200" cap="none" spc="0" normalizeH="0" noProof="0" dirty="0" smtClean="0">
                <a:ln>
                  <a:noFill/>
                </a:ln>
                <a:effectLst/>
                <a:uLnTx/>
                <a:uFillTx/>
                <a:latin typeface="Cambria" pitchFamily="18" charset="0"/>
                <a:ea typeface="+mn-ea"/>
                <a:cs typeface="+mn-cs"/>
              </a:rPr>
              <a:t>Back propagate </a:t>
            </a:r>
            <a:r>
              <a:rPr kumimoji="0" lang="en-US" sz="2000" i="0" u="none" strike="noStrike" kern="1200" cap="none" spc="0" normalizeH="0" noProof="0" dirty="0" smtClean="0">
                <a:ln>
                  <a:noFill/>
                </a:ln>
                <a:effectLst/>
                <a:uLnTx/>
                <a:uFillTx/>
                <a:latin typeface="Cambria" pitchFamily="18" charset="0"/>
                <a:ea typeface="+mn-ea"/>
                <a:cs typeface="+mn-cs"/>
              </a:rPr>
              <a:t>the summed products of the weights and errors in the output layer in order to calculate the error in the hidden units.</a:t>
            </a:r>
          </a:p>
          <a:p>
            <a:pPr marL="457200" marR="0" lvl="0" indent="-457200" algn="l" defTabSz="914400" rtl="0" eaLnBrk="1" fontAlgn="auto" latinLnBrk="0" hangingPunct="1">
              <a:lnSpc>
                <a:spcPct val="90000"/>
              </a:lnSpc>
              <a:spcBef>
                <a:spcPts val="580"/>
              </a:spcBef>
              <a:spcAft>
                <a:spcPts val="0"/>
              </a:spcAft>
              <a:buClr>
                <a:schemeClr val="accent1"/>
              </a:buClr>
              <a:buSzPct val="85000"/>
              <a:buFont typeface="+mj-lt"/>
              <a:buAutoNum type="arabicPeriod"/>
              <a:tabLst/>
              <a:defRPr/>
            </a:pPr>
            <a:r>
              <a:rPr lang="en-US" sz="2000" baseline="0" dirty="0" smtClean="0">
                <a:latin typeface="Cambria" pitchFamily="18" charset="0"/>
              </a:rPr>
              <a:t>Update</a:t>
            </a:r>
            <a:r>
              <a:rPr lang="en-US" sz="2000" dirty="0" smtClean="0">
                <a:latin typeface="Cambria" pitchFamily="18" charset="0"/>
              </a:rPr>
              <a:t> the weights attached to each unit according to the error in that unit, the output from the unit below it, and the learning parameters, until the error is sufficiently low or the network settles.</a:t>
            </a:r>
            <a:endParaRPr kumimoji="0" lang="en-US" sz="2000" i="0" u="none" strike="noStrike" kern="1200" cap="none" spc="0" normalizeH="0" baseline="0" noProof="0" dirty="0">
              <a:ln>
                <a:noFill/>
              </a:ln>
              <a:effectLst/>
              <a:uLnTx/>
              <a:uFillTx/>
              <a:latin typeface="Cambri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a:xfrm>
            <a:off x="457200" y="381000"/>
            <a:ext cx="7772400" cy="731838"/>
          </a:xfrm>
        </p:spPr>
        <p:txBody>
          <a:bodyPr>
            <a:normAutofit/>
          </a:bodyPr>
          <a:lstStyle/>
          <a:p>
            <a:r>
              <a:rPr lang="en-US" sz="3600" dirty="0" smtClean="0">
                <a:solidFill>
                  <a:schemeClr val="tx1"/>
                </a:solidFill>
                <a:latin typeface="Cambria" pitchFamily="18" charset="0"/>
              </a:rPr>
              <a:t>Conclusion</a:t>
            </a:r>
            <a:endParaRPr lang="en-US" sz="3600" dirty="0">
              <a:solidFill>
                <a:schemeClr val="tx1"/>
              </a:solidFill>
              <a:latin typeface="Cambria" pitchFamily="18" charset="0"/>
            </a:endParaRPr>
          </a:p>
        </p:txBody>
      </p:sp>
      <p:sp>
        <p:nvSpPr>
          <p:cNvPr id="892931" name="Rectangle 3"/>
          <p:cNvSpPr>
            <a:spLocks noGrp="1" noChangeArrowheads="1"/>
          </p:cNvSpPr>
          <p:nvPr>
            <p:ph idx="1"/>
          </p:nvPr>
        </p:nvSpPr>
        <p:spPr>
          <a:xfrm>
            <a:off x="576263" y="1160463"/>
            <a:ext cx="8229600" cy="5113337"/>
          </a:xfrm>
        </p:spPr>
        <p:txBody>
          <a:bodyPr>
            <a:normAutofit/>
          </a:bodyPr>
          <a:lstStyle/>
          <a:p>
            <a:r>
              <a:rPr lang="en-US" sz="2400" dirty="0">
                <a:latin typeface="Cambria" pitchFamily="18" charset="0"/>
              </a:rPr>
              <a:t>Applications of supervised learning are in almost any field or domain. </a:t>
            </a:r>
          </a:p>
          <a:p>
            <a:r>
              <a:rPr lang="en-US" sz="2400" dirty="0" smtClean="0">
                <a:latin typeface="Cambria" pitchFamily="18" charset="0"/>
              </a:rPr>
              <a:t>There are numerous classification </a:t>
            </a:r>
            <a:r>
              <a:rPr lang="en-US" sz="2400" dirty="0">
                <a:latin typeface="Cambria" pitchFamily="18" charset="0"/>
              </a:rPr>
              <a:t>techniques.</a:t>
            </a:r>
          </a:p>
          <a:p>
            <a:r>
              <a:rPr lang="en-US" sz="2400" dirty="0">
                <a:latin typeface="Cambria" pitchFamily="18" charset="0"/>
              </a:rPr>
              <a:t>There are still many other methods, e.g., </a:t>
            </a:r>
          </a:p>
          <a:p>
            <a:pPr lvl="1"/>
            <a:r>
              <a:rPr lang="en-US" dirty="0">
                <a:latin typeface="Cambria" pitchFamily="18" charset="0"/>
              </a:rPr>
              <a:t>Bayesian networks</a:t>
            </a:r>
          </a:p>
          <a:p>
            <a:pPr lvl="1"/>
            <a:r>
              <a:rPr lang="en-US" dirty="0">
                <a:latin typeface="Cambria" pitchFamily="18" charset="0"/>
              </a:rPr>
              <a:t>Neural networks</a:t>
            </a:r>
          </a:p>
          <a:p>
            <a:pPr lvl="1"/>
            <a:r>
              <a:rPr lang="en-US" dirty="0">
                <a:latin typeface="Cambria" pitchFamily="18" charset="0"/>
              </a:rPr>
              <a:t>Genetic algorithms</a:t>
            </a:r>
          </a:p>
          <a:p>
            <a:pPr lvl="1"/>
            <a:r>
              <a:rPr lang="en-US" dirty="0">
                <a:latin typeface="Cambria" pitchFamily="18" charset="0"/>
              </a:rPr>
              <a:t>Fuzzy classification</a:t>
            </a:r>
          </a:p>
          <a:p>
            <a:pPr lvl="1">
              <a:buFont typeface="Wingdings" pitchFamily="2" charset="2"/>
              <a:buNone/>
            </a:pPr>
            <a:r>
              <a:rPr lang="en-US" dirty="0">
                <a:latin typeface="Cambria" pitchFamily="18" charset="0"/>
              </a:rPr>
              <a:t>This large number of methods also show the importance of classification and its wide applicability. </a:t>
            </a:r>
          </a:p>
          <a:p>
            <a:r>
              <a:rPr lang="en-US" sz="2400" dirty="0">
                <a:latin typeface="Cambria" pitchFamily="18" charset="0"/>
              </a:rPr>
              <a:t>It remains to be an active research area.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95600" y="2057400"/>
            <a:ext cx="7772400" cy="731838"/>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dirty="0" smtClean="0">
                <a:latin typeface="Cambria" pitchFamily="18" charset="0"/>
                <a:ea typeface="+mj-ea"/>
                <a:cs typeface="+mj-cs"/>
              </a:rPr>
              <a:t>THANK YOU !!!</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381000" y="0"/>
            <a:ext cx="7772400" cy="1143000"/>
          </a:xfrm>
        </p:spPr>
        <p:txBody>
          <a:bodyPr>
            <a:normAutofit/>
          </a:bodyPr>
          <a:lstStyle/>
          <a:p>
            <a:r>
              <a:rPr lang="en-US" dirty="0">
                <a:solidFill>
                  <a:schemeClr val="tx1"/>
                </a:solidFill>
                <a:latin typeface="Cambria" pitchFamily="18" charset="0"/>
              </a:rPr>
              <a:t>Another application</a:t>
            </a:r>
          </a:p>
        </p:txBody>
      </p:sp>
      <p:sp>
        <p:nvSpPr>
          <p:cNvPr id="707587" name="Rectangle 3"/>
          <p:cNvSpPr>
            <a:spLocks noGrp="1" noChangeArrowheads="1"/>
          </p:cNvSpPr>
          <p:nvPr>
            <p:ph idx="1"/>
          </p:nvPr>
        </p:nvSpPr>
        <p:spPr>
          <a:xfrm>
            <a:off x="468313" y="1304925"/>
            <a:ext cx="8193087" cy="4752975"/>
          </a:xfrm>
        </p:spPr>
        <p:txBody>
          <a:bodyPr>
            <a:noAutofit/>
          </a:bodyPr>
          <a:lstStyle/>
          <a:p>
            <a:pPr>
              <a:lnSpc>
                <a:spcPct val="90000"/>
              </a:lnSpc>
            </a:pPr>
            <a:r>
              <a:rPr lang="en-US" altLang="zh-CN" sz="2400" dirty="0">
                <a:latin typeface="Cambria" pitchFamily="18" charset="0"/>
                <a:ea typeface="宋体" pitchFamily="2" charset="-122"/>
              </a:rPr>
              <a:t>A credit card company receives thousands of applications for new cards. Each application contains information about an applicant, </a:t>
            </a:r>
          </a:p>
          <a:p>
            <a:pPr marL="742950" lvl="1" indent="-285750">
              <a:lnSpc>
                <a:spcPct val="90000"/>
              </a:lnSpc>
            </a:pPr>
            <a:r>
              <a:rPr lang="en-US" altLang="zh-CN" dirty="0">
                <a:latin typeface="Cambria" pitchFamily="18" charset="0"/>
                <a:ea typeface="宋体" pitchFamily="2" charset="-122"/>
              </a:rPr>
              <a:t>age </a:t>
            </a:r>
          </a:p>
          <a:p>
            <a:pPr marL="742950" lvl="1" indent="-285750">
              <a:lnSpc>
                <a:spcPct val="90000"/>
              </a:lnSpc>
            </a:pPr>
            <a:r>
              <a:rPr lang="en-US" altLang="zh-CN" dirty="0">
                <a:latin typeface="Cambria" pitchFamily="18" charset="0"/>
                <a:ea typeface="宋体" pitchFamily="2" charset="-122"/>
              </a:rPr>
              <a:t>Marital status</a:t>
            </a:r>
          </a:p>
          <a:p>
            <a:pPr marL="742950" lvl="1" indent="-285750">
              <a:lnSpc>
                <a:spcPct val="90000"/>
              </a:lnSpc>
            </a:pPr>
            <a:r>
              <a:rPr lang="en-US" altLang="zh-CN" dirty="0">
                <a:latin typeface="Cambria" pitchFamily="18" charset="0"/>
                <a:ea typeface="宋体" pitchFamily="2" charset="-122"/>
              </a:rPr>
              <a:t>annual salary</a:t>
            </a:r>
          </a:p>
          <a:p>
            <a:pPr marL="742950" lvl="1" indent="-285750">
              <a:lnSpc>
                <a:spcPct val="90000"/>
              </a:lnSpc>
            </a:pPr>
            <a:r>
              <a:rPr lang="en-US" altLang="zh-CN" dirty="0">
                <a:latin typeface="Cambria" pitchFamily="18" charset="0"/>
                <a:ea typeface="宋体" pitchFamily="2" charset="-122"/>
              </a:rPr>
              <a:t>outstanding debts</a:t>
            </a:r>
          </a:p>
          <a:p>
            <a:pPr marL="742950" lvl="1" indent="-285750">
              <a:lnSpc>
                <a:spcPct val="90000"/>
              </a:lnSpc>
            </a:pPr>
            <a:r>
              <a:rPr lang="en-US" altLang="zh-CN" dirty="0">
                <a:latin typeface="Cambria" pitchFamily="18" charset="0"/>
                <a:ea typeface="宋体" pitchFamily="2" charset="-122"/>
              </a:rPr>
              <a:t>credit rating</a:t>
            </a:r>
          </a:p>
          <a:p>
            <a:pPr marL="742950" lvl="1" indent="-285750">
              <a:lnSpc>
                <a:spcPct val="90000"/>
              </a:lnSpc>
            </a:pPr>
            <a:r>
              <a:rPr lang="en-US" altLang="zh-CN" dirty="0">
                <a:latin typeface="Cambria" pitchFamily="18" charset="0"/>
                <a:ea typeface="宋体" pitchFamily="2" charset="-122"/>
              </a:rPr>
              <a:t>etc. </a:t>
            </a:r>
          </a:p>
          <a:p>
            <a:pPr>
              <a:lnSpc>
                <a:spcPct val="90000"/>
              </a:lnSpc>
            </a:pPr>
            <a:r>
              <a:rPr lang="en-US" altLang="zh-CN" sz="2400" dirty="0">
                <a:latin typeface="Cambria" pitchFamily="18" charset="0"/>
                <a:ea typeface="宋体" pitchFamily="2" charset="-122"/>
              </a:rPr>
              <a:t>Problem: to decide whether an application should approved, or to classify applications into two categories, approved and not approved. </a:t>
            </a:r>
            <a:endParaRPr lang="en-US" sz="2400" dirty="0">
              <a:latin typeface="Cambria"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304800" y="0"/>
            <a:ext cx="7772400" cy="1143000"/>
          </a:xfrm>
        </p:spPr>
        <p:txBody>
          <a:bodyPr>
            <a:normAutofit/>
          </a:bodyPr>
          <a:lstStyle/>
          <a:p>
            <a:r>
              <a:rPr lang="en-US" sz="3600" dirty="0">
                <a:solidFill>
                  <a:schemeClr val="tx1"/>
                </a:solidFill>
                <a:latin typeface="Cambria" pitchFamily="18" charset="0"/>
              </a:rPr>
              <a:t>Machine learning and our focus</a:t>
            </a:r>
          </a:p>
        </p:txBody>
      </p:sp>
      <p:sp>
        <p:nvSpPr>
          <p:cNvPr id="762883" name="Rectangle 3"/>
          <p:cNvSpPr>
            <a:spLocks noGrp="1" noChangeArrowheads="1"/>
          </p:cNvSpPr>
          <p:nvPr>
            <p:ph idx="1"/>
          </p:nvPr>
        </p:nvSpPr>
        <p:spPr>
          <a:xfrm>
            <a:off x="468313" y="1258887"/>
            <a:ext cx="8064500" cy="4860925"/>
          </a:xfrm>
        </p:spPr>
        <p:txBody>
          <a:bodyPr>
            <a:normAutofit/>
          </a:bodyPr>
          <a:lstStyle/>
          <a:p>
            <a:r>
              <a:rPr lang="en-US" sz="2400" dirty="0">
                <a:latin typeface="Cambria" pitchFamily="18" charset="0"/>
              </a:rPr>
              <a:t>Like human learning from past experiences.</a:t>
            </a:r>
          </a:p>
          <a:p>
            <a:r>
              <a:rPr lang="en-US" sz="2400" dirty="0">
                <a:latin typeface="Cambria" pitchFamily="18" charset="0"/>
              </a:rPr>
              <a:t>A computer does not have “experiences”.</a:t>
            </a:r>
          </a:p>
          <a:p>
            <a:r>
              <a:rPr lang="en-US" sz="2400" dirty="0">
                <a:latin typeface="Cambria" pitchFamily="18" charset="0"/>
              </a:rPr>
              <a:t>A computer system learns from data, which represent some “past experiences” of an application domain. </a:t>
            </a:r>
          </a:p>
          <a:p>
            <a:r>
              <a:rPr lang="en-US" sz="2400" dirty="0">
                <a:latin typeface="Cambria" pitchFamily="18" charset="0"/>
              </a:rPr>
              <a:t>Our focus: learn a target function that can be used to predict the values of a discrete class attribute, e.g., approve or not-approved, and high-risk or low risk. </a:t>
            </a:r>
          </a:p>
          <a:p>
            <a:r>
              <a:rPr lang="en-US" sz="2400" dirty="0">
                <a:latin typeface="Cambria" pitchFamily="18" charset="0"/>
              </a:rPr>
              <a:t>The task is commonly called: Supervised learning, classification, or inductive learning.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1" name="Rectangle 3"/>
          <p:cNvSpPr>
            <a:spLocks noGrp="1" noChangeArrowheads="1"/>
          </p:cNvSpPr>
          <p:nvPr>
            <p:ph type="title"/>
          </p:nvPr>
        </p:nvSpPr>
        <p:spPr>
          <a:xfrm>
            <a:off x="381000" y="0"/>
            <a:ext cx="7772400" cy="1143000"/>
          </a:xfrm>
        </p:spPr>
        <p:txBody>
          <a:bodyPr>
            <a:normAutofit/>
          </a:bodyPr>
          <a:lstStyle/>
          <a:p>
            <a:r>
              <a:rPr lang="en-GB" sz="3600" dirty="0">
                <a:solidFill>
                  <a:schemeClr val="tx1"/>
                </a:solidFill>
                <a:latin typeface="Cambria" pitchFamily="18" charset="0"/>
              </a:rPr>
              <a:t>The data and the goal</a:t>
            </a:r>
          </a:p>
        </p:txBody>
      </p:sp>
      <p:sp>
        <p:nvSpPr>
          <p:cNvPr id="708610" name="Rectangle 2"/>
          <p:cNvSpPr>
            <a:spLocks noGrp="1" noChangeArrowheads="1"/>
          </p:cNvSpPr>
          <p:nvPr>
            <p:ph idx="1"/>
          </p:nvPr>
        </p:nvSpPr>
        <p:spPr>
          <a:xfrm>
            <a:off x="457200" y="1304925"/>
            <a:ext cx="8229600" cy="4679950"/>
          </a:xfrm>
        </p:spPr>
        <p:txBody>
          <a:bodyPr/>
          <a:lstStyle/>
          <a:p>
            <a:r>
              <a:rPr lang="en-GB" sz="2400" dirty="0">
                <a:latin typeface="Cambria" pitchFamily="18" charset="0"/>
              </a:rPr>
              <a:t>Data: A set of data records (also called examples, instances or cases) described by</a:t>
            </a:r>
          </a:p>
          <a:p>
            <a:pPr marL="742950" lvl="1" indent="-285750"/>
            <a:r>
              <a:rPr lang="en-GB" i="1" dirty="0">
                <a:latin typeface="Cambria" pitchFamily="18" charset="0"/>
              </a:rPr>
              <a:t>k</a:t>
            </a:r>
            <a:r>
              <a:rPr lang="en-GB" dirty="0">
                <a:latin typeface="Cambria" pitchFamily="18" charset="0"/>
              </a:rPr>
              <a:t> attributes: </a:t>
            </a:r>
            <a:r>
              <a:rPr lang="en-GB" i="1" dirty="0">
                <a:latin typeface="Cambria" pitchFamily="18" charset="0"/>
              </a:rPr>
              <a:t>A</a:t>
            </a:r>
            <a:r>
              <a:rPr lang="en-GB" baseline="-25000" dirty="0">
                <a:latin typeface="Cambria" pitchFamily="18" charset="0"/>
              </a:rPr>
              <a:t>1</a:t>
            </a:r>
            <a:r>
              <a:rPr lang="en-GB" dirty="0">
                <a:latin typeface="Cambria" pitchFamily="18" charset="0"/>
              </a:rPr>
              <a:t>, </a:t>
            </a:r>
            <a:r>
              <a:rPr lang="en-GB" i="1" dirty="0">
                <a:latin typeface="Cambria" pitchFamily="18" charset="0"/>
              </a:rPr>
              <a:t>A</a:t>
            </a:r>
            <a:r>
              <a:rPr lang="en-GB" baseline="-25000" dirty="0">
                <a:latin typeface="Cambria" pitchFamily="18" charset="0"/>
              </a:rPr>
              <a:t>2</a:t>
            </a:r>
            <a:r>
              <a:rPr lang="en-GB" dirty="0">
                <a:latin typeface="Cambria" pitchFamily="18" charset="0"/>
              </a:rPr>
              <a:t>, … </a:t>
            </a:r>
            <a:r>
              <a:rPr lang="en-GB" i="1" dirty="0" err="1">
                <a:latin typeface="Cambria" pitchFamily="18" charset="0"/>
              </a:rPr>
              <a:t>A</a:t>
            </a:r>
            <a:r>
              <a:rPr lang="en-GB" i="1" baseline="-25000" dirty="0" err="1">
                <a:latin typeface="Cambria" pitchFamily="18" charset="0"/>
              </a:rPr>
              <a:t>k</a:t>
            </a:r>
            <a:r>
              <a:rPr lang="en-GB" dirty="0">
                <a:latin typeface="Cambria" pitchFamily="18" charset="0"/>
              </a:rPr>
              <a:t>. </a:t>
            </a:r>
          </a:p>
          <a:p>
            <a:pPr marL="742950" lvl="1" indent="-285750"/>
            <a:r>
              <a:rPr lang="en-GB" dirty="0">
                <a:latin typeface="Cambria" pitchFamily="18" charset="0"/>
              </a:rPr>
              <a:t>a class: Each example is labelled with a pre-defined class. </a:t>
            </a:r>
          </a:p>
          <a:p>
            <a:r>
              <a:rPr lang="en-GB" sz="2400" dirty="0">
                <a:latin typeface="Cambria" pitchFamily="18" charset="0"/>
              </a:rPr>
              <a:t>Goal: To learn a classification model from the data that can be used to predict the classes of new (future, or test) cases/instances.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395288" y="225425"/>
            <a:ext cx="8212137" cy="871538"/>
          </a:xfrm>
        </p:spPr>
        <p:txBody>
          <a:bodyPr>
            <a:normAutofit/>
          </a:bodyPr>
          <a:lstStyle/>
          <a:p>
            <a:r>
              <a:rPr lang="en-US" sz="3600" dirty="0">
                <a:solidFill>
                  <a:schemeClr val="tx1"/>
                </a:solidFill>
                <a:latin typeface="Cambria" pitchFamily="18" charset="0"/>
              </a:rPr>
              <a:t>An example: data (loan application)</a:t>
            </a:r>
          </a:p>
        </p:txBody>
      </p:sp>
      <p:pic>
        <p:nvPicPr>
          <p:cNvPr id="710664" name="Picture 8"/>
          <p:cNvPicPr>
            <a:picLocks noGrp="1" noChangeAspect="1" noChangeArrowheads="1"/>
          </p:cNvPicPr>
          <p:nvPr>
            <p:ph idx="1"/>
          </p:nvPr>
        </p:nvPicPr>
        <p:blipFill>
          <a:blip r:embed="rId2"/>
          <a:srcRect/>
          <a:stretch>
            <a:fillRect/>
          </a:stretch>
        </p:blipFill>
        <p:spPr>
          <a:xfrm>
            <a:off x="358775" y="1341438"/>
            <a:ext cx="8229600" cy="4789487"/>
          </a:xfr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400277" y="193675"/>
            <a:ext cx="8229600" cy="1139825"/>
          </a:xfrm>
        </p:spPr>
        <p:txBody>
          <a:bodyPr>
            <a:normAutofit/>
          </a:bodyPr>
          <a:lstStyle/>
          <a:p>
            <a:r>
              <a:rPr lang="en-US" sz="3600" dirty="0">
                <a:solidFill>
                  <a:schemeClr val="tx1"/>
                </a:solidFill>
                <a:latin typeface="Cambria" pitchFamily="18" charset="0"/>
              </a:rPr>
              <a:t>An example: the learning task</a:t>
            </a:r>
          </a:p>
        </p:txBody>
      </p:sp>
      <p:sp>
        <p:nvSpPr>
          <p:cNvPr id="763907" name="Rectangle 3"/>
          <p:cNvSpPr>
            <a:spLocks noGrp="1" noChangeArrowheads="1"/>
          </p:cNvSpPr>
          <p:nvPr>
            <p:ph type="body" sz="half" idx="1"/>
          </p:nvPr>
        </p:nvSpPr>
        <p:spPr>
          <a:xfrm>
            <a:off x="457200" y="1412875"/>
            <a:ext cx="8183563" cy="4718050"/>
          </a:xfrm>
        </p:spPr>
        <p:txBody>
          <a:bodyPr>
            <a:normAutofit/>
          </a:bodyPr>
          <a:lstStyle/>
          <a:p>
            <a:r>
              <a:rPr lang="en-US" sz="2400" dirty="0">
                <a:latin typeface="Cambria" pitchFamily="18" charset="0"/>
              </a:rPr>
              <a:t>Learn a classification model from the data </a:t>
            </a:r>
          </a:p>
          <a:p>
            <a:r>
              <a:rPr lang="en-US" sz="2400" dirty="0">
                <a:latin typeface="Cambria" pitchFamily="18" charset="0"/>
              </a:rPr>
              <a:t>Use the model to classify future loan applications into </a:t>
            </a:r>
          </a:p>
          <a:p>
            <a:pPr lvl="1"/>
            <a:r>
              <a:rPr lang="en-US" dirty="0">
                <a:latin typeface="Cambria" pitchFamily="18" charset="0"/>
              </a:rPr>
              <a:t>Yes (approved) and </a:t>
            </a:r>
          </a:p>
          <a:p>
            <a:pPr lvl="1"/>
            <a:r>
              <a:rPr lang="en-US" dirty="0">
                <a:latin typeface="Cambria" pitchFamily="18" charset="0"/>
              </a:rPr>
              <a:t>No (not approved)</a:t>
            </a:r>
          </a:p>
          <a:p>
            <a:r>
              <a:rPr lang="en-US" sz="2400" dirty="0">
                <a:latin typeface="Cambria" pitchFamily="18" charset="0"/>
              </a:rPr>
              <a:t>What is the class for following case/instance?</a:t>
            </a:r>
          </a:p>
        </p:txBody>
      </p:sp>
      <p:pic>
        <p:nvPicPr>
          <p:cNvPr id="763908" name="Picture 4"/>
          <p:cNvPicPr>
            <a:picLocks noGrp="1" noChangeAspect="1" noChangeArrowheads="1"/>
          </p:cNvPicPr>
          <p:nvPr>
            <p:ph sz="half" idx="2"/>
          </p:nvPr>
        </p:nvPicPr>
        <p:blipFill>
          <a:blip r:embed="rId2"/>
          <a:srcRect/>
          <a:stretch>
            <a:fillRect/>
          </a:stretch>
        </p:blipFill>
        <p:spPr>
          <a:xfrm>
            <a:off x="539750" y="4545013"/>
            <a:ext cx="8208963" cy="936625"/>
          </a:xfrm>
          <a:noFill/>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0" y="273083"/>
            <a:ext cx="7772400" cy="1143000"/>
          </a:xfrm>
        </p:spPr>
        <p:txBody>
          <a:bodyPr>
            <a:normAutofit/>
          </a:bodyPr>
          <a:lstStyle/>
          <a:p>
            <a:r>
              <a:rPr lang="en-US" sz="3600" dirty="0">
                <a:solidFill>
                  <a:schemeClr val="tx1"/>
                </a:solidFill>
                <a:latin typeface="Cambria" pitchFamily="18" charset="0"/>
              </a:rPr>
              <a:t>Supervised vs. unsupervised Learning</a:t>
            </a:r>
          </a:p>
        </p:txBody>
      </p:sp>
      <p:sp>
        <p:nvSpPr>
          <p:cNvPr id="783363" name="Rectangle 3"/>
          <p:cNvSpPr>
            <a:spLocks noGrp="1" noChangeArrowheads="1"/>
          </p:cNvSpPr>
          <p:nvPr>
            <p:ph idx="1"/>
          </p:nvPr>
        </p:nvSpPr>
        <p:spPr>
          <a:xfrm>
            <a:off x="457200" y="1341438"/>
            <a:ext cx="8229600" cy="4751387"/>
          </a:xfrm>
        </p:spPr>
        <p:txBody>
          <a:bodyPr>
            <a:normAutofit/>
          </a:bodyPr>
          <a:lstStyle/>
          <a:p>
            <a:pPr>
              <a:lnSpc>
                <a:spcPct val="90000"/>
              </a:lnSpc>
            </a:pPr>
            <a:r>
              <a:rPr lang="en-US" sz="2400" dirty="0">
                <a:latin typeface="Cambria" pitchFamily="18" charset="0"/>
              </a:rPr>
              <a:t>Supervised learning: classification is seen as supervised learning from examples. </a:t>
            </a:r>
          </a:p>
          <a:p>
            <a:pPr lvl="1">
              <a:lnSpc>
                <a:spcPct val="90000"/>
              </a:lnSpc>
            </a:pPr>
            <a:r>
              <a:rPr lang="en-US" dirty="0">
                <a:latin typeface="Cambria" pitchFamily="18" charset="0"/>
              </a:rPr>
              <a:t>Supervision: The data (observations, measurements, etc.) are labeled with pre-defined classes. It is like that a “teacher” gives the classes (supervision). </a:t>
            </a:r>
          </a:p>
          <a:p>
            <a:pPr lvl="1">
              <a:lnSpc>
                <a:spcPct val="90000"/>
              </a:lnSpc>
            </a:pPr>
            <a:r>
              <a:rPr lang="en-US" dirty="0">
                <a:latin typeface="Cambria" pitchFamily="18" charset="0"/>
              </a:rPr>
              <a:t>Test data are classified into these classes too. </a:t>
            </a:r>
          </a:p>
          <a:p>
            <a:pPr>
              <a:lnSpc>
                <a:spcPct val="90000"/>
              </a:lnSpc>
            </a:pPr>
            <a:r>
              <a:rPr lang="en-US" sz="2400" dirty="0">
                <a:latin typeface="Cambria" pitchFamily="18" charset="0"/>
              </a:rPr>
              <a:t>Unsupervised learning (clustering)</a:t>
            </a:r>
          </a:p>
          <a:p>
            <a:pPr lvl="1">
              <a:lnSpc>
                <a:spcPct val="90000"/>
              </a:lnSpc>
            </a:pPr>
            <a:r>
              <a:rPr lang="en-US" dirty="0">
                <a:latin typeface="Cambria" pitchFamily="18" charset="0"/>
              </a:rPr>
              <a:t>Class labels of the data are unknown</a:t>
            </a:r>
          </a:p>
          <a:p>
            <a:pPr lvl="1">
              <a:lnSpc>
                <a:spcPct val="90000"/>
              </a:lnSpc>
            </a:pPr>
            <a:r>
              <a:rPr lang="en-US" dirty="0">
                <a:latin typeface="Cambria" pitchFamily="18" charset="0"/>
              </a:rPr>
              <a:t>Given a set of data, the task is to establish the existence of classes or clusters in the data</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ChangeArrowheads="1"/>
          </p:cNvSpPr>
          <p:nvPr>
            <p:ph type="title"/>
          </p:nvPr>
        </p:nvSpPr>
        <p:spPr>
          <a:xfrm>
            <a:off x="-6220" y="149647"/>
            <a:ext cx="8399463" cy="1139825"/>
          </a:xfrm>
        </p:spPr>
        <p:txBody>
          <a:bodyPr>
            <a:normAutofit/>
          </a:bodyPr>
          <a:lstStyle/>
          <a:p>
            <a:r>
              <a:rPr lang="en-US" sz="3600" dirty="0">
                <a:solidFill>
                  <a:schemeClr val="tx1"/>
                </a:solidFill>
                <a:latin typeface="Cambria" pitchFamily="18" charset="0"/>
              </a:rPr>
              <a:t>Supervised learning process: two steps</a:t>
            </a:r>
          </a:p>
        </p:txBody>
      </p:sp>
      <p:pic>
        <p:nvPicPr>
          <p:cNvPr id="764932" name="Picture 4"/>
          <p:cNvPicPr>
            <a:picLocks noGrp="1" noChangeAspect="1" noChangeArrowheads="1"/>
          </p:cNvPicPr>
          <p:nvPr>
            <p:ph sz="half" idx="1"/>
          </p:nvPr>
        </p:nvPicPr>
        <p:blipFill>
          <a:blip r:embed="rId3"/>
          <a:stretch>
            <a:fillRect/>
          </a:stretch>
        </p:blipFill>
        <p:spPr>
          <a:xfrm>
            <a:off x="894686" y="4377500"/>
            <a:ext cx="5429914" cy="1642300"/>
          </a:xfrm>
          <a:noFill/>
          <a:ln/>
        </p:spPr>
      </p:pic>
      <p:sp>
        <p:nvSpPr>
          <p:cNvPr id="764934" name="Text Box 6"/>
          <p:cNvSpPr txBox="1">
            <a:spLocks noChangeArrowheads="1"/>
          </p:cNvSpPr>
          <p:nvPr/>
        </p:nvSpPr>
        <p:spPr bwMode="auto">
          <a:xfrm>
            <a:off x="503238" y="1233488"/>
            <a:ext cx="8388350" cy="1237262"/>
          </a:xfrm>
          <a:prstGeom prst="rect">
            <a:avLst/>
          </a:prstGeom>
          <a:noFill/>
          <a:ln w="9525" algn="ctr">
            <a:noFill/>
            <a:miter lim="800000"/>
            <a:headEnd/>
            <a:tailEnd/>
          </a:ln>
          <a:effectLst/>
        </p:spPr>
        <p:txBody>
          <a:bodyPr>
            <a:spAutoFit/>
          </a:bodyPr>
          <a:lstStyle/>
          <a:p>
            <a:pPr marL="342900" indent="-342900">
              <a:spcBef>
                <a:spcPct val="10000"/>
              </a:spcBef>
            </a:pPr>
            <a:r>
              <a:rPr lang="en-US" sz="2400" dirty="0">
                <a:latin typeface="Cambria" pitchFamily="18" charset="0"/>
              </a:rPr>
              <a:t>Learning (training): Learn a model using the training data</a:t>
            </a:r>
          </a:p>
          <a:p>
            <a:pPr marL="342900" indent="-342900">
              <a:spcBef>
                <a:spcPct val="10000"/>
              </a:spcBef>
            </a:pPr>
            <a:r>
              <a:rPr lang="en-US" sz="2400" dirty="0">
                <a:latin typeface="Cambria" pitchFamily="18" charset="0"/>
              </a:rPr>
              <a:t>Testing: Test the model using unseen test data to assess the model accuracy</a:t>
            </a:r>
          </a:p>
        </p:txBody>
      </p:sp>
      <p:sp>
        <p:nvSpPr>
          <p:cNvPr id="764939" name="Rectangle 11"/>
          <p:cNvSpPr>
            <a:spLocks noChangeArrowheads="1"/>
          </p:cNvSpPr>
          <p:nvPr/>
        </p:nvSpPr>
        <p:spPr bwMode="auto">
          <a:xfrm>
            <a:off x="0" y="0"/>
            <a:ext cx="184731" cy="461665"/>
          </a:xfrm>
          <a:prstGeom prst="rect">
            <a:avLst/>
          </a:prstGeom>
          <a:noFill/>
          <a:ln w="9525" algn="ctr">
            <a:noFill/>
            <a:miter lim="800000"/>
            <a:headEnd/>
            <a:tailEnd/>
          </a:ln>
          <a:effectLst/>
        </p:spPr>
        <p:txBody>
          <a:bodyPr wrap="none" anchor="ctr">
            <a:spAutoFit/>
          </a:bodyPr>
          <a:lstStyle/>
          <a:p>
            <a:endParaRPr lang="en-US" sz="2400">
              <a:latin typeface="Cambria" pitchFamily="18" charset="0"/>
            </a:endParaRPr>
          </a:p>
        </p:txBody>
      </p:sp>
      <p:graphicFrame>
        <p:nvGraphicFramePr>
          <p:cNvPr id="764938" name="Object 10"/>
          <p:cNvGraphicFramePr>
            <a:graphicFrameLocks noChangeAspect="1"/>
          </p:cNvGraphicFramePr>
          <p:nvPr/>
        </p:nvGraphicFramePr>
        <p:xfrm>
          <a:off x="1042988" y="3141663"/>
          <a:ext cx="6445250" cy="962025"/>
        </p:xfrm>
        <a:graphic>
          <a:graphicData uri="http://schemas.openxmlformats.org/presentationml/2006/ole">
            <mc:AlternateContent xmlns:mc="http://schemas.openxmlformats.org/markup-compatibility/2006">
              <mc:Choice xmlns:v="urn:schemas-microsoft-com:vml" Requires="v">
                <p:oleObj spid="_x0000_s1048" name="Equation" r:id="rId4" imgW="2489200" imgH="368300" progId="Equation.3">
                  <p:embed/>
                </p:oleObj>
              </mc:Choice>
              <mc:Fallback>
                <p:oleObj name="Equation" r:id="rId4" imgW="2489200" imgH="3683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141663"/>
                        <a:ext cx="644525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396</TotalTime>
  <Words>1371</Words>
  <Application>Microsoft Office PowerPoint</Application>
  <PresentationFormat>On-screen Show (4:3)</PresentationFormat>
  <Paragraphs>147</Paragraphs>
  <Slides>25</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ＭＳ Ｐゴシック</vt:lpstr>
      <vt:lpstr>宋体</vt:lpstr>
      <vt:lpstr>Arial</vt:lpstr>
      <vt:lpstr>Calibri</vt:lpstr>
      <vt:lpstr>Cambria</vt:lpstr>
      <vt:lpstr>Century Gothic</vt:lpstr>
      <vt:lpstr>Wingdings</vt:lpstr>
      <vt:lpstr>Wingdings 2</vt:lpstr>
      <vt:lpstr>Wingdings 3</vt:lpstr>
      <vt:lpstr>Ion</vt:lpstr>
      <vt:lpstr>Equation</vt:lpstr>
      <vt:lpstr>PowerPoint Presentation</vt:lpstr>
      <vt:lpstr>PowerPoint Presentation</vt:lpstr>
      <vt:lpstr>Another application</vt:lpstr>
      <vt:lpstr>Machine learning and our focus</vt:lpstr>
      <vt:lpstr>The data and the goal</vt:lpstr>
      <vt:lpstr>An example: data (loan application)</vt:lpstr>
      <vt:lpstr>An example: the learning task</vt:lpstr>
      <vt:lpstr>Supervised vs. unsupervised Learning</vt:lpstr>
      <vt:lpstr>Supervised learning process: two steps</vt:lpstr>
      <vt:lpstr>What do we mean by learning?</vt:lpstr>
      <vt:lpstr>An example</vt:lpstr>
      <vt:lpstr>Fundamental assumption of learning</vt:lpstr>
      <vt:lpstr>Decision trees</vt:lpstr>
      <vt:lpstr>The loan data (reproduced)</vt:lpstr>
      <vt:lpstr>A decision tree from the loan data</vt:lpstr>
      <vt:lpstr>Use the decision tree</vt:lpstr>
      <vt:lpstr>Evaluating classification methods</vt:lpstr>
      <vt:lpstr>Evaluation methods</vt:lpstr>
      <vt:lpstr>Evaluation methods (cont…)</vt:lpstr>
      <vt:lpstr>Evaluation methods (cont…)</vt:lpstr>
      <vt:lpstr>Evaluation methods (cont…)</vt:lpstr>
      <vt:lpstr>Classification measures</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The Saint</dc:creator>
  <cp:lastModifiedBy>EduKinect</cp:lastModifiedBy>
  <cp:revision>59</cp:revision>
  <dcterms:created xsi:type="dcterms:W3CDTF">2006-08-16T00:00:00Z</dcterms:created>
  <dcterms:modified xsi:type="dcterms:W3CDTF">2017-09-27T11:22:07Z</dcterms:modified>
</cp:coreProperties>
</file>