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handoutMasterIdLst>
    <p:handoutMasterId r:id="rId21"/>
  </p:handoutMasterIdLst>
  <p:sldIdLst>
    <p:sldId id="256" r:id="rId2"/>
    <p:sldId id="259" r:id="rId3"/>
    <p:sldId id="313" r:id="rId4"/>
    <p:sldId id="303" r:id="rId5"/>
    <p:sldId id="288" r:id="rId6"/>
    <p:sldId id="305" r:id="rId7"/>
    <p:sldId id="292" r:id="rId8"/>
    <p:sldId id="295" r:id="rId9"/>
    <p:sldId id="297" r:id="rId10"/>
    <p:sldId id="298" r:id="rId11"/>
    <p:sldId id="300" r:id="rId12"/>
    <p:sldId id="269" r:id="rId13"/>
    <p:sldId id="272" r:id="rId14"/>
    <p:sldId id="315" r:id="rId15"/>
    <p:sldId id="289" r:id="rId16"/>
    <p:sldId id="316" r:id="rId17"/>
    <p:sldId id="312" r:id="rId18"/>
    <p:sldId id="290" r:id="rId19"/>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0" d="100"/>
          <a:sy n="70" d="100"/>
        </p:scale>
        <p:origin x="138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96EDC06-5C91-4B95-B20F-4159F27335E2}" type="datetimeFigureOut">
              <a:rPr lang="ar-SA" smtClean="0"/>
              <a:t>07/01/1439</a:t>
            </a:fld>
            <a:endParaRPr lang="ar-SA"/>
          </a:p>
        </p:txBody>
      </p:sp>
      <p:sp>
        <p:nvSpPr>
          <p:cNvPr id="4" name="عنصر نائب للتذييل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5" name="عنصر نائب لرقم الشريحة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EB3CFE18-9D16-4375-A216-D7676C91123C}" type="slidenum">
              <a:rPr lang="ar-SA" smtClean="0"/>
              <a:t>‹#›</a:t>
            </a:fld>
            <a:endParaRPr lang="ar-SA"/>
          </a:p>
        </p:txBody>
      </p:sp>
    </p:spTree>
    <p:extLst>
      <p:ext uri="{BB962C8B-B14F-4D97-AF65-F5344CB8AC3E}">
        <p14:creationId xmlns:p14="http://schemas.microsoft.com/office/powerpoint/2010/main" val="1361237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08FF03C-F00A-429D-BCFD-7B7F121D42A1}" type="datetimeFigureOut">
              <a:rPr lang="ar-SA" smtClean="0"/>
              <a:t>07/01/1439</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6699CED-B2F9-4D2A-A979-D7FBDE82A13A}" type="slidenum">
              <a:rPr lang="ar-SA" smtClean="0"/>
              <a:t>‹#›</a:t>
            </a:fld>
            <a:endParaRPr lang="ar-SA"/>
          </a:p>
        </p:txBody>
      </p:sp>
    </p:spTree>
    <p:extLst>
      <p:ext uri="{BB962C8B-B14F-4D97-AF65-F5344CB8AC3E}">
        <p14:creationId xmlns:p14="http://schemas.microsoft.com/office/powerpoint/2010/main" val="3550187026"/>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36699CED-B2F9-4D2A-A979-D7FBDE82A13A}" type="slidenum">
              <a:rPr lang="ar-SA" smtClean="0"/>
              <a:t>1</a:t>
            </a:fld>
            <a:endParaRPr lang="ar-SA"/>
          </a:p>
        </p:txBody>
      </p:sp>
    </p:spTree>
    <p:extLst>
      <p:ext uri="{BB962C8B-B14F-4D97-AF65-F5344CB8AC3E}">
        <p14:creationId xmlns:p14="http://schemas.microsoft.com/office/powerpoint/2010/main" val="33826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p>
        </p:txBody>
      </p:sp>
      <p:sp>
        <p:nvSpPr>
          <p:cNvPr id="4" name="عنصر نائب لرقم الشريحة 3"/>
          <p:cNvSpPr>
            <a:spLocks noGrp="1"/>
          </p:cNvSpPr>
          <p:nvPr>
            <p:ph type="sldNum" sz="quarter" idx="10"/>
          </p:nvPr>
        </p:nvSpPr>
        <p:spPr/>
        <p:txBody>
          <a:bodyPr/>
          <a:lstStyle/>
          <a:p>
            <a:fld id="{36699CED-B2F9-4D2A-A979-D7FBDE82A13A}" type="slidenum">
              <a:rPr lang="ar-SA" smtClean="0"/>
              <a:t>7</a:t>
            </a:fld>
            <a:endParaRPr lang="ar-SA"/>
          </a:p>
        </p:txBody>
      </p:sp>
    </p:spTree>
    <p:extLst>
      <p:ext uri="{BB962C8B-B14F-4D97-AF65-F5344CB8AC3E}">
        <p14:creationId xmlns:p14="http://schemas.microsoft.com/office/powerpoint/2010/main" val="591820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6699CED-B2F9-4D2A-A979-D7FBDE82A13A}" type="slidenum">
              <a:rPr lang="ar-SA" smtClean="0"/>
              <a:t>12</a:t>
            </a:fld>
            <a:endParaRPr lang="ar-SA"/>
          </a:p>
        </p:txBody>
      </p:sp>
    </p:spTree>
    <p:extLst>
      <p:ext uri="{BB962C8B-B14F-4D97-AF65-F5344CB8AC3E}">
        <p14:creationId xmlns:p14="http://schemas.microsoft.com/office/powerpoint/2010/main" val="3305840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36699CED-B2F9-4D2A-A979-D7FBDE82A13A}" type="slidenum">
              <a:rPr lang="ar-SA" smtClean="0"/>
              <a:t>18</a:t>
            </a:fld>
            <a:endParaRPr lang="ar-SA"/>
          </a:p>
        </p:txBody>
      </p:sp>
    </p:spTree>
    <p:extLst>
      <p:ext uri="{BB962C8B-B14F-4D97-AF65-F5344CB8AC3E}">
        <p14:creationId xmlns:p14="http://schemas.microsoft.com/office/powerpoint/2010/main" val="42070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10559482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18863-1330-467A-9A42-1A3AABAA84AE}" type="datetime1">
              <a:rPr lang="ar-SA" smtClean="0"/>
              <a:t>07/01/1439</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22036143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36505313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972723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36796209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4"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222875387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4"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3162863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233266937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339597759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19357650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1690501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18863-1330-467A-9A42-1A3AABAA84AE}" type="datetime1">
              <a:rPr lang="ar-SA" smtClean="0"/>
              <a:t>07/01/1439</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378883270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18863-1330-467A-9A42-1A3AABAA84AE}" type="datetime1">
              <a:rPr lang="ar-SA" smtClean="0"/>
              <a:t>07/01/1439</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24774886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3"/>
          <p:cNvSpPr>
            <a:spLocks noGrp="1"/>
          </p:cNvSpPr>
          <p:nvPr>
            <p:ph type="ftr" sz="quarter" idx="11"/>
          </p:nvPr>
        </p:nvSpPr>
        <p:spPr/>
        <p:txBody>
          <a:bodyPr/>
          <a:lstStyle/>
          <a:p>
            <a:endParaRPr lang="ar-SA"/>
          </a:p>
        </p:txBody>
      </p:sp>
      <p:sp>
        <p:nvSpPr>
          <p:cNvPr id="6" name="Slide Number Placeholder 4"/>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266126876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2"/>
          <p:cNvSpPr>
            <a:spLocks noGrp="1"/>
          </p:cNvSpPr>
          <p:nvPr>
            <p:ph type="ftr" sz="quarter" idx="11"/>
          </p:nvPr>
        </p:nvSpPr>
        <p:spPr/>
        <p:txBody>
          <a:bodyPr/>
          <a:lstStyle/>
          <a:p>
            <a:endParaRPr lang="ar-SA"/>
          </a:p>
        </p:txBody>
      </p:sp>
      <p:sp>
        <p:nvSpPr>
          <p:cNvPr id="6" name="Slide Number Placeholder 3"/>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226319985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8018863-1330-467A-9A42-1A3AABAA84AE}" type="datetime1">
              <a:rPr lang="ar-SA" smtClean="0"/>
              <a:t>07/01/1439</a:t>
            </a:fld>
            <a:endParaRPr lang="ar-SA"/>
          </a:p>
        </p:txBody>
      </p:sp>
      <p:sp>
        <p:nvSpPr>
          <p:cNvPr id="5" name="Footer Placeholder 5"/>
          <p:cNvSpPr>
            <a:spLocks noGrp="1"/>
          </p:cNvSpPr>
          <p:nvPr>
            <p:ph type="ftr" sz="quarter" idx="11"/>
          </p:nvPr>
        </p:nvSpPr>
        <p:spPr/>
        <p:txBody>
          <a:bodyPr/>
          <a:lstStyle/>
          <a:p>
            <a:endParaRPr lang="ar-SA"/>
          </a:p>
        </p:txBody>
      </p:sp>
      <p:sp>
        <p:nvSpPr>
          <p:cNvPr id="6" name="Slide Number Placeholder 6"/>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31297190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18863-1330-467A-9A42-1A3AABAA84AE}" type="datetime1">
              <a:rPr lang="ar-SA" smtClean="0"/>
              <a:t>07/01/1439</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7DDC85FD-2F39-4E5C-9D4D-5ED39122698B}" type="slidenum">
              <a:rPr lang="ar-SA" smtClean="0"/>
              <a:t>‹#›</a:t>
            </a:fld>
            <a:endParaRPr lang="ar-SA"/>
          </a:p>
        </p:txBody>
      </p:sp>
    </p:spTree>
    <p:extLst>
      <p:ext uri="{BB962C8B-B14F-4D97-AF65-F5344CB8AC3E}">
        <p14:creationId xmlns:p14="http://schemas.microsoft.com/office/powerpoint/2010/main" val="111006700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018863-1330-467A-9A42-1A3AABAA84AE}" type="datetime1">
              <a:rPr lang="ar-SA" smtClean="0"/>
              <a:t>07/01/1439</a:t>
            </a:fld>
            <a:endParaRPr lang="ar-SA"/>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SA"/>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DDC85FD-2F39-4E5C-9D4D-5ED39122698B}" type="slidenum">
              <a:rPr lang="ar-SA" smtClean="0"/>
              <a:t>‹#›</a:t>
            </a:fld>
            <a:endParaRPr lang="ar-SA"/>
          </a:p>
        </p:txBody>
      </p:sp>
    </p:spTree>
    <p:extLst>
      <p:ext uri="{BB962C8B-B14F-4D97-AF65-F5344CB8AC3E}">
        <p14:creationId xmlns:p14="http://schemas.microsoft.com/office/powerpoint/2010/main" val="231294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par>
    </p:tnLst>
  </p:timing>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1524000" y="2564904"/>
            <a:ext cx="6400800" cy="720080"/>
          </a:xfrm>
        </p:spPr>
        <p:txBody>
          <a:bodyPr>
            <a:normAutofit/>
          </a:bodyPr>
          <a:lstStyle/>
          <a:p>
            <a:r>
              <a:rPr lang="en-US" sz="4000" b="1" dirty="0" smtClean="0">
                <a:solidFill>
                  <a:schemeClr val="tx1"/>
                </a:solidFill>
                <a:latin typeface="Arial Narrow" panose="020B0606020202030204" pitchFamily="34" charset="0"/>
                <a:cs typeface="+mj-cs"/>
              </a:rPr>
              <a:t>Unsupervised Learning</a:t>
            </a:r>
          </a:p>
          <a:p>
            <a:endParaRPr lang="ar-SA" sz="3600" b="1" dirty="0">
              <a:solidFill>
                <a:schemeClr val="tx1"/>
              </a:solidFill>
              <a:latin typeface="Arial Narrow" panose="020B0606020202030204" pitchFamily="34" charset="0"/>
              <a:cs typeface="+mj-cs"/>
            </a:endParaRPr>
          </a:p>
        </p:txBody>
      </p:sp>
    </p:spTree>
    <p:extLst>
      <p:ext uri="{BB962C8B-B14F-4D97-AF65-F5344CB8AC3E}">
        <p14:creationId xmlns:p14="http://schemas.microsoft.com/office/powerpoint/2010/main" val="3893227183"/>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548680"/>
            <a:ext cx="6912768" cy="6120680"/>
          </a:xfrm>
          <a:prstGeom prst="rect">
            <a:avLst/>
          </a:prstGeom>
        </p:spPr>
      </p:pic>
    </p:spTree>
    <p:extLst>
      <p:ext uri="{BB962C8B-B14F-4D97-AF65-F5344CB8AC3E}">
        <p14:creationId xmlns:p14="http://schemas.microsoft.com/office/powerpoint/2010/main" val="1100978675"/>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675934" y="1063423"/>
            <a:ext cx="7416824" cy="4278094"/>
          </a:xfrm>
          <a:prstGeom prst="rect">
            <a:avLst/>
          </a:prstGeom>
          <a:noFill/>
        </p:spPr>
        <p:txBody>
          <a:bodyPr wrap="square" rtlCol="1">
            <a:spAutoFit/>
          </a:bodyPr>
          <a:lstStyle/>
          <a:p>
            <a:pPr marL="457200" lvl="0" indent="-457200" algn="l" rtl="0">
              <a:buFont typeface="Wingdings" panose="05000000000000000000" pitchFamily="2" charset="2"/>
              <a:buChar char="Ø"/>
            </a:pPr>
            <a:r>
              <a:rPr lang="en-US" sz="2800" dirty="0">
                <a:solidFill>
                  <a:srgbClr val="FF0000"/>
                </a:solidFill>
                <a:latin typeface="Andalus" panose="02020603050405020304" pitchFamily="18" charset="-78"/>
                <a:cs typeface="Andalus" panose="02020603050405020304" pitchFamily="18" charset="-78"/>
              </a:rPr>
              <a:t>proximity </a:t>
            </a:r>
            <a:r>
              <a:rPr lang="en-US" sz="2800" dirty="0" smtClean="0">
                <a:solidFill>
                  <a:srgbClr val="FF0000"/>
                </a:solidFill>
                <a:latin typeface="Andalus" panose="02020603050405020304" pitchFamily="18" charset="-78"/>
                <a:cs typeface="Andalus" panose="02020603050405020304" pitchFamily="18" charset="-78"/>
              </a:rPr>
              <a:t>matrix</a:t>
            </a:r>
            <a:endParaRPr lang="en-US" sz="2800" dirty="0">
              <a:solidFill>
                <a:srgbClr val="FF0000"/>
              </a:solidFill>
              <a:latin typeface="Andalus" panose="02020603050405020304" pitchFamily="18" charset="-78"/>
              <a:cs typeface="Andalus" panose="02020603050405020304" pitchFamily="18" charset="-78"/>
            </a:endParaRPr>
          </a:p>
          <a:p>
            <a:pPr marL="342900" lvl="0"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Before </a:t>
            </a:r>
            <a:r>
              <a:rPr lang="en-US" sz="2400" dirty="0">
                <a:solidFill>
                  <a:prstClr val="black"/>
                </a:solidFill>
                <a:latin typeface="Andalus" panose="02020603050405020304" pitchFamily="18" charset="-78"/>
                <a:cs typeface="Andalus" panose="02020603050405020304" pitchFamily="18" charset="-78"/>
              </a:rPr>
              <a:t>any clustering is performed, it is required to determine the proximity matrix containing the distance between each point using a distance function. Then, the matrix is updated to display   .the distance between each cluster</a:t>
            </a:r>
          </a:p>
          <a:p>
            <a:pPr lvl="0" algn="l" rtl="0"/>
            <a:endParaRPr lang="en-US" sz="2400" dirty="0" smtClean="0">
              <a:solidFill>
                <a:prstClr val="black"/>
              </a:solidFill>
              <a:latin typeface="Andalus" panose="02020603050405020304" pitchFamily="18" charset="-78"/>
              <a:cs typeface="Andalus" panose="02020603050405020304" pitchFamily="18" charset="-78"/>
            </a:endParaRP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r>
              <a:rPr lang="en-US" sz="2400" dirty="0" smtClean="0">
                <a:solidFill>
                  <a:prstClr val="black"/>
                </a:solidFill>
                <a:latin typeface="Andalus" panose="02020603050405020304" pitchFamily="18" charset="-78"/>
                <a:cs typeface="Andalus" panose="02020603050405020304" pitchFamily="18" charset="-78"/>
              </a:rPr>
              <a:t>  Single Linkage       Complete Linkage      Average </a:t>
            </a:r>
            <a:r>
              <a:rPr lang="en-US" sz="2400" dirty="0">
                <a:solidFill>
                  <a:prstClr val="black"/>
                </a:solidFill>
                <a:latin typeface="Andalus" panose="02020603050405020304" pitchFamily="18" charset="-78"/>
                <a:cs typeface="Andalus" panose="02020603050405020304" pitchFamily="18" charset="-78"/>
              </a:rPr>
              <a:t>Linkage </a:t>
            </a: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800" dirty="0">
              <a:solidFill>
                <a:srgbClr val="FF0000"/>
              </a:solidFill>
              <a:latin typeface="Andalus" panose="02020603050405020304" pitchFamily="18" charset="-78"/>
              <a:cs typeface="Andalus" panose="02020603050405020304" pitchFamily="18" charset="-78"/>
            </a:endParaRPr>
          </a:p>
        </p:txBody>
      </p:sp>
      <p:pic>
        <p:nvPicPr>
          <p:cNvPr id="6" name="صورة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28" y="4835916"/>
            <a:ext cx="1872208" cy="1728192"/>
          </a:xfrm>
          <a:prstGeom prst="rect">
            <a:avLst/>
          </a:prstGeom>
        </p:spPr>
      </p:pic>
      <p:pic>
        <p:nvPicPr>
          <p:cNvPr id="7" name="صورة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4835916"/>
            <a:ext cx="1872208" cy="1728192"/>
          </a:xfrm>
          <a:prstGeom prst="rect">
            <a:avLst/>
          </a:prstGeom>
        </p:spPr>
      </p:pic>
      <p:pic>
        <p:nvPicPr>
          <p:cNvPr id="8" name="صورة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212" y="4835916"/>
            <a:ext cx="2160240" cy="1936512"/>
          </a:xfrm>
          <a:prstGeom prst="rect">
            <a:avLst/>
          </a:prstGeom>
        </p:spPr>
      </p:pic>
    </p:spTree>
    <p:extLst>
      <p:ext uri="{BB962C8B-B14F-4D97-AF65-F5344CB8AC3E}">
        <p14:creationId xmlns:p14="http://schemas.microsoft.com/office/powerpoint/2010/main" val="576280941"/>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2843808" y="404664"/>
            <a:ext cx="4572000" cy="1200329"/>
          </a:xfrm>
          <a:prstGeom prst="rect">
            <a:avLst/>
          </a:prstGeom>
        </p:spPr>
        <p:txBody>
          <a:bodyPr>
            <a:spAutoFit/>
          </a:bodyPr>
          <a:lstStyle/>
          <a:p>
            <a:pPr algn="l" rtl="0"/>
            <a:r>
              <a:rPr lang="en-US" sz="3600" dirty="0" smtClean="0">
                <a:solidFill>
                  <a:srgbClr val="FF0000"/>
                </a:solidFill>
                <a:latin typeface="Andalus" panose="02020603050405020304" pitchFamily="18" charset="-78"/>
                <a:cs typeface="Andalus" panose="02020603050405020304" pitchFamily="18" charset="-78"/>
              </a:rPr>
              <a:t>Blind signal separation</a:t>
            </a:r>
            <a:br>
              <a:rPr lang="en-US" sz="3600" dirty="0" smtClean="0">
                <a:solidFill>
                  <a:srgbClr val="FF0000"/>
                </a:solidFill>
                <a:latin typeface="Andalus" panose="02020603050405020304" pitchFamily="18" charset="-78"/>
                <a:cs typeface="Andalus" panose="02020603050405020304" pitchFamily="18" charset="-78"/>
              </a:rPr>
            </a:br>
            <a:endParaRPr lang="ar-SA" sz="3600" dirty="0">
              <a:solidFill>
                <a:srgbClr val="FF0000"/>
              </a:solidFill>
              <a:latin typeface="Andalus" panose="02020603050405020304" pitchFamily="18" charset="-78"/>
              <a:cs typeface="Andalus" panose="02020603050405020304" pitchFamily="18" charset="-78"/>
            </a:endParaRPr>
          </a:p>
        </p:txBody>
      </p:sp>
      <p:sp>
        <p:nvSpPr>
          <p:cNvPr id="3" name="مربع نص 2"/>
          <p:cNvSpPr txBox="1"/>
          <p:nvPr/>
        </p:nvSpPr>
        <p:spPr>
          <a:xfrm>
            <a:off x="107504" y="1772816"/>
            <a:ext cx="8496944" cy="3046988"/>
          </a:xfrm>
          <a:prstGeom prst="rect">
            <a:avLst/>
          </a:prstGeom>
          <a:noFill/>
        </p:spPr>
        <p:txBody>
          <a:bodyPr wrap="square" rtlCol="1">
            <a:spAutoFit/>
          </a:bodyPr>
          <a:lstStyle/>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Blind signal separation, also known as blind source separation.</a:t>
            </a:r>
          </a:p>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is the separation of a set of source signals from a set of mixed signals, without the aid of information (or with very little information) about the source signals or the mixing process.</a:t>
            </a:r>
          </a:p>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methods for blind source separation generally seek to narrow the set of possible solutions in a way that is unlikely to exclude the desired solution.</a:t>
            </a:r>
          </a:p>
          <a:p>
            <a:pPr algn="l" rtl="0"/>
            <a:r>
              <a:rPr lang="en-US" sz="2400" dirty="0" smtClean="0">
                <a:latin typeface="Andalus" panose="02020603050405020304" pitchFamily="18" charset="-78"/>
                <a:cs typeface="Andalus" panose="02020603050405020304" pitchFamily="18" charset="-78"/>
              </a:rPr>
              <a:t>  </a:t>
            </a:r>
            <a:endParaRPr lang="ar-SA" sz="2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044755995"/>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p:cNvSpPr txBox="1"/>
          <p:nvPr/>
        </p:nvSpPr>
        <p:spPr>
          <a:xfrm>
            <a:off x="1086940" y="1225689"/>
            <a:ext cx="7308304" cy="5632311"/>
          </a:xfrm>
          <a:prstGeom prst="rect">
            <a:avLst/>
          </a:prstGeom>
          <a:noFill/>
        </p:spPr>
        <p:txBody>
          <a:bodyPr wrap="square" rtlCol="1">
            <a:spAutoFit/>
          </a:bodyPr>
          <a:lstStyle/>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Recently, blind source separation by Independent Component Analysis (ICA) has received attention because of its potential applications in signal processing such as in speech recognition systems, telecommunications and medical signal processing.</a:t>
            </a:r>
          </a:p>
          <a:p>
            <a:pPr algn="l" rtl="0">
              <a:buFont typeface="Wingdings" pitchFamily="2" charset="2"/>
              <a:buChar char="Ø"/>
            </a:pPr>
            <a:endParaRPr lang="en-US" sz="2400" dirty="0">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The goal of ICA is to recover independent sources given only sensor observations that are unknown linear mixtures of the unobserved independent source signals.</a:t>
            </a:r>
          </a:p>
          <a:p>
            <a:pPr algn="l" rtl="0">
              <a:buFont typeface="Wingdings" pitchFamily="2" charset="2"/>
              <a:buChar char="Ø"/>
            </a:pPr>
            <a:endParaRPr lang="en-US" sz="2400" dirty="0">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ICA not only de correlates the signals (2nd-order statistics) but also reduces higher-order statistical dependencies, attempting to make the signals as independent as possible</a:t>
            </a:r>
            <a:r>
              <a:rPr lang="en-US" sz="2400" dirty="0" smtClean="0">
                <a:latin typeface="Andalus" panose="02020603050405020304" pitchFamily="18" charset="-78"/>
                <a:cs typeface="Andalus" panose="02020603050405020304" pitchFamily="18" charset="-78"/>
              </a:rPr>
              <a:t>.</a:t>
            </a:r>
            <a:endParaRPr lang="en-US" sz="2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012811262"/>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p:cNvSpPr txBox="1"/>
          <p:nvPr/>
        </p:nvSpPr>
        <p:spPr>
          <a:xfrm>
            <a:off x="755576" y="48861"/>
            <a:ext cx="7308304" cy="1200329"/>
          </a:xfrm>
          <a:prstGeom prst="rect">
            <a:avLst/>
          </a:prstGeom>
          <a:noFill/>
        </p:spPr>
        <p:txBody>
          <a:bodyPr wrap="square" rtlCol="1">
            <a:spAutoFit/>
          </a:bodyPr>
          <a:lstStyle/>
          <a:p>
            <a:pPr algn="l" rtl="0"/>
            <a:endParaRPr lang="en-US" sz="2400" dirty="0" smtClean="0">
              <a:latin typeface="Andalus" panose="02020603050405020304" pitchFamily="18" charset="-78"/>
              <a:cs typeface="Andalus" panose="02020603050405020304" pitchFamily="18" charset="-78"/>
            </a:endParaRPr>
          </a:p>
          <a:p>
            <a:pPr marL="342900" lvl="0" indent="-342900" algn="l" rtl="0">
              <a:buFont typeface="Wingdings" panose="05000000000000000000" pitchFamily="2" charset="2"/>
              <a:buChar char="Ø"/>
            </a:pPr>
            <a:r>
              <a:rPr lang="en-US" sz="2400" dirty="0" smtClean="0">
                <a:solidFill>
                  <a:srgbClr val="FF0000"/>
                </a:solidFill>
                <a:latin typeface="Andalus" panose="02020603050405020304" pitchFamily="18" charset="-78"/>
                <a:cs typeface="Andalus" panose="02020603050405020304" pitchFamily="18" charset="-78"/>
              </a:rPr>
              <a:t>Partitioning </a:t>
            </a:r>
            <a:r>
              <a:rPr lang="en-US" sz="2400" dirty="0">
                <a:solidFill>
                  <a:srgbClr val="FF0000"/>
                </a:solidFill>
                <a:latin typeface="Andalus" panose="02020603050405020304" pitchFamily="18" charset="-78"/>
                <a:cs typeface="Andalus" panose="02020603050405020304" pitchFamily="18" charset="-78"/>
              </a:rPr>
              <a:t>techniques</a:t>
            </a:r>
            <a:endParaRPr lang="en-US" sz="2400" dirty="0">
              <a:solidFill>
                <a:srgbClr val="00B050"/>
              </a:solidFill>
              <a:latin typeface="Andalus" panose="02020603050405020304" pitchFamily="18" charset="-78"/>
              <a:cs typeface="Andalus" panose="02020603050405020304" pitchFamily="18" charset="-78"/>
            </a:endParaRPr>
          </a:p>
          <a:p>
            <a:pPr algn="l" rtl="0"/>
            <a:endParaRPr lang="en-US" sz="2400" dirty="0">
              <a:latin typeface="Andalus" panose="02020603050405020304" pitchFamily="18" charset="-78"/>
              <a:cs typeface="Andalus" panose="02020603050405020304" pitchFamily="18" charset="-78"/>
            </a:endParaRPr>
          </a:p>
        </p:txBody>
      </p:sp>
      <p:pic>
        <p:nvPicPr>
          <p:cNvPr id="5" name="Picture 6"/>
          <p:cNvPicPr>
            <a:picLocks noChangeAspect="1"/>
          </p:cNvPicPr>
          <p:nvPr/>
        </p:nvPicPr>
        <p:blipFill>
          <a:blip r:embed="rId2" cstate="print"/>
          <a:stretch>
            <a:fillRect/>
          </a:stretch>
        </p:blipFill>
        <p:spPr>
          <a:xfrm>
            <a:off x="1782366" y="1242527"/>
            <a:ext cx="6653042" cy="5396413"/>
          </a:xfrm>
          <a:prstGeom prst="rect">
            <a:avLst/>
          </a:prstGeom>
        </p:spPr>
      </p:pic>
    </p:spTree>
    <p:extLst>
      <p:ext uri="{BB962C8B-B14F-4D97-AF65-F5344CB8AC3E}">
        <p14:creationId xmlns:p14="http://schemas.microsoft.com/office/powerpoint/2010/main" val="3907851500"/>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p:cNvSpPr txBox="1"/>
          <p:nvPr/>
        </p:nvSpPr>
        <p:spPr>
          <a:xfrm>
            <a:off x="1043608" y="404664"/>
            <a:ext cx="5637143" cy="523220"/>
          </a:xfrm>
          <a:prstGeom prst="rect">
            <a:avLst/>
          </a:prstGeom>
          <a:noFill/>
        </p:spPr>
        <p:txBody>
          <a:bodyPr wrap="square" rtlCol="1">
            <a:spAutoFit/>
          </a:bodyPr>
          <a:lstStyle/>
          <a:p>
            <a:r>
              <a:rPr lang="en-US" sz="2800" dirty="0" smtClean="0">
                <a:solidFill>
                  <a:srgbClr val="FF0000"/>
                </a:solidFill>
                <a:latin typeface="Andalus" panose="02020603050405020304" pitchFamily="18" charset="-78"/>
                <a:cs typeface="Andalus" panose="02020603050405020304" pitchFamily="18" charset="-78"/>
              </a:rPr>
              <a:t>Self-organizing </a:t>
            </a:r>
            <a:r>
              <a:rPr lang="en-US" sz="2800" dirty="0" smtClean="0">
                <a:solidFill>
                  <a:srgbClr val="FF0000"/>
                </a:solidFill>
                <a:latin typeface="Andalus" panose="02020603050405020304" pitchFamily="18" charset="-78"/>
                <a:cs typeface="Andalus" panose="02020603050405020304" pitchFamily="18" charset="-78"/>
              </a:rPr>
              <a:t>Maps(SOM)</a:t>
            </a:r>
            <a:endParaRPr lang="en-US" sz="2800" dirty="0">
              <a:solidFill>
                <a:srgbClr val="FF0000"/>
              </a:solidFill>
              <a:latin typeface="Andalus" panose="02020603050405020304" pitchFamily="18" charset="-78"/>
              <a:cs typeface="Andalus" panose="02020603050405020304" pitchFamily="18" charset="-78"/>
            </a:endParaRPr>
          </a:p>
        </p:txBody>
      </p:sp>
      <p:sp>
        <p:nvSpPr>
          <p:cNvPr id="2" name="مربع نص 1"/>
          <p:cNvSpPr txBox="1"/>
          <p:nvPr/>
        </p:nvSpPr>
        <p:spPr>
          <a:xfrm>
            <a:off x="683568" y="1628800"/>
            <a:ext cx="8208912" cy="4236283"/>
          </a:xfrm>
          <a:prstGeom prst="rect">
            <a:avLst/>
          </a:prstGeom>
          <a:noFill/>
        </p:spPr>
        <p:txBody>
          <a:bodyPr wrap="square" rtlCol="1">
            <a:spAutoFit/>
          </a:bodyPr>
          <a:lstStyle/>
          <a:p>
            <a:pPr marL="342900" lvl="0"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Self-Organizing </a:t>
            </a:r>
            <a:r>
              <a:rPr lang="en-US" sz="2400" dirty="0">
                <a:solidFill>
                  <a:prstClr val="black"/>
                </a:solidFill>
                <a:latin typeface="Andalus" panose="02020603050405020304" pitchFamily="18" charset="-78"/>
                <a:cs typeface="Andalus" panose="02020603050405020304" pitchFamily="18" charset="-78"/>
              </a:rPr>
              <a:t>Map (SOM) is an unsupervised learning algorithm.</a:t>
            </a:r>
          </a:p>
          <a:p>
            <a:pPr marL="342900" lvl="0"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SOM </a:t>
            </a:r>
            <a:r>
              <a:rPr lang="en-US" sz="2400" dirty="0">
                <a:solidFill>
                  <a:prstClr val="black"/>
                </a:solidFill>
                <a:latin typeface="Andalus" panose="02020603050405020304" pitchFamily="18" charset="-78"/>
                <a:cs typeface="Andalus" panose="02020603050405020304" pitchFamily="18" charset="-78"/>
              </a:rPr>
              <a:t>is a visualization method to represent higher dimensional data in an usually 1-D, 2-D or 3-D manner.</a:t>
            </a:r>
          </a:p>
          <a:p>
            <a:pPr marL="342900" lvl="0"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SOMs </a:t>
            </a:r>
            <a:r>
              <a:rPr lang="en-US" sz="2400" dirty="0">
                <a:solidFill>
                  <a:prstClr val="black"/>
                </a:solidFill>
                <a:latin typeface="Andalus" panose="02020603050405020304" pitchFamily="18" charset="-78"/>
                <a:cs typeface="Andalus" panose="02020603050405020304" pitchFamily="18" charset="-78"/>
              </a:rPr>
              <a:t>have two phases:</a:t>
            </a:r>
          </a:p>
          <a:p>
            <a:pPr marL="800100" lvl="1"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Learning </a:t>
            </a:r>
            <a:r>
              <a:rPr lang="en-US" sz="2400" dirty="0">
                <a:solidFill>
                  <a:prstClr val="black"/>
                </a:solidFill>
                <a:latin typeface="Andalus" panose="02020603050405020304" pitchFamily="18" charset="-78"/>
                <a:cs typeface="Andalus" panose="02020603050405020304" pitchFamily="18" charset="-78"/>
              </a:rPr>
              <a:t>phase: map is built, network organizes using a competitive process using training set.</a:t>
            </a:r>
          </a:p>
          <a:p>
            <a:pPr marL="800100" lvl="1"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Prediction </a:t>
            </a:r>
            <a:r>
              <a:rPr lang="en-US" sz="2400" dirty="0">
                <a:solidFill>
                  <a:prstClr val="black"/>
                </a:solidFill>
                <a:latin typeface="Andalus" panose="02020603050405020304" pitchFamily="18" charset="-78"/>
                <a:cs typeface="Andalus" panose="02020603050405020304" pitchFamily="18" charset="-78"/>
              </a:rPr>
              <a:t>phase: new vectors are quickly given a location on the converged map, easily classifying or categorizing the new data.</a:t>
            </a:r>
          </a:p>
          <a:p>
            <a:pPr lvl="0" algn="l" rtl="0"/>
            <a:endParaRPr lang="en-US" sz="2400" dirty="0">
              <a:solidFill>
                <a:prstClr val="black"/>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54938758"/>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1835696" y="1340768"/>
            <a:ext cx="7056784" cy="1200329"/>
          </a:xfrm>
          <a:prstGeom prst="rect">
            <a:avLst/>
          </a:prstGeom>
          <a:noFill/>
        </p:spPr>
        <p:txBody>
          <a:bodyPr wrap="square" rtlCol="1">
            <a:spAutoFit/>
          </a:bodyPr>
          <a:lstStyle/>
          <a:p>
            <a:pPr marL="457200" lvl="0" indent="-4572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SOMs are commonly used as visualization aids. They can make it easy for us humans to see relationships between vast amounts of </a:t>
            </a:r>
            <a:r>
              <a:rPr lang="en-US" sz="2400" dirty="0" smtClean="0">
                <a:solidFill>
                  <a:prstClr val="black"/>
                </a:solidFill>
                <a:latin typeface="Andalus" panose="02020603050405020304" pitchFamily="18" charset="-78"/>
                <a:cs typeface="Andalus" panose="02020603050405020304" pitchFamily="18" charset="-78"/>
              </a:rPr>
              <a:t>data</a:t>
            </a:r>
            <a:endParaRPr lang="en-US" sz="2400" dirty="0">
              <a:solidFill>
                <a:prstClr val="black"/>
              </a:solidFill>
              <a:latin typeface="Andalus" panose="02020603050405020304" pitchFamily="18" charset="-78"/>
              <a:cs typeface="Andalus" panose="02020603050405020304" pitchFamily="18" charset="-78"/>
            </a:endParaRPr>
          </a:p>
        </p:txBody>
      </p:sp>
      <p:sp>
        <p:nvSpPr>
          <p:cNvPr id="6" name="مستطيل 5"/>
          <p:cNvSpPr/>
          <p:nvPr/>
        </p:nvSpPr>
        <p:spPr>
          <a:xfrm>
            <a:off x="1835696" y="389540"/>
            <a:ext cx="6840760" cy="1384995"/>
          </a:xfrm>
          <a:prstGeom prst="rect">
            <a:avLst/>
          </a:prstGeom>
        </p:spPr>
        <p:txBody>
          <a:bodyPr wrap="square">
            <a:spAutoFit/>
          </a:bodyPr>
          <a:lstStyle/>
          <a:p>
            <a:pPr marL="457200" lvl="0" indent="-457200" algn="l" rtl="0">
              <a:buFont typeface="Wingdings" panose="05000000000000000000" pitchFamily="2" charset="2"/>
              <a:buChar char="Ø"/>
            </a:pPr>
            <a:r>
              <a:rPr lang="en-US" sz="2800" dirty="0" smtClean="0">
                <a:solidFill>
                  <a:srgbClr val="FF0000"/>
                </a:solidFill>
                <a:latin typeface="Andalus" panose="02020603050405020304" pitchFamily="18" charset="-78"/>
                <a:cs typeface="Andalus" panose="02020603050405020304" pitchFamily="18" charset="-78"/>
              </a:rPr>
              <a:t>Applications </a:t>
            </a:r>
            <a:r>
              <a:rPr lang="en-US" sz="2800" dirty="0">
                <a:solidFill>
                  <a:srgbClr val="FF0000"/>
                </a:solidFill>
                <a:latin typeface="Andalus" panose="02020603050405020304" pitchFamily="18" charset="-78"/>
                <a:cs typeface="Andalus" panose="02020603050405020304" pitchFamily="18" charset="-78"/>
              </a:rPr>
              <a:t>of </a:t>
            </a:r>
            <a:r>
              <a:rPr lang="en-US" sz="2800" dirty="0" smtClean="0">
                <a:solidFill>
                  <a:srgbClr val="FF0000"/>
                </a:solidFill>
                <a:latin typeface="Andalus" panose="02020603050405020304" pitchFamily="18" charset="-78"/>
                <a:cs typeface="Andalus" panose="02020603050405020304" pitchFamily="18" charset="-78"/>
              </a:rPr>
              <a:t>SOMs</a:t>
            </a:r>
            <a:r>
              <a:rPr lang="en-US" sz="2800" dirty="0">
                <a:solidFill>
                  <a:srgbClr val="FF0000"/>
                </a:solidFill>
                <a:latin typeface="Andalus" panose="02020603050405020304" pitchFamily="18" charset="-78"/>
                <a:cs typeface="Andalus" panose="02020603050405020304" pitchFamily="18" charset="-78"/>
              </a:rPr>
              <a:t/>
            </a:r>
            <a:br>
              <a:rPr lang="en-US" sz="2800" dirty="0">
                <a:solidFill>
                  <a:srgbClr val="FF0000"/>
                </a:solidFill>
                <a:latin typeface="Andalus" panose="02020603050405020304" pitchFamily="18" charset="-78"/>
                <a:cs typeface="Andalus" panose="02020603050405020304" pitchFamily="18" charset="-78"/>
              </a:rPr>
            </a:br>
            <a:r>
              <a:rPr lang="en-US" sz="2800" dirty="0">
                <a:solidFill>
                  <a:srgbClr val="FF0000"/>
                </a:solidFill>
                <a:latin typeface="Andalus" panose="02020603050405020304" pitchFamily="18" charset="-78"/>
                <a:cs typeface="Andalus" panose="02020603050405020304" pitchFamily="18" charset="-78"/>
              </a:rPr>
              <a:t/>
            </a:r>
            <a:br>
              <a:rPr lang="en-US" sz="2800" dirty="0">
                <a:solidFill>
                  <a:srgbClr val="FF0000"/>
                </a:solidFill>
                <a:latin typeface="Andalus" panose="02020603050405020304" pitchFamily="18" charset="-78"/>
                <a:cs typeface="Andalus" panose="02020603050405020304" pitchFamily="18" charset="-78"/>
              </a:rPr>
            </a:br>
            <a:endParaRPr lang="en-US" sz="2800" dirty="0">
              <a:solidFill>
                <a:srgbClr val="FF0000"/>
              </a:solidFill>
              <a:latin typeface="Andalus" panose="02020603050405020304" pitchFamily="18" charset="-78"/>
              <a:cs typeface="Andalus" panose="02020603050405020304" pitchFamily="18" charset="-78"/>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626" y="3329409"/>
            <a:ext cx="3439375" cy="271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057" y="3336337"/>
            <a:ext cx="3301665"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مستطيل 9"/>
          <p:cNvSpPr/>
          <p:nvPr/>
        </p:nvSpPr>
        <p:spPr>
          <a:xfrm>
            <a:off x="1911645" y="2636912"/>
            <a:ext cx="6840760" cy="1323439"/>
          </a:xfrm>
          <a:prstGeom prst="rect">
            <a:avLst/>
          </a:prstGeom>
        </p:spPr>
        <p:txBody>
          <a:bodyPr wrap="square">
            <a:spAutoFit/>
          </a:bodyPr>
          <a:lstStyle/>
          <a:p>
            <a:pPr marL="457200" lvl="0" indent="-457200" algn="l" rtl="0">
              <a:buFont typeface="Wingdings" pitchFamily="2" charset="2"/>
              <a:buChar char="ü"/>
            </a:pPr>
            <a:r>
              <a:rPr lang="en-US" sz="2400" dirty="0" smtClean="0">
                <a:solidFill>
                  <a:srgbClr val="00B050"/>
                </a:solidFill>
                <a:latin typeface="Andalus" panose="02020603050405020304" pitchFamily="18" charset="-78"/>
                <a:cs typeface="Andalus" panose="02020603050405020304" pitchFamily="18" charset="-78"/>
              </a:rPr>
              <a:t>World </a:t>
            </a:r>
            <a:r>
              <a:rPr lang="en-US" sz="2400" dirty="0">
                <a:solidFill>
                  <a:srgbClr val="00B050"/>
                </a:solidFill>
                <a:latin typeface="Andalus" panose="02020603050405020304" pitchFamily="18" charset="-78"/>
                <a:cs typeface="Andalus" panose="02020603050405020304" pitchFamily="18" charset="-78"/>
              </a:rPr>
              <a:t>Poverty Map</a:t>
            </a:r>
            <a:br>
              <a:rPr lang="en-US" sz="2400" dirty="0">
                <a:solidFill>
                  <a:srgbClr val="00B050"/>
                </a:solidFill>
                <a:latin typeface="Andalus" panose="02020603050405020304" pitchFamily="18" charset="-78"/>
                <a:cs typeface="Andalus" panose="02020603050405020304" pitchFamily="18" charset="-78"/>
              </a:rPr>
            </a:br>
            <a:r>
              <a:rPr lang="en-US" sz="2800" dirty="0">
                <a:solidFill>
                  <a:srgbClr val="FF0000"/>
                </a:solidFill>
                <a:latin typeface="Andalus" panose="02020603050405020304" pitchFamily="18" charset="-78"/>
                <a:cs typeface="Andalus" panose="02020603050405020304" pitchFamily="18" charset="-78"/>
              </a:rPr>
              <a:t/>
            </a:r>
            <a:br>
              <a:rPr lang="en-US" sz="2800" dirty="0">
                <a:solidFill>
                  <a:srgbClr val="FF0000"/>
                </a:solidFill>
                <a:latin typeface="Andalus" panose="02020603050405020304" pitchFamily="18" charset="-78"/>
                <a:cs typeface="Andalus" panose="02020603050405020304" pitchFamily="18" charset="-78"/>
              </a:rPr>
            </a:br>
            <a:endParaRPr lang="en-US" sz="2800" dirty="0">
              <a:solidFill>
                <a:srgbClr val="FF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84718585"/>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611560" y="1412776"/>
            <a:ext cx="8256483" cy="2308324"/>
          </a:xfrm>
          <a:prstGeom prst="rect">
            <a:avLst/>
          </a:prstGeom>
          <a:noFill/>
        </p:spPr>
        <p:txBody>
          <a:bodyPr wrap="square" rtlCol="1">
            <a:spAutoFit/>
          </a:bodyPr>
          <a:lstStyle/>
          <a:p>
            <a:pPr marL="457200" lvl="0" indent="-4572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Example</a:t>
            </a:r>
            <a:r>
              <a:rPr lang="en-US" sz="2400" dirty="0">
                <a:solidFill>
                  <a:prstClr val="black"/>
                </a:solidFill>
                <a:latin typeface="Andalus" panose="02020603050405020304" pitchFamily="18" charset="-78"/>
                <a:cs typeface="Andalus" panose="02020603050405020304" pitchFamily="18" charset="-78"/>
              </a:rPr>
              <a:t>: Data sets for poverty levels in different countries</a:t>
            </a:r>
            <a:r>
              <a:rPr lang="en-US" sz="2400" dirty="0" smtClean="0">
                <a:solidFill>
                  <a:prstClr val="black"/>
                </a:solidFill>
                <a:latin typeface="Andalus" panose="02020603050405020304" pitchFamily="18" charset="-78"/>
                <a:cs typeface="Andalus" panose="02020603050405020304" pitchFamily="18" charset="-78"/>
              </a:rPr>
              <a:t>.</a:t>
            </a:r>
          </a:p>
          <a:p>
            <a:pPr lvl="0" algn="l" rtl="0"/>
            <a:endParaRPr lang="en-US" sz="2400" dirty="0">
              <a:solidFill>
                <a:prstClr val="black"/>
              </a:solidFill>
              <a:latin typeface="Andalus" panose="02020603050405020304" pitchFamily="18" charset="-78"/>
              <a:cs typeface="Andalus" panose="02020603050405020304" pitchFamily="18" charset="-78"/>
            </a:endParaRPr>
          </a:p>
          <a:p>
            <a:pPr marL="800100" lvl="1"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Data </a:t>
            </a:r>
            <a:r>
              <a:rPr lang="en-US" sz="2400" dirty="0">
                <a:solidFill>
                  <a:prstClr val="black"/>
                </a:solidFill>
                <a:latin typeface="Andalus" panose="02020603050405020304" pitchFamily="18" charset="-78"/>
                <a:cs typeface="Andalus" panose="02020603050405020304" pitchFamily="18" charset="-78"/>
              </a:rPr>
              <a:t>sets have many different statistics for each country.</a:t>
            </a:r>
          </a:p>
          <a:p>
            <a:pPr marL="800100" lvl="1" indent="-342900" algn="l" rtl="0">
              <a:buFont typeface="Wingdings" panose="05000000000000000000" pitchFamily="2" charset="2"/>
              <a:buChar char="§"/>
            </a:pPr>
            <a:r>
              <a:rPr lang="en-US" sz="2400" dirty="0" smtClean="0">
                <a:solidFill>
                  <a:prstClr val="black"/>
                </a:solidFill>
                <a:latin typeface="Andalus" panose="02020603050405020304" pitchFamily="18" charset="-78"/>
                <a:cs typeface="Andalus" panose="02020603050405020304" pitchFamily="18" charset="-78"/>
              </a:rPr>
              <a:t>SOM </a:t>
            </a:r>
            <a:r>
              <a:rPr lang="en-US" sz="2400" dirty="0">
                <a:solidFill>
                  <a:prstClr val="black"/>
                </a:solidFill>
                <a:latin typeface="Andalus" panose="02020603050405020304" pitchFamily="18" charset="-78"/>
                <a:cs typeface="Andalus" panose="02020603050405020304" pitchFamily="18" charset="-78"/>
              </a:rPr>
              <a:t>does not show poverty levels, rather it shows how similar the poverty sets for different countries are to each other. </a:t>
            </a:r>
          </a:p>
        </p:txBody>
      </p:sp>
    </p:spTree>
    <p:extLst>
      <p:ext uri="{BB962C8B-B14F-4D97-AF65-F5344CB8AC3E}">
        <p14:creationId xmlns:p14="http://schemas.microsoft.com/office/powerpoint/2010/main" val="1527089365"/>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مستطيل 8"/>
          <p:cNvSpPr/>
          <p:nvPr/>
        </p:nvSpPr>
        <p:spPr>
          <a:xfrm>
            <a:off x="3075956" y="2853622"/>
            <a:ext cx="3775200" cy="1569660"/>
          </a:xfrm>
          <a:prstGeom prst="rect">
            <a:avLst/>
          </a:prstGeom>
        </p:spPr>
        <p:txBody>
          <a:bodyPr wrap="none">
            <a:spAutoFit/>
          </a:bodyPr>
          <a:lstStyle/>
          <a:p>
            <a:pPr lvl="0" algn="ctr">
              <a:spcBef>
                <a:spcPct val="0"/>
              </a:spcBef>
              <a:defRPr/>
            </a:pPr>
            <a:r>
              <a:rPr lang="en-US" sz="4800" b="1" dirty="0">
                <a:solidFill>
                  <a:srgbClr val="C00000"/>
                </a:solidFill>
                <a:latin typeface="+mj-lt"/>
              </a:rPr>
              <a:t>Thank </a:t>
            </a:r>
            <a:r>
              <a:rPr lang="en-US" sz="4800" b="1" dirty="0" smtClean="0">
                <a:solidFill>
                  <a:srgbClr val="C00000"/>
                </a:solidFill>
                <a:latin typeface="+mj-lt"/>
              </a:rPr>
              <a:t>you !!!!</a:t>
            </a:r>
          </a:p>
          <a:p>
            <a:pPr lvl="0" algn="ctr">
              <a:spcBef>
                <a:spcPct val="0"/>
              </a:spcBef>
              <a:defRPr/>
            </a:pPr>
            <a:endParaRPr lang="ar-SA" sz="4800" b="1" dirty="0">
              <a:solidFill>
                <a:srgbClr val="C00000"/>
              </a:solidFill>
              <a:latin typeface="+mj-lt"/>
            </a:endParaRPr>
          </a:p>
        </p:txBody>
      </p:sp>
    </p:spTree>
    <p:extLst>
      <p:ext uri="{BB962C8B-B14F-4D97-AF65-F5344CB8AC3E}">
        <p14:creationId xmlns:p14="http://schemas.microsoft.com/office/powerpoint/2010/main" val="2204383966"/>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p:cNvSpPr txBox="1"/>
          <p:nvPr/>
        </p:nvSpPr>
        <p:spPr>
          <a:xfrm>
            <a:off x="2424290" y="2033531"/>
            <a:ext cx="2312793" cy="369332"/>
          </a:xfrm>
          <a:prstGeom prst="rect">
            <a:avLst/>
          </a:prstGeom>
          <a:noFill/>
        </p:spPr>
        <p:txBody>
          <a:bodyPr wrap="square" rtlCol="1">
            <a:spAutoFit/>
          </a:bodyPr>
          <a:lstStyle/>
          <a:p>
            <a:pPr algn="l"/>
            <a:r>
              <a:rPr lang="en-US" b="1" dirty="0" smtClean="0">
                <a:solidFill>
                  <a:srgbClr val="FF0000"/>
                </a:solidFill>
                <a:cs typeface="+mj-cs"/>
              </a:rPr>
              <a:t>CLUSTERING</a:t>
            </a:r>
            <a:endParaRPr lang="ar-SA" b="1" dirty="0">
              <a:solidFill>
                <a:srgbClr val="FF0000"/>
              </a:solidFill>
              <a:cs typeface="+mj-cs"/>
            </a:endParaRPr>
          </a:p>
        </p:txBody>
      </p:sp>
      <p:sp>
        <p:nvSpPr>
          <p:cNvPr id="6" name="مربع نص 5"/>
          <p:cNvSpPr txBox="1"/>
          <p:nvPr/>
        </p:nvSpPr>
        <p:spPr>
          <a:xfrm>
            <a:off x="2267744" y="2839603"/>
            <a:ext cx="3299974" cy="369332"/>
          </a:xfrm>
          <a:prstGeom prst="rect">
            <a:avLst/>
          </a:prstGeom>
          <a:noFill/>
        </p:spPr>
        <p:txBody>
          <a:bodyPr wrap="square" rtlCol="1">
            <a:spAutoFit/>
          </a:bodyPr>
          <a:lstStyle/>
          <a:p>
            <a:r>
              <a:rPr lang="en-US" b="1" dirty="0" smtClean="0">
                <a:solidFill>
                  <a:srgbClr val="FF0000"/>
                </a:solidFill>
              </a:rPr>
              <a:t>BLIND SIGNAL SEPARATION</a:t>
            </a:r>
            <a:endParaRPr lang="ar-SA" b="1" dirty="0">
              <a:solidFill>
                <a:srgbClr val="FF0000"/>
              </a:solidFill>
            </a:endParaRPr>
          </a:p>
        </p:txBody>
      </p:sp>
      <p:sp>
        <p:nvSpPr>
          <p:cNvPr id="7" name="مربع نص 6"/>
          <p:cNvSpPr txBox="1"/>
          <p:nvPr/>
        </p:nvSpPr>
        <p:spPr>
          <a:xfrm>
            <a:off x="4017789" y="365171"/>
            <a:ext cx="1413528" cy="461665"/>
          </a:xfrm>
          <a:prstGeom prst="rect">
            <a:avLst/>
          </a:prstGeom>
          <a:noFill/>
        </p:spPr>
        <p:txBody>
          <a:bodyPr wrap="none" rtlCol="1">
            <a:spAutoFit/>
          </a:bodyPr>
          <a:lstStyle/>
          <a:p>
            <a:pPr algn="ctr"/>
            <a:r>
              <a:rPr lang="en-US" sz="2400" b="1" dirty="0" smtClean="0"/>
              <a:t>CONTENT</a:t>
            </a:r>
            <a:endParaRPr lang="ar-SA" sz="2400" b="1" dirty="0"/>
          </a:p>
        </p:txBody>
      </p:sp>
      <p:sp>
        <p:nvSpPr>
          <p:cNvPr id="11" name="مربع نص 10"/>
          <p:cNvSpPr txBox="1"/>
          <p:nvPr/>
        </p:nvSpPr>
        <p:spPr>
          <a:xfrm>
            <a:off x="2424155" y="1268760"/>
            <a:ext cx="2520280" cy="369332"/>
          </a:xfrm>
          <a:prstGeom prst="rect">
            <a:avLst/>
          </a:prstGeom>
          <a:noFill/>
        </p:spPr>
        <p:txBody>
          <a:bodyPr wrap="square" rtlCol="1">
            <a:spAutoFit/>
          </a:bodyPr>
          <a:lstStyle/>
          <a:p>
            <a:pPr algn="l"/>
            <a:r>
              <a:rPr lang="en-US" b="1" dirty="0" smtClean="0">
                <a:solidFill>
                  <a:srgbClr val="FF0000"/>
                </a:solidFill>
              </a:rPr>
              <a:t>INTRODUCTION</a:t>
            </a:r>
            <a:endParaRPr lang="ar-SA" dirty="0">
              <a:solidFill>
                <a:srgbClr val="FF0000"/>
              </a:solidFill>
            </a:endParaRPr>
          </a:p>
        </p:txBody>
      </p:sp>
      <p:sp>
        <p:nvSpPr>
          <p:cNvPr id="12" name="مربع نص 11"/>
          <p:cNvSpPr txBox="1"/>
          <p:nvPr/>
        </p:nvSpPr>
        <p:spPr>
          <a:xfrm>
            <a:off x="2424154" y="3789040"/>
            <a:ext cx="3876038" cy="369332"/>
          </a:xfrm>
          <a:prstGeom prst="rect">
            <a:avLst/>
          </a:prstGeom>
          <a:noFill/>
        </p:spPr>
        <p:txBody>
          <a:bodyPr wrap="square" rtlCol="1">
            <a:spAutoFit/>
          </a:bodyPr>
          <a:lstStyle/>
          <a:p>
            <a:pPr algn="l"/>
            <a:r>
              <a:rPr lang="en-US" b="1" dirty="0" smtClean="0">
                <a:solidFill>
                  <a:srgbClr val="FF0000"/>
                </a:solidFill>
              </a:rPr>
              <a:t>SELF-ORGANIZING MAPS(SOM)</a:t>
            </a:r>
            <a:endParaRPr lang="ar-SA" b="1" dirty="0">
              <a:solidFill>
                <a:srgbClr val="FF0000"/>
              </a:solidFill>
            </a:endParaRPr>
          </a:p>
        </p:txBody>
      </p:sp>
    </p:spTree>
    <p:extLst>
      <p:ext uri="{BB962C8B-B14F-4D97-AF65-F5344CB8AC3E}">
        <p14:creationId xmlns:p14="http://schemas.microsoft.com/office/powerpoint/2010/main" val="2185041671"/>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683568" y="1268760"/>
            <a:ext cx="8073054" cy="4524315"/>
          </a:xfrm>
          <a:prstGeom prst="rect">
            <a:avLst/>
          </a:prstGeom>
        </p:spPr>
        <p:txBody>
          <a:bodyPr wrap="square">
            <a:spAutoFit/>
          </a:bodyPr>
          <a:lstStyle/>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Unsupervised learning studies how systems can learn to represent particular input patterns in a way that reflects the statistical structure of the overall </a:t>
            </a:r>
            <a:r>
              <a:rPr lang="en-US" sz="2400" dirty="0" smtClean="0">
                <a:latin typeface="Andalus" panose="02020603050405020304" pitchFamily="18" charset="-78"/>
                <a:cs typeface="Andalus" panose="02020603050405020304" pitchFamily="18" charset="-78"/>
              </a:rPr>
              <a:t>collection of input </a:t>
            </a:r>
            <a:r>
              <a:rPr lang="en-US" sz="2400" dirty="0">
                <a:latin typeface="Andalus" panose="02020603050405020304" pitchFamily="18" charset="-78"/>
                <a:cs typeface="Andalus" panose="02020603050405020304" pitchFamily="18" charset="-78"/>
              </a:rPr>
              <a:t>patterns.</a:t>
            </a:r>
          </a:p>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There are </a:t>
            </a:r>
            <a:r>
              <a:rPr lang="en-US" sz="2400" dirty="0">
                <a:latin typeface="Andalus" panose="02020603050405020304" pitchFamily="18" charset="-78"/>
                <a:cs typeface="Andalus" panose="02020603050405020304" pitchFamily="18" charset="-78"/>
              </a:rPr>
              <a:t>no explicit target outputs rather the unsupervised learner brings to bear prior biases as to what aspects of the structure of the input should be captured in the output</a:t>
            </a:r>
            <a:r>
              <a:rPr lang="en-US" sz="2400" dirty="0" smtClean="0">
                <a:latin typeface="Andalus" panose="02020603050405020304" pitchFamily="18" charset="-78"/>
                <a:cs typeface="Andalus" panose="02020603050405020304" pitchFamily="18" charset="-78"/>
              </a:rPr>
              <a:t>.</a:t>
            </a:r>
          </a:p>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indeed structural and physiological properties of synapses in the neocortex are known to be substantially influenced by the patterns of activity in sensory neurons that occur. </a:t>
            </a:r>
          </a:p>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 </a:t>
            </a:r>
            <a:r>
              <a:rPr lang="en-US" sz="2400" dirty="0">
                <a:latin typeface="Andalus" panose="02020603050405020304" pitchFamily="18" charset="-78"/>
                <a:cs typeface="Andalus" panose="02020603050405020304" pitchFamily="18" charset="-78"/>
              </a:rPr>
              <a:t>essentially none of the information about the contents of scenes is available during learning.</a:t>
            </a:r>
          </a:p>
          <a:p>
            <a:pPr algn="l" rtl="0"/>
            <a:endParaRPr lang="en-US" sz="2400" dirty="0">
              <a:latin typeface="Andalus" panose="02020603050405020304" pitchFamily="18" charset="-78"/>
              <a:cs typeface="Andalus" panose="02020603050405020304" pitchFamily="18" charset="-78"/>
            </a:endParaRPr>
          </a:p>
        </p:txBody>
      </p:sp>
      <p:sp>
        <p:nvSpPr>
          <p:cNvPr id="5" name="مربع نص 4"/>
          <p:cNvSpPr txBox="1"/>
          <p:nvPr/>
        </p:nvSpPr>
        <p:spPr>
          <a:xfrm>
            <a:off x="2411760" y="260648"/>
            <a:ext cx="3240360" cy="646331"/>
          </a:xfrm>
          <a:prstGeom prst="rect">
            <a:avLst/>
          </a:prstGeom>
          <a:noFill/>
        </p:spPr>
        <p:txBody>
          <a:bodyPr wrap="square" rtlCol="1">
            <a:spAutoFit/>
          </a:bodyPr>
          <a:lstStyle/>
          <a:p>
            <a:r>
              <a:rPr lang="en-US" sz="3600" dirty="0" smtClean="0">
                <a:solidFill>
                  <a:srgbClr val="FF0000"/>
                </a:solidFill>
                <a:latin typeface="Andalus" panose="02020603050405020304" pitchFamily="18" charset="-78"/>
                <a:cs typeface="Andalus" panose="02020603050405020304" pitchFamily="18" charset="-78"/>
              </a:rPr>
              <a:t>Introduction</a:t>
            </a:r>
          </a:p>
        </p:txBody>
      </p:sp>
    </p:spTree>
    <p:extLst>
      <p:ext uri="{BB962C8B-B14F-4D97-AF65-F5344CB8AC3E}">
        <p14:creationId xmlns:p14="http://schemas.microsoft.com/office/powerpoint/2010/main" val="2534970044"/>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548943" y="367022"/>
            <a:ext cx="6948264" cy="3416320"/>
          </a:xfrm>
          <a:prstGeom prst="rect">
            <a:avLst/>
          </a:prstGeom>
        </p:spPr>
        <p:txBody>
          <a:bodyPr wrap="square">
            <a:spAutoFit/>
          </a:bodyPr>
          <a:lstStyle/>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Unsupervised learning is important since it is likely to be much more common in the brain than supervised learning. </a:t>
            </a:r>
          </a:p>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For instance there are around 106 photoreceptors in each eye whose activities are constantly changing with the visual world and which provide all the information that is available to indicate what objects there are in the world, how they are presented, what the lighting conditions are, etc. </a:t>
            </a:r>
          </a:p>
        </p:txBody>
      </p:sp>
      <p:pic>
        <p:nvPicPr>
          <p:cNvPr id="5" name="صورة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783342"/>
            <a:ext cx="3672408" cy="2927052"/>
          </a:xfrm>
          <a:prstGeom prst="rect">
            <a:avLst/>
          </a:prstGeom>
        </p:spPr>
      </p:pic>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569" y="3671975"/>
            <a:ext cx="2304256" cy="3074658"/>
          </a:xfrm>
          <a:prstGeom prst="rect">
            <a:avLst/>
          </a:prstGeom>
        </p:spPr>
      </p:pic>
    </p:spTree>
    <p:extLst>
      <p:ext uri="{BB962C8B-B14F-4D97-AF65-F5344CB8AC3E}">
        <p14:creationId xmlns:p14="http://schemas.microsoft.com/office/powerpoint/2010/main" val="3108250229"/>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719706" y="748357"/>
            <a:ext cx="7344816" cy="5632311"/>
          </a:xfrm>
          <a:prstGeom prst="rect">
            <a:avLst/>
          </a:prstGeom>
        </p:spPr>
        <p:txBody>
          <a:bodyPr wrap="square">
            <a:spAutoFit/>
          </a:bodyPr>
          <a:lstStyle/>
          <a:p>
            <a:pPr marL="342900" indent="-342900" algn="l" rtl="0">
              <a:buFont typeface="Wingdings" panose="05000000000000000000" pitchFamily="2" charset="2"/>
              <a:buChar char="§"/>
            </a:pPr>
            <a:endParaRPr lang="en-US" sz="2400" dirty="0" smtClean="0">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Horace </a:t>
            </a:r>
            <a:r>
              <a:rPr lang="en-US" sz="2400" dirty="0">
                <a:latin typeface="Andalus" panose="02020603050405020304" pitchFamily="18" charset="-78"/>
                <a:cs typeface="Andalus" panose="02020603050405020304" pitchFamily="18" charset="-78"/>
              </a:rPr>
              <a:t>Barlow (see Barlow, 1992), who sought ways of </a:t>
            </a:r>
            <a:r>
              <a:rPr lang="en-US" sz="2400" dirty="0" smtClean="0">
                <a:latin typeface="Andalus" panose="02020603050405020304" pitchFamily="18" charset="-78"/>
                <a:cs typeface="Andalus" panose="02020603050405020304" pitchFamily="18" charset="-78"/>
              </a:rPr>
              <a:t>characterizing </a:t>
            </a:r>
            <a:r>
              <a:rPr lang="en-US" sz="2400" dirty="0">
                <a:latin typeface="Andalus" panose="02020603050405020304" pitchFamily="18" charset="-78"/>
                <a:cs typeface="Andalus" panose="02020603050405020304" pitchFamily="18" charset="-78"/>
              </a:rPr>
              <a:t>neural codes, </a:t>
            </a:r>
            <a:endParaRPr lang="en-US" sz="2400" dirty="0" smtClean="0">
              <a:latin typeface="Andalus" panose="02020603050405020304" pitchFamily="18" charset="-78"/>
              <a:cs typeface="Andalus" panose="02020603050405020304" pitchFamily="18" charset="-78"/>
            </a:endParaRPr>
          </a:p>
          <a:p>
            <a:pPr algn="l" rtl="0"/>
            <a:endParaRPr lang="en-US" sz="2400" dirty="0">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
            </a:pPr>
            <a:r>
              <a:rPr lang="en-US" sz="2400" dirty="0" smtClean="0">
                <a:latin typeface="Andalus" panose="02020603050405020304" pitchFamily="18" charset="-78"/>
                <a:cs typeface="Andalus" panose="02020603050405020304" pitchFamily="18" charset="-78"/>
              </a:rPr>
              <a:t> </a:t>
            </a:r>
            <a:r>
              <a:rPr lang="en-US" sz="2400" dirty="0">
                <a:latin typeface="Andalus" panose="02020603050405020304" pitchFamily="18" charset="-78"/>
                <a:cs typeface="Andalus" panose="02020603050405020304" pitchFamily="18" charset="-78"/>
              </a:rPr>
              <a:t>David Marr (1970), who made an early unsupervised learning postulate about the goal of learning in his model of the neocortex</a:t>
            </a:r>
            <a:r>
              <a:rPr lang="en-US" sz="2400" dirty="0" smtClean="0">
                <a:latin typeface="Andalus" panose="02020603050405020304" pitchFamily="18" charset="-78"/>
                <a:cs typeface="Andalus" panose="02020603050405020304" pitchFamily="18" charset="-78"/>
              </a:rPr>
              <a:t>.</a:t>
            </a:r>
          </a:p>
          <a:p>
            <a:pPr algn="l" rtl="0"/>
            <a:endParaRPr lang="en-US" sz="2400" dirty="0">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The Hebb rule (Hebb, 1949), which links statistical methods to neurophysiological experiments on </a:t>
            </a:r>
            <a:r>
              <a:rPr lang="en-US" sz="2400" dirty="0" smtClean="0">
                <a:latin typeface="Andalus" panose="02020603050405020304" pitchFamily="18" charset="-78"/>
                <a:cs typeface="Andalus" panose="02020603050405020304" pitchFamily="18" charset="-78"/>
              </a:rPr>
              <a:t>plasticity</a:t>
            </a:r>
          </a:p>
          <a:p>
            <a:pPr algn="l" rtl="0"/>
            <a:endParaRPr lang="en-US" sz="2400" dirty="0">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
            </a:pPr>
            <a:r>
              <a:rPr lang="en-US" sz="2400" dirty="0">
                <a:latin typeface="Andalus" panose="02020603050405020304" pitchFamily="18" charset="-78"/>
                <a:cs typeface="Andalus" panose="02020603050405020304" pitchFamily="18" charset="-78"/>
              </a:rPr>
              <a:t>Geoffrey Hinton and Terrence Sejnowski in inventing a model of learning called the Boltzmann machine (</a:t>
            </a:r>
            <a:r>
              <a:rPr lang="en-US" sz="2400" dirty="0" smtClean="0">
                <a:latin typeface="Andalus" panose="02020603050405020304" pitchFamily="18" charset="-78"/>
                <a:cs typeface="Andalus" panose="02020603050405020304" pitchFamily="18" charset="-78"/>
              </a:rPr>
              <a:t>1986)</a:t>
            </a:r>
            <a:endParaRPr lang="en-US" sz="2400" dirty="0">
              <a:latin typeface="Andalus" panose="02020603050405020304" pitchFamily="18" charset="-78"/>
              <a:cs typeface="Andalus" panose="02020603050405020304" pitchFamily="18" charset="-78"/>
            </a:endParaRPr>
          </a:p>
        </p:txBody>
      </p:sp>
      <p:sp>
        <p:nvSpPr>
          <p:cNvPr id="6" name="مستطيل 5"/>
          <p:cNvSpPr/>
          <p:nvPr/>
        </p:nvSpPr>
        <p:spPr>
          <a:xfrm>
            <a:off x="1835696" y="756316"/>
            <a:ext cx="6264696" cy="523220"/>
          </a:xfrm>
          <a:prstGeom prst="rect">
            <a:avLst/>
          </a:prstGeom>
        </p:spPr>
        <p:txBody>
          <a:bodyPr wrap="square">
            <a:spAutoFit/>
          </a:bodyPr>
          <a:lstStyle/>
          <a:p>
            <a:pPr marL="457200" lvl="0" indent="-457200" algn="l" rtl="0">
              <a:buFont typeface="Wingdings" panose="05000000000000000000" pitchFamily="2" charset="2"/>
              <a:buChar char="Ø"/>
            </a:pPr>
            <a:r>
              <a:rPr lang="en-US" sz="2800" dirty="0" smtClean="0">
                <a:solidFill>
                  <a:srgbClr val="FF0000"/>
                </a:solidFill>
                <a:latin typeface="Andalus" panose="02020603050405020304" pitchFamily="18" charset="-78"/>
                <a:cs typeface="Andalus" panose="02020603050405020304" pitchFamily="18" charset="-78"/>
              </a:rPr>
              <a:t>History</a:t>
            </a:r>
            <a:endParaRPr lang="ar-SA" sz="2800" dirty="0">
              <a:solidFill>
                <a:srgbClr val="FF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005940668"/>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912707" y="2060848"/>
            <a:ext cx="6948264" cy="3539430"/>
          </a:xfrm>
          <a:prstGeom prst="rect">
            <a:avLst/>
          </a:prstGeom>
        </p:spPr>
        <p:txBody>
          <a:bodyPr wrap="square">
            <a:spAutoFit/>
          </a:bodyPr>
          <a:lstStyle/>
          <a:p>
            <a:pPr algn="l" rtl="0"/>
            <a:endParaRPr lang="en-US" sz="2800" dirty="0" smtClean="0">
              <a:solidFill>
                <a:srgbClr val="00B050"/>
              </a:solidFill>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ü"/>
            </a:pPr>
            <a:r>
              <a:rPr lang="en-US" sz="2800" dirty="0" smtClean="0">
                <a:solidFill>
                  <a:srgbClr val="00B050"/>
                </a:solidFill>
                <a:latin typeface="Andalus" panose="02020603050405020304" pitchFamily="18" charset="-78"/>
                <a:cs typeface="Andalus" panose="02020603050405020304" pitchFamily="18" charset="-78"/>
              </a:rPr>
              <a:t>Clustering.</a:t>
            </a:r>
          </a:p>
          <a:p>
            <a:pPr algn="l" rtl="0"/>
            <a:endParaRPr lang="en-US" sz="2800" dirty="0" smtClean="0">
              <a:solidFill>
                <a:srgbClr val="00B050"/>
              </a:solidFill>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ü"/>
            </a:pPr>
            <a:r>
              <a:rPr lang="en-US" sz="2800" dirty="0">
                <a:solidFill>
                  <a:srgbClr val="00B050"/>
                </a:solidFill>
                <a:latin typeface="Andalus" panose="02020603050405020304" pitchFamily="18" charset="-78"/>
                <a:cs typeface="Andalus" panose="02020603050405020304" pitchFamily="18" charset="-78"/>
              </a:rPr>
              <a:t>Blind signal separation</a:t>
            </a:r>
            <a:r>
              <a:rPr lang="en-US" sz="2800" dirty="0" smtClean="0">
                <a:solidFill>
                  <a:srgbClr val="00B050"/>
                </a:solidFill>
                <a:latin typeface="Andalus" panose="02020603050405020304" pitchFamily="18" charset="-78"/>
                <a:cs typeface="Andalus" panose="02020603050405020304" pitchFamily="18" charset="-78"/>
              </a:rPr>
              <a:t>.</a:t>
            </a:r>
          </a:p>
          <a:p>
            <a:pPr algn="l" rtl="0"/>
            <a:endParaRPr lang="en-US" sz="2800" dirty="0" smtClean="0">
              <a:solidFill>
                <a:srgbClr val="00B050"/>
              </a:solidFill>
              <a:latin typeface="Andalus" panose="02020603050405020304" pitchFamily="18" charset="-78"/>
              <a:cs typeface="Andalus" panose="02020603050405020304" pitchFamily="18" charset="-78"/>
            </a:endParaRPr>
          </a:p>
          <a:p>
            <a:pPr marL="342900" indent="-342900" algn="l" rtl="0">
              <a:buFont typeface="Wingdings" panose="05000000000000000000" pitchFamily="2" charset="2"/>
              <a:buChar char="ü"/>
            </a:pPr>
            <a:r>
              <a:rPr lang="en-US" sz="2800" dirty="0" smtClean="0">
                <a:solidFill>
                  <a:srgbClr val="00B050"/>
                </a:solidFill>
                <a:latin typeface="Andalus" panose="02020603050405020304" pitchFamily="18" charset="-78"/>
                <a:cs typeface="Andalus" panose="02020603050405020304" pitchFamily="18" charset="-78"/>
              </a:rPr>
              <a:t>Self organizing </a:t>
            </a:r>
            <a:r>
              <a:rPr lang="en-US" sz="2800" dirty="0" smtClean="0">
                <a:solidFill>
                  <a:srgbClr val="00B050"/>
                </a:solidFill>
                <a:latin typeface="Andalus" panose="02020603050405020304" pitchFamily="18" charset="-78"/>
                <a:cs typeface="Andalus" panose="02020603050405020304" pitchFamily="18" charset="-78"/>
              </a:rPr>
              <a:t>maps</a:t>
            </a:r>
          </a:p>
          <a:p>
            <a:pPr algn="l" rtl="0"/>
            <a:endParaRPr lang="en-US" sz="2800" dirty="0">
              <a:solidFill>
                <a:srgbClr val="00B050"/>
              </a:solidFill>
              <a:latin typeface="Andalus" panose="02020603050405020304" pitchFamily="18" charset="-78"/>
              <a:cs typeface="Andalus" panose="02020603050405020304" pitchFamily="18" charset="-78"/>
            </a:endParaRPr>
          </a:p>
          <a:p>
            <a:pPr algn="l" rtl="0"/>
            <a:endParaRPr lang="en-US" sz="2800" dirty="0">
              <a:solidFill>
                <a:srgbClr val="00B050"/>
              </a:solidFill>
              <a:latin typeface="Andalus" panose="02020603050405020304" pitchFamily="18" charset="-78"/>
              <a:cs typeface="Andalus" panose="02020603050405020304" pitchFamily="18" charset="-78"/>
            </a:endParaRPr>
          </a:p>
        </p:txBody>
      </p:sp>
      <p:sp>
        <p:nvSpPr>
          <p:cNvPr id="3" name="مستطيل 2"/>
          <p:cNvSpPr/>
          <p:nvPr/>
        </p:nvSpPr>
        <p:spPr>
          <a:xfrm>
            <a:off x="0" y="1063423"/>
            <a:ext cx="8656736" cy="523220"/>
          </a:xfrm>
          <a:prstGeom prst="rect">
            <a:avLst/>
          </a:prstGeom>
        </p:spPr>
        <p:txBody>
          <a:bodyPr wrap="square">
            <a:spAutoFit/>
          </a:bodyPr>
          <a:lstStyle/>
          <a:p>
            <a:pPr marL="457200" lvl="0" indent="-457200" algn="l" rtl="0">
              <a:buFont typeface="Wingdings" panose="05000000000000000000" pitchFamily="2" charset="2"/>
              <a:buChar char="Ø"/>
            </a:pPr>
            <a:r>
              <a:rPr lang="en-US" sz="2800" dirty="0">
                <a:solidFill>
                  <a:srgbClr val="FF0000"/>
                </a:solidFill>
                <a:latin typeface="Andalus" panose="02020603050405020304" pitchFamily="18" charset="-78"/>
                <a:cs typeface="Andalus" panose="02020603050405020304" pitchFamily="18" charset="-78"/>
              </a:rPr>
              <a:t>Examples of unsupervised learning approaches</a:t>
            </a:r>
            <a:endParaRPr lang="ar-SA" sz="2800" dirty="0">
              <a:solidFill>
                <a:srgbClr val="FF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81374722"/>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p:cNvSpPr txBox="1"/>
          <p:nvPr/>
        </p:nvSpPr>
        <p:spPr>
          <a:xfrm>
            <a:off x="3995936" y="371205"/>
            <a:ext cx="2146742" cy="646331"/>
          </a:xfrm>
          <a:prstGeom prst="rect">
            <a:avLst/>
          </a:prstGeom>
          <a:noFill/>
        </p:spPr>
        <p:txBody>
          <a:bodyPr wrap="none" rtlCol="1">
            <a:spAutoFit/>
          </a:bodyPr>
          <a:lstStyle/>
          <a:p>
            <a:r>
              <a:rPr lang="en-US" sz="3600" dirty="0" smtClean="0">
                <a:solidFill>
                  <a:srgbClr val="FF0000"/>
                </a:solidFill>
                <a:latin typeface="Andalus" panose="02020603050405020304" pitchFamily="18" charset="-78"/>
                <a:cs typeface="Andalus" panose="02020603050405020304" pitchFamily="18" charset="-78"/>
              </a:rPr>
              <a:t>Clustering</a:t>
            </a:r>
          </a:p>
        </p:txBody>
      </p:sp>
      <p:sp>
        <p:nvSpPr>
          <p:cNvPr id="2" name="مربع نص 1"/>
          <p:cNvSpPr txBox="1"/>
          <p:nvPr/>
        </p:nvSpPr>
        <p:spPr>
          <a:xfrm>
            <a:off x="251520" y="1484784"/>
            <a:ext cx="8611233" cy="3416320"/>
          </a:xfrm>
          <a:prstGeom prst="rect">
            <a:avLst/>
          </a:prstGeom>
          <a:noFill/>
        </p:spPr>
        <p:txBody>
          <a:bodyPr wrap="square" rtlCol="1">
            <a:spAutoFit/>
          </a:bodyPr>
          <a:lstStyle/>
          <a:p>
            <a:pPr lvl="0" algn="l" rtl="0"/>
            <a:r>
              <a:rPr lang="en-US" sz="2400" dirty="0" smtClean="0">
                <a:solidFill>
                  <a:prstClr val="black"/>
                </a:solidFill>
                <a:latin typeface="Andalus" panose="02020603050405020304" pitchFamily="18" charset="-78"/>
                <a:cs typeface="Andalus" panose="02020603050405020304" pitchFamily="18" charset="-78"/>
              </a:rPr>
              <a:t>It is </a:t>
            </a:r>
            <a:r>
              <a:rPr lang="en-US" sz="2400" dirty="0">
                <a:solidFill>
                  <a:prstClr val="black"/>
                </a:solidFill>
                <a:latin typeface="Andalus" panose="02020603050405020304" pitchFamily="18" charset="-78"/>
                <a:cs typeface="Andalus" panose="02020603050405020304" pitchFamily="18" charset="-78"/>
              </a:rPr>
              <a:t>the task of grouping a set of objects in such a way that objects in the same group (called a cluster) are more similar to each </a:t>
            </a:r>
            <a:r>
              <a:rPr lang="en-US" sz="2400" dirty="0" smtClean="0">
                <a:solidFill>
                  <a:prstClr val="black"/>
                </a:solidFill>
                <a:latin typeface="Andalus" panose="02020603050405020304" pitchFamily="18" charset="-78"/>
                <a:cs typeface="Andalus" panose="02020603050405020304" pitchFamily="18" charset="-78"/>
              </a:rPr>
              <a:t>there </a:t>
            </a:r>
            <a:r>
              <a:rPr lang="en-US" sz="2400" dirty="0">
                <a:solidFill>
                  <a:prstClr val="black"/>
                </a:solidFill>
                <a:latin typeface="Andalus" panose="02020603050405020304" pitchFamily="18" charset="-78"/>
                <a:cs typeface="Andalus" panose="02020603050405020304" pitchFamily="18" charset="-78"/>
              </a:rPr>
              <a:t>than to those in other groups (clusters).</a:t>
            </a: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r>
              <a:rPr lang="en-US" sz="2400" dirty="0">
                <a:solidFill>
                  <a:prstClr val="black"/>
                </a:solidFill>
                <a:latin typeface="Andalus" panose="02020603050405020304" pitchFamily="18" charset="-78"/>
                <a:cs typeface="Andalus" panose="02020603050405020304" pitchFamily="18" charset="-78"/>
              </a:rPr>
              <a:t>It is a main task of exploratory data mining , and a common technique for statistical data analysis . </a:t>
            </a: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r>
              <a:rPr lang="en-US" sz="2400" dirty="0">
                <a:solidFill>
                  <a:prstClr val="black"/>
                </a:solidFill>
                <a:latin typeface="Andalus" panose="02020603050405020304" pitchFamily="18" charset="-78"/>
                <a:cs typeface="Andalus" panose="02020603050405020304" pitchFamily="18" charset="-78"/>
              </a:rPr>
              <a:t>used in many fields, including machine learning </a:t>
            </a:r>
            <a:r>
              <a:rPr lang="en-US" sz="2400" dirty="0" smtClean="0">
                <a:solidFill>
                  <a:prstClr val="black"/>
                </a:solidFill>
                <a:latin typeface="Andalus" panose="02020603050405020304" pitchFamily="18" charset="-78"/>
                <a:cs typeface="Andalus" panose="02020603050405020304" pitchFamily="18" charset="-78"/>
              </a:rPr>
              <a:t>,</a:t>
            </a:r>
            <a:r>
              <a:rPr lang="en-US" sz="2400" dirty="0">
                <a:solidFill>
                  <a:prstClr val="black"/>
                </a:solidFill>
                <a:latin typeface="Andalus" panose="02020603050405020304" pitchFamily="18" charset="-78"/>
                <a:cs typeface="Andalus" panose="02020603050405020304" pitchFamily="18" charset="-78"/>
              </a:rPr>
              <a:t> pattern recognition image analysis.</a:t>
            </a:r>
          </a:p>
        </p:txBody>
      </p:sp>
    </p:spTree>
    <p:extLst>
      <p:ext uri="{BB962C8B-B14F-4D97-AF65-F5344CB8AC3E}">
        <p14:creationId xmlns:p14="http://schemas.microsoft.com/office/powerpoint/2010/main" val="1251233485"/>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575048" y="404664"/>
            <a:ext cx="8568952" cy="6955750"/>
          </a:xfrm>
          <a:prstGeom prst="rect">
            <a:avLst/>
          </a:prstGeom>
          <a:noFill/>
        </p:spPr>
        <p:txBody>
          <a:bodyPr wrap="square" rtlCol="1">
            <a:spAutoFit/>
          </a:bodyPr>
          <a:lstStyle/>
          <a:p>
            <a:pPr marL="457200" lvl="0" indent="-457200" algn="l" rtl="0">
              <a:buFont typeface="Wingdings" panose="05000000000000000000" pitchFamily="2" charset="2"/>
              <a:buChar char="Ø"/>
            </a:pPr>
            <a:r>
              <a:rPr lang="en-US" sz="2800" dirty="0">
                <a:solidFill>
                  <a:srgbClr val="FF0000"/>
                </a:solidFill>
                <a:latin typeface="Andalus" panose="02020603050405020304" pitchFamily="18" charset="-78"/>
                <a:cs typeface="Andalus" panose="02020603050405020304" pitchFamily="18" charset="-78"/>
              </a:rPr>
              <a:t>Clustering </a:t>
            </a:r>
            <a:r>
              <a:rPr lang="en-US" sz="2800" dirty="0" smtClean="0">
                <a:solidFill>
                  <a:srgbClr val="FF0000"/>
                </a:solidFill>
                <a:latin typeface="Andalus" panose="02020603050405020304" pitchFamily="18" charset="-78"/>
                <a:cs typeface="Andalus" panose="02020603050405020304" pitchFamily="18" charset="-78"/>
              </a:rPr>
              <a:t>algorithms</a:t>
            </a:r>
          </a:p>
          <a:p>
            <a:pPr lvl="0" algn="l" rtl="0"/>
            <a:endParaRPr lang="en-US" sz="2400" dirty="0">
              <a:solidFill>
                <a:prstClr val="black"/>
              </a:solidFill>
              <a:latin typeface="Andalus" panose="02020603050405020304" pitchFamily="18" charset="-78"/>
              <a:cs typeface="Andalus" panose="02020603050405020304" pitchFamily="18" charset="-78"/>
            </a:endParaRPr>
          </a:p>
          <a:p>
            <a:pPr marL="342900" lvl="0" indent="-342900" algn="l" rtl="0">
              <a:buFont typeface="Wingdings" panose="05000000000000000000" pitchFamily="2" charset="2"/>
              <a:buChar char="ü"/>
            </a:pPr>
            <a:r>
              <a:rPr lang="en-US" sz="2600" dirty="0" smtClean="0">
                <a:solidFill>
                  <a:srgbClr val="00B050"/>
                </a:solidFill>
                <a:latin typeface="Andalus" panose="02020603050405020304" pitchFamily="18" charset="-78"/>
                <a:cs typeface="Andalus" panose="02020603050405020304" pitchFamily="18" charset="-78"/>
              </a:rPr>
              <a:t>Hierarchical clustering</a:t>
            </a:r>
          </a:p>
          <a:p>
            <a:pPr lvl="0" algn="l" rtl="0"/>
            <a:endParaRPr lang="en-US" sz="2600" dirty="0" smtClean="0">
              <a:solidFill>
                <a:srgbClr val="00B050"/>
              </a:solidFill>
              <a:latin typeface="Andalus" panose="02020603050405020304" pitchFamily="18" charset="-78"/>
              <a:cs typeface="Andalus" panose="02020603050405020304" pitchFamily="18" charset="-78"/>
            </a:endParaRPr>
          </a:p>
          <a:p>
            <a:pPr lvl="0" algn="l" rtl="0"/>
            <a:r>
              <a:rPr lang="en-US" sz="2400" dirty="0">
                <a:solidFill>
                  <a:prstClr val="black"/>
                </a:solidFill>
                <a:latin typeface="Andalus" panose="02020603050405020304" pitchFamily="18" charset="-78"/>
                <a:cs typeface="Andalus" panose="02020603050405020304" pitchFamily="18" charset="-78"/>
              </a:rPr>
              <a:t>creating clusters that have a predetermined ordering from top to bottom. For example, all files and folders on the hard disk are organized in a hierarchy</a:t>
            </a:r>
            <a:r>
              <a:rPr lang="en-US" sz="2400" dirty="0" smtClean="0">
                <a:solidFill>
                  <a:prstClr val="black"/>
                </a:solidFill>
                <a:latin typeface="Andalus" panose="02020603050405020304" pitchFamily="18" charset="-78"/>
                <a:cs typeface="Andalus" panose="02020603050405020304" pitchFamily="18" charset="-78"/>
              </a:rPr>
              <a:t>.</a:t>
            </a:r>
          </a:p>
          <a:p>
            <a:pPr lvl="0" algn="l" rtl="0"/>
            <a:endParaRPr lang="en-US" sz="2400" dirty="0">
              <a:solidFill>
                <a:prstClr val="black"/>
              </a:solidFill>
              <a:latin typeface="Andalus" panose="02020603050405020304" pitchFamily="18" charset="-78"/>
              <a:cs typeface="Andalus" panose="02020603050405020304" pitchFamily="18" charset="-78"/>
            </a:endParaRPr>
          </a:p>
          <a:p>
            <a:pPr marL="800100" lvl="1"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 </a:t>
            </a:r>
            <a:r>
              <a:rPr lang="en-US" sz="2400" dirty="0" smtClean="0">
                <a:solidFill>
                  <a:prstClr val="black"/>
                </a:solidFill>
                <a:latin typeface="Andalus" panose="02020603050405020304" pitchFamily="18" charset="-78"/>
                <a:cs typeface="Andalus" panose="02020603050405020304" pitchFamily="18" charset="-78"/>
              </a:rPr>
              <a:t>Agglomerative algorithm.</a:t>
            </a:r>
            <a:endParaRPr lang="en-US" sz="2400" dirty="0">
              <a:solidFill>
                <a:prstClr val="black"/>
              </a:solidFill>
              <a:latin typeface="Andalus" panose="02020603050405020304" pitchFamily="18" charset="-78"/>
              <a:cs typeface="Andalus" panose="02020603050405020304" pitchFamily="18" charset="-78"/>
            </a:endParaRPr>
          </a:p>
          <a:p>
            <a:pPr marL="800100" lvl="1"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Divisive </a:t>
            </a:r>
            <a:r>
              <a:rPr lang="en-US" sz="2400" dirty="0" smtClean="0">
                <a:solidFill>
                  <a:prstClr val="black"/>
                </a:solidFill>
                <a:latin typeface="Andalus" panose="02020603050405020304" pitchFamily="18" charset="-78"/>
                <a:cs typeface="Andalus" panose="02020603050405020304" pitchFamily="18" charset="-78"/>
              </a:rPr>
              <a:t>algorithm.</a:t>
            </a:r>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400" dirty="0" smtClean="0">
              <a:solidFill>
                <a:prstClr val="black"/>
              </a:solidFill>
              <a:latin typeface="Andalus" panose="02020603050405020304" pitchFamily="18" charset="-78"/>
              <a:cs typeface="Andalus" panose="02020603050405020304" pitchFamily="18" charset="-78"/>
            </a:endParaRPr>
          </a:p>
          <a:p>
            <a:pPr marL="342900" lvl="0" indent="-342900" algn="l" rtl="0">
              <a:buFont typeface="Wingdings" panose="05000000000000000000" pitchFamily="2" charset="2"/>
              <a:buChar char="ü"/>
            </a:pPr>
            <a:r>
              <a:rPr lang="en-US" sz="2600" dirty="0">
                <a:solidFill>
                  <a:srgbClr val="00B050"/>
                </a:solidFill>
                <a:latin typeface="Andalus" panose="02020603050405020304" pitchFamily="18" charset="-78"/>
                <a:cs typeface="Andalus" panose="02020603050405020304" pitchFamily="18" charset="-78"/>
              </a:rPr>
              <a:t>Partitional clustering</a:t>
            </a:r>
          </a:p>
          <a:p>
            <a:pPr lvl="0" algn="l" rtl="0"/>
            <a:r>
              <a:rPr lang="en-US" sz="2400" dirty="0">
                <a:solidFill>
                  <a:prstClr val="black"/>
                </a:solidFill>
                <a:latin typeface="Andalus" panose="02020603050405020304" pitchFamily="18" charset="-78"/>
                <a:cs typeface="Andalus" panose="02020603050405020304" pitchFamily="18" charset="-78"/>
              </a:rPr>
              <a:t>Decompose the data set into a set of disjoint clusters</a:t>
            </a:r>
          </a:p>
          <a:p>
            <a:pPr marL="800100" lvl="1"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K-mean </a:t>
            </a:r>
            <a:r>
              <a:rPr lang="en-US" sz="2400" dirty="0" smtClean="0">
                <a:solidFill>
                  <a:prstClr val="black"/>
                </a:solidFill>
                <a:latin typeface="Andalus" panose="02020603050405020304" pitchFamily="18" charset="-78"/>
                <a:cs typeface="Andalus" panose="02020603050405020304" pitchFamily="18" charset="-78"/>
              </a:rPr>
              <a:t>algorithm.</a:t>
            </a:r>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800" dirty="0">
              <a:solidFill>
                <a:srgbClr val="FF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13790589"/>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p:cNvSpPr txBox="1"/>
          <p:nvPr/>
        </p:nvSpPr>
        <p:spPr>
          <a:xfrm>
            <a:off x="755576" y="332656"/>
            <a:ext cx="7056784" cy="8802410"/>
          </a:xfrm>
          <a:prstGeom prst="rect">
            <a:avLst/>
          </a:prstGeom>
          <a:noFill/>
        </p:spPr>
        <p:txBody>
          <a:bodyPr wrap="square" rtlCol="1">
            <a:spAutoFit/>
          </a:bodyPr>
          <a:lstStyle/>
          <a:p>
            <a:pPr marL="457200" lvl="0" indent="-457200" algn="l" rtl="0">
              <a:buFont typeface="Wingdings" panose="05000000000000000000" pitchFamily="2" charset="2"/>
              <a:buChar char="Ø"/>
            </a:pPr>
            <a:r>
              <a:rPr lang="en-US" sz="2800" dirty="0">
                <a:solidFill>
                  <a:srgbClr val="FF0000"/>
                </a:solidFill>
                <a:latin typeface="Andalus" panose="02020603050405020304" pitchFamily="18" charset="-78"/>
                <a:cs typeface="Andalus" panose="02020603050405020304" pitchFamily="18" charset="-78"/>
              </a:rPr>
              <a:t>Hierarchical clustering</a:t>
            </a:r>
            <a:endParaRPr lang="en-US" sz="2400" dirty="0">
              <a:solidFill>
                <a:prstClr val="black"/>
              </a:solidFill>
              <a:latin typeface="Andalus" panose="02020603050405020304" pitchFamily="18" charset="-78"/>
              <a:cs typeface="Andalus" panose="02020603050405020304" pitchFamily="18" charset="-78"/>
            </a:endParaRPr>
          </a:p>
          <a:p>
            <a:pPr marL="342900" lvl="0" indent="-342900" algn="l" rtl="0">
              <a:buFont typeface="Wingdings" panose="05000000000000000000" pitchFamily="2" charset="2"/>
              <a:buChar char="ü"/>
            </a:pPr>
            <a:endParaRPr lang="en-US" sz="2600" dirty="0">
              <a:solidFill>
                <a:srgbClr val="00B050"/>
              </a:solidFill>
              <a:latin typeface="Andalus" panose="02020603050405020304" pitchFamily="18" charset="-78"/>
              <a:cs typeface="Andalus" panose="02020603050405020304" pitchFamily="18" charset="-78"/>
            </a:endParaRPr>
          </a:p>
          <a:p>
            <a:pPr marL="342900" lvl="0" indent="-342900" algn="l" rtl="0">
              <a:buFont typeface="Wingdings" panose="05000000000000000000" pitchFamily="2" charset="2"/>
              <a:buChar char="ü"/>
            </a:pPr>
            <a:r>
              <a:rPr lang="en-US" sz="2600" dirty="0" smtClean="0">
                <a:solidFill>
                  <a:srgbClr val="00B050"/>
                </a:solidFill>
                <a:latin typeface="Andalus" panose="02020603050405020304" pitchFamily="18" charset="-78"/>
                <a:cs typeface="Andalus" panose="02020603050405020304" pitchFamily="18" charset="-78"/>
              </a:rPr>
              <a:t>Agglomerative clustering</a:t>
            </a:r>
          </a:p>
          <a:p>
            <a:pPr marL="342900" lvl="0"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In this method we assign each observation to its own cluster. </a:t>
            </a:r>
          </a:p>
          <a:p>
            <a:pPr marL="342900" lvl="0"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Then, compute the similarity (e.g., distance) between each of the clusters and join the two most similar clusters. </a:t>
            </a:r>
          </a:p>
          <a:p>
            <a:pPr marL="342900" lvl="0"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Finally, repeat steps 2 and 3 until there is only a single cluster left. The related algorithm is shown below</a:t>
            </a:r>
            <a:r>
              <a:rPr lang="en-US" sz="2400" dirty="0" smtClean="0">
                <a:solidFill>
                  <a:prstClr val="black"/>
                </a:solidFill>
                <a:latin typeface="Andalus" panose="02020603050405020304" pitchFamily="18" charset="-78"/>
                <a:cs typeface="Andalus" panose="02020603050405020304" pitchFamily="18" charset="-78"/>
              </a:rPr>
              <a:t>.</a:t>
            </a:r>
          </a:p>
          <a:p>
            <a:pPr marL="342900" lvl="0" indent="-342900" algn="l" rtl="0">
              <a:buFont typeface="Wingdings" panose="05000000000000000000" pitchFamily="2" charset="2"/>
              <a:buChar char="ü"/>
            </a:pPr>
            <a:r>
              <a:rPr lang="en-US" sz="2600" dirty="0" smtClean="0">
                <a:solidFill>
                  <a:srgbClr val="00B050"/>
                </a:solidFill>
                <a:latin typeface="Andalus" panose="02020603050405020304" pitchFamily="18" charset="-78"/>
                <a:cs typeface="Andalus" panose="02020603050405020304" pitchFamily="18" charset="-78"/>
              </a:rPr>
              <a:t>Divisive clustering </a:t>
            </a:r>
          </a:p>
          <a:p>
            <a:pPr marL="342900" lvl="0" indent="-342900" algn="l" rtl="0">
              <a:buFont typeface="Wingdings" panose="05000000000000000000" pitchFamily="2" charset="2"/>
              <a:buChar char="§"/>
            </a:pPr>
            <a:r>
              <a:rPr lang="en-US" sz="2400" dirty="0">
                <a:solidFill>
                  <a:prstClr val="black"/>
                </a:solidFill>
                <a:latin typeface="Andalus" panose="02020603050405020304" pitchFamily="18" charset="-78"/>
                <a:cs typeface="Andalus" panose="02020603050405020304" pitchFamily="18" charset="-78"/>
              </a:rPr>
              <a:t>In this method we assign all of the observations to a single cluster and then partition the cluster to two least similar clusters. Finally, we proceed recursively on each cluster until there is one cluster for each observation.</a:t>
            </a: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r>
              <a:rPr lang="en-US" sz="2400" dirty="0">
                <a:solidFill>
                  <a:prstClr val="black"/>
                </a:solidFill>
                <a:latin typeface="Andalus" panose="02020603050405020304" pitchFamily="18" charset="-78"/>
                <a:cs typeface="Andalus" panose="02020603050405020304" pitchFamily="18" charset="-78"/>
              </a:rPr>
              <a:t> </a:t>
            </a: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400" dirty="0">
              <a:solidFill>
                <a:prstClr val="black"/>
              </a:solidFill>
              <a:latin typeface="Andalus" panose="02020603050405020304" pitchFamily="18" charset="-78"/>
              <a:cs typeface="Andalus" panose="02020603050405020304" pitchFamily="18" charset="-78"/>
            </a:endParaRPr>
          </a:p>
          <a:p>
            <a:pPr lvl="0" algn="l" rtl="0"/>
            <a:endParaRPr lang="en-US" sz="2800" dirty="0">
              <a:solidFill>
                <a:srgbClr val="FF000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68637127"/>
      </p:ext>
    </p:extLst>
  </p:cSld>
  <p:clrMapOvr>
    <a:masterClrMapping/>
  </p:clrMapOvr>
  <mc:AlternateContent xmlns:mc="http://schemas.openxmlformats.org/markup-compatibility/2006">
    <mc:Choice xmlns:p14="http://schemas.microsoft.com/office/powerpoint/2010/main" Requires="p14">
      <p:transition spd="slow" p14:dur="1600">
        <p14:gallery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1591</TotalTime>
  <Words>773</Words>
  <Application>Microsoft Office PowerPoint</Application>
  <PresentationFormat>On-screen Show (4:3)</PresentationFormat>
  <Paragraphs>96</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Andalus</vt:lpstr>
      <vt:lpstr>Arial</vt:lpstr>
      <vt:lpstr>Arial Narrow</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amjed1</dc:creator>
  <cp:lastModifiedBy>EduKinect</cp:lastModifiedBy>
  <cp:revision>105</cp:revision>
  <dcterms:created xsi:type="dcterms:W3CDTF">2014-12-18T19:10:46Z</dcterms:created>
  <dcterms:modified xsi:type="dcterms:W3CDTF">2017-09-27T11:01:31Z</dcterms:modified>
</cp:coreProperties>
</file>