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Montserrat ExtraBold" panose="00000900000000000000" pitchFamily="2"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Visualization: Empowering Business with Effective Insights</a:t>
            </a:r>
          </a:p>
        </p:txBody>
      </p:sp>
      <p:sp>
        <p:nvSpPr>
          <p:cNvPr id="5" name="TextBox 4"/>
          <p:cNvSpPr txBox="1"/>
          <p:nvPr/>
        </p:nvSpPr>
        <p:spPr>
          <a:xfrm>
            <a:off x="7865383" y="4538351"/>
            <a:ext cx="1196840" cy="600164"/>
          </a:xfrm>
          <a:prstGeom prst="rect">
            <a:avLst/>
          </a:prstGeom>
          <a:noFill/>
        </p:spPr>
        <p:txBody>
          <a:bodyPr wrap="square" rtlCol="0">
            <a:noAutofit/>
          </a:bodyPr>
          <a:lstStyle/>
          <a:p>
            <a:r>
              <a:rPr lang="en-US" sz="1100" dirty="0">
                <a:solidFill>
                  <a:schemeClr val="accent2"/>
                </a:solidFill>
              </a:rPr>
              <a:t>Prepared by:</a:t>
            </a:r>
          </a:p>
          <a:p>
            <a:r>
              <a:rPr lang="en-US" sz="1100" dirty="0">
                <a:solidFill>
                  <a:schemeClr val="accent2"/>
                </a:solidFill>
              </a:rPr>
              <a:t>Navneet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a:solidFill>
                  <a:schemeClr val="accent2"/>
                </a:solidFill>
              </a:rPr>
              <a:t>Table of Content</a:t>
            </a: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a:solidFill>
                  <a:schemeClr val="bg1"/>
                </a:solidFill>
              </a:rPr>
              <a:t>Introduction</a:t>
            </a:r>
          </a:p>
          <a:p>
            <a:pPr algn="ctr"/>
            <a:endParaRPr lang="en-US" dirty="0">
              <a:solidFill>
                <a:schemeClr val="bg1"/>
              </a:solidFill>
            </a:endParaRPr>
          </a:p>
          <a:p>
            <a:pPr algn="ctr"/>
            <a:r>
              <a:rPr lang="en-US" dirty="0">
                <a:solidFill>
                  <a:schemeClr val="bg1"/>
                </a:solidFill>
              </a:rPr>
              <a:t>Thought Process</a:t>
            </a:r>
          </a:p>
          <a:p>
            <a:pPr algn="ctr"/>
            <a:endParaRPr lang="en-US" dirty="0">
              <a:solidFill>
                <a:schemeClr val="bg1"/>
              </a:solidFill>
            </a:endParaRPr>
          </a:p>
          <a:p>
            <a:pPr algn="ctr"/>
            <a:r>
              <a:rPr lang="en-US" dirty="0">
                <a:solidFill>
                  <a:schemeClr val="bg1"/>
                </a:solidFill>
              </a:rPr>
              <a:t>Revenue by Month, 2011</a:t>
            </a:r>
          </a:p>
          <a:p>
            <a:pPr algn="ctr"/>
            <a:endParaRPr lang="en-US" dirty="0">
              <a:solidFill>
                <a:schemeClr val="bg1"/>
              </a:solidFill>
            </a:endParaRPr>
          </a:p>
          <a:p>
            <a:pPr algn="ctr"/>
            <a:r>
              <a:rPr lang="en-US" dirty="0">
                <a:solidFill>
                  <a:schemeClr val="bg1"/>
                </a:solidFill>
              </a:rPr>
              <a:t>Top 10 Countries by Revenue and Their Quantities</a:t>
            </a:r>
          </a:p>
          <a:p>
            <a:pPr algn="ctr"/>
            <a:endParaRPr lang="en-US" dirty="0">
              <a:solidFill>
                <a:schemeClr val="bg1"/>
              </a:solidFill>
            </a:endParaRPr>
          </a:p>
          <a:p>
            <a:pPr algn="ctr"/>
            <a:r>
              <a:rPr lang="en-US" dirty="0">
                <a:solidFill>
                  <a:schemeClr val="bg1"/>
                </a:solidFill>
              </a:rPr>
              <a:t>Top 10 Customers by Revenue</a:t>
            </a:r>
          </a:p>
          <a:p>
            <a:pPr algn="ctr"/>
            <a:endParaRPr lang="en-US" dirty="0">
              <a:solidFill>
                <a:schemeClr val="bg1"/>
              </a:solidFill>
            </a:endParaRPr>
          </a:p>
          <a:p>
            <a:pPr algn="ctr"/>
            <a:r>
              <a:rPr lang="en-US" dirty="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a:solidFill>
                  <a:schemeClr val="accent2"/>
                </a:solidFill>
              </a:rPr>
              <a:t>Introduction</a:t>
            </a: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a:solidFill>
                  <a:schemeClr val="bg1"/>
                </a:solidFill>
              </a:rPr>
              <a:t>Hello and welcome. In this presentation, I will take you through our company’s sales performance for the years 2010 and 2011.</a:t>
            </a:r>
          </a:p>
          <a:p>
            <a:endParaRPr lang="en-US" dirty="0">
              <a:solidFill>
                <a:schemeClr val="bg1"/>
              </a:solidFill>
            </a:endParaRPr>
          </a:p>
          <a:p>
            <a:r>
              <a:rPr lang="en-US" dirty="0">
                <a:solidFill>
                  <a:schemeClr val="bg1"/>
                </a:solidFill>
              </a:rPr>
              <a:t>I appreciate the opportunity you gave me to dive into this data to gain insightful information about the store’s performance.</a:t>
            </a:r>
          </a:p>
          <a:p>
            <a:endParaRPr lang="en-US" dirty="0">
              <a:solidFill>
                <a:schemeClr val="bg1"/>
              </a:solidFill>
            </a:endParaRPr>
          </a:p>
          <a:p>
            <a:r>
              <a:rPr lang="en-US" dirty="0">
                <a:solidFill>
                  <a:schemeClr val="bg1"/>
                </a:solidFill>
              </a:rPr>
              <a:t>Thank you also for the questions you asked since they provided a general direction for the kind of insights you are looking to get from this analysis.</a:t>
            </a: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a:solidFill>
                  <a:schemeClr val="bg1"/>
                </a:solidFill>
              </a:rPr>
              <a:t>I assure you that I took all the necessary steps to ensure that this analysis is accurate and correct.</a:t>
            </a:r>
          </a:p>
          <a:p>
            <a:pPr algn="just"/>
            <a:endParaRPr lang="en-US" dirty="0">
              <a:solidFill>
                <a:schemeClr val="bg1"/>
              </a:solidFill>
            </a:endParaRPr>
          </a:p>
          <a:p>
            <a:pPr algn="just"/>
            <a:r>
              <a:rPr lang="en-US" dirty="0">
                <a:solidFill>
                  <a:schemeClr val="bg1"/>
                </a:solidFill>
              </a:rPr>
              <a:t>I cleaned up the data you provided by removing all the negative values in the Unit Price and Quantity columns and also filtered the data as required for all the visualizations.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rPr>
              <a:t>The revenue trend from August to December demonstrates how seasonality affects retail store sales.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a:solidFill>
                  <a:schemeClr val="bg1"/>
                </a:solidFill>
              </a:rPr>
              <a:t>These countries represent regions with the highest potential to generate more revenue that management needs to focus more on in terms of marketing strategies.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611</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Montserrat ExtraBold</vt:lpstr>
      <vt:lpstr>Arial</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Navneet Singh</cp:lastModifiedBy>
  <cp:revision>27</cp:revision>
  <dcterms:modified xsi:type="dcterms:W3CDTF">2024-09-11T16:58:15Z</dcterms:modified>
</cp:coreProperties>
</file>