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443" r:id="rId6"/>
    <p:sldId id="2444" r:id="rId7"/>
    <p:sldId id="2446" r:id="rId8"/>
    <p:sldId id="2448" r:id="rId9"/>
    <p:sldId id="2449" r:id="rId10"/>
    <p:sldId id="2450" r:id="rId11"/>
    <p:sldId id="2455" r:id="rId12"/>
    <p:sldId id="2456" r:id="rId13"/>
    <p:sldId id="2451" r:id="rId14"/>
    <p:sldId id="2452" r:id="rId15"/>
    <p:sldId id="2457" r:id="rId16"/>
    <p:sldId id="2453" r:id="rId17"/>
    <p:sldId id="2458" r:id="rId18"/>
    <p:sldId id="2459" r:id="rId19"/>
    <p:sldId id="2460" r:id="rId20"/>
    <p:sldId id="2461" r:id="rId21"/>
    <p:sldId id="2454" r:id="rId22"/>
    <p:sldId id="24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4" autoAdjust="0"/>
  </p:normalViewPr>
  <p:slideViewPr>
    <p:cSldViewPr snapToGrid="0">
      <p:cViewPr varScale="1">
        <p:scale>
          <a:sx n="114" d="100"/>
          <a:sy n="114" d="100"/>
        </p:scale>
        <p:origin x="474" y="108"/>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11/8/2019</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70" r:id="rId8"/>
    <p:sldLayoutId id="2147483669" r:id="rId9"/>
    <p:sldLayoutId id="2147483667" r:id="rId10"/>
    <p:sldLayoutId id="2147483668" r:id="rId11"/>
    <p:sldLayoutId id="2147483666" r:id="rId12"/>
    <p:sldLayoutId id="2147483671" r:id="rId13"/>
    <p:sldLayoutId id="2147483655" r:id="rId14"/>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91372" y="1736578"/>
            <a:ext cx="6609256" cy="2009974"/>
          </a:xfrm>
        </p:spPr>
        <p:txBody>
          <a:bodyPr>
            <a:normAutofit fontScale="90000"/>
          </a:bodyPr>
          <a:lstStyle/>
          <a:p>
            <a:r>
              <a:rPr lang="en-US" dirty="0"/>
              <a:t>Introduction to Communication toolbox in Simulink</a:t>
            </a:r>
            <a:endParaRPr lang="en-US" dirty="0">
              <a:solidFill>
                <a:srgbClr val="2F3342"/>
              </a:solidFill>
            </a:endParaRP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By: Navneet Singh &amp; </a:t>
            </a:r>
            <a:r>
              <a:rPr lang="en-US" dirty="0" err="1"/>
              <a:t>Surani</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758462" y="133877"/>
            <a:ext cx="10600591" cy="1231302"/>
          </a:xfrm>
        </p:spPr>
        <p:txBody>
          <a:bodyPr>
            <a:normAutofit/>
          </a:bodyPr>
          <a:lstStyle/>
          <a:p>
            <a:r>
              <a:rPr lang="en-US" sz="3200" dirty="0"/>
              <a:t>Reed-Solomon Decode Integer Vector In/Out</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585323"/>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Error-control decoder</a:t>
            </a:r>
          </a:p>
          <a:p>
            <a:pPr algn="just"/>
            <a:r>
              <a:rPr lang="en-US" b="1" dirty="0"/>
              <a:t>Description</a:t>
            </a:r>
            <a:r>
              <a:rPr lang="en-US" dirty="0">
                <a:solidFill>
                  <a:srgbClr val="0070C0"/>
                </a:solidFill>
              </a:rPr>
              <a:t>     </a:t>
            </a:r>
          </a:p>
          <a:p>
            <a:pPr algn="just"/>
            <a:r>
              <a:rPr lang="en-US" dirty="0">
                <a:solidFill>
                  <a:srgbClr val="0070C0"/>
                </a:solidFill>
              </a:rPr>
              <a:t>The Reed-Solomon Decode Integer Vector In/Out block recovers a message vector from a codeword using an integer vector in/out format. </a:t>
            </a:r>
          </a:p>
          <a:p>
            <a:pPr algn="just"/>
            <a:r>
              <a:rPr lang="en-US" b="1" dirty="0"/>
              <a:t>Pair Block</a:t>
            </a:r>
          </a:p>
          <a:p>
            <a:pPr algn="just"/>
            <a:r>
              <a:rPr lang="en-US" dirty="0">
                <a:solidFill>
                  <a:srgbClr val="0070C0"/>
                </a:solidFill>
              </a:rPr>
              <a:t> Reed-Solomon Encode Integer Vector In/Out</a:t>
            </a:r>
          </a:p>
          <a:p>
            <a:pPr algn="just"/>
            <a:r>
              <a:rPr lang="en-US" b="1" dirty="0"/>
              <a:t>Equivalent M-function</a:t>
            </a:r>
          </a:p>
          <a:p>
            <a:pPr algn="just"/>
            <a:r>
              <a:rPr lang="en-IN" i="1" dirty="0">
                <a:solidFill>
                  <a:srgbClr val="66FFFF"/>
                </a:solidFill>
              </a:rPr>
              <a:t>decode</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A32AA90E-B2AF-4A6E-884B-006F525D87D8}"/>
              </a:ext>
            </a:extLst>
          </p:cNvPr>
          <p:cNvPicPr>
            <a:picLocks noChangeAspect="1"/>
          </p:cNvPicPr>
          <p:nvPr/>
        </p:nvPicPr>
        <p:blipFill>
          <a:blip r:embed="rId3"/>
          <a:stretch>
            <a:fillRect/>
          </a:stretch>
        </p:blipFill>
        <p:spPr>
          <a:xfrm>
            <a:off x="585852" y="347748"/>
            <a:ext cx="1211832" cy="706230"/>
          </a:xfrm>
          <a:prstGeom prst="rect">
            <a:avLst/>
          </a:prstGeom>
        </p:spPr>
      </p:pic>
    </p:spTree>
    <p:extLst>
      <p:ext uri="{BB962C8B-B14F-4D97-AF65-F5344CB8AC3E}">
        <p14:creationId xmlns:p14="http://schemas.microsoft.com/office/powerpoint/2010/main" val="315586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QAM</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3139321"/>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quadrature modulation</a:t>
            </a:r>
          </a:p>
          <a:p>
            <a:r>
              <a:rPr lang="en-US" b="1" dirty="0"/>
              <a:t>Description</a:t>
            </a:r>
            <a:r>
              <a:rPr lang="en-US" dirty="0">
                <a:solidFill>
                  <a:srgbClr val="0070C0"/>
                </a:solidFill>
              </a:rPr>
              <a:t>     </a:t>
            </a:r>
          </a:p>
          <a:p>
            <a:pPr algn="just"/>
            <a:r>
              <a:rPr lang="en-US" dirty="0">
                <a:solidFill>
                  <a:srgbClr val="0070C0"/>
                </a:solidFill>
              </a:rPr>
              <a:t>The QAM (quadrature amplitude modulation) block combines two independent message signals into a single modulated signal. The two independent message signals are combined with two carrier frequencies that are 90° out of phase with each other. The resulting signal components are orthogonal, which simplifies message signal recovery on the receiving side.</a:t>
            </a:r>
          </a:p>
          <a:p>
            <a:pPr algn="just"/>
            <a:r>
              <a:rPr lang="en-US" b="1" dirty="0"/>
              <a:t>Pair Block</a:t>
            </a:r>
          </a:p>
          <a:p>
            <a:pPr algn="just"/>
            <a:r>
              <a:rPr lang="en-US" b="1" dirty="0"/>
              <a:t> </a:t>
            </a:r>
            <a:r>
              <a:rPr lang="en-US" dirty="0">
                <a:solidFill>
                  <a:srgbClr val="0070C0"/>
                </a:solidFill>
              </a:rPr>
              <a:t>QADM</a:t>
            </a:r>
          </a:p>
          <a:p>
            <a:pPr algn="just"/>
            <a:r>
              <a:rPr lang="en-US" b="1" dirty="0"/>
              <a:t>Equivalent M-function</a:t>
            </a:r>
          </a:p>
          <a:p>
            <a:pPr algn="just"/>
            <a:r>
              <a:rPr lang="en-IN" i="1" dirty="0" err="1">
                <a:solidFill>
                  <a:srgbClr val="66FFFF"/>
                </a:solidFill>
              </a:rPr>
              <a:t>commod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BEC2F08-4F66-4424-AED5-2E75BD4BB249}"/>
              </a:ext>
            </a:extLst>
          </p:cNvPr>
          <p:cNvPicPr>
            <a:picLocks noChangeAspect="1"/>
          </p:cNvPicPr>
          <p:nvPr/>
        </p:nvPicPr>
        <p:blipFill>
          <a:blip r:embed="rId3"/>
          <a:stretch>
            <a:fillRect/>
          </a:stretch>
        </p:blipFill>
        <p:spPr>
          <a:xfrm>
            <a:off x="615463" y="389816"/>
            <a:ext cx="1151792" cy="709221"/>
          </a:xfrm>
          <a:prstGeom prst="rect">
            <a:avLst/>
          </a:prstGeom>
        </p:spPr>
      </p:pic>
    </p:spTree>
    <p:extLst>
      <p:ext uri="{BB962C8B-B14F-4D97-AF65-F5344CB8AC3E}">
        <p14:creationId xmlns:p14="http://schemas.microsoft.com/office/powerpoint/2010/main" val="41823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QADM</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585323"/>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quadrature demodulation</a:t>
            </a:r>
          </a:p>
          <a:p>
            <a:r>
              <a:rPr lang="en-US" b="1" dirty="0"/>
              <a:t>Description</a:t>
            </a:r>
            <a:r>
              <a:rPr lang="en-US" dirty="0">
                <a:solidFill>
                  <a:srgbClr val="0070C0"/>
                </a:solidFill>
              </a:rPr>
              <a:t>     </a:t>
            </a:r>
          </a:p>
          <a:p>
            <a:pPr algn="just"/>
            <a:r>
              <a:rPr lang="en-US" dirty="0">
                <a:solidFill>
                  <a:srgbClr val="0070C0"/>
                </a:solidFill>
              </a:rPr>
              <a:t>The QMADM (quadrature amplitude demodulation) block recovers a message signal from a quadrature modulated carrier signal. This block recovers both the in-phase and quadrature message signals. </a:t>
            </a:r>
          </a:p>
          <a:p>
            <a:pPr algn="just"/>
            <a:r>
              <a:rPr lang="en-US" b="1" dirty="0"/>
              <a:t>Pair Block</a:t>
            </a:r>
          </a:p>
          <a:p>
            <a:pPr algn="just"/>
            <a:r>
              <a:rPr lang="en-US" b="1" dirty="0"/>
              <a:t> </a:t>
            </a:r>
            <a:r>
              <a:rPr lang="en-US" dirty="0">
                <a:solidFill>
                  <a:srgbClr val="0070C0"/>
                </a:solidFill>
              </a:rPr>
              <a:t>QAM</a:t>
            </a:r>
          </a:p>
          <a:p>
            <a:pPr algn="just"/>
            <a:r>
              <a:rPr lang="en-US" b="1" dirty="0"/>
              <a:t>Equivalent M-function</a:t>
            </a:r>
          </a:p>
          <a:p>
            <a:pPr algn="just"/>
            <a:r>
              <a:rPr lang="en-IN" i="1" dirty="0" err="1">
                <a:solidFill>
                  <a:srgbClr val="66FFFF"/>
                </a:solidFill>
              </a:rPr>
              <a:t>comdemod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12</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B996F3F3-C2C9-48EE-9AD6-B2AF89490F2E}"/>
              </a:ext>
            </a:extLst>
          </p:cNvPr>
          <p:cNvPicPr>
            <a:picLocks noChangeAspect="1"/>
          </p:cNvPicPr>
          <p:nvPr/>
        </p:nvPicPr>
        <p:blipFill>
          <a:blip r:embed="rId3"/>
          <a:stretch>
            <a:fillRect/>
          </a:stretch>
        </p:blipFill>
        <p:spPr>
          <a:xfrm>
            <a:off x="581455" y="307217"/>
            <a:ext cx="1220623" cy="787292"/>
          </a:xfrm>
          <a:prstGeom prst="rect">
            <a:avLst/>
          </a:prstGeom>
        </p:spPr>
      </p:pic>
    </p:spTree>
    <p:extLst>
      <p:ext uri="{BB962C8B-B14F-4D97-AF65-F5344CB8AC3E}">
        <p14:creationId xmlns:p14="http://schemas.microsoft.com/office/powerpoint/2010/main" val="172606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MASK Mod</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3139321"/>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Mapping/Modulation</a:t>
            </a:r>
          </a:p>
          <a:p>
            <a:pPr algn="just"/>
            <a:r>
              <a:rPr lang="en-US" b="1" dirty="0"/>
              <a:t>Description</a:t>
            </a:r>
            <a:r>
              <a:rPr lang="en-US" dirty="0">
                <a:solidFill>
                  <a:srgbClr val="0070C0"/>
                </a:solidFill>
              </a:rPr>
              <a:t>     </a:t>
            </a:r>
          </a:p>
          <a:p>
            <a:pPr algn="just"/>
            <a:r>
              <a:rPr lang="en-US" dirty="0">
                <a:solidFill>
                  <a:srgbClr val="0070C0"/>
                </a:solidFill>
              </a:rPr>
              <a:t>The MASK (multiple amplitude shift-keying) Mod block maps an input signal and then modulates the mapped signal. This block is a combination of the MASK Map and DSB-SC AM blocks.</a:t>
            </a:r>
          </a:p>
          <a:p>
            <a:pPr algn="just"/>
            <a:r>
              <a:rPr lang="en-US" dirty="0">
                <a:solidFill>
                  <a:srgbClr val="0070C0"/>
                </a:solidFill>
              </a:rPr>
              <a:t>MASK Mod is a passband simulation block. There are three timing variables in this block: duration of digit (Td), carrier frequency (fc), and sample time (Ts). </a:t>
            </a:r>
          </a:p>
          <a:p>
            <a:pPr algn="just"/>
            <a:r>
              <a:rPr lang="en-IN" b="1" dirty="0"/>
              <a:t>Pair Block </a:t>
            </a:r>
          </a:p>
          <a:p>
            <a:pPr algn="just"/>
            <a:r>
              <a:rPr lang="en-IN" dirty="0">
                <a:solidFill>
                  <a:srgbClr val="0070C0"/>
                </a:solidFill>
              </a:rPr>
              <a:t>MASK </a:t>
            </a:r>
            <a:r>
              <a:rPr lang="en-IN" dirty="0" err="1">
                <a:solidFill>
                  <a:srgbClr val="0070C0"/>
                </a:solidFill>
              </a:rPr>
              <a:t>Demod</a:t>
            </a:r>
            <a:endParaRPr lang="en-US" dirty="0">
              <a:solidFill>
                <a:srgbClr val="0070C0"/>
              </a:solidFill>
            </a:endParaRPr>
          </a:p>
          <a:p>
            <a:pPr algn="just"/>
            <a:r>
              <a:rPr lang="en-US" b="1" dirty="0"/>
              <a:t>Equivalent M-function</a:t>
            </a:r>
          </a:p>
          <a:p>
            <a:pPr algn="just"/>
            <a:r>
              <a:rPr lang="en-IN" i="1" dirty="0" err="1">
                <a:solidFill>
                  <a:srgbClr val="66FFFF"/>
                </a:solidFill>
              </a:rPr>
              <a:t>dmod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13</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F380409F-022D-4FBB-82DB-00B68AB54C85}"/>
              </a:ext>
            </a:extLst>
          </p:cNvPr>
          <p:cNvPicPr>
            <a:picLocks noChangeAspect="1"/>
          </p:cNvPicPr>
          <p:nvPr/>
        </p:nvPicPr>
        <p:blipFill>
          <a:blip r:embed="rId3"/>
          <a:stretch>
            <a:fillRect/>
          </a:stretch>
        </p:blipFill>
        <p:spPr>
          <a:xfrm>
            <a:off x="633046" y="254977"/>
            <a:ext cx="1107831" cy="888023"/>
          </a:xfrm>
          <a:prstGeom prst="rect">
            <a:avLst/>
          </a:prstGeom>
        </p:spPr>
      </p:pic>
    </p:spTree>
    <p:extLst>
      <p:ext uri="{BB962C8B-B14F-4D97-AF65-F5344CB8AC3E}">
        <p14:creationId xmlns:p14="http://schemas.microsoft.com/office/powerpoint/2010/main" val="252054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MASK  </a:t>
            </a:r>
            <a:r>
              <a:rPr lang="en-US" dirty="0" err="1"/>
              <a:t>Demod</a:t>
            </a:r>
            <a:endParaRPr lang="en-US" dirty="0"/>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585323"/>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Demodulation/Demapping</a:t>
            </a:r>
          </a:p>
          <a:p>
            <a:pPr algn="just"/>
            <a:r>
              <a:rPr lang="en-US" b="1" dirty="0"/>
              <a:t>Description</a:t>
            </a:r>
            <a:r>
              <a:rPr lang="en-US" dirty="0">
                <a:solidFill>
                  <a:srgbClr val="0070C0"/>
                </a:solidFill>
              </a:rPr>
              <a:t>     </a:t>
            </a:r>
          </a:p>
          <a:p>
            <a:pPr algn="just"/>
            <a:r>
              <a:rPr lang="en-US" dirty="0">
                <a:solidFill>
                  <a:srgbClr val="0070C0"/>
                </a:solidFill>
              </a:rPr>
              <a:t>The MASK </a:t>
            </a:r>
            <a:r>
              <a:rPr lang="en-US" dirty="0" err="1">
                <a:solidFill>
                  <a:srgbClr val="0070C0"/>
                </a:solidFill>
              </a:rPr>
              <a:t>Demod</a:t>
            </a:r>
            <a:r>
              <a:rPr lang="en-US" dirty="0">
                <a:solidFill>
                  <a:srgbClr val="0070C0"/>
                </a:solidFill>
              </a:rPr>
              <a:t> block recovers a message signal from a modulated and mapped input signal. This block is a combination of the Costas PLL DSB ADM and the MASK </a:t>
            </a:r>
            <a:r>
              <a:rPr lang="en-US" dirty="0" err="1">
                <a:solidFill>
                  <a:srgbClr val="0070C0"/>
                </a:solidFill>
              </a:rPr>
              <a:t>Demap</a:t>
            </a:r>
            <a:r>
              <a:rPr lang="en-US" dirty="0">
                <a:solidFill>
                  <a:srgbClr val="0070C0"/>
                </a:solidFill>
              </a:rPr>
              <a:t> blocks. </a:t>
            </a:r>
          </a:p>
          <a:p>
            <a:pPr algn="just"/>
            <a:r>
              <a:rPr lang="en-IN" b="1" dirty="0"/>
              <a:t>Pair Block </a:t>
            </a:r>
          </a:p>
          <a:p>
            <a:pPr algn="just"/>
            <a:r>
              <a:rPr lang="en-IN" dirty="0">
                <a:solidFill>
                  <a:srgbClr val="0070C0"/>
                </a:solidFill>
              </a:rPr>
              <a:t>MASK Mod </a:t>
            </a:r>
          </a:p>
          <a:p>
            <a:pPr algn="just"/>
            <a:r>
              <a:rPr lang="en-US" b="1" dirty="0"/>
              <a:t>Equivalent M-function</a:t>
            </a:r>
          </a:p>
          <a:p>
            <a:pPr algn="just"/>
            <a:r>
              <a:rPr lang="en-IN" i="1" dirty="0" err="1">
                <a:solidFill>
                  <a:srgbClr val="66FFFF"/>
                </a:solidFill>
              </a:rPr>
              <a:t>ddemod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14</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F27D0AC9-9164-402A-9067-8AC3D55DD0ED}"/>
              </a:ext>
            </a:extLst>
          </p:cNvPr>
          <p:cNvPicPr>
            <a:picLocks noChangeAspect="1"/>
          </p:cNvPicPr>
          <p:nvPr/>
        </p:nvPicPr>
        <p:blipFill>
          <a:blip r:embed="rId3"/>
          <a:stretch>
            <a:fillRect/>
          </a:stretch>
        </p:blipFill>
        <p:spPr>
          <a:xfrm>
            <a:off x="615463" y="272563"/>
            <a:ext cx="1107830" cy="861645"/>
          </a:xfrm>
          <a:prstGeom prst="rect">
            <a:avLst/>
          </a:prstGeom>
        </p:spPr>
      </p:pic>
    </p:spTree>
    <p:extLst>
      <p:ext uri="{BB962C8B-B14F-4D97-AF65-F5344CB8AC3E}">
        <p14:creationId xmlns:p14="http://schemas.microsoft.com/office/powerpoint/2010/main" val="26649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err="1"/>
              <a:t>MfSK</a:t>
            </a:r>
            <a:r>
              <a:rPr lang="en-US" dirty="0"/>
              <a:t> Mod</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3139321"/>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Mapping/Modulation</a:t>
            </a:r>
          </a:p>
          <a:p>
            <a:pPr algn="just"/>
            <a:r>
              <a:rPr lang="en-US" b="1" dirty="0"/>
              <a:t>Description</a:t>
            </a:r>
            <a:r>
              <a:rPr lang="en-US" dirty="0">
                <a:solidFill>
                  <a:srgbClr val="0070C0"/>
                </a:solidFill>
              </a:rPr>
              <a:t>     </a:t>
            </a:r>
          </a:p>
          <a:p>
            <a:pPr algn="just"/>
            <a:r>
              <a:rPr lang="en-US" dirty="0">
                <a:solidFill>
                  <a:srgbClr val="0070C0"/>
                </a:solidFill>
              </a:rPr>
              <a:t>The MFSK (multiple frequency shift-keying) Mod block maps an input signal and then modulates the mapped signal. This block is a combination of the MFSK Map and FM blocks.</a:t>
            </a:r>
          </a:p>
          <a:p>
            <a:pPr algn="just"/>
            <a:r>
              <a:rPr lang="en-US" dirty="0">
                <a:solidFill>
                  <a:srgbClr val="0070C0"/>
                </a:solidFill>
              </a:rPr>
              <a:t>MFSK Mod is a passband simulation block. There are three timing variables in this block: duration of digit (Td), carrier frequency (fc), and sample time (Ts). </a:t>
            </a:r>
          </a:p>
          <a:p>
            <a:pPr algn="just"/>
            <a:r>
              <a:rPr lang="en-IN" b="1" dirty="0"/>
              <a:t>Pair Block </a:t>
            </a:r>
          </a:p>
          <a:p>
            <a:pPr algn="just"/>
            <a:r>
              <a:rPr lang="en-IN" dirty="0">
                <a:solidFill>
                  <a:srgbClr val="0070C0"/>
                </a:solidFill>
              </a:rPr>
              <a:t>MFSK Demodulation</a:t>
            </a:r>
          </a:p>
          <a:p>
            <a:pPr algn="just"/>
            <a:r>
              <a:rPr lang="en-US" b="1" dirty="0"/>
              <a:t>Equivalent M-function</a:t>
            </a:r>
          </a:p>
          <a:p>
            <a:pPr algn="just"/>
            <a:r>
              <a:rPr lang="en-IN" i="1" dirty="0" err="1">
                <a:solidFill>
                  <a:srgbClr val="66FFFF"/>
                </a:solidFill>
              </a:rPr>
              <a:t>dmod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15</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37AACEF3-4073-4AB8-95C1-F4874D84E066}"/>
              </a:ext>
            </a:extLst>
          </p:cNvPr>
          <p:cNvPicPr>
            <a:picLocks noChangeAspect="1"/>
          </p:cNvPicPr>
          <p:nvPr/>
        </p:nvPicPr>
        <p:blipFill>
          <a:blip r:embed="rId3"/>
          <a:stretch>
            <a:fillRect/>
          </a:stretch>
        </p:blipFill>
        <p:spPr>
          <a:xfrm>
            <a:off x="585440" y="358030"/>
            <a:ext cx="1212653" cy="685665"/>
          </a:xfrm>
          <a:prstGeom prst="rect">
            <a:avLst/>
          </a:prstGeom>
        </p:spPr>
      </p:pic>
    </p:spTree>
    <p:extLst>
      <p:ext uri="{BB962C8B-B14F-4D97-AF65-F5344CB8AC3E}">
        <p14:creationId xmlns:p14="http://schemas.microsoft.com/office/powerpoint/2010/main" val="3840779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Coherent MFSK </a:t>
            </a:r>
            <a:r>
              <a:rPr lang="en-US" dirty="0" err="1"/>
              <a:t>Demod</a:t>
            </a:r>
            <a:endParaRPr lang="en-US" dirty="0"/>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585323"/>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Demodulation/Demapping</a:t>
            </a:r>
          </a:p>
          <a:p>
            <a:r>
              <a:rPr lang="en-US" b="1" dirty="0"/>
              <a:t>Description</a:t>
            </a:r>
            <a:r>
              <a:rPr lang="en-US" dirty="0">
                <a:solidFill>
                  <a:srgbClr val="0070C0"/>
                </a:solidFill>
              </a:rPr>
              <a:t>     </a:t>
            </a:r>
          </a:p>
          <a:p>
            <a:pPr algn="just"/>
            <a:r>
              <a:rPr lang="en-US" dirty="0">
                <a:solidFill>
                  <a:srgbClr val="0070C0"/>
                </a:solidFill>
              </a:rPr>
              <a:t>The Coherent MFSK (multiple frequency shift-keying) </a:t>
            </a:r>
            <a:r>
              <a:rPr lang="en-US" dirty="0" err="1">
                <a:solidFill>
                  <a:srgbClr val="0070C0"/>
                </a:solidFill>
              </a:rPr>
              <a:t>Demod</a:t>
            </a:r>
            <a:r>
              <a:rPr lang="en-US" dirty="0">
                <a:solidFill>
                  <a:srgbClr val="0070C0"/>
                </a:solidFill>
              </a:rPr>
              <a:t> block demodulates an input signal and then </a:t>
            </a:r>
            <a:r>
              <a:rPr lang="en-US" dirty="0" err="1">
                <a:solidFill>
                  <a:srgbClr val="0070C0"/>
                </a:solidFill>
              </a:rPr>
              <a:t>demaps</a:t>
            </a:r>
            <a:r>
              <a:rPr lang="en-US" dirty="0">
                <a:solidFill>
                  <a:srgbClr val="0070C0"/>
                </a:solidFill>
              </a:rPr>
              <a:t> the demodulated signal. This block is a combination of the Coherent MFSK </a:t>
            </a:r>
            <a:r>
              <a:rPr lang="en-US" dirty="0" err="1">
                <a:solidFill>
                  <a:srgbClr val="0070C0"/>
                </a:solidFill>
              </a:rPr>
              <a:t>Corr</a:t>
            </a:r>
            <a:r>
              <a:rPr lang="en-US" dirty="0">
                <a:solidFill>
                  <a:srgbClr val="0070C0"/>
                </a:solidFill>
              </a:rPr>
              <a:t> </a:t>
            </a:r>
            <a:r>
              <a:rPr lang="en-US" dirty="0" err="1">
                <a:solidFill>
                  <a:srgbClr val="0070C0"/>
                </a:solidFill>
              </a:rPr>
              <a:t>Demap</a:t>
            </a:r>
            <a:r>
              <a:rPr lang="en-US" dirty="0">
                <a:solidFill>
                  <a:srgbClr val="0070C0"/>
                </a:solidFill>
              </a:rPr>
              <a:t> and Min/Max </a:t>
            </a:r>
            <a:r>
              <a:rPr lang="en-US" dirty="0" err="1">
                <a:solidFill>
                  <a:srgbClr val="0070C0"/>
                </a:solidFill>
              </a:rPr>
              <a:t>Demap</a:t>
            </a:r>
            <a:r>
              <a:rPr lang="en-US" dirty="0">
                <a:solidFill>
                  <a:srgbClr val="0070C0"/>
                </a:solidFill>
              </a:rPr>
              <a:t> blocks. </a:t>
            </a:r>
          </a:p>
          <a:p>
            <a:pPr algn="just"/>
            <a:r>
              <a:rPr lang="en-IN" b="1" dirty="0"/>
              <a:t>Pair Block </a:t>
            </a:r>
          </a:p>
          <a:p>
            <a:pPr algn="just"/>
            <a:r>
              <a:rPr lang="en-IN" dirty="0">
                <a:solidFill>
                  <a:srgbClr val="0070C0"/>
                </a:solidFill>
              </a:rPr>
              <a:t>MFSK Mod</a:t>
            </a:r>
          </a:p>
          <a:p>
            <a:pPr algn="just"/>
            <a:r>
              <a:rPr lang="en-US" b="1" dirty="0"/>
              <a:t>Equivalent M-function</a:t>
            </a:r>
          </a:p>
          <a:p>
            <a:pPr algn="just"/>
            <a:r>
              <a:rPr lang="en-IN" i="1" dirty="0" err="1">
                <a:solidFill>
                  <a:srgbClr val="66FFFF"/>
                </a:solidFill>
              </a:rPr>
              <a:t>demod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16</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C7964A8C-D5AC-44B5-8D8A-5E112C427D50}"/>
              </a:ext>
            </a:extLst>
          </p:cNvPr>
          <p:cNvPicPr>
            <a:picLocks noChangeAspect="1"/>
          </p:cNvPicPr>
          <p:nvPr/>
        </p:nvPicPr>
        <p:blipFill>
          <a:blip r:embed="rId3"/>
          <a:stretch>
            <a:fillRect/>
          </a:stretch>
        </p:blipFill>
        <p:spPr>
          <a:xfrm>
            <a:off x="615463" y="334108"/>
            <a:ext cx="1168340" cy="773723"/>
          </a:xfrm>
          <a:prstGeom prst="rect">
            <a:avLst/>
          </a:prstGeom>
        </p:spPr>
      </p:pic>
    </p:spTree>
    <p:extLst>
      <p:ext uri="{BB962C8B-B14F-4D97-AF65-F5344CB8AC3E}">
        <p14:creationId xmlns:p14="http://schemas.microsoft.com/office/powerpoint/2010/main" val="330965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Noncoherent MFSK </a:t>
            </a:r>
            <a:r>
              <a:rPr lang="en-US" dirty="0" err="1"/>
              <a:t>Demod</a:t>
            </a:r>
            <a:endParaRPr lang="en-US" dirty="0"/>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862322"/>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Demodulation/Demapping</a:t>
            </a:r>
          </a:p>
          <a:p>
            <a:r>
              <a:rPr lang="en-US" b="1" dirty="0"/>
              <a:t>Description</a:t>
            </a:r>
            <a:r>
              <a:rPr lang="en-US" dirty="0">
                <a:solidFill>
                  <a:srgbClr val="0070C0"/>
                </a:solidFill>
              </a:rPr>
              <a:t>     </a:t>
            </a:r>
          </a:p>
          <a:p>
            <a:pPr algn="just"/>
            <a:r>
              <a:rPr lang="en-US" dirty="0">
                <a:solidFill>
                  <a:srgbClr val="0070C0"/>
                </a:solidFill>
              </a:rPr>
              <a:t>The Noncoherent MFSK (multiple frequency shift-keying) </a:t>
            </a:r>
            <a:r>
              <a:rPr lang="en-US" dirty="0" err="1">
                <a:solidFill>
                  <a:srgbClr val="0070C0"/>
                </a:solidFill>
              </a:rPr>
              <a:t>Demod</a:t>
            </a:r>
            <a:r>
              <a:rPr lang="en-US" dirty="0">
                <a:solidFill>
                  <a:srgbClr val="0070C0"/>
                </a:solidFill>
              </a:rPr>
              <a:t> block demodulates an input signal and then </a:t>
            </a:r>
            <a:r>
              <a:rPr lang="en-US" dirty="0" err="1">
                <a:solidFill>
                  <a:srgbClr val="0070C0"/>
                </a:solidFill>
              </a:rPr>
              <a:t>demaps</a:t>
            </a:r>
            <a:r>
              <a:rPr lang="en-US" dirty="0">
                <a:solidFill>
                  <a:srgbClr val="0070C0"/>
                </a:solidFill>
              </a:rPr>
              <a:t> the demodulated signal. This block is a combination of the Noncoherent MFSK </a:t>
            </a:r>
            <a:r>
              <a:rPr lang="en-US" dirty="0" err="1">
                <a:solidFill>
                  <a:srgbClr val="0070C0"/>
                </a:solidFill>
              </a:rPr>
              <a:t>Corr</a:t>
            </a:r>
            <a:r>
              <a:rPr lang="en-US" dirty="0">
                <a:solidFill>
                  <a:srgbClr val="0070C0"/>
                </a:solidFill>
              </a:rPr>
              <a:t> </a:t>
            </a:r>
            <a:r>
              <a:rPr lang="en-US" dirty="0" err="1">
                <a:solidFill>
                  <a:srgbClr val="0070C0"/>
                </a:solidFill>
              </a:rPr>
              <a:t>Demap</a:t>
            </a:r>
            <a:r>
              <a:rPr lang="en-US" dirty="0">
                <a:solidFill>
                  <a:srgbClr val="0070C0"/>
                </a:solidFill>
              </a:rPr>
              <a:t> and Min/Max </a:t>
            </a:r>
            <a:r>
              <a:rPr lang="en-US" dirty="0" err="1">
                <a:solidFill>
                  <a:srgbClr val="0070C0"/>
                </a:solidFill>
              </a:rPr>
              <a:t>Demap</a:t>
            </a:r>
            <a:r>
              <a:rPr lang="en-US" dirty="0">
                <a:solidFill>
                  <a:srgbClr val="0070C0"/>
                </a:solidFill>
              </a:rPr>
              <a:t> Arbitrary Constellation blocks.</a:t>
            </a:r>
          </a:p>
          <a:p>
            <a:pPr algn="just"/>
            <a:r>
              <a:rPr lang="en-IN" b="1" dirty="0"/>
              <a:t>Pair Block </a:t>
            </a:r>
          </a:p>
          <a:p>
            <a:pPr algn="just"/>
            <a:r>
              <a:rPr lang="en-IN" dirty="0">
                <a:solidFill>
                  <a:srgbClr val="0070C0"/>
                </a:solidFill>
              </a:rPr>
              <a:t>MFSK Mod</a:t>
            </a:r>
          </a:p>
          <a:p>
            <a:pPr algn="just"/>
            <a:r>
              <a:rPr lang="en-US" b="1" dirty="0"/>
              <a:t>Equivalent M-function</a:t>
            </a:r>
          </a:p>
          <a:p>
            <a:pPr algn="just"/>
            <a:r>
              <a:rPr lang="en-IN" i="1" dirty="0" err="1">
                <a:solidFill>
                  <a:srgbClr val="66FFFF"/>
                </a:solidFill>
              </a:rPr>
              <a:t>ddemod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17</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27EA0379-D6E0-46A8-85CB-FC01FEE27AEB}"/>
              </a:ext>
            </a:extLst>
          </p:cNvPr>
          <p:cNvPicPr>
            <a:picLocks noChangeAspect="1"/>
          </p:cNvPicPr>
          <p:nvPr/>
        </p:nvPicPr>
        <p:blipFill>
          <a:blip r:embed="rId3"/>
          <a:stretch>
            <a:fillRect/>
          </a:stretch>
        </p:blipFill>
        <p:spPr>
          <a:xfrm>
            <a:off x="615462" y="436596"/>
            <a:ext cx="1164355" cy="644858"/>
          </a:xfrm>
          <a:prstGeom prst="rect">
            <a:avLst/>
          </a:prstGeom>
        </p:spPr>
      </p:pic>
    </p:spTree>
    <p:extLst>
      <p:ext uri="{BB962C8B-B14F-4D97-AF65-F5344CB8AC3E}">
        <p14:creationId xmlns:p14="http://schemas.microsoft.com/office/powerpoint/2010/main" val="1717154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AWGN Channel</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1477328"/>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Channel</a:t>
            </a:r>
          </a:p>
          <a:p>
            <a:pPr algn="just"/>
            <a:r>
              <a:rPr lang="en-US" b="1" dirty="0"/>
              <a:t>Description</a:t>
            </a:r>
            <a:r>
              <a:rPr lang="en-US" dirty="0">
                <a:solidFill>
                  <a:srgbClr val="0070C0"/>
                </a:solidFill>
              </a:rPr>
              <a:t>     </a:t>
            </a:r>
          </a:p>
          <a:p>
            <a:pPr algn="just"/>
            <a:r>
              <a:rPr lang="en-US" dirty="0">
                <a:solidFill>
                  <a:srgbClr val="0070C0"/>
                </a:solidFill>
              </a:rPr>
              <a:t>The AWGN (additive white Gaussian noise) Channel block adds white Gaussian noise to the signal transmitting through this channel. The AWGN channel model is commonly used in communications.</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18</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AED89F0E-026D-465C-A463-86214E85FBEA}"/>
              </a:ext>
            </a:extLst>
          </p:cNvPr>
          <p:cNvPicPr>
            <a:picLocks noChangeAspect="1"/>
          </p:cNvPicPr>
          <p:nvPr/>
        </p:nvPicPr>
        <p:blipFill>
          <a:blip r:embed="rId3"/>
          <a:stretch>
            <a:fillRect/>
          </a:stretch>
        </p:blipFill>
        <p:spPr>
          <a:xfrm>
            <a:off x="633046" y="272562"/>
            <a:ext cx="1125415" cy="808891"/>
          </a:xfrm>
          <a:prstGeom prst="rect">
            <a:avLst/>
          </a:prstGeom>
        </p:spPr>
      </p:pic>
    </p:spTree>
    <p:extLst>
      <p:ext uri="{BB962C8B-B14F-4D97-AF65-F5344CB8AC3E}">
        <p14:creationId xmlns:p14="http://schemas.microsoft.com/office/powerpoint/2010/main" val="999937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239BB0-1720-4F47-8B3D-61DC690F74CE}"/>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11DA14BD-A6D6-478F-ABAB-0D04DE59F485}"/>
              </a:ext>
            </a:extLst>
          </p:cNvPr>
          <p:cNvSpPr>
            <a:spLocks noGrp="1"/>
          </p:cNvSpPr>
          <p:nvPr>
            <p:ph type="sldNum" sz="quarter" idx="11"/>
          </p:nvPr>
        </p:nvSpPr>
        <p:spPr/>
        <p:txBody>
          <a:bodyPr/>
          <a:lstStyle/>
          <a:p>
            <a:fld id="{8C2E478F-E849-4A8C-AF1F-CBCC78A7CBFA}" type="slidenum">
              <a:rPr lang="en-US" smtClean="0"/>
              <a:pPr/>
              <a:t>19</a:t>
            </a:fld>
            <a:endParaRPr lang="en-US" dirty="0"/>
          </a:p>
        </p:txBody>
      </p:sp>
      <p:sp>
        <p:nvSpPr>
          <p:cNvPr id="6" name="Rectangle 5">
            <a:extLst>
              <a:ext uri="{FF2B5EF4-FFF2-40B4-BE49-F238E27FC236}">
                <a16:creationId xmlns:a16="http://schemas.microsoft.com/office/drawing/2014/main" id="{838DA014-5C27-4246-990D-A4F7743ACCC1}"/>
              </a:ext>
            </a:extLst>
          </p:cNvPr>
          <p:cNvSpPr/>
          <p:nvPr/>
        </p:nvSpPr>
        <p:spPr>
          <a:xfrm rot="20425031">
            <a:off x="3213525" y="2163270"/>
            <a:ext cx="5764948" cy="2308324"/>
          </a:xfrm>
          <a:prstGeom prst="rect">
            <a:avLst/>
          </a:prstGeom>
          <a:noFill/>
        </p:spPr>
        <p:txBody>
          <a:bodyPr wrap="square" lIns="91440" tIns="45720" rIns="91440" bIns="4572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Any Questions?</a:t>
            </a:r>
            <a:endPar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38212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6FFC00-72FC-4719-AACC-69587579E0D9}"/>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E2C90A50-6A59-4B43-B5D0-346FDDE5CB17}"/>
              </a:ext>
            </a:extLst>
          </p:cNvPr>
          <p:cNvSpPr>
            <a:spLocks noGrp="1"/>
          </p:cNvSpPr>
          <p:nvPr>
            <p:ph type="sldNum" sz="quarter" idx="11"/>
          </p:nvPr>
        </p:nvSpPr>
        <p:spPr/>
        <p:txBody>
          <a:bodyPr/>
          <a:lstStyle/>
          <a:p>
            <a:fld id="{8C2E478F-E849-4A8C-AF1F-CBCC78A7CBFA}" type="slidenum">
              <a:rPr lang="en-US" smtClean="0"/>
              <a:pPr/>
              <a:t>2</a:t>
            </a:fld>
            <a:endParaRPr lang="en-US" dirty="0"/>
          </a:p>
        </p:txBody>
      </p:sp>
      <p:sp>
        <p:nvSpPr>
          <p:cNvPr id="4" name="Title 3">
            <a:extLst>
              <a:ext uri="{FF2B5EF4-FFF2-40B4-BE49-F238E27FC236}">
                <a16:creationId xmlns:a16="http://schemas.microsoft.com/office/drawing/2014/main" id="{DF7F7308-0ABC-4130-ACA0-1075AB88DD59}"/>
              </a:ext>
            </a:extLst>
          </p:cNvPr>
          <p:cNvSpPr>
            <a:spLocks noGrp="1"/>
          </p:cNvSpPr>
          <p:nvPr>
            <p:ph type="title"/>
          </p:nvPr>
        </p:nvSpPr>
        <p:spPr>
          <a:xfrm>
            <a:off x="1191767" y="36547"/>
            <a:ext cx="11000232" cy="1188720"/>
          </a:xfrm>
        </p:spPr>
        <p:txBody>
          <a:bodyPr/>
          <a:lstStyle/>
          <a:p>
            <a:r>
              <a:rPr lang="en-IN" dirty="0"/>
              <a:t>Uniform Random Integer Generator</a:t>
            </a:r>
          </a:p>
        </p:txBody>
      </p:sp>
      <p:pic>
        <p:nvPicPr>
          <p:cNvPr id="8" name="Picture 7">
            <a:extLst>
              <a:ext uri="{FF2B5EF4-FFF2-40B4-BE49-F238E27FC236}">
                <a16:creationId xmlns:a16="http://schemas.microsoft.com/office/drawing/2014/main" id="{264FFF72-EFDA-48D0-A36F-EE2017CCF41F}"/>
              </a:ext>
            </a:extLst>
          </p:cNvPr>
          <p:cNvPicPr>
            <a:picLocks noChangeAspect="1"/>
          </p:cNvPicPr>
          <p:nvPr/>
        </p:nvPicPr>
        <p:blipFill>
          <a:blip r:embed="rId2"/>
          <a:stretch>
            <a:fillRect/>
          </a:stretch>
        </p:blipFill>
        <p:spPr>
          <a:xfrm>
            <a:off x="533662" y="415493"/>
            <a:ext cx="1316209" cy="809772"/>
          </a:xfrm>
          <a:prstGeom prst="rect">
            <a:avLst/>
          </a:prstGeom>
        </p:spPr>
      </p:pic>
      <p:sp>
        <p:nvSpPr>
          <p:cNvPr id="9" name="Speech Bubble: Rectangle with Corners Rounded 8">
            <a:extLst>
              <a:ext uri="{FF2B5EF4-FFF2-40B4-BE49-F238E27FC236}">
                <a16:creationId xmlns:a16="http://schemas.microsoft.com/office/drawing/2014/main" id="{DF198C60-2CDC-493B-8600-B8BDB138B60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79D8A33C-66AF-41EE-9270-ED63AAD75727}"/>
              </a:ext>
            </a:extLst>
          </p:cNvPr>
          <p:cNvSpPr txBox="1"/>
          <p:nvPr/>
        </p:nvSpPr>
        <p:spPr>
          <a:xfrm>
            <a:off x="533662" y="1340575"/>
            <a:ext cx="11000232" cy="2585323"/>
          </a:xfrm>
          <a:prstGeom prst="rect">
            <a:avLst/>
          </a:prstGeom>
          <a:noFill/>
        </p:spPr>
        <p:txBody>
          <a:bodyPr wrap="square" rtlCol="0">
            <a:spAutoFit/>
          </a:bodyPr>
          <a:lstStyle/>
          <a:p>
            <a:r>
              <a:rPr lang="en-IN" b="1" dirty="0" err="1"/>
              <a:t>Catagory</a:t>
            </a:r>
            <a:r>
              <a:rPr lang="en-IN" dirty="0"/>
              <a:t> </a:t>
            </a:r>
          </a:p>
          <a:p>
            <a:r>
              <a:rPr lang="en-IN" dirty="0">
                <a:solidFill>
                  <a:srgbClr val="0070C0"/>
                </a:solidFill>
              </a:rPr>
              <a:t>Noise Generator</a:t>
            </a:r>
          </a:p>
          <a:p>
            <a:r>
              <a:rPr lang="en-US" b="1" dirty="0"/>
              <a:t>Description</a:t>
            </a:r>
            <a:r>
              <a:rPr lang="en-US" dirty="0">
                <a:solidFill>
                  <a:srgbClr val="0070C0"/>
                </a:solidFill>
              </a:rPr>
              <a:t> </a:t>
            </a:r>
          </a:p>
          <a:p>
            <a:pPr algn="just"/>
            <a:r>
              <a:rPr lang="en-US" dirty="0">
                <a:solidFill>
                  <a:srgbClr val="0070C0"/>
                </a:solidFill>
              </a:rPr>
              <a:t>The Uniform Random Integer Generator block generates uniformly distributed random integers in the range [0,M-1], where M is the multiple number defined in the dialog box.</a:t>
            </a:r>
          </a:p>
          <a:p>
            <a:pPr algn="just"/>
            <a:r>
              <a:rPr lang="en-US" b="1" dirty="0"/>
              <a:t>Equivalent M-function</a:t>
            </a:r>
          </a:p>
          <a:p>
            <a:pPr algn="just"/>
            <a:r>
              <a:rPr lang="en-IN" i="1" dirty="0" err="1">
                <a:solidFill>
                  <a:srgbClr val="66FFFF"/>
                </a:solidFill>
              </a:rPr>
              <a:t>randint</a:t>
            </a:r>
            <a:r>
              <a:rPr lang="en-US" dirty="0">
                <a:solidFill>
                  <a:srgbClr val="0070C0"/>
                </a:solidFill>
              </a:rPr>
              <a:t> </a:t>
            </a:r>
            <a:endParaRPr lang="en-US" b="1" dirty="0">
              <a:solidFill>
                <a:srgbClr val="0070C0"/>
              </a:solidFill>
            </a:endParaRPr>
          </a:p>
          <a:p>
            <a:pPr algn="just"/>
            <a:endParaRPr lang="en-US" b="1" dirty="0"/>
          </a:p>
          <a:p>
            <a:pPr algn="just"/>
            <a:endParaRPr lang="en-IN" dirty="0">
              <a:solidFill>
                <a:srgbClr val="0070C0"/>
              </a:solidFill>
            </a:endParaRPr>
          </a:p>
        </p:txBody>
      </p:sp>
    </p:spTree>
    <p:extLst>
      <p:ext uri="{BB962C8B-B14F-4D97-AF65-F5344CB8AC3E}">
        <p14:creationId xmlns:p14="http://schemas.microsoft.com/office/powerpoint/2010/main" val="306992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Poisson Random Integer Generator</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031325"/>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Noise Generator</a:t>
            </a:r>
          </a:p>
          <a:p>
            <a:pPr algn="just"/>
            <a:r>
              <a:rPr lang="en-US" b="1" dirty="0"/>
              <a:t>Description</a:t>
            </a:r>
            <a:r>
              <a:rPr lang="en-US" dirty="0">
                <a:solidFill>
                  <a:srgbClr val="0070C0"/>
                </a:solidFill>
              </a:rPr>
              <a:t>     </a:t>
            </a:r>
          </a:p>
          <a:p>
            <a:pPr algn="just"/>
            <a:r>
              <a:rPr lang="en-US" dirty="0">
                <a:solidFill>
                  <a:srgbClr val="0070C0"/>
                </a:solidFill>
              </a:rPr>
              <a:t>The Poisson Random Integer Generator block generates random integers with a Poisson distribution.</a:t>
            </a:r>
          </a:p>
          <a:p>
            <a:pPr algn="just"/>
            <a:r>
              <a:rPr lang="en-US" dirty="0">
                <a:solidFill>
                  <a:srgbClr val="0070C0"/>
                </a:solidFill>
              </a:rPr>
              <a:t>When the input seed is a vector, the output of the block is a vector of equal length.</a:t>
            </a:r>
          </a:p>
          <a:p>
            <a:pPr algn="just"/>
            <a:r>
              <a:rPr lang="en-US" b="1" dirty="0"/>
              <a:t>Equivalent M-function</a:t>
            </a:r>
          </a:p>
          <a:p>
            <a:pPr algn="just"/>
            <a:r>
              <a:rPr lang="en-IN" i="1" dirty="0" err="1">
                <a:solidFill>
                  <a:srgbClr val="66FFFF"/>
                </a:solidFill>
              </a:rPr>
              <a:t>Poissrnd</a:t>
            </a:r>
            <a:r>
              <a:rPr lang="en-IN" i="1" dirty="0">
                <a:solidFill>
                  <a:srgbClr val="66FFFF"/>
                </a:solidFill>
              </a:rPr>
              <a:t> </a:t>
            </a:r>
            <a:r>
              <a:rPr lang="en-US" dirty="0">
                <a:solidFill>
                  <a:srgbClr val="0070C0"/>
                </a:solidFill>
              </a:rPr>
              <a:t>  in the Statistics Toolbox</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3</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0D4108D9-0960-46EB-B7DA-9D276D0E0C01}"/>
              </a:ext>
            </a:extLst>
          </p:cNvPr>
          <p:cNvPicPr>
            <a:picLocks noChangeAspect="1"/>
          </p:cNvPicPr>
          <p:nvPr/>
        </p:nvPicPr>
        <p:blipFill>
          <a:blip r:embed="rId3"/>
          <a:stretch>
            <a:fillRect/>
          </a:stretch>
        </p:blipFill>
        <p:spPr>
          <a:xfrm>
            <a:off x="577811" y="395655"/>
            <a:ext cx="1238382" cy="673206"/>
          </a:xfrm>
          <a:prstGeom prst="rect">
            <a:avLst/>
          </a:prstGeom>
        </p:spPr>
      </p:pic>
    </p:spTree>
    <p:extLst>
      <p:ext uri="{BB962C8B-B14F-4D97-AF65-F5344CB8AC3E}">
        <p14:creationId xmlns:p14="http://schemas.microsoft.com/office/powerpoint/2010/main" val="420941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Rayleigh Noise Generator</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39616" y="1225265"/>
            <a:ext cx="11362148" cy="3139321"/>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Noise Generator</a:t>
            </a:r>
          </a:p>
          <a:p>
            <a:pPr algn="just"/>
            <a:r>
              <a:rPr lang="en-US" b="1" dirty="0"/>
              <a:t>Description</a:t>
            </a:r>
            <a:r>
              <a:rPr lang="en-US" dirty="0">
                <a:solidFill>
                  <a:srgbClr val="0070C0"/>
                </a:solidFill>
              </a:rPr>
              <a:t>     </a:t>
            </a:r>
          </a:p>
          <a:p>
            <a:pPr algn="just"/>
            <a:r>
              <a:rPr lang="en-US" dirty="0">
                <a:solidFill>
                  <a:srgbClr val="0070C0"/>
                </a:solidFill>
              </a:rPr>
              <a:t>The Rayleigh Noise Generator block generates Rayleigh distributed noise.</a:t>
            </a:r>
          </a:p>
          <a:p>
            <a:pPr algn="just"/>
            <a:r>
              <a:rPr lang="en-US" dirty="0">
                <a:solidFill>
                  <a:srgbClr val="0070C0"/>
                </a:solidFill>
              </a:rPr>
              <a:t>When the input seed is a vector, the output of the block is a vector of equal length. The Fading envelope can be either a scalar or a vector with its length equal to the length of the Seed. When the fading envelope is a scalar, every element of the output signal shares the same fading envelope.</a:t>
            </a:r>
          </a:p>
          <a:p>
            <a:pPr lvl="0" algn="just"/>
            <a:r>
              <a:rPr lang="en-US" b="1" dirty="0">
                <a:solidFill>
                  <a:prstClr val="black"/>
                </a:solidFill>
              </a:rPr>
              <a:t>Equivalent M-function</a:t>
            </a:r>
          </a:p>
          <a:p>
            <a:pPr lvl="0" algn="just"/>
            <a:r>
              <a:rPr lang="en-IN" i="1" dirty="0" err="1">
                <a:solidFill>
                  <a:srgbClr val="66FFFF"/>
                </a:solidFill>
              </a:rPr>
              <a:t>raylrnd</a:t>
            </a:r>
            <a:r>
              <a:rPr lang="en-IN" i="1" dirty="0">
                <a:solidFill>
                  <a:srgbClr val="66FFFF"/>
                </a:solidFill>
              </a:rPr>
              <a:t> </a:t>
            </a:r>
            <a:r>
              <a:rPr lang="en-US" dirty="0">
                <a:solidFill>
                  <a:srgbClr val="0070C0"/>
                </a:solidFill>
              </a:rPr>
              <a:t>  in the Statistics Toolbox</a:t>
            </a:r>
          </a:p>
          <a:p>
            <a:pPr algn="just"/>
            <a:endParaRPr lang="en-US" dirty="0">
              <a:solidFill>
                <a:srgbClr val="0070C0"/>
              </a:solidFill>
            </a:endParaRPr>
          </a:p>
          <a:p>
            <a:pPr algn="just"/>
            <a:endParaRPr lang="en-US"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EAB5952C-669D-4679-A535-AFF405CCBEFE}"/>
              </a:ext>
            </a:extLst>
          </p:cNvPr>
          <p:cNvPicPr>
            <a:picLocks noChangeAspect="1"/>
          </p:cNvPicPr>
          <p:nvPr/>
        </p:nvPicPr>
        <p:blipFill>
          <a:blip r:embed="rId3"/>
          <a:stretch>
            <a:fillRect/>
          </a:stretch>
        </p:blipFill>
        <p:spPr>
          <a:xfrm>
            <a:off x="577811" y="360777"/>
            <a:ext cx="1180651" cy="791015"/>
          </a:xfrm>
          <a:prstGeom prst="rect">
            <a:avLst/>
          </a:prstGeom>
        </p:spPr>
      </p:pic>
    </p:spTree>
    <p:extLst>
      <p:ext uri="{BB962C8B-B14F-4D97-AF65-F5344CB8AC3E}">
        <p14:creationId xmlns:p14="http://schemas.microsoft.com/office/powerpoint/2010/main" val="74141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836905" y="176461"/>
            <a:ext cx="11000232" cy="1188720"/>
          </a:xfrm>
        </p:spPr>
        <p:txBody>
          <a:bodyPr/>
          <a:lstStyle/>
          <a:p>
            <a:r>
              <a:rPr lang="en-US" dirty="0"/>
              <a:t>Bernoulli Random Binary Noise Generator</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031325"/>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Noise Generator</a:t>
            </a:r>
          </a:p>
          <a:p>
            <a:pPr algn="just"/>
            <a:r>
              <a:rPr lang="en-US" b="1" dirty="0"/>
              <a:t>Description</a:t>
            </a:r>
            <a:r>
              <a:rPr lang="en-US" dirty="0">
                <a:solidFill>
                  <a:srgbClr val="0070C0"/>
                </a:solidFill>
              </a:rPr>
              <a:t>     </a:t>
            </a:r>
          </a:p>
          <a:p>
            <a:pPr algn="just"/>
            <a:r>
              <a:rPr lang="en-US" dirty="0">
                <a:solidFill>
                  <a:srgbClr val="0070C0"/>
                </a:solidFill>
              </a:rPr>
              <a:t>The Bernoulli Random Binary Noise Generator block generates Bernoulli random binary numbers. The output of this block are binary numbers. </a:t>
            </a:r>
          </a:p>
          <a:p>
            <a:pPr algn="just"/>
            <a:r>
              <a:rPr lang="en-US" b="1" dirty="0"/>
              <a:t>Equivalent M-function</a:t>
            </a:r>
          </a:p>
          <a:p>
            <a:pPr algn="just"/>
            <a:r>
              <a:rPr lang="pt-BR" i="1" dirty="0">
                <a:solidFill>
                  <a:srgbClr val="66FFFF"/>
                </a:solidFill>
              </a:rPr>
              <a:t>x = rand(n, m) &gt; p;</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5</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931175ED-7D7D-4307-83B7-65260F11B692}"/>
              </a:ext>
            </a:extLst>
          </p:cNvPr>
          <p:cNvPicPr>
            <a:picLocks noChangeAspect="1"/>
          </p:cNvPicPr>
          <p:nvPr/>
        </p:nvPicPr>
        <p:blipFill>
          <a:blip r:embed="rId3"/>
          <a:stretch>
            <a:fillRect/>
          </a:stretch>
        </p:blipFill>
        <p:spPr>
          <a:xfrm>
            <a:off x="585965" y="401105"/>
            <a:ext cx="1181290" cy="634166"/>
          </a:xfrm>
          <a:prstGeom prst="rect">
            <a:avLst/>
          </a:prstGeom>
        </p:spPr>
      </p:pic>
    </p:spTree>
    <p:extLst>
      <p:ext uri="{BB962C8B-B14F-4D97-AF65-F5344CB8AC3E}">
        <p14:creationId xmlns:p14="http://schemas.microsoft.com/office/powerpoint/2010/main" val="380536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Vector Pulse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031325"/>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Pulse Signal Generator</a:t>
            </a:r>
          </a:p>
          <a:p>
            <a:pPr algn="just"/>
            <a:r>
              <a:rPr lang="en-US" b="1" dirty="0"/>
              <a:t>Description</a:t>
            </a:r>
            <a:r>
              <a:rPr lang="en-US" dirty="0">
                <a:solidFill>
                  <a:srgbClr val="0070C0"/>
                </a:solidFill>
              </a:rPr>
              <a:t>     </a:t>
            </a:r>
          </a:p>
          <a:p>
            <a:pPr algn="just"/>
            <a:r>
              <a:rPr lang="en-US" dirty="0">
                <a:solidFill>
                  <a:srgbClr val="0070C0"/>
                </a:solidFill>
              </a:rPr>
              <a:t>The Vector Pulse block generates a vector of pulse signals. The sample frequency of every element in the vector pulse signal is an integer multiplied by a common frequency F0. You can specify the offset for each pulse. The advantage of using the common frequency is that this block uses common frequency in the timing calculation, which eliminates any relative timing error between the elements outputted from the block. This makes the calculation more accurate. </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8BD0A33C-D537-41BB-A12C-E763A5D91CB9}"/>
              </a:ext>
            </a:extLst>
          </p:cNvPr>
          <p:cNvPicPr>
            <a:picLocks noChangeAspect="1"/>
          </p:cNvPicPr>
          <p:nvPr/>
        </p:nvPicPr>
        <p:blipFill>
          <a:blip r:embed="rId3"/>
          <a:stretch>
            <a:fillRect/>
          </a:stretch>
        </p:blipFill>
        <p:spPr>
          <a:xfrm>
            <a:off x="643335" y="300164"/>
            <a:ext cx="1096863" cy="801398"/>
          </a:xfrm>
          <a:prstGeom prst="rect">
            <a:avLst/>
          </a:prstGeom>
        </p:spPr>
      </p:pic>
    </p:spTree>
    <p:extLst>
      <p:ext uri="{BB962C8B-B14F-4D97-AF65-F5344CB8AC3E}">
        <p14:creationId xmlns:p14="http://schemas.microsoft.com/office/powerpoint/2010/main" val="381141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Eye-Pattern &amp; Scatter Plot</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4524315"/>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Plotting</a:t>
            </a:r>
          </a:p>
          <a:p>
            <a:r>
              <a:rPr lang="en-US" b="1" dirty="0"/>
              <a:t>Description</a:t>
            </a:r>
            <a:r>
              <a:rPr lang="en-US" dirty="0">
                <a:solidFill>
                  <a:srgbClr val="0070C0"/>
                </a:solidFill>
              </a:rPr>
              <a:t>     </a:t>
            </a:r>
          </a:p>
          <a:p>
            <a:pPr algn="just"/>
            <a:r>
              <a:rPr lang="en-US" dirty="0">
                <a:solidFill>
                  <a:srgbClr val="0070C0"/>
                </a:solidFill>
              </a:rPr>
              <a:t>The Eye-Pattern &amp; Scatter Plot block plots eye-pattern plots, scatter plots or x-y plots depending on the parameter specification.</a:t>
            </a:r>
          </a:p>
          <a:p>
            <a:pPr algn="just"/>
            <a:r>
              <a:rPr lang="en-US" dirty="0"/>
              <a:t>Eye-pattern plot :  </a:t>
            </a:r>
            <a:r>
              <a:rPr lang="en-US" dirty="0">
                <a:solidFill>
                  <a:srgbClr val="0070C0"/>
                </a:solidFill>
              </a:rPr>
              <a:t>An eye-pattern plot is a simple and convenient tool to study the effects of inter-symbol interference and other channel impairments for digital transmission. The received signal is plotted against time, but when the x-axis</a:t>
            </a:r>
          </a:p>
          <a:p>
            <a:pPr algn="just"/>
            <a:r>
              <a:rPr lang="en-US" dirty="0">
                <a:solidFill>
                  <a:srgbClr val="0070C0"/>
                </a:solidFill>
              </a:rPr>
              <a:t>time limit is reached, the signal goes back to the beginning of the time point. This produces an overlaid set of plots. Typically, the time range is an integer multiple of the symbol interval. </a:t>
            </a:r>
          </a:p>
          <a:p>
            <a:pPr algn="just"/>
            <a:r>
              <a:rPr lang="en-US" dirty="0"/>
              <a:t>Scatter plot : </a:t>
            </a:r>
            <a:r>
              <a:rPr lang="en-US" dirty="0">
                <a:solidFill>
                  <a:srgbClr val="0070C0"/>
                </a:solidFill>
              </a:rPr>
              <a:t>Scatter plots record the signal value at a given decision point. When the input signal is a two-dimensional vector, the scatter plot is a two-dimensional plot with the x-axis as the first input vector element and the y-axis as the second input vector element. The two-dimensional plot is widely used in the QAM application. In the case of an input vector that is not a length two vector, the plot is a one-dimensional plot.</a:t>
            </a:r>
          </a:p>
          <a:p>
            <a:pPr algn="just"/>
            <a:r>
              <a:rPr lang="en-US" dirty="0"/>
              <a:t>x-y plot : </a:t>
            </a:r>
            <a:r>
              <a:rPr lang="en-US" dirty="0">
                <a:solidFill>
                  <a:srgbClr val="0070C0"/>
                </a:solidFill>
              </a:rPr>
              <a:t>x-y plot is valid only when the input message signal is a length two vector. The simulation will be terminated if the input signal has a dimension other than length two.</a:t>
            </a:r>
          </a:p>
          <a:p>
            <a:pPr algn="just"/>
            <a:r>
              <a:rPr lang="en-US" dirty="0">
                <a:solidFill>
                  <a:srgbClr val="0070C0"/>
                </a:solidFill>
              </a:rPr>
              <a:t> </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1D308F37-C5BE-4698-A302-5690E231E6F3}"/>
              </a:ext>
            </a:extLst>
          </p:cNvPr>
          <p:cNvPicPr>
            <a:picLocks noChangeAspect="1"/>
          </p:cNvPicPr>
          <p:nvPr/>
        </p:nvPicPr>
        <p:blipFill>
          <a:blip r:embed="rId3"/>
          <a:stretch>
            <a:fillRect/>
          </a:stretch>
        </p:blipFill>
        <p:spPr>
          <a:xfrm>
            <a:off x="609517" y="232819"/>
            <a:ext cx="1179029" cy="857427"/>
          </a:xfrm>
          <a:prstGeom prst="rect">
            <a:avLst/>
          </a:prstGeom>
        </p:spPr>
      </p:pic>
    </p:spTree>
    <p:extLst>
      <p:ext uri="{BB962C8B-B14F-4D97-AF65-F5344CB8AC3E}">
        <p14:creationId xmlns:p14="http://schemas.microsoft.com/office/powerpoint/2010/main" val="44432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F98E07-B2D1-4F0B-9F8C-7BAA5F3E70A8}"/>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892D6FC7-6C24-4EBA-BD31-AB1A36D22A8D}"/>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4" name="Title 3">
            <a:extLst>
              <a:ext uri="{FF2B5EF4-FFF2-40B4-BE49-F238E27FC236}">
                <a16:creationId xmlns:a16="http://schemas.microsoft.com/office/drawing/2014/main" id="{BEB46969-90AF-42FA-A45B-6AD6CB4F195B}"/>
              </a:ext>
            </a:extLst>
          </p:cNvPr>
          <p:cNvSpPr>
            <a:spLocks noGrp="1"/>
          </p:cNvSpPr>
          <p:nvPr>
            <p:ph type="title"/>
          </p:nvPr>
        </p:nvSpPr>
        <p:spPr/>
        <p:txBody>
          <a:bodyPr/>
          <a:lstStyle/>
          <a:p>
            <a:r>
              <a:rPr lang="en-US" dirty="0"/>
              <a:t>Eye-Pattern &amp; Scatter Plot</a:t>
            </a:r>
            <a:endParaRPr lang="en-IN" dirty="0"/>
          </a:p>
        </p:txBody>
      </p:sp>
      <p:pic>
        <p:nvPicPr>
          <p:cNvPr id="6" name="Picture 5">
            <a:extLst>
              <a:ext uri="{FF2B5EF4-FFF2-40B4-BE49-F238E27FC236}">
                <a16:creationId xmlns:a16="http://schemas.microsoft.com/office/drawing/2014/main" id="{D2D2C898-A63D-48E4-B8B3-2EDA5BED5587}"/>
              </a:ext>
            </a:extLst>
          </p:cNvPr>
          <p:cNvPicPr>
            <a:picLocks noChangeAspect="1"/>
          </p:cNvPicPr>
          <p:nvPr/>
        </p:nvPicPr>
        <p:blipFill>
          <a:blip r:embed="rId2"/>
          <a:stretch>
            <a:fillRect/>
          </a:stretch>
        </p:blipFill>
        <p:spPr>
          <a:xfrm>
            <a:off x="740899" y="1336874"/>
            <a:ext cx="3780767" cy="2646042"/>
          </a:xfrm>
          <a:prstGeom prst="rect">
            <a:avLst/>
          </a:prstGeom>
        </p:spPr>
      </p:pic>
      <p:pic>
        <p:nvPicPr>
          <p:cNvPr id="8" name="Picture 7">
            <a:extLst>
              <a:ext uri="{FF2B5EF4-FFF2-40B4-BE49-F238E27FC236}">
                <a16:creationId xmlns:a16="http://schemas.microsoft.com/office/drawing/2014/main" id="{E7B0EB35-8831-4AF7-BED5-73A16AFD3C3F}"/>
              </a:ext>
            </a:extLst>
          </p:cNvPr>
          <p:cNvPicPr>
            <a:picLocks noChangeAspect="1"/>
          </p:cNvPicPr>
          <p:nvPr/>
        </p:nvPicPr>
        <p:blipFill>
          <a:blip r:embed="rId3"/>
          <a:stretch>
            <a:fillRect/>
          </a:stretch>
        </p:blipFill>
        <p:spPr>
          <a:xfrm>
            <a:off x="8853854" y="1336873"/>
            <a:ext cx="2742261" cy="2646042"/>
          </a:xfrm>
          <a:prstGeom prst="rect">
            <a:avLst/>
          </a:prstGeom>
        </p:spPr>
      </p:pic>
      <p:sp>
        <p:nvSpPr>
          <p:cNvPr id="12" name="TextBox 11">
            <a:extLst>
              <a:ext uri="{FF2B5EF4-FFF2-40B4-BE49-F238E27FC236}">
                <a16:creationId xmlns:a16="http://schemas.microsoft.com/office/drawing/2014/main" id="{27152034-43E7-4F3C-887F-87A0D8E05544}"/>
              </a:ext>
            </a:extLst>
          </p:cNvPr>
          <p:cNvSpPr txBox="1"/>
          <p:nvPr/>
        </p:nvSpPr>
        <p:spPr>
          <a:xfrm>
            <a:off x="1512277" y="4131070"/>
            <a:ext cx="2074985" cy="369332"/>
          </a:xfrm>
          <a:prstGeom prst="rect">
            <a:avLst/>
          </a:prstGeom>
          <a:noFill/>
        </p:spPr>
        <p:txBody>
          <a:bodyPr wrap="square" rtlCol="0">
            <a:spAutoFit/>
          </a:bodyPr>
          <a:lstStyle/>
          <a:p>
            <a:r>
              <a:rPr lang="en-US" b="1" dirty="0"/>
              <a:t>Eye-pattern</a:t>
            </a:r>
            <a:endParaRPr lang="en-IN" b="1" dirty="0"/>
          </a:p>
        </p:txBody>
      </p:sp>
      <p:sp>
        <p:nvSpPr>
          <p:cNvPr id="13" name="TextBox 12">
            <a:extLst>
              <a:ext uri="{FF2B5EF4-FFF2-40B4-BE49-F238E27FC236}">
                <a16:creationId xmlns:a16="http://schemas.microsoft.com/office/drawing/2014/main" id="{35031F27-EA20-462F-95CC-ECD2A663F471}"/>
              </a:ext>
            </a:extLst>
          </p:cNvPr>
          <p:cNvSpPr txBox="1"/>
          <p:nvPr/>
        </p:nvSpPr>
        <p:spPr>
          <a:xfrm>
            <a:off x="9170377" y="4131070"/>
            <a:ext cx="1441938" cy="369332"/>
          </a:xfrm>
          <a:prstGeom prst="rect">
            <a:avLst/>
          </a:prstGeom>
          <a:noFill/>
        </p:spPr>
        <p:txBody>
          <a:bodyPr wrap="square" rtlCol="0">
            <a:spAutoFit/>
          </a:bodyPr>
          <a:lstStyle/>
          <a:p>
            <a:r>
              <a:rPr lang="en-US" dirty="0"/>
              <a:t> </a:t>
            </a:r>
            <a:r>
              <a:rPr lang="en-US" b="1" dirty="0"/>
              <a:t>x-y plots</a:t>
            </a:r>
            <a:endParaRPr lang="en-IN" b="1" dirty="0"/>
          </a:p>
        </p:txBody>
      </p:sp>
      <p:pic>
        <p:nvPicPr>
          <p:cNvPr id="1026" name="Picture 2" descr="Image result for scatter plot">
            <a:extLst>
              <a:ext uri="{FF2B5EF4-FFF2-40B4-BE49-F238E27FC236}">
                <a16:creationId xmlns:a16="http://schemas.microsoft.com/office/drawing/2014/main" id="{DB1AC58C-1588-4FA6-AB90-6F128FB3A0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815" y="1078129"/>
            <a:ext cx="4218039" cy="316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7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758462" y="133877"/>
            <a:ext cx="10600591" cy="1231302"/>
          </a:xfrm>
        </p:spPr>
        <p:txBody>
          <a:bodyPr>
            <a:normAutofit/>
          </a:bodyPr>
          <a:lstStyle/>
          <a:p>
            <a:r>
              <a:rPr lang="en-US" sz="3200" dirty="0"/>
              <a:t>Reed-Solomon encode Integer Vector In/Out</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585323"/>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Error-control  encoder</a:t>
            </a:r>
          </a:p>
          <a:p>
            <a:pPr algn="just"/>
            <a:r>
              <a:rPr lang="en-US" b="1" dirty="0"/>
              <a:t>Description</a:t>
            </a:r>
            <a:r>
              <a:rPr lang="en-US" dirty="0">
                <a:solidFill>
                  <a:srgbClr val="0070C0"/>
                </a:solidFill>
              </a:rPr>
              <a:t>     </a:t>
            </a:r>
          </a:p>
          <a:p>
            <a:pPr algn="just"/>
            <a:r>
              <a:rPr lang="en-US" dirty="0">
                <a:solidFill>
                  <a:srgbClr val="0070C0"/>
                </a:solidFill>
              </a:rPr>
              <a:t>The Reed-Solomon Encode Integer Vector In/Out block encodes an integer vector message into a codeword vector using an integer vector in/out format. </a:t>
            </a:r>
          </a:p>
          <a:p>
            <a:pPr algn="just"/>
            <a:r>
              <a:rPr lang="en-US" b="1" dirty="0"/>
              <a:t>Pair Block</a:t>
            </a:r>
          </a:p>
          <a:p>
            <a:pPr algn="just"/>
            <a:r>
              <a:rPr lang="en-US" dirty="0">
                <a:solidFill>
                  <a:srgbClr val="0070C0"/>
                </a:solidFill>
              </a:rPr>
              <a:t> Reed-Solomon Encode Integer Vector In/Out</a:t>
            </a:r>
          </a:p>
          <a:p>
            <a:pPr algn="just"/>
            <a:r>
              <a:rPr lang="en-US" b="1" dirty="0"/>
              <a:t>Equivalent M-function</a:t>
            </a:r>
          </a:p>
          <a:p>
            <a:pPr algn="just"/>
            <a:r>
              <a:rPr lang="en-IN" i="1" dirty="0">
                <a:solidFill>
                  <a:srgbClr val="66FFFF"/>
                </a:solidFill>
              </a:rPr>
              <a:t>encode</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855694A8-AAEA-4D15-A352-E2DB830E0234}"/>
              </a:ext>
            </a:extLst>
          </p:cNvPr>
          <p:cNvPicPr>
            <a:picLocks noChangeAspect="1"/>
          </p:cNvPicPr>
          <p:nvPr/>
        </p:nvPicPr>
        <p:blipFill>
          <a:blip r:embed="rId3"/>
          <a:stretch>
            <a:fillRect/>
          </a:stretch>
        </p:blipFill>
        <p:spPr>
          <a:xfrm>
            <a:off x="605099" y="354563"/>
            <a:ext cx="1153364" cy="788438"/>
          </a:xfrm>
          <a:prstGeom prst="rect">
            <a:avLst/>
          </a:prstGeom>
        </p:spPr>
      </p:pic>
    </p:spTree>
    <p:extLst>
      <p:ext uri="{BB962C8B-B14F-4D97-AF65-F5344CB8AC3E}">
        <p14:creationId xmlns:p14="http://schemas.microsoft.com/office/powerpoint/2010/main" val="96881808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19B998-C0F0-415C-AF4D-F10DCCD30A25}">
  <ds:schemaRefs>
    <ds:schemaRef ds:uri="http://schemas.microsoft.com/office/2006/documentManagement/types"/>
    <ds:schemaRef ds:uri="http://purl.org/dc/elements/1.1/"/>
    <ds:schemaRef ds:uri="http://schemas.microsoft.com/office/2006/metadata/properties"/>
    <ds:schemaRef ds:uri="http://purl.org/dc/terms/"/>
    <ds:schemaRef ds:uri="16c05727-aa75-4e4a-9b5f-8a80a1165891"/>
    <ds:schemaRef ds:uri="http://schemas.microsoft.com/office/infopath/2007/PartnerControls"/>
    <ds:schemaRef ds:uri="http://purl.org/dc/dcmitype/"/>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1181</Words>
  <Application>Microsoft Office PowerPoint</Application>
  <PresentationFormat>Widescreen</PresentationFormat>
  <Paragraphs>294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Introduction to Communication toolbox in Simulink</vt:lpstr>
      <vt:lpstr>Uniform Random Integer Generator</vt:lpstr>
      <vt:lpstr>Poisson Random Integer Generator</vt:lpstr>
      <vt:lpstr>Rayleigh Noise Generator</vt:lpstr>
      <vt:lpstr>Bernoulli Random Binary Noise Generator</vt:lpstr>
      <vt:lpstr>Vector Pulse</vt:lpstr>
      <vt:lpstr>Eye-Pattern &amp; Scatter Plot</vt:lpstr>
      <vt:lpstr>Eye-Pattern &amp; Scatter Plot</vt:lpstr>
      <vt:lpstr>Reed-Solomon encode Integer Vector In/Out</vt:lpstr>
      <vt:lpstr>Reed-Solomon Decode Integer Vector In/Out</vt:lpstr>
      <vt:lpstr>QAM</vt:lpstr>
      <vt:lpstr>QADM</vt:lpstr>
      <vt:lpstr>MASK Mod</vt:lpstr>
      <vt:lpstr>MASK  Demod</vt:lpstr>
      <vt:lpstr>MfSK Mod</vt:lpstr>
      <vt:lpstr>Coherent MFSK Demod</vt:lpstr>
      <vt:lpstr>Noncoherent MFSK Demod</vt:lpstr>
      <vt:lpstr>AWGN Channel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2019-11-07T14:45:05Z</dcterms:created>
  <dcterms:modified xsi:type="dcterms:W3CDTF">2019-11-08T02:54:27Z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