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Default ContentType="image/x-emf" Extension="emf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43.xml"/>
  <Override ContentType="application/vnd.openxmlformats-officedocument.presentationml.slide+xml" PartName="/ppt/slides/slide18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46.xml"/>
  <Override ContentType="application/vnd.openxmlformats-officedocument.presentationml.slide+xml" PartName="/ppt/slides/slide38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44.xml"/>
  <Override ContentType="application/vnd.openxmlformats-officedocument.presentationml.slide+xml" PartName="/ppt/slides/slide2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inkml+xml" PartName="/ppt/ink/ink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defaultTextStyle>
    <a:defPPr lvl="0">
      <a:defRPr lang="en-US"/>
    </a:defPPr>
    <a:lvl1pPr lvl="0" rtl="0" algn="l" fontAlgn="base">
      <a:spcBef>
        <a:spcPct val="0"/>
      </a:spcBef>
      <a:spcAft>
        <a:spcPct val="0"/>
      </a:spcAft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lvl="1" marL="457200" rtl="0" algn="l" fontAlgn="base">
      <a:spcBef>
        <a:spcPct val="0"/>
      </a:spcBef>
      <a:spcAft>
        <a:spcPct val="0"/>
      </a:spcAft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lvl="2" marL="914400" rtl="0" algn="l" fontAlgn="base">
      <a:spcBef>
        <a:spcPct val="0"/>
      </a:spcBef>
      <a:spcAft>
        <a:spcPct val="0"/>
      </a:spcAft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lvl="3" marL="1371600" rtl="0" algn="l" fontAlgn="base">
      <a:spcBef>
        <a:spcPct val="0"/>
      </a:spcBef>
      <a:spcAft>
        <a:spcPct val="0"/>
      </a:spcAft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lvl="4" marL="1828800" rtl="0" algn="l" fontAlgn="base">
      <a:spcBef>
        <a:spcPct val="0"/>
      </a:spcBef>
      <a:spcAft>
        <a:spcPct val="0"/>
      </a:spcAft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defTabSz="914400" eaLnBrk="1" hangingPunct="1" latinLnBrk="0" lvl="5" marL="2286000" rtl="0" algn="l"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defTabSz="914400" eaLnBrk="1" hangingPunct="1" latinLnBrk="0" lvl="6" marL="2743200" rtl="0" algn="l"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defTabSz="914400" eaLnBrk="1" hangingPunct="1" latinLnBrk="0" lvl="7" marL="3200400" rtl="0" algn="l"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defTabSz="914400" eaLnBrk="1" hangingPunct="1" latinLnBrk="0" lvl="8" marL="3657600" rtl="0" algn="l">
      <a:defRPr b="1" kern="1200" sz="24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2-09-06T06:23:1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 7987,'0'-25,"173"0,1 25,74-24,0 24,50 0,-26 0,-24 0,25 0,-99 0,24 0,1 0,-50 0,49 0,-74 0,-25 0,1 0,-51 0,26 0,-1 0,25 0,-24 0,49 24,0-24,-25 0,0 25,0 0,1-25,24 0,-25 0,0 0,0 0,50 50,0-50,0 0,-25 0,25 0,-1 0,26 0,-75 0,25 25,-49-25,24 0,-25 0,25 0,1 0,-26 0,50 0,-25 0,1 0,-51 0,50 0,1 0,-1 0,25 0,-50 0,50 0,-24 0,-1 0,0 0,0 0,-24 0,24 0,-25 0,25 0,-74 0,50 0,-1 0,25 0,-24 0,-26 0,26 0,24 0,-25 0,50 0,-99 0,74 0,-24 0,-1 0,25 0,-24 0,-26 0,26 0,24 0,-24 0,24 0,25 0,-50 0,25 0,1 0,-1 24,-25-24,-24 0,49 0,25 0,-49 0,49 0,-25 0,74 0,-24 0,0 0,-50 0,100 0,-75 0,25 0,-1 0,-24 0,0 0,-24 0,-26 0,25 0,-24 0,49 0,-75 0,26 0,-1 0,1 0,24 0,-74 0,74 0,25 0,-75 0,1 0,99 0,-50 0,0 0,50 0,-25 0,25 0,-75 0,26 0,-1 0,-25 0,25 0,-74 0,75 0,-1 0,-25 0,50 0,-25 0,50 0,-25 0,25 0,-25 0,-25 0,50 0,-50 0,-24 0,24 0,0 0,0 0,1 0,-51 0,50 0,1 0,-26 0,50 0,0 0,-74 0,99 0,-75 0,50 0,-50 25,-24 0,49 49,-24-74,-1 0,75 0,-50 0,-24 0,24 0,25 0,-50 0,-24 0,24 0,-24 0,-25 0,-25 25,24-25,26 0,0 0,24 0,1 0,-1 0,-24 0,49 0,0 0,0 0,-24 0,-1 0,25 0,-74 0,99-25,25 25,-75-24,75 24,-25-25,-25 0,1 0,-76 0,100-24,-99 49,0-25,25 25,24 0,-24 0,-26 0,26-50,0 25,24 25,1 0,-51 0,51 0,-1 0,-49-24,49 24,1-25,-26 25,1-25,-25 0,24 25,26-25,-1 1,-24 24,-25 0,24 0,1-50,-1 50,1 0,-25 0,25 0,-26 0,1 0,25-50,24 50,-49 0,0 0,0-24,-1 24,26 0,0 0,-50-25,24 0,26 0,-25 25,-25-25,25 25,-1 0,1 0,0-24,25-1,24 25,0 0,-24-25,0 25,49 0,-74 0,49 0,-24 0,24-50,-24 50,-25 0,24 0,-24 0,25 0,-26 0,-24-24,50 24,-25 0,-25-25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466AEB-AB58-4DD0-A4CA-61A4B357E98F}" type="datetime1">
              <a:rPr lang="en-US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278951D-6749-40E3-B4CB-3A00303DA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62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1A7417-D8A9-4714-8791-B251D4B1FADC}" type="datetime1">
              <a:rPr lang="en-US" smtClean="0">
                <a:latin typeface="Arial" charset="0"/>
                <a:cs typeface="Arial" charset="0"/>
              </a:rPr>
              <a:pPr/>
              <a:t>22-Aug-24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39A5A3-DE73-4C46-9A7B-87F5EC1C94C5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8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F7E1-9D0F-4BEF-B734-DFEC9E4E6948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B4E8-C8CA-4BD6-9EDA-2181B0F09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933D4-3A67-4F80-98EC-EA460918E172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26EE6-72CE-4D03-8E51-F39B53D81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8C303-424C-48E6-AA92-D8403F38F09B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CEB40-A4F8-414B-8E1C-ABFC8C42A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295400"/>
            <a:ext cx="39243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8C311-C7A7-49CA-B7C3-3E21E38E88B3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95ED6-F117-4B67-A347-932805ABC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295400"/>
            <a:ext cx="39243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295400"/>
            <a:ext cx="39243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733800"/>
            <a:ext cx="39243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A0C2B-C9D0-4400-B58A-0AC5290BB89D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DA78-997D-4612-A32B-F5D0694FE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95400"/>
            <a:ext cx="80010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61ECE-BF3E-45F0-956F-FA155FB5EF6D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187D-D1DB-4C7C-867F-BD9759427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38810-4AC6-4F2E-A881-C18DBBB76604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C27-B9F2-40BA-9F3B-CCDE01025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B98C-4CFC-4D94-9E0F-F15201BB4D7E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41B7-3173-47EA-9A35-79BA0EFC1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8D91-57AF-4831-A8F5-F769D134FCA4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9B4C4-86E2-44CE-9D4F-C4E64CB08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D7AC0-6AFE-44A7-83A0-974EBD64DF66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4FD3-86CD-4105-BA1E-C3D2E3F18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14F71-57D6-40D9-A267-B5E3E4F8596A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6D98-2B9B-4671-8667-99564F5F0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A2D9-42D7-42E8-913F-D8FEC77C894F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2DECB-7DAF-406B-B642-B6DD3C5C1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5BC7-CC00-4269-AE6A-AD49A5CFE0D0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DCA47-D4D9-4D1E-AB72-0E3AC7EA3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096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cs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>
              <a:cs typeface="Arial" pitchFamily="34" charset="0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fld id="{FE40DE09-840D-47FA-ADB7-E9B912D8E3D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fld id="{FE0BE626-F7DE-4A2D-AFAB-D052625AB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17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17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17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17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tutorial.net/python-basics/python-modul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72462" cy="4724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A4"/>
                </a:solidFill>
              </a:rPr>
              <a:t>4CP50: Python Programming</a:t>
            </a:r>
            <a:r>
              <a:rPr lang="en-US" sz="4000" b="1" dirty="0" smtClean="0">
                <a:solidFill>
                  <a:srgbClr val="0000A4"/>
                </a:solidFill>
              </a:rPr>
              <a:t>	   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4000" b="1" dirty="0">
              <a:solidFill>
                <a:srgbClr val="0000A4"/>
              </a:solidFill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4400" b="1" dirty="0" smtClean="0">
                <a:solidFill>
                  <a:srgbClr val="D20000"/>
                </a:solidFill>
              </a:rPr>
              <a:t>Chapter-7 Classes and Objects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0000A4"/>
                </a:solidFill>
              </a:rPr>
              <a:t>	</a:t>
            </a:r>
            <a:endParaRPr lang="en-US" sz="4000" b="1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 dirty="0" smtClean="0"/>
              <a:t>Prepared By: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D20000"/>
                </a:solidFill>
              </a:rPr>
              <a:t>Dr. U. K. Jaliya,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D20000"/>
                </a:solidFill>
              </a:rPr>
              <a:t>Computer Engineering Department,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D20000"/>
                </a:solidFill>
              </a:rPr>
              <a:t>BVM.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				</a:t>
            </a:r>
            <a:endParaRPr lang="en-US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31242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3FF68-53E1-451F-B29A-FD06045523C0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add, remove, or modify attributes of classes and </a:t>
            </a:r>
            <a:r>
              <a:rPr lang="en-US" dirty="0" smtClean="0"/>
              <a:t>objects </a:t>
            </a:r>
            <a:r>
              <a:rPr lang="en-US" dirty="0"/>
              <a:t>at any </a:t>
            </a:r>
            <a:r>
              <a:rPr lang="en-US" dirty="0" smtClean="0"/>
              <a:t>time: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05" y="2743201"/>
            <a:ext cx="795759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2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for class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getattr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name[, default])</a:t>
            </a:r>
            <a:r>
              <a:rPr lang="en-US" dirty="0"/>
              <a:t>: to access the attribute of object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hasattr</a:t>
            </a:r>
            <a:r>
              <a:rPr lang="en-US" b="1" dirty="0"/>
              <a:t>(</a:t>
            </a:r>
            <a:r>
              <a:rPr lang="en-US" b="1" dirty="0" err="1"/>
              <a:t>obj,name</a:t>
            </a:r>
            <a:r>
              <a:rPr lang="en-US" b="1" dirty="0"/>
              <a:t>)</a:t>
            </a:r>
            <a:r>
              <a:rPr lang="en-US" dirty="0"/>
              <a:t>: to check if an attribute exists or not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setattr</a:t>
            </a:r>
            <a:r>
              <a:rPr lang="en-US" b="1" dirty="0"/>
              <a:t>(</a:t>
            </a:r>
            <a:r>
              <a:rPr lang="en-US" b="1" dirty="0" err="1"/>
              <a:t>obj,name,value</a:t>
            </a:r>
            <a:r>
              <a:rPr lang="en-US" b="1" dirty="0"/>
              <a:t>)</a:t>
            </a:r>
            <a:r>
              <a:rPr lang="en-US" dirty="0"/>
              <a:t>: to set an attribute. If attribute does not exist, </a:t>
            </a:r>
            <a:r>
              <a:rPr lang="en-US" dirty="0" smtClean="0"/>
              <a:t>then it </a:t>
            </a:r>
            <a:r>
              <a:rPr lang="en-US" dirty="0"/>
              <a:t>would be created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delattr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name)</a:t>
            </a:r>
            <a:r>
              <a:rPr lang="en-US" dirty="0"/>
              <a:t>: to delete an attribute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8" y="4443413"/>
            <a:ext cx="8370202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Class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Python class keeps the following built-in attributes and they can be accessed </a:t>
            </a:r>
            <a:r>
              <a:rPr lang="en-US" dirty="0" smtClean="0"/>
              <a:t>using dot </a:t>
            </a:r>
            <a:r>
              <a:rPr lang="en-US" dirty="0"/>
              <a:t>operator like any other </a:t>
            </a:r>
            <a:r>
              <a:rPr lang="en-US" dirty="0" smtClean="0"/>
              <a:t>attribute:</a:t>
            </a:r>
          </a:p>
          <a:p>
            <a:r>
              <a:rPr lang="en-US" b="1" dirty="0"/>
              <a:t>__</a:t>
            </a:r>
            <a:r>
              <a:rPr lang="en-US" b="1" dirty="0" err="1"/>
              <a:t>dict</a:t>
            </a:r>
            <a:r>
              <a:rPr lang="en-US" b="1" dirty="0"/>
              <a:t>__: </a:t>
            </a:r>
            <a:r>
              <a:rPr lang="en-US" dirty="0"/>
              <a:t>Dictionary containing the class's namespace.</a:t>
            </a:r>
          </a:p>
          <a:p>
            <a:r>
              <a:rPr lang="en-US" dirty="0" smtClean="0"/>
              <a:t> </a:t>
            </a:r>
            <a:r>
              <a:rPr lang="en-US" b="1" dirty="0"/>
              <a:t>__doc__: </a:t>
            </a:r>
            <a:r>
              <a:rPr lang="en-US" dirty="0"/>
              <a:t>Class documentation string or none, if undefined.</a:t>
            </a:r>
          </a:p>
          <a:p>
            <a:r>
              <a:rPr lang="en-US" dirty="0" smtClean="0"/>
              <a:t> </a:t>
            </a:r>
            <a:r>
              <a:rPr lang="en-US" b="1" dirty="0"/>
              <a:t>__name__: </a:t>
            </a:r>
            <a:r>
              <a:rPr lang="en-US" dirty="0"/>
              <a:t>Class name.</a:t>
            </a:r>
          </a:p>
          <a:p>
            <a:r>
              <a:rPr lang="en-US" b="1" dirty="0" smtClean="0"/>
              <a:t>__</a:t>
            </a:r>
            <a:r>
              <a:rPr lang="en-US" b="1" dirty="0"/>
              <a:t>module__: </a:t>
            </a:r>
            <a:r>
              <a:rPr lang="en-US" dirty="0"/>
              <a:t>Module name in which the class is defined. This attribute </a:t>
            </a:r>
            <a:r>
              <a:rPr lang="en-US" dirty="0" smtClean="0"/>
              <a:t>is "__</a:t>
            </a:r>
            <a:r>
              <a:rPr lang="en-US" dirty="0"/>
              <a:t>main__" in interactive mode</a:t>
            </a:r>
            <a:r>
              <a:rPr lang="en-US" dirty="0" smtClean="0"/>
              <a:t>.</a:t>
            </a:r>
          </a:p>
          <a:p>
            <a:r>
              <a:rPr lang="en-US" b="1" dirty="0"/>
              <a:t>__bases__: </a:t>
            </a:r>
            <a:r>
              <a:rPr lang="en-US" dirty="0"/>
              <a:t>A possibly empty tuple containing the base classes, in the order </a:t>
            </a:r>
            <a:r>
              <a:rPr lang="en-US" dirty="0" smtClean="0"/>
              <a:t>of their </a:t>
            </a:r>
            <a:r>
              <a:rPr lang="en-US" dirty="0"/>
              <a:t>occurrence in the base class list.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534150" cy="2057400"/>
          </a:xfrm>
          <a:prstGeom prst="rect">
            <a:avLst/>
          </a:prstGeom>
          <a:solidFill>
            <a:srgbClr val="0000FE"/>
          </a:solidFill>
          <a:ln>
            <a:solidFill>
              <a:srgbClr val="3333FF"/>
            </a:solidFill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4824"/>
            <a:ext cx="4800600" cy="373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4" y="838200"/>
            <a:ext cx="4707223" cy="21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114800" y="834824"/>
            <a:ext cx="0" cy="2517976"/>
          </a:xfrm>
          <a:prstGeom prst="line">
            <a:avLst/>
          </a:prstGeom>
          <a:ln w="25400">
            <a:solidFill>
              <a:srgbClr val="000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Destroying Objects (Garbage Collection)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724400"/>
          </a:xfrm>
        </p:spPr>
        <p:txBody>
          <a:bodyPr/>
          <a:lstStyle/>
          <a:p>
            <a:r>
              <a:rPr lang="en-US" sz="2200" dirty="0"/>
              <a:t>Python deletes unneeded objects (built-in types or class instances) automatically to </a:t>
            </a:r>
            <a:r>
              <a:rPr lang="en-US" sz="2200" dirty="0" smtClean="0"/>
              <a:t>free the </a:t>
            </a:r>
            <a:r>
              <a:rPr lang="en-US" sz="2200" dirty="0"/>
              <a:t>memory space. The process by which Python periodically reclaims blocks of </a:t>
            </a:r>
            <a:r>
              <a:rPr lang="en-US" sz="2200" dirty="0" smtClean="0"/>
              <a:t>memory that </a:t>
            </a:r>
            <a:r>
              <a:rPr lang="en-US" sz="2200" dirty="0"/>
              <a:t>no longer are in use is termed as Garbage Collection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Python's garbage collector runs during program execution and is triggered when </a:t>
            </a:r>
            <a:r>
              <a:rPr lang="en-US" sz="2200" dirty="0" smtClean="0"/>
              <a:t>an object's </a:t>
            </a:r>
            <a:r>
              <a:rPr lang="en-US" sz="2200" dirty="0"/>
              <a:t>reference count reaches zero. An object's reference count changes as the </a:t>
            </a:r>
            <a:r>
              <a:rPr lang="en-US" sz="2200" dirty="0" smtClean="0"/>
              <a:t>number of </a:t>
            </a:r>
            <a:r>
              <a:rPr lang="en-US" sz="2200" dirty="0"/>
              <a:t>aliases that point to it changes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An object's reference count increases when it is assigned a new name or placed in </a:t>
            </a:r>
            <a:r>
              <a:rPr lang="en-US" sz="2200" dirty="0" smtClean="0"/>
              <a:t>a container </a:t>
            </a:r>
            <a:r>
              <a:rPr lang="en-US" sz="2200" dirty="0"/>
              <a:t>(list, tuple, or dictionary). The object's reference count decreases when it </a:t>
            </a:r>
            <a:r>
              <a:rPr lang="en-US" sz="2200" dirty="0" smtClean="0"/>
              <a:t>is deleted </a:t>
            </a:r>
            <a:r>
              <a:rPr lang="en-US" sz="2200" dirty="0"/>
              <a:t>with </a:t>
            </a:r>
            <a:r>
              <a:rPr lang="en-US" sz="2200" i="1" dirty="0"/>
              <a:t>del</a:t>
            </a:r>
            <a:r>
              <a:rPr lang="en-US" sz="2200" dirty="0"/>
              <a:t>, its reference is reassigned, or its reference goes out of scope. When </a:t>
            </a:r>
            <a:r>
              <a:rPr lang="en-US" sz="2200" dirty="0" smtClean="0"/>
              <a:t>an object's </a:t>
            </a:r>
            <a:r>
              <a:rPr lang="en-US" sz="2200" dirty="0"/>
              <a:t>reference count reaches zero, Python collects it automatically.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045449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4006096"/>
            <a:ext cx="8534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You normally will not notice when the garbage collector destroys an orphaned </a:t>
            </a: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instance and 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reclaims its space. However, a class can implement the </a:t>
            </a: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special method </a:t>
            </a:r>
            <a:r>
              <a:rPr lang="en-US" sz="2300" b="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3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sz="2300" b="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__()</a:t>
            </a:r>
            <a:r>
              <a:rPr lang="en-US" sz="23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3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destructor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, that is invoked when the instance is about to be destroyed. </a:t>
            </a: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This method 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might be used to clean up any non-memory resources used by an instance.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9922"/>
            <a:ext cx="3886200" cy="338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7" y="4495800"/>
            <a:ext cx="6795692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76409"/>
            <a:ext cx="4238625" cy="781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3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assuming definition of a Point class is contained in </a:t>
            </a:r>
            <a:r>
              <a:rPr lang="en-US" i="1" dirty="0"/>
              <a:t>point.py </a:t>
            </a:r>
            <a:r>
              <a:rPr lang="en-US" dirty="0"/>
              <a:t>and </a:t>
            </a:r>
            <a:r>
              <a:rPr lang="en-US" dirty="0" smtClean="0"/>
              <a:t>there is </a:t>
            </a:r>
            <a:r>
              <a:rPr lang="en-US" dirty="0"/>
              <a:t>no other executable code in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3333FF"/>
                </a:solidFill>
              </a:rPr>
              <a:t>import point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3333FF"/>
                </a:solidFill>
              </a:rPr>
              <a:t>p1=</a:t>
            </a:r>
            <a:r>
              <a:rPr lang="en-US" dirty="0" err="1">
                <a:solidFill>
                  <a:srgbClr val="3333FF"/>
                </a:solidFill>
              </a:rPr>
              <a:t>point.Point</a:t>
            </a:r>
            <a:r>
              <a:rPr lang="en-US" dirty="0">
                <a:solidFill>
                  <a:srgbClr val="3333FF"/>
                </a:solidFill>
              </a:rPr>
              <a:t>()</a:t>
            </a:r>
            <a:endParaRPr lang="en-IN" dirty="0">
              <a:solidFill>
                <a:srgbClr val="3333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Inheritance is the process through which we can create new class from the existing class. </a:t>
            </a:r>
          </a:p>
          <a:p>
            <a:r>
              <a:rPr lang="en-IN" dirty="0" smtClean="0"/>
              <a:t>The existing class is called a base class or parent class and new class is called a derived class or child class.</a:t>
            </a:r>
          </a:p>
          <a:p>
            <a:r>
              <a:rPr lang="en-IN" dirty="0" smtClean="0"/>
              <a:t>The child class or derived class can inherit the feature of the base class and add its own features but reverse is not true.</a:t>
            </a:r>
          </a:p>
          <a:p>
            <a:r>
              <a:rPr lang="en-IN" dirty="0" smtClean="0"/>
              <a:t>It is the example of the reusability of the code.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8006"/>
            <a:ext cx="8153400" cy="426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 of OOP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424862" cy="4724400"/>
          </a:xfrm>
        </p:spPr>
        <p:txBody>
          <a:bodyPr/>
          <a:lstStyle/>
          <a:p>
            <a:r>
              <a:rPr lang="en-US" sz="2200" b="1" dirty="0"/>
              <a:t>Class: </a:t>
            </a:r>
            <a:r>
              <a:rPr lang="en-US" sz="2200" dirty="0"/>
              <a:t>A user-defined prototype for an object that defines a set of attributes </a:t>
            </a:r>
            <a:r>
              <a:rPr lang="en-US" sz="2200" dirty="0" smtClean="0"/>
              <a:t>that characterize </a:t>
            </a:r>
            <a:r>
              <a:rPr lang="en-US" sz="2200" dirty="0"/>
              <a:t>any object of the class. The attributes are data members (</a:t>
            </a:r>
            <a:r>
              <a:rPr lang="en-US" sz="2200" dirty="0" smtClean="0"/>
              <a:t>class variables </a:t>
            </a:r>
            <a:r>
              <a:rPr lang="en-US" sz="2200" dirty="0"/>
              <a:t>and instance variables) and methods, accessed via dot notation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Class </a:t>
            </a:r>
            <a:r>
              <a:rPr lang="en-US" sz="2200" b="1" dirty="0" smtClean="0"/>
              <a:t>or </a:t>
            </a:r>
            <a:r>
              <a:rPr lang="en-US" sz="2200" b="1" smtClean="0"/>
              <a:t>Static variable: </a:t>
            </a:r>
            <a:r>
              <a:rPr lang="en-US" sz="2200" dirty="0"/>
              <a:t>A variable that is shared by all instances of a class. Class </a:t>
            </a:r>
            <a:r>
              <a:rPr lang="en-US" sz="2200" dirty="0" smtClean="0"/>
              <a:t>variables are </a:t>
            </a:r>
            <a:r>
              <a:rPr lang="en-US" sz="2200" dirty="0"/>
              <a:t>defined within a class but outside any of the class's methods. Class </a:t>
            </a:r>
            <a:r>
              <a:rPr lang="en-US" sz="2200" dirty="0" smtClean="0"/>
              <a:t>variables are </a:t>
            </a:r>
            <a:r>
              <a:rPr lang="en-US" sz="2200" dirty="0"/>
              <a:t>not used as frequently as instance variables are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Data member: </a:t>
            </a:r>
            <a:r>
              <a:rPr lang="en-US" sz="2200" dirty="0"/>
              <a:t>A class variable or instance variable that holds data associated </a:t>
            </a:r>
            <a:r>
              <a:rPr lang="en-US" sz="2200" dirty="0" smtClean="0"/>
              <a:t>with a </a:t>
            </a:r>
            <a:r>
              <a:rPr lang="en-US" sz="2200" dirty="0"/>
              <a:t>class and its objects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Function overloading: </a:t>
            </a:r>
            <a:r>
              <a:rPr lang="en-US" sz="2200" dirty="0"/>
              <a:t>The assignment of more than one behavior to a </a:t>
            </a:r>
            <a:r>
              <a:rPr lang="en-US" sz="2200" dirty="0" smtClean="0"/>
              <a:t>particular function</a:t>
            </a:r>
            <a:r>
              <a:rPr lang="en-US" sz="2200" dirty="0"/>
              <a:t>. The operation performed varies by the types of objects or </a:t>
            </a:r>
            <a:r>
              <a:rPr lang="en-US" sz="2200" dirty="0" smtClean="0"/>
              <a:t>arguments </a:t>
            </a:r>
            <a:r>
              <a:rPr lang="en-IN" sz="2200" dirty="0" smtClean="0"/>
              <a:t>involved</a:t>
            </a:r>
            <a:r>
              <a:rPr lang="en-IN" sz="2200" dirty="0"/>
              <a:t>.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Python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classes are declared much like their parent class; however, a list of base </a:t>
            </a:r>
            <a:r>
              <a:rPr lang="en-US" dirty="0" smtClean="0"/>
              <a:t>classes to </a:t>
            </a:r>
            <a:r>
              <a:rPr lang="en-US" dirty="0"/>
              <a:t>inherit from is given after the class </a:t>
            </a:r>
            <a:r>
              <a:rPr lang="en-US" dirty="0" smtClean="0"/>
              <a:t>name: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2" y="2967038"/>
            <a:ext cx="7528098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2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171128"/>
            <a:ext cx="4483195" cy="8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4419600" cy="452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71128"/>
            <a:ext cx="3962400" cy="141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320040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171" y="3657600"/>
            <a:ext cx="3115982" cy="14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1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similar way, you </a:t>
            </a:r>
            <a:r>
              <a:rPr lang="en-US"/>
              <a:t>can </a:t>
            </a:r>
            <a:r>
              <a:rPr lang="en-US" smtClean="0"/>
              <a:t>derive </a:t>
            </a:r>
            <a:r>
              <a:rPr lang="en-US" dirty="0"/>
              <a:t>a class from multiple parent </a:t>
            </a:r>
            <a:r>
              <a:rPr lang="en-US" dirty="0" smtClean="0"/>
              <a:t>classes </a:t>
            </a:r>
            <a:r>
              <a:rPr lang="en-US" dirty="0"/>
              <a:t>as </a:t>
            </a:r>
            <a:r>
              <a:rPr lang="en-US" dirty="0" smtClean="0"/>
              <a:t>follows: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62" y="2369635"/>
            <a:ext cx="6118438" cy="304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9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issubclass</a:t>
            </a:r>
            <a:r>
              <a:rPr lang="en-US" dirty="0"/>
              <a:t>() or </a:t>
            </a:r>
            <a:r>
              <a:rPr lang="en-US" dirty="0" err="1"/>
              <a:t>isinstance</a:t>
            </a:r>
            <a:r>
              <a:rPr lang="en-US" dirty="0"/>
              <a:t>() functions to check a relationship of two </a:t>
            </a:r>
            <a:r>
              <a:rPr lang="en-US" dirty="0" smtClean="0"/>
              <a:t>classes and </a:t>
            </a:r>
            <a:r>
              <a:rPr lang="en-US" dirty="0"/>
              <a:t>instances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issubclass</a:t>
            </a:r>
            <a:r>
              <a:rPr lang="en-US" b="1" dirty="0"/>
              <a:t>(sub, sup) </a:t>
            </a:r>
            <a:r>
              <a:rPr lang="en-US" dirty="0" err="1"/>
              <a:t>boolean</a:t>
            </a:r>
            <a:r>
              <a:rPr lang="en-US" dirty="0"/>
              <a:t> function returns True, if the </a:t>
            </a:r>
            <a:r>
              <a:rPr lang="en-US" dirty="0" smtClean="0"/>
              <a:t>given subclass </a:t>
            </a:r>
            <a:r>
              <a:rPr lang="en-US" b="1" dirty="0"/>
              <a:t>sub </a:t>
            </a:r>
            <a:r>
              <a:rPr lang="en-US" dirty="0"/>
              <a:t>is indeed a subclass of the superclass </a:t>
            </a:r>
            <a:r>
              <a:rPr lang="en-US" b="1" dirty="0"/>
              <a:t>sup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isinstance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Class) </a:t>
            </a:r>
            <a:r>
              <a:rPr lang="en-US" dirty="0" err="1"/>
              <a:t>boolean</a:t>
            </a:r>
            <a:r>
              <a:rPr lang="en-US" dirty="0"/>
              <a:t> function returns True, if </a:t>
            </a:r>
            <a:r>
              <a:rPr lang="en-US" i="1" dirty="0" err="1"/>
              <a:t>obj</a:t>
            </a:r>
            <a:r>
              <a:rPr lang="en-US" i="1" dirty="0"/>
              <a:t> </a:t>
            </a:r>
            <a:r>
              <a:rPr lang="en-US" dirty="0"/>
              <a:t>is an instance </a:t>
            </a:r>
            <a:r>
              <a:rPr lang="en-US" dirty="0" smtClean="0"/>
              <a:t>of class </a:t>
            </a:r>
            <a:r>
              <a:rPr lang="en-US" i="1" dirty="0" err="1"/>
              <a:t>Class</a:t>
            </a:r>
            <a:r>
              <a:rPr lang="en-US" i="1" dirty="0"/>
              <a:t> </a:t>
            </a:r>
            <a:r>
              <a:rPr lang="en-US" dirty="0"/>
              <a:t>or is an instance of a subclass of Class.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MRO in multiple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Resolution Order(MRO) it denotes the way a programming language resolves a method or </a:t>
            </a:r>
            <a:r>
              <a:rPr lang="en-US" dirty="0" smtClean="0"/>
              <a:t>attribute.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1028" name="Picture 4" descr="Image result for MRo in pyth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0800"/>
            <a:ext cx="1619250" cy="24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Overriding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override your parent class methods. One reason for overriding </a:t>
            </a:r>
            <a:r>
              <a:rPr lang="en-US" dirty="0" smtClean="0"/>
              <a:t>parent's methods </a:t>
            </a:r>
            <a:r>
              <a:rPr lang="en-US" dirty="0"/>
              <a:t>is that you may want special or different functionality in your subclass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33" y="2514600"/>
            <a:ext cx="557106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Super()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424862" cy="4724400"/>
          </a:xfrm>
        </p:spPr>
        <p:txBody>
          <a:bodyPr/>
          <a:lstStyle/>
          <a:p>
            <a:r>
              <a:rPr lang="en-US" dirty="0"/>
              <a:t>The Python super() function returns objects represented in the parent’s class and enables multiple inheritances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class Parent: # define parent class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print ('Calling parent method')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class Child(Parent): # define child class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super().</a:t>
            </a:r>
            <a:r>
              <a:rPr lang="en-US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print ('Calling child method')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 = Child() # instance of child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c.myMethod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 # child calls overridden method</a:t>
            </a:r>
            <a:endParaRPr lang="en-IN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Overloading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means giving extended meaning beyond their predefined operational meaning.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21019"/>
              </p:ext>
            </p:extLst>
          </p:nvPr>
        </p:nvGraphicFramePr>
        <p:xfrm>
          <a:off x="685800" y="2164080"/>
          <a:ext cx="8001000" cy="256032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effectLst/>
                        </a:rPr>
                        <a:t>+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__add__(self,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effectLst/>
                        </a:rPr>
                        <a:t>–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__sub__(self,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effectLst/>
                        </a:rPr>
                        <a:t>*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__mul__(self,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/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__truediv__(self,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//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__</a:t>
                      </a:r>
                      <a:r>
                        <a:rPr lang="en-IN" b="0" dirty="0" err="1">
                          <a:effectLst/>
                        </a:rPr>
                        <a:t>floordiv</a:t>
                      </a:r>
                      <a:r>
                        <a:rPr lang="en-IN" b="0" dirty="0">
                          <a:effectLst/>
                        </a:rPr>
                        <a:t>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%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__mod__(self,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**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__pow__(self,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3195"/>
              </p:ext>
            </p:extLst>
          </p:nvPr>
        </p:nvGraphicFramePr>
        <p:xfrm>
          <a:off x="685800" y="4724400"/>
          <a:ext cx="8001000" cy="219456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&lt;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__lt__(self,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&gt;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__gt__(self,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&lt;=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__le__(self,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&gt;=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__ge__(self,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==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__eq__(self,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effectLst/>
                        </a:rPr>
                        <a:t>!=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__ne__(self, other)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66738" y="1179998"/>
            <a:ext cx="4533292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a):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adding two objects 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__add__(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o):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o.a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ob1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ob2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ob3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“BVM"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ob4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“CP"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(ob1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ob2)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(ob3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ob4)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51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66738" y="1179999"/>
            <a:ext cx="5828519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a):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other):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other.a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ob1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ob2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(ob1&gt;ob2):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"ob1 is greater than ob2"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"ob2 is greater than ob1"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7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272462" cy="4724400"/>
          </a:xfrm>
        </p:spPr>
        <p:txBody>
          <a:bodyPr/>
          <a:lstStyle/>
          <a:p>
            <a:r>
              <a:rPr lang="en-US" sz="2200" b="1" dirty="0"/>
              <a:t>Instance variable: </a:t>
            </a:r>
            <a:r>
              <a:rPr lang="en-US" sz="2200" dirty="0"/>
              <a:t>A variable that is defined inside a method and belongs only </a:t>
            </a:r>
            <a:r>
              <a:rPr lang="en-US" sz="2200" dirty="0" smtClean="0"/>
              <a:t>to the </a:t>
            </a:r>
            <a:r>
              <a:rPr lang="en-US" sz="2200" dirty="0"/>
              <a:t>current instance of a class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Inheritance: </a:t>
            </a:r>
            <a:r>
              <a:rPr lang="en-US" sz="2200" dirty="0"/>
              <a:t>The transfer of the characteristics of a class to other classes that </a:t>
            </a:r>
            <a:r>
              <a:rPr lang="en-US" sz="2200" dirty="0" smtClean="0"/>
              <a:t>are </a:t>
            </a:r>
            <a:r>
              <a:rPr lang="en-IN" sz="2200" dirty="0" smtClean="0"/>
              <a:t>derived </a:t>
            </a:r>
            <a:r>
              <a:rPr lang="en-IN" sz="2200" dirty="0"/>
              <a:t>from it.</a:t>
            </a:r>
          </a:p>
          <a:p>
            <a:r>
              <a:rPr lang="en-US" sz="2200" b="1" dirty="0" smtClean="0"/>
              <a:t>Instance</a:t>
            </a:r>
            <a:r>
              <a:rPr lang="en-US" sz="2200" b="1" dirty="0"/>
              <a:t>: </a:t>
            </a:r>
            <a:r>
              <a:rPr lang="en-US" sz="2200" dirty="0"/>
              <a:t>An individual object of a certain class. An object </a:t>
            </a:r>
            <a:r>
              <a:rPr lang="en-US" sz="2200" dirty="0" err="1"/>
              <a:t>obj</a:t>
            </a:r>
            <a:r>
              <a:rPr lang="en-US" sz="2200" dirty="0"/>
              <a:t> that belongs to </a:t>
            </a:r>
            <a:r>
              <a:rPr lang="en-US" sz="2200" dirty="0" smtClean="0"/>
              <a:t>a class </a:t>
            </a:r>
            <a:r>
              <a:rPr lang="en-US" sz="2200" dirty="0"/>
              <a:t>Circle, for example, is an instance of the class Circle.</a:t>
            </a:r>
          </a:p>
          <a:p>
            <a:r>
              <a:rPr lang="en-US" sz="2200" b="1" dirty="0" smtClean="0"/>
              <a:t>Instantiation</a:t>
            </a:r>
            <a:r>
              <a:rPr lang="en-US" sz="2200" b="1" dirty="0"/>
              <a:t>: </a:t>
            </a:r>
            <a:r>
              <a:rPr lang="en-US" sz="2200" dirty="0"/>
              <a:t>The creation of an instance of a class.</a:t>
            </a:r>
          </a:p>
          <a:p>
            <a:r>
              <a:rPr lang="en-US" sz="2200" b="1" dirty="0" smtClean="0"/>
              <a:t>Method </a:t>
            </a:r>
            <a:r>
              <a:rPr lang="en-US" sz="2200" b="1" dirty="0"/>
              <a:t>: </a:t>
            </a:r>
            <a:r>
              <a:rPr lang="en-US" sz="2200" dirty="0"/>
              <a:t>A special kind of function that is defined in a class definition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Object: </a:t>
            </a:r>
            <a:r>
              <a:rPr lang="en-US" sz="2200" dirty="0"/>
              <a:t>A unique instance of a data structure that is defined by its class. An </a:t>
            </a:r>
            <a:r>
              <a:rPr lang="en-US" sz="2200" dirty="0" smtClean="0"/>
              <a:t>object comprises </a:t>
            </a:r>
            <a:r>
              <a:rPr lang="en-US" sz="2200" dirty="0"/>
              <a:t>both data members (class variables and instance variables) </a:t>
            </a:r>
            <a:r>
              <a:rPr lang="en-US" sz="2200" dirty="0" smtClean="0"/>
              <a:t>and </a:t>
            </a:r>
            <a:r>
              <a:rPr lang="en-IN" sz="2200" dirty="0" smtClean="0"/>
              <a:t>methods</a:t>
            </a:r>
            <a:r>
              <a:rPr lang="en-IN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object's attributes may or may not be visible outside the class definition.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</a:t>
            </a:r>
            <a:r>
              <a:rPr lang="en-US" dirty="0" smtClean="0"/>
              <a:t>to name </a:t>
            </a:r>
            <a:r>
              <a:rPr lang="en-US" dirty="0"/>
              <a:t>attributes with a double underscore prefix, and those attributes then will not </a:t>
            </a:r>
            <a:r>
              <a:rPr lang="en-US" dirty="0" smtClean="0"/>
              <a:t>be directly </a:t>
            </a:r>
            <a:r>
              <a:rPr lang="en-US" dirty="0"/>
              <a:t>visible to outsiders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429000" cy="386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989" y="1295400"/>
            <a:ext cx="5343525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19286" y="3200400"/>
            <a:ext cx="58057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+mj-lt"/>
              </a:rPr>
              <a:t>Python protects those members by internally changing the name to include the class name</a:t>
            </a:r>
            <a:r>
              <a:rPr lang="en-US" sz="1800" b="0" dirty="0" smtClean="0">
                <a:latin typeface="+mj-lt"/>
              </a:rPr>
              <a:t>. You </a:t>
            </a:r>
            <a:r>
              <a:rPr lang="en-US" sz="1800" b="0" dirty="0">
                <a:latin typeface="+mj-lt"/>
              </a:rPr>
              <a:t>can access such attributes </a:t>
            </a:r>
            <a:r>
              <a:rPr lang="en-US" sz="1800" b="0" dirty="0" smtClean="0">
                <a:latin typeface="+mj-lt"/>
              </a:rPr>
              <a:t>as </a:t>
            </a:r>
            <a:r>
              <a:rPr lang="en-US" sz="1800" b="0" i="1" dirty="0" smtClean="0">
                <a:latin typeface="+mj-lt"/>
              </a:rPr>
              <a:t>object</a:t>
            </a:r>
            <a:r>
              <a:rPr lang="en-US" sz="1800" b="0" i="1" dirty="0">
                <a:latin typeface="+mj-lt"/>
              </a:rPr>
              <a:t>._</a:t>
            </a:r>
            <a:r>
              <a:rPr lang="en-US" sz="1800" b="0" i="1" dirty="0" err="1">
                <a:latin typeface="+mj-lt"/>
              </a:rPr>
              <a:t>className</a:t>
            </a:r>
            <a:r>
              <a:rPr lang="en-US" sz="1800" b="0" i="1" dirty="0">
                <a:latin typeface="+mj-lt"/>
              </a:rPr>
              <a:t>__</a:t>
            </a:r>
            <a:r>
              <a:rPr lang="en-US" sz="1800" b="0" i="1" dirty="0" err="1">
                <a:latin typeface="+mj-lt"/>
              </a:rPr>
              <a:t>attrName</a:t>
            </a:r>
            <a:r>
              <a:rPr lang="en-US" sz="1800" b="0" dirty="0">
                <a:latin typeface="+mj-lt"/>
              </a:rPr>
              <a:t>. If you would </a:t>
            </a:r>
            <a:r>
              <a:rPr lang="en-US" sz="1800" b="0" dirty="0" smtClean="0">
                <a:latin typeface="+mj-lt"/>
              </a:rPr>
              <a:t>replace your </a:t>
            </a:r>
            <a:r>
              <a:rPr lang="en-US" sz="1800" b="0" dirty="0">
                <a:latin typeface="+mj-lt"/>
              </a:rPr>
              <a:t>last line as following, then it works for you-</a:t>
            </a:r>
            <a:endParaRPr lang="en-US" sz="1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5421868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print (counter._</a:t>
            </a:r>
            <a:r>
              <a:rPr lang="en-US" sz="18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JustCounter</a:t>
            </a:r>
            <a:r>
              <a:rPr lang="en-US" sz="18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secretCount</a:t>
            </a:r>
            <a:r>
              <a:rPr lang="en-US" sz="18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4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Instance, Static and Class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some_method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class_method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static_method</a:t>
            </a:r>
            <a:r>
              <a:rPr lang="en-US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pass</a:t>
            </a:r>
          </a:p>
          <a:p>
            <a:pPr marL="0" indent="0">
              <a:buNone/>
            </a:pPr>
            <a:endParaRPr lang="en-IN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348662" cy="4724400"/>
          </a:xfrm>
        </p:spPr>
        <p:txBody>
          <a:bodyPr/>
          <a:lstStyle/>
          <a:p>
            <a:pPr algn="just"/>
            <a:r>
              <a:rPr lang="en-US" sz="2200" dirty="0"/>
              <a:t>In </a:t>
            </a:r>
            <a:r>
              <a:rPr lang="en-US" sz="2200" dirty="0" smtClean="0"/>
              <a:t>above example, </a:t>
            </a:r>
            <a:r>
              <a:rPr lang="en-US" sz="2200" dirty="0" err="1">
                <a:solidFill>
                  <a:srgbClr val="3333FF"/>
                </a:solidFill>
              </a:rPr>
              <a:t>some_method</a:t>
            </a:r>
            <a:r>
              <a:rPr lang="en-US" sz="2200" dirty="0">
                <a:solidFill>
                  <a:srgbClr val="3333FF"/>
                </a:solidFill>
              </a:rPr>
              <a:t>() </a:t>
            </a:r>
            <a:r>
              <a:rPr lang="en-US" sz="2200" dirty="0"/>
              <a:t>is called the </a:t>
            </a:r>
            <a:r>
              <a:rPr lang="en-US" sz="2200" dirty="0">
                <a:solidFill>
                  <a:srgbClr val="3333FF"/>
                </a:solidFill>
              </a:rPr>
              <a:t>object method or instance method</a:t>
            </a:r>
            <a:r>
              <a:rPr lang="en-US" sz="2200" dirty="0"/>
              <a:t>. The method takes one </a:t>
            </a:r>
            <a:r>
              <a:rPr lang="en-US" sz="2200" dirty="0" err="1"/>
              <a:t>paramater</a:t>
            </a:r>
            <a:r>
              <a:rPr lang="en-US" sz="2200" dirty="0"/>
              <a:t> self, which points to an instance of class </a:t>
            </a:r>
            <a:r>
              <a:rPr lang="en-US" sz="2200" dirty="0" err="1"/>
              <a:t>ExampleClass</a:t>
            </a:r>
            <a:r>
              <a:rPr lang="en-US" sz="2200" dirty="0"/>
              <a:t> when the method is called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>
                <a:solidFill>
                  <a:srgbClr val="3333FF"/>
                </a:solidFill>
              </a:rPr>
              <a:t>Class methods </a:t>
            </a:r>
            <a:r>
              <a:rPr lang="en-US" sz="2200" dirty="0"/>
              <a:t>in Python can be defined by assigning </a:t>
            </a:r>
            <a:r>
              <a:rPr lang="en-US" sz="2200" dirty="0">
                <a:solidFill>
                  <a:srgbClr val="3333FF"/>
                </a:solidFill>
              </a:rPr>
              <a:t>@</a:t>
            </a:r>
            <a:r>
              <a:rPr lang="en-US" sz="2200" dirty="0" err="1">
                <a:solidFill>
                  <a:srgbClr val="3333FF"/>
                </a:solidFill>
              </a:rPr>
              <a:t>classmethod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IN" sz="2200" dirty="0"/>
              <a:t>to any method. </a:t>
            </a:r>
            <a:r>
              <a:rPr lang="en-US" sz="2200" dirty="0"/>
              <a:t> The thing to note here is that the class methods take </a:t>
            </a:r>
            <a:r>
              <a:rPr lang="en-US" sz="2200" dirty="0" err="1">
                <a:solidFill>
                  <a:srgbClr val="3333FF"/>
                </a:solidFill>
              </a:rPr>
              <a:t>cls</a:t>
            </a:r>
            <a:r>
              <a:rPr lang="en-US" sz="2200" dirty="0"/>
              <a:t> parameter that points to a class and not the instance of the </a:t>
            </a:r>
            <a:r>
              <a:rPr lang="en-US" sz="2200" dirty="0" smtClean="0"/>
              <a:t>class.</a:t>
            </a:r>
          </a:p>
          <a:p>
            <a:pPr algn="just"/>
            <a:r>
              <a:rPr lang="en-US" sz="2200" dirty="0"/>
              <a:t>Like any function that we call, static methods can be called in a similar way. Hence, </a:t>
            </a:r>
            <a:r>
              <a:rPr lang="en-US" sz="2200" dirty="0">
                <a:solidFill>
                  <a:srgbClr val="3333FF"/>
                </a:solidFill>
              </a:rPr>
              <a:t>static methods </a:t>
            </a:r>
            <a:r>
              <a:rPr lang="en-US" sz="2200" dirty="0"/>
              <a:t>are like regular functions just with the fact that they belong to a class’s namespace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Static methods can be defined by decorating methods </a:t>
            </a:r>
            <a:r>
              <a:rPr lang="en-US" sz="2200" dirty="0" smtClean="0"/>
              <a:t>with </a:t>
            </a:r>
            <a:r>
              <a:rPr lang="en-IN" sz="2200" dirty="0">
                <a:solidFill>
                  <a:srgbClr val="3333FF"/>
                </a:solidFill>
              </a:rPr>
              <a:t>@</a:t>
            </a:r>
            <a:r>
              <a:rPr lang="en-IN" sz="2200" dirty="0" err="1" smtClean="0">
                <a:solidFill>
                  <a:srgbClr val="3333FF"/>
                </a:solidFill>
              </a:rPr>
              <a:t>staticmethod</a:t>
            </a:r>
            <a:r>
              <a:rPr lang="en-IN" sz="2200" dirty="0" smtClean="0">
                <a:solidFill>
                  <a:srgbClr val="3333FF"/>
                </a:solidFill>
              </a:rPr>
              <a:t> </a:t>
            </a:r>
            <a:r>
              <a:rPr lang="en-IN" sz="2200" dirty="0"/>
              <a:t>decorator.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Class and abstract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724400"/>
          </a:xfrm>
        </p:spPr>
        <p:txBody>
          <a:bodyPr/>
          <a:lstStyle/>
          <a:p>
            <a:pPr algn="just"/>
            <a:r>
              <a:rPr lang="en-US" sz="2200" dirty="0"/>
              <a:t>In object-oriented programming, an abstract class is a class that cannot be instantiated. However, you can create classes that inherit from an abstract class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Typically, you use an abstract class to create a blueprint for other classes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Abstract </a:t>
            </a:r>
            <a:r>
              <a:rPr lang="en-US" sz="2200" dirty="0"/>
              <a:t>method is an method without an </a:t>
            </a:r>
            <a:r>
              <a:rPr lang="en-US" sz="2200" dirty="0" smtClean="0"/>
              <a:t>implementation</a:t>
            </a:r>
            <a:r>
              <a:rPr lang="en-US" sz="2200" dirty="0"/>
              <a:t>. An abstract class may or may not include </a:t>
            </a:r>
            <a:r>
              <a:rPr lang="en-US" sz="2200" dirty="0" smtClean="0"/>
              <a:t>abstract </a:t>
            </a:r>
            <a:r>
              <a:rPr lang="en-US" sz="2200" dirty="0"/>
              <a:t>methods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Python doesn’t directly support abstract classes. But it does offer a </a:t>
            </a:r>
            <a:r>
              <a:rPr lang="en-US" sz="2200" dirty="0">
                <a:hlinkClick r:id="rId2"/>
              </a:rPr>
              <a:t>module</a:t>
            </a:r>
            <a:r>
              <a:rPr lang="en-US" sz="2200" dirty="0"/>
              <a:t> </a:t>
            </a:r>
            <a:r>
              <a:rPr lang="en-US" sz="2200" dirty="0" smtClean="0"/>
              <a:t>that </a:t>
            </a:r>
            <a:r>
              <a:rPr lang="en-US" sz="2200" dirty="0"/>
              <a:t>allows you to define abstract classes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To define an abstract class, you use </a:t>
            </a:r>
            <a:r>
              <a:rPr lang="en-US" sz="2200" dirty="0" smtClean="0"/>
              <a:t>the </a:t>
            </a:r>
            <a:r>
              <a:rPr lang="en-US" sz="2200" dirty="0" err="1" smtClean="0">
                <a:solidFill>
                  <a:srgbClr val="3333FF"/>
                </a:solidFill>
              </a:rPr>
              <a:t>abc</a:t>
            </a:r>
            <a:r>
              <a:rPr lang="en-US" sz="2200" dirty="0" smtClean="0"/>
              <a:t> </a:t>
            </a:r>
            <a:r>
              <a:rPr lang="en-IN" sz="2200" dirty="0"/>
              <a:t> (abstract base class) module</a:t>
            </a:r>
            <a:r>
              <a:rPr lang="en-IN" sz="2200" dirty="0" smtClean="0"/>
              <a:t>.</a:t>
            </a:r>
          </a:p>
          <a:p>
            <a:pPr algn="just"/>
            <a:r>
              <a:rPr lang="en-US" sz="2200" dirty="0" smtClean="0"/>
              <a:t>Abstract class methods are created using the </a:t>
            </a:r>
            <a:r>
              <a:rPr lang="en-US" sz="2200" dirty="0" smtClean="0">
                <a:solidFill>
                  <a:srgbClr val="3333FF"/>
                </a:solidFill>
              </a:rPr>
              <a:t>@</a:t>
            </a:r>
            <a:r>
              <a:rPr lang="en-US" sz="2200" dirty="0" err="1" smtClean="0">
                <a:solidFill>
                  <a:srgbClr val="3333FF"/>
                </a:solidFill>
              </a:rPr>
              <a:t>abstractmethod</a:t>
            </a:r>
            <a:r>
              <a:rPr lang="en-US" sz="2200" dirty="0" smtClean="0">
                <a:solidFill>
                  <a:srgbClr val="3333FF"/>
                </a:solidFill>
              </a:rPr>
              <a:t> </a:t>
            </a:r>
            <a:r>
              <a:rPr lang="en-US" sz="2200" dirty="0" smtClean="0"/>
              <a:t>decorator.</a:t>
            </a:r>
            <a:endParaRPr lang="en-IN" sz="22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AbstractClassName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(ABC):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ABC, </a:t>
            </a:r>
            <a:r>
              <a:rPr lang="en-US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AbstractClassName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(ABC):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endParaRPr lang="en-US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abstract_method_name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</a:p>
          <a:p>
            <a:pPr marL="0" indent="0">
              <a:buNone/>
            </a:pPr>
            <a:endParaRPr lang="en-IN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12840" y="2661120"/>
              <a:ext cx="8537040" cy="303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80" y="2651760"/>
                <a:ext cx="855576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3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012" y="1276350"/>
            <a:ext cx="68595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ABC, </a:t>
            </a: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Car(ABC):   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mileage(self):   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pass  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Tesla(Car):   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mileage(self):   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print(</a:t>
            </a:r>
            <a:r>
              <a:rPr 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 mileage is 30kmph"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  </a:t>
            </a:r>
          </a:p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Suzuki(Car):   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mileage(self):   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print(</a:t>
            </a:r>
            <a:r>
              <a:rPr 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 mileage is 25kmph </a:t>
            </a:r>
            <a:r>
              <a:rPr 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0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 Tesla ()   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t.mileage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Suzuki()   </a:t>
            </a:r>
          </a:p>
          <a:p>
            <a:pPr algn="just">
              <a:buFont typeface="+mj-lt"/>
              <a:buAutoNum type="arabicPeriod"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s.mileage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 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47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Try to find the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mySecondClass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=0,"Rao",(1,2)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mySecondClass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0 </a:t>
            </a:r>
            <a:r>
              <a:rPr lang="en-IN" dirty="0" smtClean="0"/>
              <a:t>  Rao   (</a:t>
            </a:r>
            <a:r>
              <a:rPr lang="en-IN" dirty="0"/>
              <a:t>1, 2)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Try to find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mySecondClass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=0,"Rao",(1,2)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mySecondClass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mySecondClass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print(id(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id(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print(id(A), id(B))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+=10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print(id(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id(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class </a:t>
            </a:r>
            <a:r>
              <a:rPr lang="en-US" dirty="0"/>
              <a:t>statement creates a new class definition. The name of the class </a:t>
            </a:r>
            <a:r>
              <a:rPr lang="en-US" dirty="0" smtClean="0"/>
              <a:t>immediately follows </a:t>
            </a:r>
            <a:r>
              <a:rPr lang="en-US" dirty="0"/>
              <a:t>the keyword </a:t>
            </a:r>
            <a:r>
              <a:rPr lang="en-US" i="1" dirty="0"/>
              <a:t>class </a:t>
            </a:r>
            <a:r>
              <a:rPr lang="en-US" dirty="0"/>
              <a:t>followed by a colon as </a:t>
            </a:r>
            <a:r>
              <a:rPr lang="en-US" dirty="0" smtClean="0"/>
              <a:t>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class has a documentation string, which can be </a:t>
            </a:r>
            <a:r>
              <a:rPr lang="en-US" dirty="0" smtClean="0"/>
              <a:t>accessed </a:t>
            </a:r>
            <a:r>
              <a:rPr lang="en-IN" b="1" dirty="0" smtClean="0"/>
              <a:t>via </a:t>
            </a:r>
            <a:r>
              <a:rPr lang="en-IN" b="1" i="1" dirty="0" err="1" smtClean="0"/>
              <a:t>ClassName</a:t>
            </a:r>
            <a:r>
              <a:rPr lang="en-IN" b="1" i="1" dirty="0"/>
              <a:t>.__doc</a:t>
            </a:r>
            <a:r>
              <a:rPr lang="en-IN" b="1" i="1" dirty="0" smtClean="0"/>
              <a:t>__</a:t>
            </a:r>
            <a:r>
              <a:rPr lang="en-IN" b="1" dirty="0" smtClean="0"/>
              <a:t>.</a:t>
            </a:r>
          </a:p>
          <a:p>
            <a:r>
              <a:rPr lang="en-US" dirty="0"/>
              <a:t>The </a:t>
            </a:r>
            <a:r>
              <a:rPr lang="en-US" b="1" i="1" dirty="0" err="1"/>
              <a:t>class_suite</a:t>
            </a:r>
            <a:r>
              <a:rPr lang="en-US" b="1" i="1" dirty="0"/>
              <a:t> </a:t>
            </a:r>
            <a:r>
              <a:rPr lang="en-US" dirty="0"/>
              <a:t>consists of all the component statements defining class members</a:t>
            </a:r>
            <a:r>
              <a:rPr lang="en-US" dirty="0" smtClean="0"/>
              <a:t>, </a:t>
            </a:r>
            <a:r>
              <a:rPr lang="en-IN" dirty="0" smtClean="0"/>
              <a:t>data </a:t>
            </a:r>
            <a:r>
              <a:rPr lang="en-IN" dirty="0"/>
              <a:t>attributes and functions.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34" y="2698341"/>
            <a:ext cx="5580666" cy="126405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77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0 Rao (1, 2)</a:t>
            </a:r>
          </a:p>
          <a:p>
            <a:pPr marL="0" indent="0">
              <a:buNone/>
            </a:pPr>
            <a:r>
              <a:rPr lang="pt-BR" dirty="0"/>
              <a:t>0 Rao (1, 2)</a:t>
            </a:r>
          </a:p>
          <a:p>
            <a:pPr marL="0" indent="0">
              <a:buNone/>
            </a:pPr>
            <a:r>
              <a:rPr lang="pt-BR" dirty="0"/>
              <a:t>1653171280 </a:t>
            </a:r>
            <a:r>
              <a:rPr lang="pt-BR" dirty="0" smtClean="0"/>
              <a:t>  1653171280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62415312 </a:t>
            </a:r>
            <a:r>
              <a:rPr lang="pt-BR" dirty="0" smtClean="0"/>
              <a:t>   64903792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10 </a:t>
            </a:r>
            <a:r>
              <a:rPr lang="pt-BR" dirty="0" smtClean="0"/>
              <a:t> 0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1653171440 </a:t>
            </a:r>
            <a:r>
              <a:rPr lang="pt-BR" dirty="0" smtClean="0"/>
              <a:t>  1653171280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Try to find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XYZ: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self,n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self.objectNo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show(self):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self.objectNo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A=XYZ(10)</a:t>
            </a:r>
          </a:p>
          <a:p>
            <a:pPr marL="0" indent="0">
              <a:buNone/>
            </a:pPr>
            <a:r>
              <a:rPr lang="en-I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ashow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A.show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B=XYZ(20)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ashow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C=XYZ(100)</a:t>
            </a:r>
          </a:p>
          <a:p>
            <a:pPr marL="0" indent="0">
              <a:buNone/>
            </a:pPr>
            <a:r>
              <a:rPr lang="en-I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C.show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10</a:t>
            </a:r>
          </a:p>
          <a:p>
            <a:r>
              <a:rPr lang="en-IN" dirty="0" smtClean="0"/>
              <a:t>100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Z=10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XYZ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global Z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Z=29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print(Z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test(self):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print(Z)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PQR: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print(Z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A=XYZ()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A.test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B=PQR()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29</a:t>
            </a:r>
          </a:p>
          <a:p>
            <a:r>
              <a:rPr lang="en-IN" dirty="0" smtClean="0"/>
              <a:t>29</a:t>
            </a:r>
          </a:p>
          <a:p>
            <a:r>
              <a:rPr lang="en-IN" dirty="0" smtClean="0"/>
              <a:t>29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Find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 (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self.__class__.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 (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 (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 (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 ("\n")</a:t>
            </a:r>
          </a:p>
          <a:p>
            <a:pPr marL="0" indent="0">
              <a:buNone/>
            </a:pPr>
            <a:endParaRPr lang="en-IN" sz="1800" dirty="0">
              <a:solidFill>
                <a:srgbClr val="0000F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show(self):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 (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800" dirty="0" err="1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A.var</a:t>
            </a:r>
            <a:r>
              <a:rPr lang="en-IN" sz="1800" dirty="0">
                <a:solidFill>
                  <a:srgbClr val="00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sz="1800" dirty="0">
              <a:solidFill>
                <a:srgbClr val="0000F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1447800"/>
            <a:ext cx="304800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x=A()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x.show</a:t>
            </a:r>
            <a:r>
              <a:rPr lang="en-IN" dirty="0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("\n")</a:t>
            </a:r>
          </a:p>
          <a:p>
            <a:pPr marL="0" indent="0">
              <a:buNone/>
            </a:pPr>
            <a:r>
              <a:rPr lang="en-IN" dirty="0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y=A()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y.show</a:t>
            </a:r>
            <a:r>
              <a:rPr lang="en-IN" dirty="0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x.show</a:t>
            </a:r>
            <a:r>
              <a:rPr lang="en-IN" dirty="0">
                <a:solidFill>
                  <a:srgbClr val="D2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IN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1 1</a:t>
            </a:r>
          </a:p>
          <a:p>
            <a:pPr marL="0" indent="0">
              <a:buNone/>
            </a:pPr>
            <a:r>
              <a:rPr lang="en-IN" b="1" dirty="0"/>
              <a:t>3 3</a:t>
            </a:r>
          </a:p>
          <a:p>
            <a:pPr marL="0" indent="0">
              <a:buNone/>
            </a:pPr>
            <a:r>
              <a:rPr lang="en-IN" b="1" dirty="0"/>
              <a:t>5 5</a:t>
            </a:r>
          </a:p>
          <a:p>
            <a:pPr marL="0" indent="0">
              <a:buNone/>
            </a:pPr>
            <a:r>
              <a:rPr lang="en-IN" b="1" dirty="0"/>
              <a:t>7 </a:t>
            </a:r>
            <a:r>
              <a:rPr lang="en-IN" b="1" dirty="0" smtClean="0"/>
              <a:t>5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7 </a:t>
            </a:r>
            <a:r>
              <a:rPr lang="en-IN" b="1" dirty="0" smtClean="0"/>
              <a:t>5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1266825"/>
            <a:ext cx="346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/>
              <a:t>5 5</a:t>
            </a:r>
          </a:p>
          <a:p>
            <a:r>
              <a:rPr lang="en-IN" b="0" dirty="0"/>
              <a:t>7 7</a:t>
            </a:r>
          </a:p>
          <a:p>
            <a:r>
              <a:rPr lang="en-IN" b="0" dirty="0"/>
              <a:t>9 9</a:t>
            </a:r>
          </a:p>
          <a:p>
            <a:r>
              <a:rPr lang="en-IN" b="0" dirty="0"/>
              <a:t>11 9</a:t>
            </a:r>
          </a:p>
          <a:p>
            <a:endParaRPr lang="en-IN" b="0" dirty="0" smtClean="0"/>
          </a:p>
          <a:p>
            <a:pPr marL="0" indent="0">
              <a:buNone/>
            </a:pPr>
            <a:r>
              <a:rPr lang="en-IN" b="0" dirty="0"/>
              <a:t>11 9</a:t>
            </a:r>
          </a:p>
          <a:p>
            <a:pPr marL="0" indent="0">
              <a:buNone/>
            </a:pPr>
            <a:r>
              <a:rPr lang="en-IN" b="0" dirty="0"/>
              <a:t>7 9</a:t>
            </a:r>
          </a:p>
          <a:p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95400" y="1524000"/>
            <a:ext cx="3124200" cy="220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696283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class A: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=1</a:t>
            </a:r>
          </a:p>
          <a:p>
            <a:endParaRPr lang="en-US" sz="1800" dirty="0">
              <a:solidFill>
                <a:srgbClr val="0000F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printvar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self.abc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        print ("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=%d" %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        print ("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self.var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is %d" %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self.var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        print ("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is %d" %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A.var</a:t>
            </a:r>
            <a:endParaRPr lang="en-US" sz="1800" dirty="0">
              <a:solidFill>
                <a:srgbClr val="0000F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+=1</a:t>
            </a:r>
          </a:p>
          <a:p>
            <a:endParaRPr lang="en-US" sz="1800" dirty="0">
              <a:solidFill>
                <a:srgbClr val="0000F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@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sz="1800" dirty="0">
              <a:solidFill>
                <a:srgbClr val="0000F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MyStaticMethod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dirty="0" err="1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solidFill>
                  <a:srgbClr val="0000FE"/>
                </a:solidFill>
                <a:latin typeface="Courier New" pitchFamily="49" charset="0"/>
                <a:cs typeface="Courier New" pitchFamily="49" charset="0"/>
              </a:rPr>
              <a:t>+=1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0"/>
            <a:ext cx="2743200" cy="34163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= A()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a.printvar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("\n")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3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a.printvar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b=A()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("\n")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b.printvar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("\n")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A.MyStaticMethod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b.printvar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24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219200"/>
            <a:ext cx="457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=1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=3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4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=4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=6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7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is 7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7823" y="2967335"/>
            <a:ext cx="4288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604290" cy="49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i="1" dirty="0" err="1"/>
              <a:t>empCount</a:t>
            </a:r>
            <a:r>
              <a:rPr lang="en-US" i="1" dirty="0"/>
              <a:t> </a:t>
            </a:r>
            <a:r>
              <a:rPr lang="en-US" dirty="0"/>
              <a:t>is a class variable whose value is shared among all </a:t>
            </a:r>
            <a:r>
              <a:rPr lang="en-US" dirty="0" smtClean="0"/>
              <a:t>the instances </a:t>
            </a:r>
            <a:r>
              <a:rPr lang="en-US" dirty="0"/>
              <a:t>of </a:t>
            </a:r>
            <a:r>
              <a:rPr lang="en-US" b="1" dirty="0"/>
              <a:t>a </a:t>
            </a:r>
            <a:r>
              <a:rPr lang="en-US" dirty="0"/>
              <a:t>in this class. This can be accessed as </a:t>
            </a:r>
            <a:r>
              <a:rPr lang="en-US" i="1" dirty="0" err="1"/>
              <a:t>Employee.empCount</a:t>
            </a:r>
            <a:r>
              <a:rPr lang="en-US" i="1" dirty="0"/>
              <a:t> </a:t>
            </a:r>
            <a:r>
              <a:rPr lang="en-US" dirty="0" smtClean="0"/>
              <a:t>from inside </a:t>
            </a:r>
            <a:r>
              <a:rPr lang="en-US" dirty="0"/>
              <a:t>the class or outside the class</a:t>
            </a:r>
            <a:r>
              <a:rPr lang="en-US" dirty="0" smtClean="0"/>
              <a:t>.</a:t>
            </a:r>
          </a:p>
          <a:p>
            <a:r>
              <a:rPr lang="en-US" dirty="0"/>
              <a:t>The first method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 </a:t>
            </a:r>
            <a:r>
              <a:rPr lang="en-US" dirty="0"/>
              <a:t>is a special method, which is called class </a:t>
            </a:r>
            <a:r>
              <a:rPr lang="en-US" dirty="0" smtClean="0"/>
              <a:t>constructor or </a:t>
            </a:r>
            <a:r>
              <a:rPr lang="en-US" dirty="0"/>
              <a:t>initialization method that Python calls when you create a new instance of </a:t>
            </a:r>
            <a:r>
              <a:rPr lang="en-US" dirty="0" smtClean="0"/>
              <a:t>this class.</a:t>
            </a:r>
          </a:p>
          <a:p>
            <a:r>
              <a:rPr lang="en-US" dirty="0"/>
              <a:t>You declare other class methods like normal functions with the exception that </a:t>
            </a:r>
            <a:r>
              <a:rPr lang="en-US" dirty="0" smtClean="0"/>
              <a:t>the first </a:t>
            </a:r>
            <a:r>
              <a:rPr lang="en-US" dirty="0"/>
              <a:t>argument to each method is </a:t>
            </a:r>
            <a:r>
              <a:rPr lang="en-US" i="1" dirty="0"/>
              <a:t>self</a:t>
            </a:r>
            <a:r>
              <a:rPr lang="en-US" dirty="0"/>
              <a:t>. Python adds the </a:t>
            </a:r>
            <a:r>
              <a:rPr lang="en-US" i="1" dirty="0"/>
              <a:t>self </a:t>
            </a:r>
            <a:r>
              <a:rPr lang="en-US" dirty="0"/>
              <a:t>argument to the list </a:t>
            </a:r>
            <a:r>
              <a:rPr lang="en-US" dirty="0" smtClean="0"/>
              <a:t>for you</a:t>
            </a:r>
            <a:r>
              <a:rPr lang="en-US" dirty="0"/>
              <a:t>; you do not need to include it when you call the methods.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Instance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instances of a class, you call the class using class name and pass in </a:t>
            </a:r>
            <a:r>
              <a:rPr lang="en-US" dirty="0" smtClean="0"/>
              <a:t>whatever arguments </a:t>
            </a:r>
            <a:r>
              <a:rPr lang="en-US" dirty="0"/>
              <a:t>its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 </a:t>
            </a:r>
            <a:r>
              <a:rPr lang="en-US" dirty="0"/>
              <a:t>method accepts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970619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7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the object's attributes using the dot operator with object. Class variable </a:t>
            </a:r>
            <a:r>
              <a:rPr lang="en-US" dirty="0" smtClean="0"/>
              <a:t>would be </a:t>
            </a:r>
            <a:r>
              <a:rPr lang="en-US" dirty="0"/>
              <a:t>accessed using class name as </a:t>
            </a:r>
            <a:r>
              <a:rPr lang="en-US" dirty="0" smtClean="0"/>
              <a:t>follows: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3048000"/>
            <a:ext cx="736568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6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Entire Program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629B-7509-4A06-BAE0-E1FEE262974C}" type="datetime1">
              <a:rPr lang="en-US" smtClean="0"/>
              <a:pPr>
                <a:defRPr/>
              </a:pPr>
              <a:t>22-Aug-24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BE626-F7DE-4A2D-AFAB-D052625AB1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0"/>
            <a:ext cx="5410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40282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667000"/>
            <a:ext cx="51149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urved Connector 7"/>
          <p:cNvCxnSpPr/>
          <p:nvPr/>
        </p:nvCxnSpPr>
        <p:spPr>
          <a:xfrm rot="5400000">
            <a:off x="2547938" y="2481263"/>
            <a:ext cx="2667000" cy="295275"/>
          </a:xfrm>
          <a:prstGeom prst="curvedConnector3">
            <a:avLst/>
          </a:prstGeom>
          <a:ln w="222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3962401"/>
            <a:ext cx="1905000" cy="0"/>
          </a:xfrm>
          <a:prstGeom prst="line">
            <a:avLst/>
          </a:prstGeom>
          <a:ln w="222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