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59"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65" autoAdjust="0"/>
    <p:restoredTop sz="94660"/>
  </p:normalViewPr>
  <p:slideViewPr>
    <p:cSldViewPr>
      <p:cViewPr varScale="1">
        <p:scale>
          <a:sx n="68" d="100"/>
          <a:sy n="68" d="100"/>
        </p:scale>
        <p:origin x="-8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70A9BC-2396-45B4-9BAA-9972F7318DED}" type="datetimeFigureOut">
              <a:rPr lang="en-US" smtClean="0"/>
              <a:t>8/27/2014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0943B-1F4E-423B-B53B-D895F196FD0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18C942-0C40-481B-9D97-71C145067953}" type="datetimeFigureOut">
              <a:rPr lang="en-US" smtClean="0"/>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1A9C-9C20-4DE6-8EC9-A5F09CCE507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8C942-0C40-481B-9D97-71C145067953}" type="datetimeFigureOut">
              <a:rPr lang="en-US" smtClean="0"/>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1A9C-9C20-4DE6-8EC9-A5F09CCE50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8C942-0C40-481B-9D97-71C145067953}" type="datetimeFigureOut">
              <a:rPr lang="en-US" smtClean="0"/>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1A9C-9C20-4DE6-8EC9-A5F09CCE50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8C942-0C40-481B-9D97-71C145067953}" type="datetimeFigureOut">
              <a:rPr lang="en-US" smtClean="0"/>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1A9C-9C20-4DE6-8EC9-A5F09CCE507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8C942-0C40-481B-9D97-71C145067953}" type="datetimeFigureOut">
              <a:rPr lang="en-US" smtClean="0"/>
              <a:t>8/26/2014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1A9C-9C20-4DE6-8EC9-A5F09CCE507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18C942-0C40-481B-9D97-71C145067953}" type="datetimeFigureOut">
              <a:rPr lang="en-US" smtClean="0"/>
              <a:t>8/26/2014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1A9C-9C20-4DE6-8EC9-A5F09CCE507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18C942-0C40-481B-9D97-71C145067953}" type="datetimeFigureOut">
              <a:rPr lang="en-US" smtClean="0"/>
              <a:t>8/26/2014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561A9C-9C20-4DE6-8EC9-A5F09CCE507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8C942-0C40-481B-9D97-71C145067953}" type="datetimeFigureOut">
              <a:rPr lang="en-US" smtClean="0"/>
              <a:t>8/26/2014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1A9C-9C20-4DE6-8EC9-A5F09CCE50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8C942-0C40-481B-9D97-71C145067953}" type="datetimeFigureOut">
              <a:rPr lang="en-US" smtClean="0"/>
              <a:t>8/26/2014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61A9C-9C20-4DE6-8EC9-A5F09CCE50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8C942-0C40-481B-9D97-71C145067953}" type="datetimeFigureOut">
              <a:rPr lang="en-US" smtClean="0"/>
              <a:t>8/26/2014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1A9C-9C20-4DE6-8EC9-A5F09CCE507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8C942-0C40-481B-9D97-71C145067953}" type="datetimeFigureOut">
              <a:rPr lang="en-US" smtClean="0"/>
              <a:t>8/26/2014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1A9C-9C20-4DE6-8EC9-A5F09CCE507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8C942-0C40-481B-9D97-71C145067953}" type="datetimeFigureOut">
              <a:rPr lang="en-US" smtClean="0"/>
              <a:t>8/26/2014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61A9C-9C20-4DE6-8EC9-A5F09CCE507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0" y="762000"/>
            <a:ext cx="9144000"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tx1"/>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atura MT Script Capitals" pitchFamily="66" charset="0"/>
              </a:rPr>
              <a:t>Advance Motion Detection System</a:t>
            </a:r>
            <a:endParaRPr lang="en-US" sz="5400" b="1" dirty="0">
              <a:ln w="11430"/>
              <a:gradFill>
                <a:gsLst>
                  <a:gs pos="0">
                    <a:schemeClr val="tx1"/>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atura MT Script Capitals" pitchFamily="66" charset="0"/>
            </a:endParaRPr>
          </a:p>
        </p:txBody>
      </p:sp>
      <p:sp>
        <p:nvSpPr>
          <p:cNvPr id="7" name="TextBox 6"/>
          <p:cNvSpPr txBox="1"/>
          <p:nvPr/>
        </p:nvSpPr>
        <p:spPr>
          <a:xfrm>
            <a:off x="3200400" y="2971800"/>
            <a:ext cx="2876108" cy="461665"/>
          </a:xfrm>
          <a:prstGeom prst="rect">
            <a:avLst/>
          </a:prstGeom>
          <a:noFill/>
        </p:spPr>
        <p:txBody>
          <a:bodyPr wrap="none" rtlCol="0">
            <a:spAutoFit/>
          </a:bodyPr>
          <a:lstStyle/>
          <a:p>
            <a:r>
              <a:rPr lang="en-US" sz="2400" dirty="0" err="1" smtClean="0">
                <a:effectLst>
                  <a:outerShdw blurRad="38100" dist="38100" dir="2700000" algn="tl">
                    <a:srgbClr val="000000">
                      <a:alpha val="43137"/>
                    </a:srgbClr>
                  </a:outerShdw>
                </a:effectLst>
                <a:latin typeface="Algerian" pitchFamily="82" charset="0"/>
              </a:rPr>
              <a:t>Technotica</a:t>
            </a:r>
            <a:r>
              <a:rPr lang="en-US" sz="2400" dirty="0" smtClean="0">
                <a:effectLst>
                  <a:outerShdw blurRad="38100" dist="38100" dir="2700000" algn="tl">
                    <a:srgbClr val="000000">
                      <a:alpha val="43137"/>
                    </a:srgbClr>
                  </a:outerShdw>
                </a:effectLst>
                <a:latin typeface="Algerian" pitchFamily="82" charset="0"/>
              </a:rPr>
              <a:t> 2014</a:t>
            </a:r>
            <a:endParaRPr lang="en-US" sz="2400" dirty="0">
              <a:effectLst>
                <a:outerShdw blurRad="38100" dist="38100" dir="2700000" algn="tl">
                  <a:srgbClr val="000000">
                    <a:alpha val="43137"/>
                  </a:srgbClr>
                </a:outerShdw>
              </a:effectLst>
              <a:latin typeface="Algerian" pitchFamily="82" charset="0"/>
            </a:endParaRPr>
          </a:p>
        </p:txBody>
      </p:sp>
      <p:sp>
        <p:nvSpPr>
          <p:cNvPr id="8" name="TextBox 7"/>
          <p:cNvSpPr txBox="1"/>
          <p:nvPr/>
        </p:nvSpPr>
        <p:spPr>
          <a:xfrm>
            <a:off x="5486400" y="4495800"/>
            <a:ext cx="3072444" cy="1815882"/>
          </a:xfrm>
          <a:prstGeom prst="rect">
            <a:avLst/>
          </a:prstGeom>
          <a:noFill/>
        </p:spPr>
        <p:txBody>
          <a:bodyPr wrap="none" rtlCol="0">
            <a:spAutoFit/>
          </a:bodyPr>
          <a:lstStyle/>
          <a:p>
            <a:r>
              <a:rPr lang="en-US" sz="2800" dirty="0" smtClean="0">
                <a:latin typeface="Forte" pitchFamily="66" charset="0"/>
              </a:rPr>
              <a:t>By </a:t>
            </a:r>
            <a:endParaRPr lang="en-US" sz="2800" dirty="0">
              <a:latin typeface="Forte" pitchFamily="66" charset="0"/>
            </a:endParaRPr>
          </a:p>
          <a:p>
            <a:r>
              <a:rPr lang="en-US" sz="2800" dirty="0" smtClean="0">
                <a:latin typeface="Forte" pitchFamily="66" charset="0"/>
              </a:rPr>
              <a:t>Sake </a:t>
            </a:r>
            <a:r>
              <a:rPr lang="en-US" sz="2800" dirty="0" err="1" smtClean="0">
                <a:latin typeface="Forte" pitchFamily="66" charset="0"/>
              </a:rPr>
              <a:t>Nawab</a:t>
            </a:r>
            <a:r>
              <a:rPr lang="en-US" sz="2800" dirty="0" smtClean="0">
                <a:latin typeface="Forte" pitchFamily="66" charset="0"/>
              </a:rPr>
              <a:t> </a:t>
            </a:r>
            <a:r>
              <a:rPr lang="en-US" sz="2800" dirty="0" err="1" smtClean="0">
                <a:latin typeface="Forte" pitchFamily="66" charset="0"/>
              </a:rPr>
              <a:t>Arzoo</a:t>
            </a:r>
            <a:endParaRPr lang="en-US" sz="2800" dirty="0">
              <a:latin typeface="Forte" pitchFamily="66" charset="0"/>
            </a:endParaRPr>
          </a:p>
          <a:p>
            <a:r>
              <a:rPr lang="en-US" sz="2800" dirty="0" err="1" smtClean="0">
                <a:latin typeface="Forte" pitchFamily="66" charset="0"/>
              </a:rPr>
              <a:t>Krishanu</a:t>
            </a:r>
            <a:r>
              <a:rPr lang="en-US" sz="2800" dirty="0" smtClean="0">
                <a:latin typeface="Forte" pitchFamily="66" charset="0"/>
              </a:rPr>
              <a:t> </a:t>
            </a:r>
            <a:r>
              <a:rPr lang="en-US" sz="2800" dirty="0" err="1" smtClean="0">
                <a:latin typeface="Forte" pitchFamily="66" charset="0"/>
              </a:rPr>
              <a:t>Ghosh</a:t>
            </a:r>
            <a:endParaRPr lang="en-US" sz="2800" dirty="0">
              <a:latin typeface="Forte" pitchFamily="66" charset="0"/>
            </a:endParaRPr>
          </a:p>
          <a:p>
            <a:r>
              <a:rPr lang="en-US" sz="2800" dirty="0" err="1" smtClean="0">
                <a:latin typeface="Forte" pitchFamily="66" charset="0"/>
              </a:rPr>
              <a:t>Pritiwish</a:t>
            </a:r>
            <a:r>
              <a:rPr lang="en-US" sz="2800" dirty="0" smtClean="0">
                <a:latin typeface="Forte" pitchFamily="66" charset="0"/>
              </a:rPr>
              <a:t> </a:t>
            </a:r>
            <a:r>
              <a:rPr lang="en-US" sz="2800" dirty="0" err="1" smtClean="0">
                <a:latin typeface="Forte" pitchFamily="66" charset="0"/>
              </a:rPr>
              <a:t>Laha</a:t>
            </a:r>
            <a:endParaRPr lang="en-US" sz="2800" dirty="0">
              <a:latin typeface="Forte" pitchFamily="66" charset="0"/>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1000"/>
                                        <p:tgtEl>
                                          <p:spTgt spid="5"/>
                                        </p:tgtEl>
                                      </p:cBhvr>
                                    </p:animEffect>
                                  </p:childTnLst>
                                </p:cTn>
                              </p:par>
                            </p:childTnLst>
                          </p:cTn>
                        </p:par>
                        <p:par>
                          <p:cTn id="8" fill="hold">
                            <p:stCondLst>
                              <p:cond delay="1000"/>
                            </p:stCondLst>
                            <p:childTnLst>
                              <p:par>
                                <p:cTn id="9" presetID="2" presetClass="entr" presetSubtype="4" fill="hold" grpId="2"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8" fill="hold"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 calcmode="lin" valueType="num">
                                      <p:cBhvr additive="base">
                                        <p:cTn id="16"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 calcmode="lin" valueType="num">
                                      <p:cBhvr additive="base">
                                        <p:cTn id="21"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nodeType="after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nodeType="after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3" presetClass="emph" presetSubtype="2" repeatCount="5000" fill="hold" grpId="1" nodeType="afterEffect">
                                  <p:stCondLst>
                                    <p:cond delay="0"/>
                                  </p:stCondLst>
                                  <p:childTnLst>
                                    <p:animClr clrSpc="rgb">
                                      <p:cBhvr override="childStyle">
                                        <p:cTn id="35" dur="500" fill="hold"/>
                                        <p:tgtEl>
                                          <p:spTgt spid="7">
                                            <p:txEl>
                                              <p:pRg st="0" end="0"/>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1" build="allAtOnce"/>
      <p:bldP spid="7" grpId="2"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l="-11000" r="-11000" b="-2000"/>
          </a:stretch>
        </a:blipFill>
        <a:effectLst/>
      </p:bgPr>
    </p:bg>
    <p:spTree>
      <p:nvGrpSpPr>
        <p:cNvPr id="1" name=""/>
        <p:cNvGrpSpPr/>
        <p:nvPr/>
      </p:nvGrpSpPr>
      <p:grpSpPr>
        <a:xfrm>
          <a:off x="0" y="0"/>
          <a:ext cx="0" cy="0"/>
          <a:chOff x="0" y="0"/>
          <a:chExt cx="0" cy="0"/>
        </a:xfrm>
      </p:grpSpPr>
      <p:sp>
        <p:nvSpPr>
          <p:cNvPr id="4" name="TextBox 3"/>
          <p:cNvSpPr txBox="1"/>
          <p:nvPr/>
        </p:nvSpPr>
        <p:spPr>
          <a:xfrm>
            <a:off x="2362200" y="609600"/>
            <a:ext cx="4134465" cy="646331"/>
          </a:xfrm>
          <a:prstGeom prst="rect">
            <a:avLst/>
          </a:prstGeom>
          <a:noFill/>
        </p:spPr>
        <p:txBody>
          <a:bodyPr wrap="none" rtlCol="0">
            <a:spAutoFit/>
          </a:bodyPr>
          <a:lstStyle/>
          <a:p>
            <a:r>
              <a:rPr lang="en-US" sz="3600" b="1" u="wavy" dirty="0" smtClean="0">
                <a:effectLst>
                  <a:outerShdw blurRad="38100" dist="38100" dir="2700000" algn="tl">
                    <a:srgbClr val="000000">
                      <a:alpha val="43137"/>
                    </a:srgbClr>
                  </a:outerShdw>
                </a:effectLst>
                <a:latin typeface="Segoe Script" pitchFamily="34" charset="0"/>
              </a:rPr>
              <a:t>INTRODUCTION</a:t>
            </a:r>
            <a:endParaRPr lang="en-US" sz="3600" b="1" u="wavy" dirty="0">
              <a:effectLst>
                <a:outerShdw blurRad="38100" dist="38100" dir="2700000" algn="tl">
                  <a:srgbClr val="000000">
                    <a:alpha val="43137"/>
                  </a:srgbClr>
                </a:outerShdw>
              </a:effectLst>
              <a:latin typeface="Segoe Script" pitchFamily="34" charset="0"/>
            </a:endParaRPr>
          </a:p>
        </p:txBody>
      </p:sp>
      <p:sp>
        <p:nvSpPr>
          <p:cNvPr id="6" name="TextBox 5"/>
          <p:cNvSpPr txBox="1"/>
          <p:nvPr/>
        </p:nvSpPr>
        <p:spPr>
          <a:xfrm>
            <a:off x="609600" y="1676400"/>
            <a:ext cx="8077200" cy="4216539"/>
          </a:xfrm>
          <a:prstGeom prst="rect">
            <a:avLst/>
          </a:prstGeom>
          <a:noFill/>
        </p:spPr>
        <p:txBody>
          <a:bodyPr wrap="square" rtlCol="0">
            <a:spAutoFit/>
          </a:bodyPr>
          <a:lstStyle/>
          <a:p>
            <a:r>
              <a:rPr lang="en-US" sz="2500" dirty="0">
                <a:effectLst>
                  <a:outerShdw blurRad="38100" dist="38100" dir="2700000" algn="tl">
                    <a:srgbClr val="000000">
                      <a:alpha val="43137"/>
                    </a:srgbClr>
                  </a:outerShdw>
                </a:effectLst>
                <a:latin typeface="Comic Sans MS" pitchFamily="66" charset="0"/>
              </a:rPr>
              <a:t>It’s a motion detection system refers to the capability of the surveillance system to detect motion and capture the events. Motion detection is usually a software - hardware based monitoring algorithm which, when it detects motions will signal the surveillance camera to begin capturing the event. Also called activity detection. An advanced motion detection surveillance system can also send the mail notification as well as video clip will be uploaded to internet.</a:t>
            </a:r>
          </a:p>
          <a:p>
            <a:endParaRPr lang="en-US" dirty="0">
              <a:effectLst>
                <a:outerShdw blurRad="38100" dist="38100" dir="2700000" algn="tl">
                  <a:srgbClr val="000000">
                    <a:alpha val="43137"/>
                  </a:srgbClr>
                </a:outerShdw>
              </a:effectLst>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2" presetClass="entr" presetSubtype="12" decel="50000" fill="hold" grpId="0" nodeType="afterEffect">
                                  <p:stCondLst>
                                    <p:cond delay="0"/>
                                  </p:stCondLst>
                                  <p:iterate type="wd">
                                    <p:tmPct val="2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25000" r="-25000"/>
          </a:stretch>
        </a:blipFill>
        <a:effectLst/>
      </p:bgPr>
    </p:bg>
    <p:spTree>
      <p:nvGrpSpPr>
        <p:cNvPr id="1" name=""/>
        <p:cNvGrpSpPr/>
        <p:nvPr/>
      </p:nvGrpSpPr>
      <p:grpSpPr>
        <a:xfrm>
          <a:off x="0" y="0"/>
          <a:ext cx="0" cy="0"/>
          <a:chOff x="0" y="0"/>
          <a:chExt cx="0" cy="0"/>
        </a:xfrm>
      </p:grpSpPr>
      <p:pic>
        <p:nvPicPr>
          <p:cNvPr id="4" name="Picture 3" descr="Raspberry.jpg"/>
          <p:cNvPicPr>
            <a:picLocks noChangeAspect="1"/>
          </p:cNvPicPr>
          <p:nvPr/>
        </p:nvPicPr>
        <p:blipFill>
          <a:blip r:embed="rId3"/>
          <a:stretch>
            <a:fillRect/>
          </a:stretch>
        </p:blipFill>
        <p:spPr>
          <a:xfrm>
            <a:off x="228600" y="533400"/>
            <a:ext cx="4526400" cy="3101724"/>
          </a:xfrm>
          <a:prstGeom prst="rect">
            <a:avLst/>
          </a:prstGeom>
        </p:spPr>
      </p:pic>
      <p:pic>
        <p:nvPicPr>
          <p:cNvPr id="5" name="Picture 4" descr="pir1.jpg"/>
          <p:cNvPicPr>
            <a:picLocks noChangeAspect="1"/>
          </p:cNvPicPr>
          <p:nvPr/>
        </p:nvPicPr>
        <p:blipFill>
          <a:blip r:embed="rId4" cstate="print"/>
          <a:stretch>
            <a:fillRect/>
          </a:stretch>
        </p:blipFill>
        <p:spPr>
          <a:xfrm>
            <a:off x="304800" y="5105400"/>
            <a:ext cx="1752600" cy="1367028"/>
          </a:xfrm>
          <a:prstGeom prst="rect">
            <a:avLst/>
          </a:prstGeom>
        </p:spPr>
      </p:pic>
      <p:pic>
        <p:nvPicPr>
          <p:cNvPr id="6" name="Picture 5" descr="cam.jpg"/>
          <p:cNvPicPr>
            <a:picLocks noChangeAspect="1"/>
          </p:cNvPicPr>
          <p:nvPr/>
        </p:nvPicPr>
        <p:blipFill>
          <a:blip r:embed="rId5"/>
          <a:stretch>
            <a:fillRect/>
          </a:stretch>
        </p:blipFill>
        <p:spPr>
          <a:xfrm>
            <a:off x="2895600" y="5181600"/>
            <a:ext cx="1828800" cy="1371600"/>
          </a:xfrm>
          <a:prstGeom prst="rect">
            <a:avLst/>
          </a:prstGeom>
        </p:spPr>
      </p:pic>
      <p:sp>
        <p:nvSpPr>
          <p:cNvPr id="7" name="Rectangle 6"/>
          <p:cNvSpPr/>
          <p:nvPr/>
        </p:nvSpPr>
        <p:spPr>
          <a:xfrm>
            <a:off x="5562600" y="1066800"/>
            <a:ext cx="3034806" cy="923330"/>
          </a:xfrm>
          <a:prstGeom prst="rect">
            <a:avLst/>
          </a:prstGeom>
          <a:noFill/>
        </p:spPr>
        <p:txBody>
          <a:bodyPr wrap="none" lIns="91440" tIns="45720" rIns="91440" bIns="45720">
            <a:spAutoFit/>
            <a:scene3d>
              <a:camera prst="orthographicFront"/>
              <a:lightRig rig="threePt" dir="t"/>
            </a:scene3d>
            <a:sp3d extrusionH="63500" contourW="12700">
              <a:extrusionClr>
                <a:schemeClr val="tx1">
                  <a:lumMod val="85000"/>
                  <a:lumOff val="15000"/>
                </a:schemeClr>
              </a:extrusionClr>
            </a:sp3d>
          </a:bodyPr>
          <a:lstStyle/>
          <a:p>
            <a:pPr algn="ctr"/>
            <a:r>
              <a:rPr lang="en-US" sz="5400" b="1" cap="none" spc="0" dirty="0" smtClean="0">
                <a:ln w="10541" cmpd="sng">
                  <a:solidFill>
                    <a:schemeClr val="tx1"/>
                  </a:solidFill>
                  <a:prstDash val="solid"/>
                </a:ln>
                <a:effectLst>
                  <a:outerShdw blurRad="38100" dist="38100" dir="2700000" algn="tl">
                    <a:srgbClr val="000000">
                      <a:alpha val="43137"/>
                    </a:srgbClr>
                  </a:outerShdw>
                </a:effectLst>
              </a:rPr>
              <a:t>INTERNET</a:t>
            </a:r>
            <a:endParaRPr lang="en-US" sz="5400" b="1" cap="none" spc="0" dirty="0">
              <a:ln w="10541" cmpd="sng">
                <a:solidFill>
                  <a:schemeClr val="tx1"/>
                </a:solidFill>
                <a:prstDash val="solid"/>
              </a:ln>
              <a:effectLst>
                <a:outerShdw blurRad="38100" dist="38100" dir="2700000" algn="tl">
                  <a:srgbClr val="000000">
                    <a:alpha val="43137"/>
                  </a:srgbClr>
                </a:outerShdw>
              </a:effectLst>
            </a:endParaRPr>
          </a:p>
        </p:txBody>
      </p:sp>
      <p:sp>
        <p:nvSpPr>
          <p:cNvPr id="8" name="TextBox 7"/>
          <p:cNvSpPr txBox="1"/>
          <p:nvPr/>
        </p:nvSpPr>
        <p:spPr>
          <a:xfrm>
            <a:off x="5334000" y="3124200"/>
            <a:ext cx="2286000" cy="923330"/>
          </a:xfrm>
          <a:prstGeom prst="rect">
            <a:avLst/>
          </a:prstGeom>
          <a:noFill/>
        </p:spPr>
        <p:txBody>
          <a:bodyPr wrap="square" rtlCol="0">
            <a:spAutoFit/>
          </a:bodyPr>
          <a:lstStyle/>
          <a:p>
            <a:r>
              <a:rPr lang="en-US" dirty="0" smtClean="0"/>
              <a:t>Mail Notification:</a:t>
            </a:r>
            <a:br>
              <a:rPr lang="en-US" dirty="0" smtClean="0"/>
            </a:br>
            <a:r>
              <a:rPr lang="en-US" b="1" dirty="0" smtClean="0">
                <a:latin typeface="Comic Sans MS" pitchFamily="66" charset="0"/>
              </a:rPr>
              <a:t>MOTION HAS BEEN DETECTED</a:t>
            </a:r>
            <a:endParaRPr lang="en-US" b="1" dirty="0">
              <a:latin typeface="Comic Sans MS" pitchFamily="66" charset="0"/>
            </a:endParaRPr>
          </a:p>
        </p:txBody>
      </p:sp>
      <p:pic>
        <p:nvPicPr>
          <p:cNvPr id="9" name="Picture 8" descr="dropbox-logo.png"/>
          <p:cNvPicPr>
            <a:picLocks noChangeAspect="1"/>
          </p:cNvPicPr>
          <p:nvPr/>
        </p:nvPicPr>
        <p:blipFill>
          <a:blip r:embed="rId6" cstate="print"/>
          <a:stretch>
            <a:fillRect/>
          </a:stretch>
        </p:blipFill>
        <p:spPr>
          <a:xfrm>
            <a:off x="7086600" y="4800600"/>
            <a:ext cx="1905000" cy="1905000"/>
          </a:xfrm>
          <a:prstGeom prst="rect">
            <a:avLst/>
          </a:prstGeom>
        </p:spPr>
      </p:pic>
      <p:sp>
        <p:nvSpPr>
          <p:cNvPr id="15" name="Up Arrow 14"/>
          <p:cNvSpPr/>
          <p:nvPr/>
        </p:nvSpPr>
        <p:spPr>
          <a:xfrm>
            <a:off x="990600" y="3657600"/>
            <a:ext cx="457200" cy="1371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Down Arrow 15"/>
          <p:cNvSpPr/>
          <p:nvPr/>
        </p:nvSpPr>
        <p:spPr>
          <a:xfrm>
            <a:off x="3657600" y="3733800"/>
            <a:ext cx="381000" cy="1447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648200" y="13716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6096000" y="1905000"/>
            <a:ext cx="381000"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7848600" y="1905000"/>
            <a:ext cx="381000" cy="3124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0600" y="2819400"/>
            <a:ext cx="7162800" cy="923330"/>
          </a:xfrm>
          <a:prstGeom prst="rect">
            <a:avLst/>
          </a:prstGeom>
          <a:noFill/>
        </p:spPr>
        <p:txBody>
          <a:bodyPr wrap="square" rtlCol="0">
            <a:spAutoFit/>
          </a:bodyPr>
          <a:lstStyle/>
          <a:p>
            <a:r>
              <a:rPr lang="en-US" sz="5400" b="1" dirty="0" smtClean="0">
                <a:latin typeface="Segoe Print" pitchFamily="2" charset="0"/>
              </a:rPr>
              <a:t>How Project works..</a:t>
            </a:r>
            <a:endParaRPr lang="en-US" sz="5400" b="1" dirty="0">
              <a:latin typeface="Segoe Print" pitchFamily="2" charset="0"/>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1000"/>
                                        <p:tgtEl>
                                          <p:spTgt spid="20"/>
                                        </p:tgtEl>
                                      </p:cBhvr>
                                    </p:animEffect>
                                  </p:childTnLst>
                                </p:cTn>
                              </p:par>
                            </p:childTnLst>
                          </p:cTn>
                        </p:par>
                        <p:par>
                          <p:cTn id="8" fill="hold">
                            <p:stCondLst>
                              <p:cond delay="1000"/>
                            </p:stCondLst>
                            <p:childTnLst>
                              <p:par>
                                <p:cTn id="9" presetID="3" presetClass="exit" presetSubtype="10" fill="hold" grpId="1" nodeType="afterEffect">
                                  <p:stCondLst>
                                    <p:cond delay="0"/>
                                  </p:stCondLst>
                                  <p:childTnLst>
                                    <p:animEffect transition="out" filter="blinds(horizontal)">
                                      <p:cBhvr>
                                        <p:cTn id="10" dur="1000"/>
                                        <p:tgtEl>
                                          <p:spTgt spid="20"/>
                                        </p:tgtEl>
                                      </p:cBhvr>
                                    </p:animEffect>
                                    <p:set>
                                      <p:cBhvr>
                                        <p:cTn id="11" dur="1" fill="hold">
                                          <p:stCondLst>
                                            <p:cond delay="999"/>
                                          </p:stCondLst>
                                        </p:cTn>
                                        <p:tgtEl>
                                          <p:spTgt spid="20"/>
                                        </p:tgtEl>
                                        <p:attrNameLst>
                                          <p:attrName>style.visibility</p:attrName>
                                        </p:attrNameLst>
                                      </p:cBhvr>
                                      <p:to>
                                        <p:strVal val="hidden"/>
                                      </p:to>
                                    </p:set>
                                  </p:childTnLst>
                                </p:cTn>
                              </p:par>
                            </p:childTnLst>
                          </p:cTn>
                        </p:par>
                        <p:par>
                          <p:cTn id="12" fill="hold">
                            <p:stCondLst>
                              <p:cond delay="2000"/>
                            </p:stCondLst>
                            <p:childTnLst>
                              <p:par>
                                <p:cTn id="13" presetID="5"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2000"/>
                                        <p:tgtEl>
                                          <p:spTgt spid="4"/>
                                        </p:tgtEl>
                                      </p:cBhvr>
                                    </p:animEffect>
                                  </p:childTnLst>
                                </p:cTn>
                              </p:par>
                            </p:childTnLst>
                          </p:cTn>
                        </p:par>
                        <p:par>
                          <p:cTn id="16" fill="hold">
                            <p:stCondLst>
                              <p:cond delay="4000"/>
                            </p:stCondLst>
                            <p:childTnLst>
                              <p:par>
                                <p:cTn id="17" presetID="2" presetClass="entr" presetSubtype="3"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000" fill="hold"/>
                                        <p:tgtEl>
                                          <p:spTgt spid="5"/>
                                        </p:tgtEl>
                                        <p:attrNameLst>
                                          <p:attrName>ppt_x</p:attrName>
                                        </p:attrNameLst>
                                      </p:cBhvr>
                                      <p:tavLst>
                                        <p:tav tm="0">
                                          <p:val>
                                            <p:strVal val="1+#ppt_w/2"/>
                                          </p:val>
                                        </p:tav>
                                        <p:tav tm="100000">
                                          <p:val>
                                            <p:strVal val="#ppt_x"/>
                                          </p:val>
                                        </p:tav>
                                      </p:tavLst>
                                    </p:anim>
                                    <p:anim calcmode="lin" valueType="num">
                                      <p:cBhvr additive="base">
                                        <p:cTn id="20" dur="2000" fill="hold"/>
                                        <p:tgtEl>
                                          <p:spTgt spid="5"/>
                                        </p:tgtEl>
                                        <p:attrNameLst>
                                          <p:attrName>ppt_y</p:attrName>
                                        </p:attrNameLst>
                                      </p:cBhvr>
                                      <p:tavLst>
                                        <p:tav tm="0">
                                          <p:val>
                                            <p:strVal val="0-#ppt_h/2"/>
                                          </p:val>
                                        </p:tav>
                                        <p:tav tm="100000">
                                          <p:val>
                                            <p:strVal val="#ppt_y"/>
                                          </p:val>
                                        </p:tav>
                                      </p:tavLst>
                                    </p:anim>
                                  </p:childTnLst>
                                </p:cTn>
                              </p:par>
                            </p:childTnLst>
                          </p:cTn>
                        </p:par>
                        <p:par>
                          <p:cTn id="21" fill="hold">
                            <p:stCondLst>
                              <p:cond delay="6000"/>
                            </p:stCondLst>
                            <p:childTnLst>
                              <p:par>
                                <p:cTn id="22" presetID="5" presetClass="entr" presetSubtype="5"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checkerboard(down)">
                                      <p:cBhvr>
                                        <p:cTn id="24" dur="1000"/>
                                        <p:tgtEl>
                                          <p:spTgt spid="15"/>
                                        </p:tgtEl>
                                      </p:cBhvr>
                                    </p:animEffect>
                                  </p:childTnLst>
                                </p:cTn>
                              </p:par>
                            </p:childTnLst>
                          </p:cTn>
                        </p:par>
                        <p:par>
                          <p:cTn id="25" fill="hold">
                            <p:stCondLst>
                              <p:cond delay="7000"/>
                            </p:stCondLst>
                            <p:childTnLst>
                              <p:par>
                                <p:cTn id="26" presetID="2" presetClass="entr" presetSubtype="3"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2000" fill="hold"/>
                                        <p:tgtEl>
                                          <p:spTgt spid="6"/>
                                        </p:tgtEl>
                                        <p:attrNameLst>
                                          <p:attrName>ppt_x</p:attrName>
                                        </p:attrNameLst>
                                      </p:cBhvr>
                                      <p:tavLst>
                                        <p:tav tm="0">
                                          <p:val>
                                            <p:strVal val="1+#ppt_w/2"/>
                                          </p:val>
                                        </p:tav>
                                        <p:tav tm="100000">
                                          <p:val>
                                            <p:strVal val="#ppt_x"/>
                                          </p:val>
                                        </p:tav>
                                      </p:tavLst>
                                    </p:anim>
                                    <p:anim calcmode="lin" valueType="num">
                                      <p:cBhvr additive="base">
                                        <p:cTn id="29" dur="2000" fill="hold"/>
                                        <p:tgtEl>
                                          <p:spTgt spid="6"/>
                                        </p:tgtEl>
                                        <p:attrNameLst>
                                          <p:attrName>ppt_y</p:attrName>
                                        </p:attrNameLst>
                                      </p:cBhvr>
                                      <p:tavLst>
                                        <p:tav tm="0">
                                          <p:val>
                                            <p:strVal val="0-#ppt_h/2"/>
                                          </p:val>
                                        </p:tav>
                                        <p:tav tm="100000">
                                          <p:val>
                                            <p:strVal val="#ppt_y"/>
                                          </p:val>
                                        </p:tav>
                                      </p:tavLst>
                                    </p:anim>
                                  </p:childTnLst>
                                </p:cTn>
                              </p:par>
                            </p:childTnLst>
                          </p:cTn>
                        </p:par>
                        <p:par>
                          <p:cTn id="30" fill="hold">
                            <p:stCondLst>
                              <p:cond delay="9000"/>
                            </p:stCondLst>
                            <p:childTnLst>
                              <p:par>
                                <p:cTn id="31" presetID="5" presetClass="entr" presetSubtype="5"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checkerboard(down)">
                                      <p:cBhvr>
                                        <p:cTn id="33" dur="1000"/>
                                        <p:tgtEl>
                                          <p:spTgt spid="16"/>
                                        </p:tgtEl>
                                      </p:cBhvr>
                                    </p:animEffect>
                                  </p:childTnLst>
                                </p:cTn>
                              </p:par>
                            </p:childTnLst>
                          </p:cTn>
                        </p:par>
                        <p:par>
                          <p:cTn id="34" fill="hold">
                            <p:stCondLst>
                              <p:cond delay="10000"/>
                            </p:stCondLst>
                            <p:childTnLst>
                              <p:par>
                                <p:cTn id="35" presetID="5" presetClass="entr" presetSubtype="1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checkerboard(across)">
                                      <p:cBhvr>
                                        <p:cTn id="37" dur="1000"/>
                                        <p:tgtEl>
                                          <p:spTgt spid="17"/>
                                        </p:tgtEl>
                                      </p:cBhvr>
                                    </p:animEffect>
                                  </p:childTnLst>
                                </p:cTn>
                              </p:par>
                            </p:childTnLst>
                          </p:cTn>
                        </p:par>
                        <p:par>
                          <p:cTn id="38" fill="hold">
                            <p:stCondLst>
                              <p:cond delay="11000"/>
                            </p:stCondLst>
                            <p:childTnLst>
                              <p:par>
                                <p:cTn id="39" presetID="3" presetClass="entr" presetSubtype="1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2000"/>
                                        <p:tgtEl>
                                          <p:spTgt spid="7"/>
                                        </p:tgtEl>
                                      </p:cBhvr>
                                    </p:animEffect>
                                  </p:childTnLst>
                                </p:cTn>
                              </p:par>
                            </p:childTnLst>
                          </p:cTn>
                        </p:par>
                        <p:par>
                          <p:cTn id="42" fill="hold">
                            <p:stCondLst>
                              <p:cond delay="13000"/>
                            </p:stCondLst>
                            <p:childTnLst>
                              <p:par>
                                <p:cTn id="43" presetID="5" presetClass="entr" presetSubtype="5"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heckerboard(down)">
                                      <p:cBhvr>
                                        <p:cTn id="45" dur="1000"/>
                                        <p:tgtEl>
                                          <p:spTgt spid="18"/>
                                        </p:tgtEl>
                                      </p:cBhvr>
                                    </p:animEffect>
                                  </p:childTnLst>
                                </p:cTn>
                              </p:par>
                              <p:par>
                                <p:cTn id="46" presetID="5" presetClass="entr" presetSubtype="5"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checkerboard(down)">
                                      <p:cBhvr>
                                        <p:cTn id="48" dur="1000"/>
                                        <p:tgtEl>
                                          <p:spTgt spid="19"/>
                                        </p:tgtEl>
                                      </p:cBhvr>
                                    </p:animEffect>
                                  </p:childTnLst>
                                </p:cTn>
                              </p:par>
                            </p:childTnLst>
                          </p:cTn>
                        </p:par>
                        <p:par>
                          <p:cTn id="49" fill="hold">
                            <p:stCondLst>
                              <p:cond delay="14000"/>
                            </p:stCondLst>
                            <p:childTnLst>
                              <p:par>
                                <p:cTn id="50" presetID="2" presetClass="entr" presetSubtype="4"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2000" fill="hold"/>
                                        <p:tgtEl>
                                          <p:spTgt spid="8"/>
                                        </p:tgtEl>
                                        <p:attrNameLst>
                                          <p:attrName>ppt_x</p:attrName>
                                        </p:attrNameLst>
                                      </p:cBhvr>
                                      <p:tavLst>
                                        <p:tav tm="0">
                                          <p:val>
                                            <p:strVal val="#ppt_x"/>
                                          </p:val>
                                        </p:tav>
                                        <p:tav tm="100000">
                                          <p:val>
                                            <p:strVal val="#ppt_x"/>
                                          </p:val>
                                        </p:tav>
                                      </p:tavLst>
                                    </p:anim>
                                    <p:anim calcmode="lin" valueType="num">
                                      <p:cBhvr additive="base">
                                        <p:cTn id="53" dur="2000" fill="hold"/>
                                        <p:tgtEl>
                                          <p:spTgt spid="8"/>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2000" fill="hold"/>
                                        <p:tgtEl>
                                          <p:spTgt spid="9"/>
                                        </p:tgtEl>
                                        <p:attrNameLst>
                                          <p:attrName>ppt_x</p:attrName>
                                        </p:attrNameLst>
                                      </p:cBhvr>
                                      <p:tavLst>
                                        <p:tav tm="0">
                                          <p:val>
                                            <p:strVal val="#ppt_x"/>
                                          </p:val>
                                        </p:tav>
                                        <p:tav tm="100000">
                                          <p:val>
                                            <p:strVal val="#ppt_x"/>
                                          </p:val>
                                        </p:tav>
                                      </p:tavLst>
                                    </p:anim>
                                    <p:anim calcmode="lin" valueType="num">
                                      <p:cBhvr additive="base">
                                        <p:cTn id="57"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animBg="1"/>
      <p:bldP spid="16" grpId="0" animBg="1"/>
      <p:bldP spid="17" grpId="0" animBg="1"/>
      <p:bldP spid="18" grpId="0" animBg="1"/>
      <p:bldP spid="19" grpId="0" animBg="1"/>
      <p:bldP spid="20" grpId="0"/>
      <p:bldP spid="20"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17000" r="-17000"/>
          </a:stretch>
        </a:blipFill>
        <a:effectLst/>
      </p:bgPr>
    </p:bg>
    <p:spTree>
      <p:nvGrpSpPr>
        <p:cNvPr id="1" name=""/>
        <p:cNvGrpSpPr/>
        <p:nvPr/>
      </p:nvGrpSpPr>
      <p:grpSpPr>
        <a:xfrm>
          <a:off x="0" y="0"/>
          <a:ext cx="0" cy="0"/>
          <a:chOff x="0" y="0"/>
          <a:chExt cx="0" cy="0"/>
        </a:xfrm>
      </p:grpSpPr>
      <p:sp>
        <p:nvSpPr>
          <p:cNvPr id="5" name="TextBox 4"/>
          <p:cNvSpPr txBox="1"/>
          <p:nvPr/>
        </p:nvSpPr>
        <p:spPr>
          <a:xfrm>
            <a:off x="457200" y="381000"/>
            <a:ext cx="5840060" cy="461665"/>
          </a:xfrm>
          <a:prstGeom prst="rect">
            <a:avLst/>
          </a:prstGeom>
          <a:noFill/>
        </p:spPr>
        <p:txBody>
          <a:bodyPr wrap="none" rtlCol="0">
            <a:spAutoFit/>
          </a:bodyPr>
          <a:lstStyle/>
          <a:p>
            <a:r>
              <a:rPr lang="en-US" sz="2400" dirty="0" smtClean="0">
                <a:effectLst>
                  <a:outerShdw blurRad="38100" dist="38100" dir="2700000" algn="tl">
                    <a:srgbClr val="000000">
                      <a:alpha val="43137"/>
                    </a:srgbClr>
                  </a:outerShdw>
                </a:effectLst>
                <a:latin typeface="Segoe Print" pitchFamily="2" charset="0"/>
              </a:rPr>
              <a:t>Quick Descriptions about the items :</a:t>
            </a:r>
            <a:endParaRPr lang="en-US" sz="2400" dirty="0">
              <a:effectLst>
                <a:outerShdw blurRad="38100" dist="38100" dir="2700000" algn="tl">
                  <a:srgbClr val="000000">
                    <a:alpha val="43137"/>
                  </a:srgbClr>
                </a:outerShdw>
              </a:effectLst>
              <a:latin typeface="Segoe Print" pitchFamily="2" charset="0"/>
            </a:endParaRPr>
          </a:p>
        </p:txBody>
      </p:sp>
      <p:sp>
        <p:nvSpPr>
          <p:cNvPr id="6" name="TextBox 5"/>
          <p:cNvSpPr txBox="1"/>
          <p:nvPr/>
        </p:nvSpPr>
        <p:spPr>
          <a:xfrm>
            <a:off x="685800" y="1143000"/>
            <a:ext cx="7924800" cy="1600200"/>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latin typeface="Comic Sans MS" pitchFamily="66" charset="0"/>
              </a:rPr>
              <a:t>The Raspberry Pi is a credit card-sized single-board computer developed in the UK by the Raspberry Pi </a:t>
            </a:r>
            <a:r>
              <a:rPr lang="en-US" sz="2000" dirty="0" smtClean="0">
                <a:effectLst>
                  <a:outerShdw blurRad="38100" dist="38100" dir="2700000" algn="tl">
                    <a:srgbClr val="000000">
                      <a:alpha val="43137"/>
                    </a:srgbClr>
                  </a:outerShdw>
                </a:effectLst>
                <a:latin typeface="Comic Sans MS" pitchFamily="66" charset="0"/>
              </a:rPr>
              <a:t>Foundation </a:t>
            </a:r>
            <a:r>
              <a:rPr lang="en-US" sz="2000" dirty="0">
                <a:effectLst>
                  <a:outerShdw blurRad="38100" dist="38100" dir="2700000" algn="tl">
                    <a:srgbClr val="000000">
                      <a:alpha val="43137"/>
                    </a:srgbClr>
                  </a:outerShdw>
                </a:effectLst>
                <a:latin typeface="Comic Sans MS" pitchFamily="66" charset="0"/>
              </a:rPr>
              <a:t>with the intention of promoting the teaching of basic computer science in schools.</a:t>
            </a:r>
          </a:p>
          <a:p>
            <a:endParaRPr lang="en-US" dirty="0">
              <a:effectLst>
                <a:outerShdw blurRad="38100" dist="38100" dir="2700000" algn="tl">
                  <a:srgbClr val="000000">
                    <a:alpha val="43137"/>
                  </a:srgbClr>
                </a:outerShdw>
              </a:effectLst>
            </a:endParaRPr>
          </a:p>
        </p:txBody>
      </p:sp>
      <p:sp>
        <p:nvSpPr>
          <p:cNvPr id="7" name="TextBox 6"/>
          <p:cNvSpPr txBox="1"/>
          <p:nvPr/>
        </p:nvSpPr>
        <p:spPr>
          <a:xfrm>
            <a:off x="762000" y="2667000"/>
            <a:ext cx="7848600" cy="1938992"/>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latin typeface="Comic Sans MS" pitchFamily="66" charset="0"/>
              </a:rPr>
              <a:t>Passive </a:t>
            </a:r>
            <a:r>
              <a:rPr lang="en-US" sz="2000" dirty="0" smtClean="0">
                <a:effectLst>
                  <a:outerShdw blurRad="38100" dist="38100" dir="2700000" algn="tl">
                    <a:srgbClr val="000000">
                      <a:alpha val="43137"/>
                    </a:srgbClr>
                  </a:outerShdw>
                </a:effectLst>
                <a:latin typeface="Comic Sans MS" pitchFamily="66" charset="0"/>
              </a:rPr>
              <a:t>Infrared</a:t>
            </a:r>
            <a:r>
              <a:rPr lang="en-US" sz="2000" dirty="0">
                <a:effectLst>
                  <a:outerShdw blurRad="38100" dist="38100" dir="2700000" algn="tl">
                    <a:srgbClr val="000000">
                      <a:alpha val="43137"/>
                    </a:srgbClr>
                  </a:outerShdw>
                </a:effectLst>
                <a:latin typeface="Comic Sans MS" pitchFamily="66" charset="0"/>
              </a:rPr>
              <a:t> </a:t>
            </a:r>
            <a:r>
              <a:rPr lang="en-US" sz="2000" dirty="0" smtClean="0">
                <a:effectLst>
                  <a:outerShdw blurRad="38100" dist="38100" dir="2700000" algn="tl">
                    <a:srgbClr val="000000">
                      <a:alpha val="43137"/>
                    </a:srgbClr>
                  </a:outerShdw>
                </a:effectLst>
                <a:latin typeface="Comic Sans MS" pitchFamily="66" charset="0"/>
              </a:rPr>
              <a:t>Sensor (PIR sensor) </a:t>
            </a:r>
            <a:r>
              <a:rPr lang="en-US" sz="2000" dirty="0">
                <a:effectLst>
                  <a:outerShdw blurRad="38100" dist="38100" dir="2700000" algn="tl">
                    <a:srgbClr val="000000">
                      <a:alpha val="43137"/>
                    </a:srgbClr>
                  </a:outerShdw>
                </a:effectLst>
                <a:latin typeface="Comic Sans MS" pitchFamily="66" charset="0"/>
              </a:rPr>
              <a:t>allow you to sense motion, almost always used to detect whether a human has moved in or out of the sensors range. They are small, inexpensive, low-power, easy to use and don't wear out. For that reason they are commonly found in appliances and gadgets used in homes or </a:t>
            </a:r>
            <a:r>
              <a:rPr lang="en-US" sz="2000" dirty="0" smtClean="0">
                <a:effectLst>
                  <a:outerShdw blurRad="38100" dist="38100" dir="2700000" algn="tl">
                    <a:srgbClr val="000000">
                      <a:alpha val="43137"/>
                    </a:srgbClr>
                  </a:outerShdw>
                </a:effectLst>
                <a:latin typeface="Comic Sans MS" pitchFamily="66" charset="0"/>
              </a:rPr>
              <a:t>businesses.</a:t>
            </a:r>
            <a:endParaRPr lang="en-US" sz="2000" dirty="0">
              <a:effectLst>
                <a:outerShdw blurRad="38100" dist="38100" dir="2700000" algn="tl">
                  <a:srgbClr val="000000">
                    <a:alpha val="43137"/>
                  </a:srgbClr>
                </a:outerShdw>
              </a:effectLst>
              <a:latin typeface="Comic Sans MS" pitchFamily="66" charset="0"/>
            </a:endParaRPr>
          </a:p>
        </p:txBody>
      </p:sp>
      <p:sp>
        <p:nvSpPr>
          <p:cNvPr id="8" name="TextBox 7"/>
          <p:cNvSpPr txBox="1"/>
          <p:nvPr/>
        </p:nvSpPr>
        <p:spPr>
          <a:xfrm>
            <a:off x="762000" y="4800600"/>
            <a:ext cx="7772400" cy="1600439"/>
          </a:xfrm>
          <a:prstGeom prst="rect">
            <a:avLst/>
          </a:prstGeom>
          <a:noFill/>
        </p:spPr>
        <p:txBody>
          <a:bodyPr wrap="square" rtlCol="0">
            <a:spAutoFit/>
          </a:bodyPr>
          <a:lstStyle/>
          <a:p>
            <a:r>
              <a:rPr lang="en-US" sz="2000" dirty="0" err="1">
                <a:effectLst>
                  <a:outerShdw blurRad="38100" dist="38100" dir="2700000" algn="tl">
                    <a:srgbClr val="000000">
                      <a:alpha val="43137"/>
                    </a:srgbClr>
                  </a:outerShdw>
                </a:effectLst>
                <a:latin typeface="Comic Sans MS" pitchFamily="66" charset="0"/>
              </a:rPr>
              <a:t>Dropbox</a:t>
            </a:r>
            <a:r>
              <a:rPr lang="en-US" sz="2000" dirty="0">
                <a:effectLst>
                  <a:outerShdw blurRad="38100" dist="38100" dir="2700000" algn="tl">
                    <a:srgbClr val="000000">
                      <a:alpha val="43137"/>
                    </a:srgbClr>
                  </a:outerShdw>
                </a:effectLst>
                <a:latin typeface="Comic Sans MS" pitchFamily="66" charset="0"/>
              </a:rPr>
              <a:t> is a home for all your photos, docs, videos, and files. Anything you add to </a:t>
            </a:r>
            <a:r>
              <a:rPr lang="en-US" sz="2000" dirty="0" err="1">
                <a:effectLst>
                  <a:outerShdw blurRad="38100" dist="38100" dir="2700000" algn="tl">
                    <a:srgbClr val="000000">
                      <a:alpha val="43137"/>
                    </a:srgbClr>
                  </a:outerShdw>
                </a:effectLst>
                <a:latin typeface="Comic Sans MS" pitchFamily="66" charset="0"/>
              </a:rPr>
              <a:t>Dropbox</a:t>
            </a:r>
            <a:r>
              <a:rPr lang="en-US" sz="2000" dirty="0">
                <a:effectLst>
                  <a:outerShdw blurRad="38100" dist="38100" dir="2700000" algn="tl">
                    <a:srgbClr val="000000">
                      <a:alpha val="43137"/>
                    </a:srgbClr>
                  </a:outerShdw>
                </a:effectLst>
                <a:latin typeface="Comic Sans MS" pitchFamily="66" charset="0"/>
              </a:rPr>
              <a:t> will automatically show up on all your computers, phones and even the </a:t>
            </a:r>
            <a:r>
              <a:rPr lang="en-US" sz="2000" dirty="0" err="1">
                <a:effectLst>
                  <a:outerShdw blurRad="38100" dist="38100" dir="2700000" algn="tl">
                    <a:srgbClr val="000000">
                      <a:alpha val="43137"/>
                    </a:srgbClr>
                  </a:outerShdw>
                </a:effectLst>
                <a:latin typeface="Comic Sans MS" pitchFamily="66" charset="0"/>
              </a:rPr>
              <a:t>Dropbox</a:t>
            </a:r>
            <a:r>
              <a:rPr lang="en-US" sz="2000" dirty="0">
                <a:effectLst>
                  <a:outerShdw blurRad="38100" dist="38100" dir="2700000" algn="tl">
                    <a:srgbClr val="000000">
                      <a:alpha val="43137"/>
                    </a:srgbClr>
                  </a:outerShdw>
                </a:effectLst>
                <a:latin typeface="Comic Sans MS" pitchFamily="66" charset="0"/>
              </a:rPr>
              <a:t> website - so you can access your stuff from anywhere.</a:t>
            </a:r>
          </a:p>
          <a:p>
            <a:endParaRPr lang="en-US" dirty="0">
              <a:effectLst>
                <a:outerShdw blurRad="38100" dist="38100" dir="2700000" algn="tl">
                  <a:srgbClr val="000000">
                    <a:alpha val="43137"/>
                  </a:srgbClr>
                </a:outerShdw>
              </a:effectLst>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1000"/>
                                        <p:tgtEl>
                                          <p:spTgt spid="5">
                                            <p:txEl>
                                              <p:pRg st="0" end="0"/>
                                            </p:txEl>
                                          </p:spTgt>
                                        </p:tgtEl>
                                      </p:cBhvr>
                                    </p:animEffect>
                                  </p:childTnLst>
                                </p:cTn>
                              </p:par>
                            </p:childTnLst>
                          </p:cTn>
                        </p:par>
                        <p:par>
                          <p:cTn id="8" fill="hold">
                            <p:stCondLst>
                              <p:cond delay="1000"/>
                            </p:stCondLst>
                            <p:childTnLst>
                              <p:par>
                                <p:cTn id="9" presetID="2" presetClass="entr" presetSubtype="1" accel="50000" decel="5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2" presetClass="entr" presetSubtype="4" accel="50000" decel="5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5" presetClass="entr" presetSubtype="1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7000" r="-17000"/>
          </a:stretch>
        </a:blipFill>
        <a:effectLst/>
      </p:bgPr>
    </p:bg>
    <p:spTree>
      <p:nvGrpSpPr>
        <p:cNvPr id="1" name=""/>
        <p:cNvGrpSpPr/>
        <p:nvPr/>
      </p:nvGrpSpPr>
      <p:grpSpPr>
        <a:xfrm>
          <a:off x="0" y="0"/>
          <a:ext cx="0" cy="0"/>
          <a:chOff x="0" y="0"/>
          <a:chExt cx="0" cy="0"/>
        </a:xfrm>
      </p:grpSpPr>
      <p:sp>
        <p:nvSpPr>
          <p:cNvPr id="6" name="TextBox 5"/>
          <p:cNvSpPr txBox="1"/>
          <p:nvPr/>
        </p:nvSpPr>
        <p:spPr>
          <a:xfrm>
            <a:off x="2590800" y="533400"/>
            <a:ext cx="3687228" cy="646331"/>
          </a:xfrm>
          <a:prstGeom prst="rect">
            <a:avLst/>
          </a:prstGeom>
          <a:noFill/>
        </p:spPr>
        <p:txBody>
          <a:bodyPr wrap="none" rtlCol="0">
            <a:spAutoFit/>
          </a:bodyPr>
          <a:lstStyle/>
          <a:p>
            <a:r>
              <a:rPr lang="en-US" sz="3600" b="1" u="wavy" dirty="0" smtClean="0">
                <a:effectLst>
                  <a:outerShdw blurRad="38100" dist="38100" dir="2700000" algn="tl">
                    <a:srgbClr val="000000">
                      <a:alpha val="43137"/>
                    </a:srgbClr>
                  </a:outerShdw>
                </a:effectLst>
                <a:latin typeface="Segoe Script" pitchFamily="34" charset="0"/>
              </a:rPr>
              <a:t>DESCRIPTION</a:t>
            </a:r>
            <a:endParaRPr lang="en-US" sz="3600" b="1" u="wavy" dirty="0">
              <a:effectLst>
                <a:outerShdw blurRad="38100" dist="38100" dir="2700000" algn="tl">
                  <a:srgbClr val="000000">
                    <a:alpha val="43137"/>
                  </a:srgbClr>
                </a:outerShdw>
              </a:effectLst>
              <a:latin typeface="Segoe Script" pitchFamily="34" charset="0"/>
            </a:endParaRPr>
          </a:p>
        </p:txBody>
      </p:sp>
      <p:sp>
        <p:nvSpPr>
          <p:cNvPr id="8" name="TextBox 7"/>
          <p:cNvSpPr txBox="1"/>
          <p:nvPr/>
        </p:nvSpPr>
        <p:spPr>
          <a:xfrm>
            <a:off x="381000" y="1524000"/>
            <a:ext cx="8458200" cy="4678204"/>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latin typeface="Comic Sans MS" pitchFamily="66" charset="0"/>
              </a:rPr>
              <a:t>Motion detection system is the first essential process in the extraction of information regarding moving objects and makes use of stabilization in functional areas, such as tracking, classification, recognition, and so on. In this project, we propose an idea and accurate approach to motion detection for the automatic video surveillance system. Our method achieves complete detection of moving objects by involving significant parts: motion detection by a sensitive PIR sensor, recording video footage by a camera module, all these are controlled by a raspberry pi. When a motion is detected by the PIR sensor then it sends a signal to the raspberry pi and then raspberry pi activates the camera and starts recording until the motion stopped. A mail notification is send to a given mail address and video footage is processed and then it will be uploaded to </a:t>
            </a:r>
            <a:r>
              <a:rPr lang="en-US" sz="2000" dirty="0" err="1">
                <a:effectLst>
                  <a:outerShdw blurRad="38100" dist="38100" dir="2700000" algn="tl">
                    <a:srgbClr val="000000">
                      <a:alpha val="43137"/>
                    </a:srgbClr>
                  </a:outerShdw>
                </a:effectLst>
                <a:latin typeface="Comic Sans MS" pitchFamily="66" charset="0"/>
              </a:rPr>
              <a:t>dropbox</a:t>
            </a:r>
            <a:r>
              <a:rPr lang="en-US" sz="2000" dirty="0">
                <a:effectLst>
                  <a:outerShdw blurRad="38100" dist="38100" dir="2700000" algn="tl">
                    <a:srgbClr val="000000">
                      <a:alpha val="43137"/>
                    </a:srgbClr>
                  </a:outerShdw>
                </a:effectLst>
                <a:latin typeface="Comic Sans MS" pitchFamily="66" charset="0"/>
              </a:rPr>
              <a:t>.</a:t>
            </a:r>
          </a:p>
          <a:p>
            <a:endParaRPr lang="en-US" sz="2000" dirty="0">
              <a:effectLst>
                <a:outerShdw blurRad="38100" dist="38100" dir="2700000" algn="tl">
                  <a:srgbClr val="000000">
                    <a:alpha val="43137"/>
                  </a:srgbClr>
                </a:outerShdw>
              </a:effectLst>
              <a:latin typeface="Comic Sans MS" pitchFamily="66" charset="0"/>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2" presetClass="entr" presetSubtype="3" decel="50000" fill="hold" nodeType="afterEffect">
                                  <p:stCondLst>
                                    <p:cond delay="0"/>
                                  </p:stCondLst>
                                  <p:iterate type="wd">
                                    <p:tmPct val="20000"/>
                                  </p:iterate>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17000" r="-17000"/>
          </a:stretch>
        </a:blipFill>
        <a:effectLst/>
      </p:bgPr>
    </p:bg>
    <p:spTree>
      <p:nvGrpSpPr>
        <p:cNvPr id="1" name=""/>
        <p:cNvGrpSpPr/>
        <p:nvPr/>
      </p:nvGrpSpPr>
      <p:grpSpPr>
        <a:xfrm>
          <a:off x="0" y="0"/>
          <a:ext cx="0" cy="0"/>
          <a:chOff x="0" y="0"/>
          <a:chExt cx="0" cy="0"/>
        </a:xfrm>
      </p:grpSpPr>
      <p:pic>
        <p:nvPicPr>
          <p:cNvPr id="4" name="Picture 3" descr="01.jpg"/>
          <p:cNvPicPr>
            <a:picLocks noChangeAspect="1"/>
          </p:cNvPicPr>
          <p:nvPr/>
        </p:nvPicPr>
        <p:blipFill>
          <a:blip r:embed="rId3"/>
          <a:stretch>
            <a:fillRect/>
          </a:stretch>
        </p:blipFill>
        <p:spPr>
          <a:xfrm>
            <a:off x="685800" y="228600"/>
            <a:ext cx="3581400" cy="3271012"/>
          </a:xfrm>
          <a:prstGeom prst="rect">
            <a:avLst/>
          </a:prstGeom>
        </p:spPr>
      </p:pic>
      <p:pic>
        <p:nvPicPr>
          <p:cNvPr id="5" name="Picture 4" descr="motion_zone_elevation_v1.jpg"/>
          <p:cNvPicPr>
            <a:picLocks noChangeAspect="1"/>
          </p:cNvPicPr>
          <p:nvPr/>
        </p:nvPicPr>
        <p:blipFill>
          <a:blip r:embed="rId4"/>
          <a:srcRect l="3912" t="4432" r="4156" b="4709"/>
          <a:stretch>
            <a:fillRect/>
          </a:stretch>
        </p:blipFill>
        <p:spPr>
          <a:xfrm>
            <a:off x="4876800" y="228599"/>
            <a:ext cx="3733800" cy="3257145"/>
          </a:xfrm>
          <a:prstGeom prst="rect">
            <a:avLst/>
          </a:prstGeom>
        </p:spPr>
      </p:pic>
      <p:sp>
        <p:nvSpPr>
          <p:cNvPr id="7" name="TextBox 6"/>
          <p:cNvSpPr txBox="1"/>
          <p:nvPr/>
        </p:nvSpPr>
        <p:spPr>
          <a:xfrm>
            <a:off x="609600" y="3962400"/>
            <a:ext cx="7696200" cy="2554545"/>
          </a:xfrm>
          <a:prstGeom prst="rect">
            <a:avLst/>
          </a:prstGeom>
          <a:noFill/>
        </p:spPr>
        <p:txBody>
          <a:bodyPr wrap="square" rtlCol="0">
            <a:spAutoFit/>
          </a:bodyPr>
          <a:lstStyle/>
          <a:p>
            <a:r>
              <a:rPr lang="en-US" sz="2000" dirty="0" smtClean="0">
                <a:latin typeface="Comic Sans MS" pitchFamily="66" charset="0"/>
              </a:rPr>
              <a:t>We will use Python programming language to write the codes in Raspberry Pi. Python </a:t>
            </a:r>
            <a:r>
              <a:rPr lang="en-US" sz="2000" dirty="0">
                <a:latin typeface="Comic Sans MS" pitchFamily="66" charset="0"/>
              </a:rPr>
              <a:t>is a widely-used high level programming language. Its elegant syntax allows you to clearly define application </a:t>
            </a:r>
            <a:r>
              <a:rPr lang="en-US" sz="2000" dirty="0" smtClean="0">
                <a:latin typeface="Comic Sans MS" pitchFamily="66" charset="0"/>
              </a:rPr>
              <a:t>behavior </a:t>
            </a:r>
            <a:r>
              <a:rPr lang="en-US" sz="2000" dirty="0">
                <a:latin typeface="Comic Sans MS" pitchFamily="66" charset="0"/>
              </a:rPr>
              <a:t>using fewer lines of code than would be required in other languages like VB. It supports multiple programming paradigms including imperative, functional and object oriented styles, allowing a wide range of tasks to be performed.</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l="-20000" r="-2000"/>
          </a:stretch>
        </a:blipFill>
        <a:effectLst/>
      </p:bgPr>
    </p:bg>
    <p:spTree>
      <p:nvGrpSpPr>
        <p:cNvPr id="1" name=""/>
        <p:cNvGrpSpPr/>
        <p:nvPr/>
      </p:nvGrpSpPr>
      <p:grpSpPr>
        <a:xfrm>
          <a:off x="0" y="0"/>
          <a:ext cx="0" cy="0"/>
          <a:chOff x="0" y="0"/>
          <a:chExt cx="0" cy="0"/>
        </a:xfrm>
      </p:grpSpPr>
      <p:sp>
        <p:nvSpPr>
          <p:cNvPr id="5" name="TextBox 4"/>
          <p:cNvSpPr txBox="1"/>
          <p:nvPr/>
        </p:nvSpPr>
        <p:spPr>
          <a:xfrm>
            <a:off x="533400" y="1600200"/>
            <a:ext cx="7924800" cy="4278094"/>
          </a:xfrm>
          <a:prstGeom prst="rect">
            <a:avLst/>
          </a:prstGeom>
          <a:noFill/>
        </p:spPr>
        <p:txBody>
          <a:bodyPr wrap="square" rtlCol="0">
            <a:spAutoFit/>
          </a:bodyPr>
          <a:lstStyle/>
          <a:p>
            <a:pPr marL="342900" indent="-342900">
              <a:lnSpc>
                <a:spcPct val="150000"/>
              </a:lnSpc>
              <a:buFont typeface="Wingdings"/>
              <a:buChar char="à"/>
            </a:pPr>
            <a:r>
              <a:rPr lang="en-US" sz="2400" dirty="0" smtClean="0">
                <a:effectLst>
                  <a:outerShdw blurRad="38100" dist="38100" dir="2700000" algn="tl">
                    <a:srgbClr val="000000">
                      <a:alpha val="43137"/>
                    </a:srgbClr>
                  </a:outerShdw>
                </a:effectLst>
                <a:latin typeface="Comic Sans MS" pitchFamily="66" charset="0"/>
                <a:sym typeface="Wingdings" pitchFamily="2" charset="2"/>
              </a:rPr>
              <a:t>Could be used for monitoring your private items.</a:t>
            </a:r>
          </a:p>
          <a:p>
            <a:pPr marL="342900" indent="-342900">
              <a:lnSpc>
                <a:spcPct val="150000"/>
              </a:lnSpc>
              <a:buFont typeface="Wingdings"/>
              <a:buChar char="à"/>
            </a:pPr>
            <a:r>
              <a:rPr lang="en-US" sz="2400" dirty="0" smtClean="0">
                <a:effectLst>
                  <a:outerShdw blurRad="38100" dist="38100" dir="2700000" algn="tl">
                    <a:srgbClr val="000000">
                      <a:alpha val="43137"/>
                    </a:srgbClr>
                  </a:outerShdw>
                </a:effectLst>
                <a:latin typeface="Comic Sans MS" pitchFamily="66" charset="0"/>
                <a:sym typeface="Wingdings" pitchFamily="2" charset="2"/>
              </a:rPr>
              <a:t>Could be used for home security.</a:t>
            </a:r>
          </a:p>
          <a:p>
            <a:pPr marL="342900" indent="-342900">
              <a:lnSpc>
                <a:spcPct val="150000"/>
              </a:lnSpc>
              <a:buFont typeface="Wingdings"/>
              <a:buChar char="à"/>
            </a:pPr>
            <a:r>
              <a:rPr lang="en-US" sz="2400" dirty="0" smtClean="0">
                <a:effectLst>
                  <a:outerShdw blurRad="38100" dist="38100" dir="2700000" algn="tl">
                    <a:srgbClr val="000000">
                      <a:alpha val="43137"/>
                    </a:srgbClr>
                  </a:outerShdw>
                </a:effectLst>
                <a:latin typeface="Comic Sans MS" pitchFamily="66" charset="0"/>
              </a:rPr>
              <a:t>Could be used for game gesture controller like </a:t>
            </a:r>
            <a:r>
              <a:rPr lang="en-US" sz="2400" dirty="0" err="1" smtClean="0">
                <a:effectLst>
                  <a:outerShdw blurRad="38100" dist="38100" dir="2700000" algn="tl">
                    <a:srgbClr val="000000">
                      <a:alpha val="43137"/>
                    </a:srgbClr>
                  </a:outerShdw>
                </a:effectLst>
                <a:latin typeface="Comic Sans MS" pitchFamily="66" charset="0"/>
              </a:rPr>
              <a:t>playstations</a:t>
            </a:r>
            <a:r>
              <a:rPr lang="en-US" sz="2400" dirty="0" smtClean="0">
                <a:effectLst>
                  <a:outerShdw blurRad="38100" dist="38100" dir="2700000" algn="tl">
                    <a:srgbClr val="000000">
                      <a:alpha val="43137"/>
                    </a:srgbClr>
                  </a:outerShdw>
                </a:effectLst>
                <a:latin typeface="Comic Sans MS" pitchFamily="66" charset="0"/>
              </a:rPr>
              <a:t> , xbox360 etc.</a:t>
            </a:r>
          </a:p>
          <a:p>
            <a:pPr marL="342900" indent="-342900">
              <a:lnSpc>
                <a:spcPct val="150000"/>
              </a:lnSpc>
              <a:buFont typeface="Wingdings"/>
              <a:buChar char="à"/>
            </a:pPr>
            <a:r>
              <a:rPr lang="en-US" sz="2400" dirty="0" smtClean="0">
                <a:effectLst>
                  <a:outerShdw blurRad="38100" dist="38100" dir="2700000" algn="tl">
                    <a:srgbClr val="000000">
                      <a:alpha val="43137"/>
                    </a:srgbClr>
                  </a:outerShdw>
                </a:effectLst>
                <a:latin typeface="Comic Sans MS" pitchFamily="66" charset="0"/>
              </a:rPr>
              <a:t>Could be used in parking areas for security purpose.</a:t>
            </a:r>
          </a:p>
          <a:p>
            <a:pPr marL="342900" indent="-342900">
              <a:lnSpc>
                <a:spcPct val="150000"/>
              </a:lnSpc>
              <a:buFont typeface="Wingdings"/>
              <a:buChar char="à"/>
            </a:pPr>
            <a:r>
              <a:rPr lang="en-US" sz="2400" dirty="0" smtClean="0">
                <a:effectLst>
                  <a:outerShdw blurRad="38100" dist="38100" dir="2700000" algn="tl">
                    <a:srgbClr val="000000">
                      <a:alpha val="43137"/>
                    </a:srgbClr>
                  </a:outerShdw>
                </a:effectLst>
                <a:latin typeface="Comic Sans MS" pitchFamily="66" charset="0"/>
              </a:rPr>
              <a:t>Could be used in banks for automatic locking .</a:t>
            </a:r>
          </a:p>
          <a:p>
            <a:pPr marL="342900" indent="-342900">
              <a:lnSpc>
                <a:spcPct val="150000"/>
              </a:lnSpc>
            </a:pPr>
            <a:r>
              <a:rPr lang="en-US" sz="2400" dirty="0">
                <a:effectLst>
                  <a:outerShdw blurRad="38100" dist="38100" dir="2700000" algn="tl">
                    <a:srgbClr val="000000">
                      <a:alpha val="43137"/>
                    </a:srgbClr>
                  </a:outerShdw>
                </a:effectLst>
                <a:latin typeface="Comic Sans MS" pitchFamily="66" charset="0"/>
              </a:rPr>
              <a:t> </a:t>
            </a:r>
            <a:r>
              <a:rPr lang="en-US" sz="2400" dirty="0" smtClean="0">
                <a:effectLst>
                  <a:outerShdw blurRad="38100" dist="38100" dir="2700000" algn="tl">
                    <a:srgbClr val="000000">
                      <a:alpha val="43137"/>
                    </a:srgbClr>
                  </a:outerShdw>
                </a:effectLst>
                <a:latin typeface="Comic Sans MS" pitchFamily="66" charset="0"/>
              </a:rPr>
              <a:t>and could be used for many other purposes..</a:t>
            </a:r>
          </a:p>
          <a:p>
            <a:pPr marL="342900" indent="-342900">
              <a:buFont typeface="Wingdings"/>
              <a:buChar char="à"/>
            </a:pPr>
            <a:endParaRPr lang="en-US" sz="2000" dirty="0" smtClean="0">
              <a:effectLst>
                <a:outerShdw blurRad="38100" dist="38100" dir="2700000" algn="tl">
                  <a:srgbClr val="000000">
                    <a:alpha val="43137"/>
                  </a:srgbClr>
                </a:outerShdw>
              </a:effectLst>
              <a:latin typeface="Comic Sans MS" pitchFamily="66" charset="0"/>
            </a:endParaRPr>
          </a:p>
        </p:txBody>
      </p:sp>
      <p:sp>
        <p:nvSpPr>
          <p:cNvPr id="6" name="TextBox 5"/>
          <p:cNvSpPr txBox="1"/>
          <p:nvPr/>
        </p:nvSpPr>
        <p:spPr>
          <a:xfrm>
            <a:off x="1447800" y="533400"/>
            <a:ext cx="6200736" cy="646331"/>
          </a:xfrm>
          <a:prstGeom prst="rect">
            <a:avLst/>
          </a:prstGeom>
          <a:noFill/>
        </p:spPr>
        <p:txBody>
          <a:bodyPr wrap="none" rtlCol="0">
            <a:spAutoFit/>
          </a:bodyPr>
          <a:lstStyle/>
          <a:p>
            <a:r>
              <a:rPr lang="en-US" sz="3600" b="1" u="wavy" dirty="0" smtClean="0">
                <a:effectLst>
                  <a:outerShdw blurRad="38100" dist="38100" dir="2700000" algn="tl">
                    <a:srgbClr val="000000">
                      <a:alpha val="43137"/>
                    </a:srgbClr>
                  </a:outerShdw>
                </a:effectLst>
                <a:latin typeface="Segoe Script" pitchFamily="34" charset="0"/>
              </a:rPr>
              <a:t>USES OF THIS PROJECT</a:t>
            </a:r>
            <a:endParaRPr lang="en-US" sz="3600" b="1" u="wavy" dirty="0">
              <a:effectLst>
                <a:outerShdw blurRad="38100" dist="38100" dir="2700000" algn="tl">
                  <a:srgbClr val="000000">
                    <a:alpha val="43137"/>
                  </a:srgbClr>
                </a:outerShdw>
              </a:effectLst>
              <a:latin typeface="Segoe Script" pitchFamily="34" charset="0"/>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1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10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7" dur="1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8" fill="hold"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10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2" presetClass="entr" presetSubtype="2"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10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7" dur="10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4500"/>
                            </p:stCondLst>
                            <p:childTnLst>
                              <p:par>
                                <p:cTn id="29" presetID="2" presetClass="entr" presetSubtype="8"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10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33" fill="hold">
                            <p:stCondLst>
                              <p:cond delay="5500"/>
                            </p:stCondLst>
                            <p:childTnLst>
                              <p:par>
                                <p:cTn id="34" presetID="2" presetClass="entr" presetSubtype="4" fill="hold" nodeType="after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 calcmode="lin" valueType="num">
                                      <p:cBhvr additive="base">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7" dur="10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l="-5000" t="2000" r="-6000" b="2000"/>
          </a:stretch>
        </a:blipFill>
        <a:effectLst/>
      </p:bgPr>
    </p:bg>
    <p:spTree>
      <p:nvGrpSpPr>
        <p:cNvPr id="1" name=""/>
        <p:cNvGrpSpPr/>
        <p:nvPr/>
      </p:nvGrpSpPr>
      <p:grpSpPr>
        <a:xfrm>
          <a:off x="0" y="0"/>
          <a:ext cx="0" cy="0"/>
          <a:chOff x="0" y="0"/>
          <a:chExt cx="0" cy="0"/>
        </a:xfrm>
      </p:grpSpPr>
      <p:sp>
        <p:nvSpPr>
          <p:cNvPr id="5" name="TextBox 4"/>
          <p:cNvSpPr txBox="1"/>
          <p:nvPr/>
        </p:nvSpPr>
        <p:spPr>
          <a:xfrm>
            <a:off x="2667000" y="533400"/>
            <a:ext cx="3472425" cy="646331"/>
          </a:xfrm>
          <a:prstGeom prst="rect">
            <a:avLst/>
          </a:prstGeom>
          <a:noFill/>
        </p:spPr>
        <p:txBody>
          <a:bodyPr wrap="none" rtlCol="0">
            <a:spAutoFit/>
          </a:bodyPr>
          <a:lstStyle/>
          <a:p>
            <a:r>
              <a:rPr lang="en-US" sz="3600" b="1" u="wavy" dirty="0" smtClean="0">
                <a:effectLst>
                  <a:outerShdw blurRad="38100" dist="38100" dir="2700000" algn="tl">
                    <a:srgbClr val="000000">
                      <a:alpha val="43137"/>
                    </a:srgbClr>
                  </a:outerShdw>
                </a:effectLst>
                <a:latin typeface="Segoe Script" pitchFamily="34" charset="0"/>
              </a:rPr>
              <a:t>CONCLUSION</a:t>
            </a:r>
            <a:endParaRPr lang="en-US" sz="3600" b="1" u="wavy" dirty="0">
              <a:effectLst>
                <a:outerShdw blurRad="38100" dist="38100" dir="2700000" algn="tl">
                  <a:srgbClr val="000000">
                    <a:alpha val="43137"/>
                  </a:srgbClr>
                </a:outerShdw>
              </a:effectLst>
              <a:latin typeface="Segoe Script" pitchFamily="34" charset="0"/>
            </a:endParaRPr>
          </a:p>
        </p:txBody>
      </p:sp>
      <p:sp>
        <p:nvSpPr>
          <p:cNvPr id="6" name="TextBox 5"/>
          <p:cNvSpPr txBox="1"/>
          <p:nvPr/>
        </p:nvSpPr>
        <p:spPr>
          <a:xfrm>
            <a:off x="609600" y="1600200"/>
            <a:ext cx="8077200" cy="3785652"/>
          </a:xfrm>
          <a:prstGeom prst="rect">
            <a:avLst/>
          </a:prstGeom>
          <a:noFill/>
        </p:spPr>
        <p:txBody>
          <a:bodyPr wrap="square" rtlCol="0">
            <a:spAutoFit/>
          </a:bodyPr>
          <a:lstStyle/>
          <a:p>
            <a:r>
              <a:rPr lang="en-US" sz="2000" dirty="0" smtClean="0">
                <a:effectLst>
                  <a:outerShdw blurRad="38100" dist="38100" dir="2700000" algn="tl">
                    <a:srgbClr val="000000">
                      <a:alpha val="43137"/>
                    </a:srgbClr>
                  </a:outerShdw>
                </a:effectLst>
                <a:latin typeface="Comic Sans MS" pitchFamily="66" charset="0"/>
              </a:rPr>
              <a:t>A Raspberry Pi can be used in different field and in different way for different works . It is just a single board computer which can perform almost like a computer .</a:t>
            </a:r>
          </a:p>
          <a:p>
            <a:r>
              <a:rPr lang="en-US" sz="2000" dirty="0" smtClean="0">
                <a:effectLst>
                  <a:outerShdw blurRad="38100" dist="38100" dir="2700000" algn="tl">
                    <a:srgbClr val="000000">
                      <a:alpha val="43137"/>
                    </a:srgbClr>
                  </a:outerShdw>
                </a:effectLst>
                <a:latin typeface="Comic Sans MS" pitchFamily="66" charset="0"/>
              </a:rPr>
              <a:t>In this project we have made a Advance Motion </a:t>
            </a:r>
            <a:r>
              <a:rPr lang="en-US" sz="2000" dirty="0">
                <a:effectLst>
                  <a:outerShdw blurRad="38100" dist="38100" dir="2700000" algn="tl">
                    <a:srgbClr val="000000">
                      <a:alpha val="43137"/>
                    </a:srgbClr>
                  </a:outerShdw>
                </a:effectLst>
                <a:latin typeface="Comic Sans MS" pitchFamily="66" charset="0"/>
              </a:rPr>
              <a:t>D</a:t>
            </a:r>
            <a:r>
              <a:rPr lang="en-US" sz="2000" dirty="0" smtClean="0">
                <a:effectLst>
                  <a:outerShdw blurRad="38100" dist="38100" dir="2700000" algn="tl">
                    <a:srgbClr val="000000">
                      <a:alpha val="43137"/>
                    </a:srgbClr>
                  </a:outerShdw>
                </a:effectLst>
                <a:latin typeface="Comic Sans MS" pitchFamily="66" charset="0"/>
              </a:rPr>
              <a:t>etection System with the help of Raspberry Pi.</a:t>
            </a:r>
            <a:r>
              <a:rPr lang="en-US" sz="2000" dirty="0">
                <a:effectLst>
                  <a:outerShdw blurRad="38100" dist="38100" dir="2700000" algn="tl">
                    <a:srgbClr val="000000">
                      <a:alpha val="43137"/>
                    </a:srgbClr>
                  </a:outerShdw>
                </a:effectLst>
                <a:latin typeface="Comic Sans MS" pitchFamily="66" charset="0"/>
              </a:rPr>
              <a:t> The detection results produced by our proposed method were both qualitatively and quantitatively analyzed through visual inspection and for accuracy, along with comparisons to the results produced by other state-of-the-art methods. The analyses show that our method has a substantially higher degree of efficacy, outperforming other methods by an metric accuracy rate of up to </a:t>
            </a:r>
            <a:r>
              <a:rPr lang="en-US" sz="2000" dirty="0" smtClean="0">
                <a:effectLst>
                  <a:outerShdw blurRad="38100" dist="38100" dir="2700000" algn="tl">
                    <a:srgbClr val="000000">
                      <a:alpha val="43137"/>
                    </a:srgbClr>
                  </a:outerShdw>
                </a:effectLst>
                <a:latin typeface="Comic Sans MS" pitchFamily="66" charset="0"/>
              </a:rPr>
              <a:t>50 – 80 %.</a:t>
            </a:r>
            <a:endParaRPr lang="en-US" sz="2000" dirty="0">
              <a:effectLst>
                <a:outerShdw blurRad="38100" dist="38100" dir="2700000" algn="tl">
                  <a:srgbClr val="000000">
                    <a:alpha val="43137"/>
                  </a:srgbClr>
                </a:outerShdw>
              </a:effectLst>
              <a:latin typeface="Comic Sans MS" pitchFamily="66" charset="0"/>
            </a:endParaRPr>
          </a:p>
          <a:p>
            <a:endParaRPr lang="en-US" sz="2000" dirty="0">
              <a:effectLst>
                <a:outerShdw blurRad="38100" dist="38100" dir="2700000" algn="tl">
                  <a:srgbClr val="000000">
                    <a:alpha val="43137"/>
                  </a:srgbClr>
                </a:outerShdw>
              </a:effectLst>
              <a:latin typeface="Comic Sans MS" pitchFamily="66" charset="0"/>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2" presetClass="entr" presetSubtype="9" decel="50000" fill="hold" nodeType="afterEffect">
                                  <p:stCondLst>
                                    <p:cond delay="0"/>
                                  </p:stCondLst>
                                  <p:iterate type="wd">
                                    <p:tmPct val="20000"/>
                                  </p:iterate>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700"/>
                            </p:stCondLst>
                            <p:childTnLst>
                              <p:par>
                                <p:cTn id="14" presetID="2" presetClass="entr" presetSubtype="9" decel="50000" fill="hold" nodeType="afterEffect">
                                  <p:stCondLst>
                                    <p:cond delay="0"/>
                                  </p:stCondLst>
                                  <p:iterate type="wd">
                                    <p:tmPct val="20000"/>
                                  </p:iterate>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additive="base">
                                        <p:cTn id="16" dur="1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3000"/>
          </a:stretch>
        </a:blipFill>
        <a:effectLst/>
      </p:bgPr>
    </p:bg>
    <p:spTree>
      <p:nvGrpSpPr>
        <p:cNvPr id="1" name=""/>
        <p:cNvGrpSpPr/>
        <p:nvPr/>
      </p:nvGrpSpPr>
      <p:grpSpPr>
        <a:xfrm>
          <a:off x="0" y="0"/>
          <a:ext cx="0" cy="0"/>
          <a:chOff x="0" y="0"/>
          <a:chExt cx="0" cy="0"/>
        </a:xfrm>
      </p:grpSpPr>
      <p:sp>
        <p:nvSpPr>
          <p:cNvPr id="4" name="Rectangle 3"/>
          <p:cNvSpPr/>
          <p:nvPr/>
        </p:nvSpPr>
        <p:spPr>
          <a:xfrm>
            <a:off x="0" y="1600200"/>
            <a:ext cx="6110968" cy="1015663"/>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Segoe Script" pitchFamily="34" charset="0"/>
              </a:rPr>
              <a:t>Thank You….</a:t>
            </a:r>
            <a:endParaRPr lang="en-US" sz="6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latin typeface="Segoe Script" pitchFamily="34" charset="0"/>
            </a:endParaRP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0" presetClass="path" presetSubtype="0" accel="50000" decel="50000" fill="hold" grpId="1" nodeType="afterEffect">
                                  <p:stCondLst>
                                    <p:cond delay="0"/>
                                  </p:stCondLst>
                                  <p:childTnLst>
                                    <p:animMotion origin="layout" path="M -0.16736 0.0259 C -0.11406 -0.03515 -0.06077 -0.0962 -0.0165 -0.06845 C 0.02778 -0.0407 0.05903 0.1649 0.09878 0.19195 C 0.13854 0.21901 0.18923 0.08118 0.22187 0.09344 C 0.25451 0.10569 0.26753 0.24006 0.29427 0.26573 C 0.321 0.2914 0.36198 0.2352 0.38194 0.24723 C 0.40191 0.25925 0.4085 0.3217 0.41423 0.33742 " pathEditMode="relative" rAng="0" ptsTypes="aaaaaaA">
                                      <p:cBhvr>
                                        <p:cTn id="11" dur="2000" fill="hold"/>
                                        <p:tgtEl>
                                          <p:spTgt spid="4"/>
                                        </p:tgtEl>
                                        <p:attrNameLst>
                                          <p:attrName>ppt_x</p:attrName>
                                          <p:attrName>ppt_y</p:attrName>
                                        </p:attrNameLst>
                                      </p:cBhvr>
                                      <p:rCtr x="291" y="95"/>
                                    </p:animMotion>
                                  </p:childTnLst>
                                </p:cTn>
                              </p:par>
                            </p:childTnLst>
                          </p:cTn>
                        </p:par>
                        <p:par>
                          <p:cTn id="12" fill="hold">
                            <p:stCondLst>
                              <p:cond delay="3000"/>
                            </p:stCondLst>
                            <p:childTnLst>
                              <p:par>
                                <p:cTn id="13" presetID="3" presetClass="exit" presetSubtype="10" fill="hold" grpId="2" nodeType="afterEffect">
                                  <p:stCondLst>
                                    <p:cond delay="0"/>
                                  </p:stCondLst>
                                  <p:childTnLst>
                                    <p:animEffect transition="out" filter="blinds(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450</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Nawab Arzoo</dc:creator>
  <cp:keywords>Nawab Arzoo</cp:keywords>
  <cp:lastModifiedBy>SOUGATA</cp:lastModifiedBy>
  <cp:revision>40</cp:revision>
  <dcterms:created xsi:type="dcterms:W3CDTF">2014-08-26T17:06:54Z</dcterms:created>
  <dcterms:modified xsi:type="dcterms:W3CDTF">2014-08-26T21:45:50Z</dcterms:modified>
</cp:coreProperties>
</file>