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88" r:id="rId4"/>
    <p:sldId id="272" r:id="rId5"/>
    <p:sldId id="274" r:id="rId6"/>
    <p:sldId id="273" r:id="rId7"/>
    <p:sldId id="286" r:id="rId8"/>
    <p:sldId id="277" r:id="rId9"/>
    <p:sldId id="285" r:id="rId1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D29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7914" autoAdjust="0"/>
  </p:normalViewPr>
  <p:slideViewPr>
    <p:cSldViewPr>
      <p:cViewPr>
        <p:scale>
          <a:sx n="82" d="100"/>
          <a:sy n="82" d="100"/>
        </p:scale>
        <p:origin x="-16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E7BCF8E-0148-4640-9831-34E5DCA3DA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26D8804-485E-4FFF-82C8-55C7FB91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AOP – modularity,</a:t>
            </a:r>
            <a:r>
              <a:rPr lang="en-US" baseline="0" dirty="0" smtClean="0"/>
              <a:t> </a:t>
            </a:r>
            <a:r>
              <a:rPr lang="en-US" dirty="0" smtClean="0"/>
              <a:t>separation of cross-cutting concerns </a:t>
            </a:r>
            <a:r>
              <a:rPr lang="en-US" dirty="0" err="1" smtClean="0"/>
              <a:t>eg</a:t>
            </a:r>
            <a:r>
              <a:rPr lang="en-US" dirty="0" smtClean="0"/>
              <a:t>: logging, breaking down programs</a:t>
            </a:r>
            <a:r>
              <a:rPr lang="en-US" baseline="0" dirty="0" smtClean="0"/>
              <a:t> into distinct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8804-485E-4FFF-82C8-55C7FB916C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358900" y="3886200"/>
            <a:ext cx="60960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358900" y="4419600"/>
            <a:ext cx="3657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F98D2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6172200" y="2286000"/>
            <a:ext cx="1295400" cy="1219200"/>
          </a:xfrm>
          <a:prstGeom prst="ellipse">
            <a:avLst/>
          </a:prstGeom>
          <a:solidFill>
            <a:srgbClr val="808284">
              <a:alpha val="71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733800" y="2286000"/>
            <a:ext cx="1295400" cy="1219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295400" y="2286000"/>
            <a:ext cx="1295400" cy="1219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0" y="2895600"/>
            <a:ext cx="1143000" cy="0"/>
          </a:xfrm>
          <a:prstGeom prst="line">
            <a:avLst/>
          </a:prstGeom>
          <a:ln>
            <a:solidFill>
              <a:schemeClr val="accent3">
                <a:alpha val="44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029200" y="2895600"/>
            <a:ext cx="1143000" cy="0"/>
          </a:xfrm>
          <a:prstGeom prst="line">
            <a:avLst/>
          </a:prstGeom>
          <a:ln>
            <a:solidFill>
              <a:schemeClr val="accent3">
                <a:alpha val="44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19200"/>
            <a:ext cx="9144000" cy="5130800"/>
          </a:xfrm>
          <a:prstGeom prst="rect">
            <a:avLst/>
          </a:prstGeom>
          <a:solidFill>
            <a:schemeClr val="bg1"/>
          </a:solidFill>
          <a:ln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6172200" cy="571501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647699"/>
            <a:ext cx="4876800" cy="508000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F98D2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422308" y="381000"/>
            <a:ext cx="457200" cy="457200"/>
          </a:xfrm>
          <a:prstGeom prst="ellipse">
            <a:avLst/>
          </a:prstGeom>
          <a:solidFill>
            <a:srgbClr val="8082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36508" y="381000"/>
            <a:ext cx="457200" cy="457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037456" y="381000"/>
            <a:ext cx="457200" cy="457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494656" y="609600"/>
            <a:ext cx="241852" cy="0"/>
          </a:xfrm>
          <a:prstGeom prst="line">
            <a:avLst/>
          </a:prstGeom>
          <a:ln w="127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93708" y="609600"/>
            <a:ext cx="228600" cy="0"/>
          </a:xfrm>
          <a:prstGeom prst="line">
            <a:avLst/>
          </a:prstGeom>
          <a:ln w="127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1219200"/>
            <a:ext cx="9144000" cy="0"/>
          </a:xfrm>
          <a:prstGeom prst="rect">
            <a:avLst/>
          </a:prstGeom>
          <a:solidFill>
            <a:schemeClr val="tx1">
              <a:alpha val="35000"/>
            </a:schemeClr>
          </a:solidFill>
          <a:effectLst>
            <a:outerShdw blurRad="50800" dist="38100" dir="2700000" algn="tl" rotWithShape="0">
              <a:prstClr val="black">
                <a:alpha val="26000"/>
              </a:prstClr>
            </a:outerShdw>
            <a:reflection stA="9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82716" y="6477000"/>
            <a:ext cx="147508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Confidential – Slide </a:t>
            </a:r>
            <a:fld id="{3C078B60-FD6D-41C5-9D79-898ED54BBEF4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0" dirty="0" smtClean="0">
                <a:solidFill>
                  <a:srgbClr val="808284"/>
                </a:solidFill>
                <a:latin typeface="Franklin Gothic Medium" pitchFamily="34" charset="0"/>
              </a:rPr>
              <a:t>everything connects    </a:t>
            </a:r>
            <a:endParaRPr lang="en-US" sz="1600" b="0" dirty="0">
              <a:solidFill>
                <a:srgbClr val="808284"/>
              </a:solidFill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8082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00800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visi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aveen@nvisia.com" TargetMode="External"/><Relationship Id="rId2" Type="http://schemas.openxmlformats.org/officeDocument/2006/relationships/hyperlink" Target="https://github.com/navnoon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veenvkm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58900" y="3886200"/>
            <a:ext cx="64135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>Spring Boot</a:t>
            </a:r>
          </a:p>
          <a:p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</a:rPr>
              <a:t>Naveen VK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358900" y="5181600"/>
            <a:ext cx="3657600" cy="4572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Codechix</a:t>
            </a:r>
            <a:r>
              <a:rPr lang="en-US" sz="2000" dirty="0" smtClean="0">
                <a:solidFill>
                  <a:schemeClr val="tx1"/>
                </a:solidFill>
              </a:rPr>
              <a:t>: January 20, </a:t>
            </a:r>
            <a:r>
              <a:rPr lang="en-US" sz="2000" dirty="0" smtClean="0">
                <a:solidFill>
                  <a:schemeClr val="tx1"/>
                </a:solidFill>
              </a:rPr>
              <a:t>2015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Architect at NVISIA</a:t>
            </a:r>
          </a:p>
          <a:p>
            <a:pPr lvl="1"/>
            <a:r>
              <a:rPr lang="en-US" dirty="0" smtClean="0">
                <a:hlinkClick r:id="rId2"/>
              </a:rPr>
              <a:t>http://www.nvisia.com</a:t>
            </a:r>
            <a:endParaRPr lang="en-US" dirty="0" smtClean="0"/>
          </a:p>
          <a:p>
            <a:r>
              <a:rPr lang="en-US" dirty="0" smtClean="0"/>
              <a:t>15 years of industry-wide experience in full cycle custom software development and integration</a:t>
            </a:r>
          </a:p>
          <a:p>
            <a:r>
              <a:rPr lang="en-US" dirty="0" smtClean="0"/>
              <a:t>17 years of experience with Java and Java-related technologies/frameworks</a:t>
            </a:r>
          </a:p>
          <a:p>
            <a:r>
              <a:rPr lang="en-US" dirty="0" smtClean="0"/>
              <a:t>Something interesting about myself?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Naveen VK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Web App Overview</a:t>
            </a:r>
          </a:p>
          <a:p>
            <a:r>
              <a:rPr lang="en-US" dirty="0" smtClean="0"/>
              <a:t>Spring MVC Demo</a:t>
            </a:r>
          </a:p>
          <a:p>
            <a:r>
              <a:rPr lang="en-US" dirty="0" smtClean="0"/>
              <a:t>Spring Boot Overview</a:t>
            </a:r>
          </a:p>
          <a:p>
            <a:r>
              <a:rPr lang="en-US" dirty="0" smtClean="0"/>
              <a:t>Spring Boot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7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Web Apps are online applications for web browsers </a:t>
            </a:r>
          </a:p>
          <a:p>
            <a:r>
              <a:rPr lang="en-US" sz="2000" dirty="0" smtClean="0"/>
              <a:t>They have interactive web pages with dynamic content</a:t>
            </a:r>
          </a:p>
          <a:p>
            <a:r>
              <a:rPr lang="en-US" sz="2000" dirty="0" smtClean="0"/>
              <a:t>They are hosted on App Servers</a:t>
            </a:r>
          </a:p>
          <a:p>
            <a:r>
              <a:rPr lang="en-US" sz="2000" dirty="0" smtClean="0"/>
              <a:t>How web apps work?</a:t>
            </a:r>
          </a:p>
          <a:p>
            <a:pPr lvl="1"/>
            <a:r>
              <a:rPr lang="en-US" sz="1600" dirty="0" smtClean="0"/>
              <a:t>The web browser sends a HTTP request to a Web Server</a:t>
            </a:r>
          </a:p>
          <a:p>
            <a:pPr lvl="1"/>
            <a:r>
              <a:rPr lang="en-US" sz="1600" dirty="0" smtClean="0"/>
              <a:t>The Web Server then sends it to the appropriate App Server</a:t>
            </a:r>
          </a:p>
          <a:p>
            <a:pPr lvl="1"/>
            <a:r>
              <a:rPr lang="en-US" sz="1600" dirty="0" smtClean="0"/>
              <a:t>The App Server converts the HTTP request to a 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object and sends it to the appropriate Web App</a:t>
            </a:r>
          </a:p>
          <a:p>
            <a:pPr lvl="1"/>
            <a:r>
              <a:rPr lang="en-US" sz="1600" dirty="0" smtClean="0"/>
              <a:t>The Web App processes the 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and sends the response as a </a:t>
            </a:r>
            <a:r>
              <a:rPr lang="en-US" sz="1600" dirty="0" err="1" smtClean="0"/>
              <a:t>HTTPServletResponse</a:t>
            </a:r>
            <a:r>
              <a:rPr lang="en-US" sz="1600" dirty="0" smtClean="0"/>
              <a:t> object back to the App Server which in turn converts it to a HTTP Response and sends it back to the Web Server</a:t>
            </a:r>
          </a:p>
          <a:p>
            <a:pPr lvl="1"/>
            <a:r>
              <a:rPr lang="en-US" sz="1600" dirty="0" smtClean="0"/>
              <a:t>The Web Server sends HTTP response back to the web browser to display as a web page</a:t>
            </a:r>
          </a:p>
          <a:p>
            <a:r>
              <a:rPr lang="en-US" sz="2000" dirty="0" smtClean="0"/>
              <a:t>Why are web apps so popular?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entury Gothic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11290" y="1371601"/>
            <a:ext cx="5370710" cy="4875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 App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Web Apps work?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2421038"/>
            <a:ext cx="11430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Browser1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887638"/>
            <a:ext cx="609600" cy="405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6300" y="1828800"/>
            <a:ext cx="34671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9400" y="2890777"/>
            <a:ext cx="1371600" cy="843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51585" y="4043726"/>
            <a:ext cx="1371600" cy="6337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895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2890777"/>
            <a:ext cx="9525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28800" y="4343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49714" y="4343400"/>
            <a:ext cx="9642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5472" y="2541657"/>
            <a:ext cx="103009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</a:p>
          <a:p>
            <a:r>
              <a:rPr lang="en-US" sz="2000" dirty="0" smtClean="0"/>
              <a:t>Request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67145" y="4006670"/>
            <a:ext cx="118205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</a:p>
          <a:p>
            <a:r>
              <a:rPr lang="en-US" sz="2000" dirty="0" smtClean="0"/>
              <a:t>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22221" y="2669460"/>
            <a:ext cx="147125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HTTPServletRequest</a:t>
            </a:r>
            <a:endParaRPr 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857746" y="3584284"/>
            <a:ext cx="152834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HTTPServletResponse</a:t>
            </a:r>
            <a:endParaRPr lang="en-US" sz="2000" dirty="0" smtClean="0"/>
          </a:p>
        </p:txBody>
      </p:sp>
      <p:cxnSp>
        <p:nvCxnSpPr>
          <p:cNvPr id="27" name="Straight Arrow Connector 26"/>
          <p:cNvCxnSpPr>
            <a:stCxn id="38" idx="3"/>
          </p:cNvCxnSpPr>
          <p:nvPr/>
        </p:nvCxnSpPr>
        <p:spPr>
          <a:xfrm>
            <a:off x="4686300" y="2890777"/>
            <a:ext cx="1965285" cy="22233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686300" y="3543300"/>
            <a:ext cx="1943100" cy="8173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6210" y="2536834"/>
            <a:ext cx="103009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</a:p>
          <a:p>
            <a:r>
              <a:rPr lang="en-US" sz="2000" dirty="0" smtClean="0"/>
              <a:t>Request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75691" y="4010330"/>
            <a:ext cx="118205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</a:p>
          <a:p>
            <a:r>
              <a:rPr lang="en-US" sz="2000" dirty="0" smtClean="0"/>
              <a:t>Response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29400" y="5029200"/>
            <a:ext cx="1371600" cy="705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3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53970" y="4996305"/>
            <a:ext cx="1143000" cy="1251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Browser2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96970" y="5737186"/>
            <a:ext cx="1327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3127" y="5374563"/>
            <a:ext cx="103009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</a:p>
          <a:p>
            <a:r>
              <a:rPr lang="en-US" sz="2000" dirty="0" smtClean="0"/>
              <a:t>Request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733800" y="5381746"/>
            <a:ext cx="9525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9714" y="5026406"/>
            <a:ext cx="103009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</a:t>
            </a:r>
          </a:p>
          <a:p>
            <a:r>
              <a:rPr lang="en-US" sz="2000" dirty="0" smtClean="0"/>
              <a:t>Request</a:t>
            </a:r>
          </a:p>
        </p:txBody>
      </p:sp>
      <p:cxnSp>
        <p:nvCxnSpPr>
          <p:cNvPr id="35" name="Straight Arrow Connector 34"/>
          <p:cNvCxnSpPr>
            <a:endCxn id="41" idx="1"/>
          </p:cNvCxnSpPr>
          <p:nvPr/>
        </p:nvCxnSpPr>
        <p:spPr>
          <a:xfrm>
            <a:off x="4714002" y="5380350"/>
            <a:ext cx="1915398" cy="139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83789" y="5018922"/>
            <a:ext cx="147125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HTTPServletRequest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35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Demo</a:t>
            </a:r>
          </a:p>
          <a:p>
            <a:pPr lvl="1"/>
            <a:r>
              <a:rPr lang="en-US" sz="2400" dirty="0" smtClean="0"/>
              <a:t>Note all the configuration files needed</a:t>
            </a:r>
          </a:p>
          <a:p>
            <a:pPr lvl="2"/>
            <a:r>
              <a:rPr lang="en-US" sz="2000" dirty="0" smtClean="0"/>
              <a:t>web.xml</a:t>
            </a:r>
          </a:p>
          <a:p>
            <a:pPr lvl="2"/>
            <a:r>
              <a:rPr lang="en-US" sz="2000" dirty="0" smtClean="0"/>
              <a:t>applicationContext.xml</a:t>
            </a:r>
          </a:p>
          <a:p>
            <a:pPr lvl="2"/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r>
              <a:rPr lang="en-US" dirty="0"/>
              <a:t>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stand-alone Spring apps with very little configuration</a:t>
            </a:r>
          </a:p>
          <a:p>
            <a:r>
              <a:rPr lang="en-US" dirty="0" smtClean="0"/>
              <a:t>Uses convention over configuration</a:t>
            </a:r>
          </a:p>
          <a:p>
            <a:r>
              <a:rPr lang="en-US" dirty="0" smtClean="0"/>
              <a:t>Embedded Tomcat, Jetty or Undertow</a:t>
            </a:r>
          </a:p>
          <a:p>
            <a:r>
              <a:rPr lang="en-US" dirty="0" smtClean="0"/>
              <a:t>Uses auto configuration of Spring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No XML or other configuration files</a:t>
            </a:r>
          </a:p>
          <a:p>
            <a:r>
              <a:rPr lang="en-US" dirty="0" smtClean="0"/>
              <a:t>No </a:t>
            </a:r>
            <a:r>
              <a:rPr lang="en-US" smtClean="0"/>
              <a:t>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Demos</a:t>
            </a:r>
          </a:p>
          <a:p>
            <a:pPr lvl="1"/>
            <a:r>
              <a:rPr lang="en-US" sz="2400" dirty="0" smtClean="0"/>
              <a:t>Simple</a:t>
            </a:r>
          </a:p>
          <a:p>
            <a:pPr lvl="1"/>
            <a:r>
              <a:rPr lang="en-US" sz="2400" dirty="0" smtClean="0"/>
              <a:t>Database (using </a:t>
            </a:r>
            <a:r>
              <a:rPr lang="en-US" sz="2400" dirty="0" err="1" smtClean="0"/>
              <a:t>SpringData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109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Were all agenda items covered? </a:t>
            </a:r>
          </a:p>
          <a:p>
            <a:pPr lvl="1"/>
            <a:r>
              <a:rPr lang="en-US" dirty="0"/>
              <a:t>Java Web App Overview</a:t>
            </a:r>
          </a:p>
          <a:p>
            <a:pPr lvl="1"/>
            <a:r>
              <a:rPr lang="en-US" dirty="0"/>
              <a:t>Spring MVC Demo</a:t>
            </a:r>
          </a:p>
          <a:p>
            <a:pPr lvl="1"/>
            <a:r>
              <a:rPr lang="en-US" dirty="0"/>
              <a:t>Spring Boot Overview</a:t>
            </a:r>
          </a:p>
          <a:p>
            <a:pPr lvl="1"/>
            <a:r>
              <a:rPr lang="en-US" dirty="0"/>
              <a:t>Spring Boot Demo</a:t>
            </a:r>
          </a:p>
          <a:p>
            <a:r>
              <a:rPr lang="en-US" dirty="0" smtClean="0"/>
              <a:t>Any questions or comments?</a:t>
            </a:r>
          </a:p>
          <a:p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github.com/navnoon23/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Contact info:</a:t>
            </a:r>
          </a:p>
          <a:p>
            <a:pPr lvl="1"/>
            <a:r>
              <a:rPr lang="en-US" dirty="0" smtClean="0"/>
              <a:t>LinkedIn: Naveen VK</a:t>
            </a:r>
          </a:p>
          <a:p>
            <a:pPr lvl="1"/>
            <a:r>
              <a:rPr lang="en-US" dirty="0" smtClean="0">
                <a:hlinkClick r:id="rId3"/>
              </a:rPr>
              <a:t>naveen@nvisia.com</a:t>
            </a:r>
            <a:r>
              <a:rPr lang="en-US" dirty="0" smtClean="0"/>
              <a:t> (work), </a:t>
            </a:r>
            <a:r>
              <a:rPr lang="en-US" dirty="0" smtClean="0">
                <a:hlinkClick r:id="rId4"/>
              </a:rPr>
              <a:t>naveenvkm@gmail.com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15127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365</Words>
  <Application>Microsoft Office PowerPoint</Application>
  <PresentationFormat>On-screen Show (4:3)</PresentationFormat>
  <Paragraphs>86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About myself</vt:lpstr>
      <vt:lpstr>Spring Boot</vt:lpstr>
      <vt:lpstr>Java Web Apps</vt:lpstr>
      <vt:lpstr>Java Web App Overview</vt:lpstr>
      <vt:lpstr>Spring MVC WebApp</vt:lpstr>
      <vt:lpstr>Spring Boot</vt:lpstr>
      <vt:lpstr>Spring Boot</vt:lpstr>
      <vt:lpstr>Intro to Spring 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Lovick</dc:creator>
  <cp:lastModifiedBy>Naveen VK</cp:lastModifiedBy>
  <cp:revision>386</cp:revision>
  <cp:lastPrinted>2013-03-20T18:12:41Z</cp:lastPrinted>
  <dcterms:created xsi:type="dcterms:W3CDTF">2013-02-08T14:17:23Z</dcterms:created>
  <dcterms:modified xsi:type="dcterms:W3CDTF">2015-01-21T00:26:42Z</dcterms:modified>
</cp:coreProperties>
</file>