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449" r:id="rId3"/>
    <p:sldId id="269" r:id="rId4"/>
    <p:sldId id="268" r:id="rId5"/>
    <p:sldId id="416" r:id="rId6"/>
    <p:sldId id="417" r:id="rId7"/>
    <p:sldId id="418" r:id="rId8"/>
    <p:sldId id="447" r:id="rId9"/>
    <p:sldId id="451" r:id="rId10"/>
    <p:sldId id="450"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Kelly Terpak" initials="KKT" lastIdx="8" clrIdx="3"/>
  <p:cmAuthor id="4" name="Folake Reed" initials="FR"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informational recording is meant </a:t>
            </a:r>
            <a:r>
              <a:rPr lang="en-US" baseline="0" dirty="0" smtClean="0"/>
              <a:t>to introduce you to the Education Innovation and Research (EIR) Program and will provide you with a general overview of the EIR program’s purposes, its’ three-tiered funding structure, and the three separate EIR grant competitions.  The goal is to help you better understand the program and what you need to know to prepare a successful application.</a:t>
            </a:r>
          </a:p>
          <a:p>
            <a:endParaRPr lang="en-US" dirty="0" smtClean="0"/>
          </a:p>
          <a:p>
            <a:r>
              <a:rPr lang="en-US" dirty="0" smtClean="0"/>
              <a:t>If you are planning</a:t>
            </a:r>
            <a:r>
              <a:rPr lang="en-US" baseline="0" dirty="0" smtClean="0"/>
              <a:t> to apply to EIR, you should read carefully the specific notice inviting applications and the specific application package for the competition to which you are applying.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closing, we also recommend that you not wait until the last minute to submit your application.   If your application is late, even by a few minutes, it will not be eligible for review and funding.</a:t>
            </a:r>
          </a:p>
          <a:p>
            <a:endParaRPr lang="en-US" baseline="0" dirty="0" smtClean="0"/>
          </a:p>
          <a:p>
            <a:r>
              <a:rPr lang="en-US" baseline="0" dirty="0" smtClean="0"/>
              <a:t>So please familiarize yourself now with the application package and the grants.gov system; make sure now that your passwords are up to date and working; and allow plenty of time before </a:t>
            </a:r>
            <a:r>
              <a:rPr lang="en-US" baseline="0" smtClean="0"/>
              <a:t>the deadline to </a:t>
            </a:r>
            <a:r>
              <a:rPr lang="en-US" baseline="0" dirty="0" smtClean="0"/>
              <a:t>submit your application.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purpose section of the EIR notices inviting applications, we articulate three overall goals for the program, each of which corresponds to an important problem facing K-12 education in the United States.</a:t>
            </a:r>
            <a:endParaRPr lang="en-US" dirty="0" smtClean="0"/>
          </a:p>
          <a:p>
            <a:endParaRPr lang="en-US" dirty="0" smtClean="0"/>
          </a:p>
          <a:p>
            <a:r>
              <a:rPr lang="en-US" dirty="0" smtClean="0"/>
              <a:t>First, there are both persistent and emerging challenges</a:t>
            </a:r>
            <a:r>
              <a:rPr lang="en-US" baseline="0" dirty="0" smtClean="0"/>
              <a:t> (continue reading slide)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199223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accomplish these goals, EIR uses a unique three-tiered structure that provides three separate funding opportunities for projects at the early, middle, or later stages of their development.   Those applicants that will be proposing innovative projects that are supported by limited evidence can receive relatively small grants to support the development, iteration, and initial evaluation of the practices, while applicants proposing projects supported by evidence from rigorous evaluations, such as experimental studies (as defined in the notice), can receive larger grant awards to support expansion across the country.  In other words, the level of funding available to you depends upon the rigor of your prior evidence and the extent to which your project is ready to be scaled to new locations.  </a:t>
            </a:r>
          </a:p>
          <a:p>
            <a:endParaRPr lang="en-US" baseline="0" dirty="0" smtClean="0"/>
          </a:p>
          <a:p>
            <a:r>
              <a:rPr lang="en-US" baseline="0" dirty="0" smtClean="0"/>
              <a:t>(Read slide)</a:t>
            </a:r>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96612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second year of the EIR program,</a:t>
            </a:r>
            <a:r>
              <a:rPr lang="en-US" baseline="0" dirty="0" smtClean="0"/>
              <a:t> which succeeds the previous Investing in Innovation (i3) program.</a:t>
            </a:r>
          </a:p>
          <a:p>
            <a:endParaRPr lang="en-US" baseline="0" dirty="0" smtClean="0"/>
          </a:p>
          <a:p>
            <a:r>
              <a:rPr lang="en-US" baseline="0" dirty="0" smtClean="0"/>
              <a:t>(Read slide)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altLang="en-US" smtClean="0"/>
              <a:t>It is also important to note that the President has</a:t>
            </a:r>
            <a:r>
              <a:rPr lang="en-US" altLang="en-US" baseline="0" smtClean="0"/>
              <a:t> directed the EIR program to award $50 million to STEM focused projects for fiscal year 2018. </a:t>
            </a:r>
            <a:endParaRPr lang="en-US" altLang="en-US" smtClean="0"/>
          </a:p>
          <a:p>
            <a:endParaRPr lang="en-US" baseline="0" dirty="0" smtClean="0"/>
          </a:p>
          <a:p>
            <a:r>
              <a:rPr lang="en-US" baseline="0" dirty="0" smtClean="0"/>
              <a:t>Please note that you should read the notices inviting applications and/or view the other informational recordings for more detailed information about eligibility, evidence requirements, and the other topics mentioned here.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411286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Early-phase grants provide funding to support the development, iteration, implementation, and feasibility testing of practices that are expected to be novel and significant relative to others that are underway nationally and that demonstrate a rationale (as defined in this notice).  These Early-phase grants are not intended simply to implement established practices in additional locations or address needs that are unique to one particular context.  The goal is to determine whether and in what ways relatively newer practices can improve student achievement and attainment for high-need</a:t>
            </a:r>
            <a:r>
              <a:rPr lang="en-US" baseline="0" dirty="0" smtClean="0"/>
              <a:t> students</a:t>
            </a:r>
            <a:r>
              <a:rPr lang="en-US" dirty="0" smtClean="0"/>
              <a:t>. </a:t>
            </a:r>
          </a:p>
          <a:p>
            <a:endParaRPr lang="en-US" dirty="0" smtClean="0"/>
          </a:p>
          <a:p>
            <a:r>
              <a:rPr lang="en-US" dirty="0" smtClean="0"/>
              <a:t>Grantees should consider questions such as:  </a:t>
            </a:r>
          </a:p>
          <a:p>
            <a:r>
              <a:rPr lang="en-US" dirty="0" smtClean="0"/>
              <a:t>     How easy would it be for others to implement this practice, and how can its implementation be improved?  </a:t>
            </a:r>
          </a:p>
          <a:p>
            <a:r>
              <a:rPr lang="en-US" dirty="0" smtClean="0"/>
              <a:t>     How can I use data from early indicators to gauge impact, and what changes in implementation and student achievement do these early indicators suggest?  </a:t>
            </a:r>
          </a:p>
          <a:p>
            <a:endParaRPr lang="en-US" dirty="0" smtClean="0"/>
          </a:p>
          <a:p>
            <a:r>
              <a:rPr lang="en-US" dirty="0" smtClean="0"/>
              <a:t>By focusing on continuous improvement and iterative development, Early-stage grantees can make adaptations that are necessary to increase their practice’s potential to be effective and ensure that its EIR-funded evaluation assesses the impact of a thoroughly conceived practice. </a:t>
            </a:r>
          </a:p>
          <a:p>
            <a:endParaRPr lang="en-US" dirty="0" smtClean="0"/>
          </a:p>
          <a:p>
            <a:r>
              <a:rPr lang="en-US" dirty="0" smtClean="0"/>
              <a:t>EIR Early-phase applicants are encouraged to develop, implement, and feasibility test their projects.  The evaluation of an Early-phase project should determine whether the program can successfully improve student achievement and attainment for high-need</a:t>
            </a:r>
            <a:r>
              <a:rPr lang="en-US" baseline="0" dirty="0" smtClean="0"/>
              <a:t> students</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96694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Mid-phase grants provide funding to support scaling of projects supported by moderate evidence (as defined in the notice) for at least one population or setting.  Applicants</a:t>
            </a:r>
            <a:r>
              <a:rPr lang="en-US" baseline="0" dirty="0" smtClean="0"/>
              <a:t> are encouraged to propose projects that scale</a:t>
            </a:r>
            <a:r>
              <a:rPr lang="en-US" dirty="0" smtClean="0"/>
              <a:t> to the regional level (as defined in the notice) or to the national level (as defined in the notice).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Mid-phase projects are encouraged to refine and expand the use of practices with prior evidence of effectiveness, in order to improve student achievement</a:t>
            </a:r>
            <a:r>
              <a:rPr lang="en-US" baseline="0" dirty="0" smtClean="0"/>
              <a:t> and attainment</a:t>
            </a:r>
            <a:r>
              <a:rPr lang="en-US" dirty="0" smtClean="0"/>
              <a:t> for high-need</a:t>
            </a:r>
            <a:r>
              <a:rPr lang="en-US" baseline="0" dirty="0" smtClean="0"/>
              <a:t> students</a:t>
            </a:r>
            <a:r>
              <a:rPr lang="en-US" dirty="0" smtClean="0"/>
              <a:t>.  They are also expected to generate important information about an intervention’s effectiveness, including for whom and in which contexts a practice is most effective as well as cost effectiveness.</a:t>
            </a:r>
            <a:r>
              <a:rPr lang="en-US" baseline="0" dirty="0" smtClean="0"/>
              <a:t>   </a:t>
            </a:r>
            <a:r>
              <a:rPr lang="en-US" dirty="0" smtClean="0"/>
              <a:t>With the funded Mid-phase projects, we aim to accelerate the building of a knowledge base of effective practices for addressing challenges and increase the likelihood that grantees can learn from one another while still exploring different approaches.  We believe that improving outcomes across the education sector depends, in part, upon policymakers, practitioners and researchers continually building upon one another’s efforts to have the greatest impact.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The evaluation of a Mid-phase project should measure the project’s impact and examine the effectiveness of the project for any new populations or settings that are included.  Mid-phase applicants are encouraged to design an evaluation that has the potential to meet the evidence requirement of strong evidence (as defined in this notice).  Mid-phase grantees should measure the cost-effectiveness of their practices using administrative or other readily available data.  These types of efforts are critical to sustaining and scaling EIR-funded effective practices after the EIR grant period ends, assuming that the practice has positive effects on important student outcomes. Applicants are encouraged to design an evaluation of a Mid-phase project that identifies and codifies the core elements of the EIR-supported practice that the project implements in order to support adoption or replication by other entities, including examining the effectiveness of the project for any new populations or settings that are included in the project.</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09786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Expansion grants provide funding for grantees to scale projects that are supported by strong evidence (as defined in the notice) for at least one population and setting and thus are encouraged to be implemented at the national level (as defined in this notice).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EIR Expansion grants are expected to scale practices that have prior evidence of effectiveness, in order to improve outcomes for high-need</a:t>
            </a:r>
            <a:r>
              <a:rPr lang="en-US" baseline="0" dirty="0" smtClean="0"/>
              <a:t> students</a:t>
            </a:r>
            <a:r>
              <a:rPr lang="en-US" dirty="0" smtClean="0"/>
              <a:t>.  They should also be expected to generate important information about educational practices (e.g., in what contexts does the practice work best?  Where does it not work as well?  What components of the practice are most critical to its success?).  Expansion grants are uniquely positioned to help answer critical questions about the process of scaling a practice across geographies (e.g., how does or should the cost structure of a practice change as it scales?  What are ways to facilitate implementation fidelity without making scaling too onerous?).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Evaluations of Expansion grants are encouraged to be conducted in a variety of contexts and for a variety of students in order to determine the context(s) and population(s) for which the EIR-supported practice is most effective and how to effectively adapt the practice for these contexts and populations.  We expect that Expansion grantees will work toward sustaining their projects and continuing to scale successful practices after the EIR grant period ends; EIR grantees can use their evaluations to assess how their EIR-funded practices could be successfully reproduced and sustained.</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66337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So which of these three types of grants might be right for you?  Are you developing a relatively</a:t>
            </a:r>
            <a:r>
              <a:rPr lang="en-US" baseline="0" dirty="0" smtClean="0"/>
              <a:t> new idea?  Then, you might want to look at Early-phase grants.   Do you have prior evidence of effectiveness that might meet moderate or strong evidence?  Then you might want to consider applying for a Mid-phase or Expansion grant to scale your practices to new settings.</a:t>
            </a:r>
            <a:endParaRPr lang="en-US" dirty="0" smtClean="0"/>
          </a:p>
          <a:p>
            <a:endParaRPr lang="en-US" dirty="0" smtClean="0"/>
          </a:p>
          <a:p>
            <a:r>
              <a:rPr lang="en-US" dirty="0" smtClean="0"/>
              <a:t>The</a:t>
            </a:r>
            <a:r>
              <a:rPr lang="en-US" baseline="0" dirty="0" smtClean="0"/>
              <a:t> information that has been provided in this informational recording is only a start.   You need to read the application notices inviting applications carefully to select the particular EIR competition (Early-phase, Mid-phase, or Expansion) for which you are most suited. We cannot advise you regarding under which tier of grants you should apply--so we advise that you familiarize yourself with the tiers and requirements associated with each to help you determine which grant type most aligns with your proposed project. Each application will be reviewed under the competition it is submitted under in the Grants.gov system, and only applications that are successfully submitted by the established deadline will be peer-reviewed.  Applicants should be careful that they download the intended EIR application package and that they submit their application under the intended EIR competition.</a:t>
            </a:r>
          </a:p>
          <a:p>
            <a:endParaRPr lang="en-US" baseline="0" dirty="0" smtClean="0"/>
          </a:p>
          <a:p>
            <a:r>
              <a:rPr lang="en-US" baseline="0" dirty="0" smtClean="0"/>
              <a:t>In addition,  you’ll need to learn more about some of the general requirements relevant to all three EIR competitions; and to learn more about the features that are unique to each one of the three EIR tiers.</a:t>
            </a:r>
          </a:p>
          <a:p>
            <a:endParaRPr lang="en-US" baseline="0" dirty="0" smtClean="0"/>
          </a:p>
          <a:p>
            <a:r>
              <a:rPr lang="en-US" baseline="0" dirty="0" smtClean="0"/>
              <a:t>Consequently, we’ve prepare a series of informational recordings that will help you do that, and we recommend strongly that you check them out.</a:t>
            </a:r>
          </a:p>
          <a:p>
            <a:endParaRPr lang="en-US" baseline="0"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08794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Listed on the screen</a:t>
            </a:r>
            <a:r>
              <a:rPr lang="en-US" altLang="en-US" baseline="0" dirty="0" smtClean="0"/>
              <a:t> you will see key dates to remember for this year’s EIR competitions. </a:t>
            </a:r>
          </a:p>
          <a:p>
            <a:pPr>
              <a:spcBef>
                <a:spcPct val="0"/>
              </a:spcBef>
            </a:pPr>
            <a:endParaRPr lang="en-US" altLang="en-US" baseline="0" dirty="0" smtClean="0"/>
          </a:p>
          <a:p>
            <a:pPr>
              <a:spcBef>
                <a:spcPct val="0"/>
              </a:spcBef>
            </a:pPr>
            <a:r>
              <a:rPr lang="en-US" altLang="en-US" i="1" baseline="0" dirty="0" smtClean="0"/>
              <a:t>Read slide.</a:t>
            </a:r>
            <a:endParaRPr lang="en-US" altLang="en-US" i="1"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pPr>
            <a:fld id="{2E965662-C56E-4A70-B1CC-6D4CD9409B48}" type="slidenum">
              <a:rPr lang="en-US" altLang="en-US">
                <a:latin typeface="Calibri" pitchFamily="34" charset="0"/>
              </a:rPr>
              <a:pPr fontAlgn="base">
                <a:spcBef>
                  <a:spcPct val="0"/>
                </a:spcBef>
                <a:spcAft>
                  <a:spcPct val="0"/>
                </a:spcAft>
              </a:pPr>
              <a:t>9</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Overview of the EIR Program</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Overview of the EIR Program</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27007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Picture Placeholder 2"/>
          <p:cNvGraphicFramePr>
            <a:graphicFrameLocks noGrp="1"/>
          </p:cNvGraphicFramePr>
          <p:nvPr>
            <p:ph type="pic" idx="1"/>
            <p:extLst>
              <p:ext uri="{D42A27DB-BD31-4B8C-83A1-F6EECF244321}">
                <p14:modId xmlns:p14="http://schemas.microsoft.com/office/powerpoint/2010/main" val="3473290984"/>
              </p:ext>
            </p:extLst>
          </p:nvPr>
        </p:nvGraphicFramePr>
        <p:xfrm>
          <a:off x="228600" y="448935"/>
          <a:ext cx="8610600" cy="5875665"/>
        </p:xfrm>
        <a:graphic>
          <a:graphicData uri="http://schemas.openxmlformats.org/drawingml/2006/table">
            <a:tbl>
              <a:tblPr firstRow="1" bandRow="1">
                <a:tableStyleId>{5C22544A-7EE6-4342-B048-85BDC9FD1C3A}</a:tableStyleId>
              </a:tblPr>
              <a:tblGrid>
                <a:gridCol w="4305300"/>
                <a:gridCol w="4305300"/>
              </a:tblGrid>
              <a:tr h="609848">
                <a:tc>
                  <a:txBody>
                    <a:bodyPr/>
                    <a:lstStyle/>
                    <a:p>
                      <a:r>
                        <a:rPr lang="en-US" dirty="0" smtClean="0"/>
                        <a:t>PROBLEMS FACING EDUCATION</a:t>
                      </a:r>
                      <a:endParaRPr lang="en-US" dirty="0"/>
                    </a:p>
                  </a:txBody>
                  <a:tcPr/>
                </a:tc>
                <a:tc>
                  <a:txBody>
                    <a:bodyPr/>
                    <a:lstStyle/>
                    <a:p>
                      <a:r>
                        <a:rPr lang="en-US" dirty="0" smtClean="0"/>
                        <a:t>EIR’s GOALS (as referenced in the Notices Inviting Applications)</a:t>
                      </a:r>
                      <a:endParaRPr lang="en-US" dirty="0"/>
                    </a:p>
                  </a:txBody>
                  <a:tcPr/>
                </a:tc>
              </a:tr>
              <a:tr h="1954853">
                <a:tc>
                  <a:txBody>
                    <a:bodyPr/>
                    <a:lstStyle/>
                    <a:p>
                      <a:r>
                        <a:rPr lang="en-US" sz="2000" dirty="0" smtClean="0"/>
                        <a:t>There</a:t>
                      </a:r>
                      <a:r>
                        <a:rPr lang="en-US" sz="2000" baseline="0" dirty="0" smtClean="0"/>
                        <a:t> are both persistent and emerging challenges for which we need better solutions to improve our schools and to promote greater student achievement and attainment, particularly among high need students.</a:t>
                      </a:r>
                      <a:endParaRPr lang="en-US" sz="2000" dirty="0"/>
                    </a:p>
                  </a:txBody>
                  <a:tcPr/>
                </a:tc>
                <a:tc>
                  <a:txBody>
                    <a:bodyPr/>
                    <a:lstStyle/>
                    <a:p>
                      <a:r>
                        <a:rPr lang="en-US" sz="2000" dirty="0" smtClean="0"/>
                        <a:t>EIR aims to</a:t>
                      </a:r>
                      <a:r>
                        <a:rPr lang="en-US" sz="2000" baseline="0" dirty="0" smtClean="0"/>
                        <a:t> e</a:t>
                      </a:r>
                      <a:r>
                        <a:rPr lang="en-US" sz="2000" dirty="0" smtClean="0"/>
                        <a:t>xplore new ways of addressing persistent challenges that other educators can build upon and learn from.</a:t>
                      </a:r>
                      <a:endParaRPr lang="en-US" sz="2000" dirty="0"/>
                    </a:p>
                  </a:txBody>
                  <a:tcPr/>
                </a:tc>
              </a:tr>
              <a:tr h="16652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Too often, promising practices remain relatively isolated and do not get widely implemented outside of their original settings. </a:t>
                      </a:r>
                    </a:p>
                  </a:txBody>
                  <a:tcPr/>
                </a:tc>
                <a:tc>
                  <a:txBody>
                    <a:bodyPr/>
                    <a:lstStyle/>
                    <a:p>
                      <a:r>
                        <a:rPr lang="en-US" sz="2000" dirty="0" smtClean="0"/>
                        <a:t>EIR aims to learn how to replicate and scale successful practices in new schools, districts, and States while addressing the barriers to scale, such as cost structures and implementation fidelity. </a:t>
                      </a:r>
                    </a:p>
                  </a:txBody>
                  <a:tcPr/>
                </a:tc>
              </a:tr>
              <a:tr h="12414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There are not enough rigorous studies of educational practices available, and too often, evidence of effectiveness is not used to shape policy or program implementation decisions</a:t>
                      </a:r>
                    </a:p>
                  </a:txBody>
                  <a:tcPr/>
                </a:tc>
                <a:tc>
                  <a:txBody>
                    <a:bodyPr/>
                    <a:lstStyle/>
                    <a:p>
                      <a:r>
                        <a:rPr lang="en-US" sz="2000" baseline="0" dirty="0" smtClean="0"/>
                        <a:t>EIR aims to bui</a:t>
                      </a:r>
                      <a:r>
                        <a:rPr lang="en-US" sz="2000" dirty="0" smtClean="0"/>
                        <a:t>ld the</a:t>
                      </a:r>
                      <a:r>
                        <a:rPr lang="en-US" sz="2000" baseline="0" dirty="0" smtClean="0"/>
                        <a:t> </a:t>
                      </a:r>
                      <a:r>
                        <a:rPr lang="en-US" sz="2000" dirty="0" smtClean="0"/>
                        <a:t>evidence  base on effective educational practices.</a:t>
                      </a:r>
                    </a:p>
                  </a:txBody>
                  <a:tcPr/>
                </a:tc>
              </a:tr>
            </a:tbl>
          </a:graphicData>
        </a:graphic>
      </p:graphicFrame>
    </p:spTree>
    <p:extLst>
      <p:ext uri="{BB962C8B-B14F-4D97-AF65-F5344CB8AC3E}">
        <p14:creationId xmlns:p14="http://schemas.microsoft.com/office/powerpoint/2010/main" val="46576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sz="3200" dirty="0"/>
              <a:t>EIR: A Model Tiered Evidence </a:t>
            </a:r>
            <a:br>
              <a:rPr lang="en-US" sz="3200" dirty="0"/>
            </a:br>
            <a:r>
              <a:rPr lang="en-US" sz="3200" dirty="0"/>
              <a:t>Grant Program</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208060446"/>
              </p:ext>
            </p:extLst>
          </p:nvPr>
        </p:nvGraphicFramePr>
        <p:xfrm>
          <a:off x="228601" y="1295400"/>
          <a:ext cx="8655269" cy="5334000"/>
        </p:xfrm>
        <a:graphic>
          <a:graphicData uri="http://schemas.openxmlformats.org/drawingml/2006/table">
            <a:tbl>
              <a:tblPr firstRow="1" firstCol="1" bandRow="1">
                <a:tableStyleId>{B301B821-A1FF-4177-AEE7-76D212191A09}</a:tableStyleId>
              </a:tblPr>
              <a:tblGrid>
                <a:gridCol w="2914869"/>
                <a:gridCol w="2870200"/>
                <a:gridCol w="2870200"/>
              </a:tblGrid>
              <a:tr h="393396">
                <a:tc>
                  <a:txBody>
                    <a:bodyPr/>
                    <a:lstStyle/>
                    <a:p>
                      <a:pPr marL="0" marR="0" algn="ctr">
                        <a:spcBef>
                          <a:spcPts val="0"/>
                        </a:spcBef>
                        <a:spcAft>
                          <a:spcPts val="0"/>
                        </a:spcAft>
                      </a:pPr>
                      <a:r>
                        <a:rPr lang="en-US" sz="2100" dirty="0">
                          <a:effectLst/>
                        </a:rPr>
                        <a:t>Early-Phase</a:t>
                      </a:r>
                      <a:endParaRPr lang="en-US" sz="21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a:effectLst/>
                        </a:rPr>
                        <a:t>Mid-Phase</a:t>
                      </a:r>
                      <a:endParaRPr lang="en-US" sz="21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a:effectLst/>
                        </a:rPr>
                        <a:t>Expansion</a:t>
                      </a:r>
                      <a:endParaRPr lang="en-US" sz="2100">
                        <a:effectLst/>
                        <a:latin typeface="Calibri"/>
                        <a:ea typeface="Calibri"/>
                        <a:cs typeface="Times New Roman"/>
                      </a:endParaRPr>
                    </a:p>
                  </a:txBody>
                  <a:tcPr marL="68580" marR="68580" marT="0" marB="0"/>
                </a:tc>
              </a:tr>
              <a:tr h="1646868">
                <a:tc>
                  <a:txBody>
                    <a:bodyPr/>
                    <a:lstStyle/>
                    <a:p>
                      <a:pPr marL="0" marR="0">
                        <a:spcBef>
                          <a:spcPts val="0"/>
                        </a:spcBef>
                        <a:spcAft>
                          <a:spcPts val="0"/>
                        </a:spcAft>
                      </a:pPr>
                      <a:r>
                        <a:rPr lang="en-US" sz="2100" b="0" dirty="0">
                          <a:effectLst/>
                        </a:rPr>
                        <a:t>Develops and tests innovative education practices</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Further develops innovative education practices and regionally or nationally scales those practices</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Scales </a:t>
                      </a:r>
                      <a:r>
                        <a:rPr lang="en-US" sz="2100" dirty="0" smtClean="0">
                          <a:effectLst/>
                        </a:rPr>
                        <a:t>nationally those </a:t>
                      </a:r>
                      <a:r>
                        <a:rPr lang="en-US" sz="2100" dirty="0">
                          <a:effectLst/>
                        </a:rPr>
                        <a:t>practices demonstrated to be effective</a:t>
                      </a:r>
                      <a:endParaRPr lang="en-US" sz="2100" dirty="0">
                        <a:effectLst/>
                        <a:latin typeface="Calibri"/>
                        <a:ea typeface="Calibri"/>
                        <a:cs typeface="Times New Roman"/>
                      </a:endParaRPr>
                    </a:p>
                  </a:txBody>
                  <a:tcPr marL="68580" marR="68580" marT="0" marB="0"/>
                </a:tc>
              </a:tr>
              <a:tr h="1646868">
                <a:tc>
                  <a:txBody>
                    <a:bodyPr/>
                    <a:lstStyle/>
                    <a:p>
                      <a:pPr marL="0" marR="0">
                        <a:spcBef>
                          <a:spcPts val="0"/>
                        </a:spcBef>
                        <a:spcAft>
                          <a:spcPts val="0"/>
                        </a:spcAft>
                      </a:pPr>
                      <a:r>
                        <a:rPr lang="en-US" sz="2100" b="0" dirty="0" smtClean="0">
                          <a:effectLst/>
                        </a:rPr>
                        <a:t>Applicants must demonstrate a rationale based on high quality research findings of evaluation </a:t>
                      </a:r>
                      <a:endParaRPr lang="en-US" sz="2100" b="0" strike="sngStrike" dirty="0">
                        <a:effectLst/>
                      </a:endParaRPr>
                    </a:p>
                  </a:txBody>
                  <a:tcPr marL="68580" marR="68580" marT="0" marB="0"/>
                </a:tc>
                <a:tc>
                  <a:txBody>
                    <a:bodyPr/>
                    <a:lstStyle/>
                    <a:p>
                      <a:pPr marL="0" marR="0">
                        <a:spcBef>
                          <a:spcPts val="0"/>
                        </a:spcBef>
                        <a:spcAft>
                          <a:spcPts val="0"/>
                        </a:spcAft>
                      </a:pPr>
                      <a:r>
                        <a:rPr lang="en-US" sz="2100" dirty="0">
                          <a:effectLst/>
                        </a:rPr>
                        <a:t>Applicants must meet “Moderate Evidence” standard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Applicants must meet “Strong Evidence” standard</a:t>
                      </a:r>
                      <a:endParaRPr lang="en-US" sz="2100" dirty="0">
                        <a:effectLst/>
                        <a:latin typeface="Calibri"/>
                        <a:ea typeface="Calibri"/>
                        <a:cs typeface="Times New Roman"/>
                      </a:endParaRPr>
                    </a:p>
                  </a:txBody>
                  <a:tcPr marL="68580" marR="68580" marT="0" marB="0"/>
                </a:tc>
              </a:tr>
              <a:tr h="988121">
                <a:tc>
                  <a:txBody>
                    <a:bodyPr/>
                    <a:lstStyle/>
                    <a:p>
                      <a:pPr marL="0" marR="0">
                        <a:spcBef>
                          <a:spcPts val="0"/>
                        </a:spcBef>
                        <a:spcAft>
                          <a:spcPts val="0"/>
                        </a:spcAft>
                      </a:pPr>
                      <a:r>
                        <a:rPr lang="en-US" sz="2100" b="0" dirty="0">
                          <a:effectLst/>
                        </a:rPr>
                        <a:t>Up to $4 million per </a:t>
                      </a:r>
                      <a:r>
                        <a:rPr lang="en-US" sz="2100" b="0" dirty="0" smtClean="0">
                          <a:effectLst/>
                        </a:rPr>
                        <a:t>award, up</a:t>
                      </a:r>
                      <a:r>
                        <a:rPr lang="en-US" sz="2100" b="0" baseline="0" dirty="0" smtClean="0">
                          <a:effectLst/>
                        </a:rPr>
                        <a:t> to 60 months (5 years) of funding</a:t>
                      </a:r>
                      <a:endParaRPr lang="en-US" sz="2100" b="0" dirty="0">
                        <a:effectLst/>
                      </a:endParaRPr>
                    </a:p>
                  </a:txBody>
                  <a:tcPr marL="68580" marR="68580" marT="0" marB="0"/>
                </a:tc>
                <a:tc>
                  <a:txBody>
                    <a:bodyPr/>
                    <a:lstStyle/>
                    <a:p>
                      <a:pPr marL="0" marR="0">
                        <a:spcBef>
                          <a:spcPts val="0"/>
                        </a:spcBef>
                        <a:spcAft>
                          <a:spcPts val="0"/>
                        </a:spcAft>
                      </a:pPr>
                      <a:r>
                        <a:rPr lang="en-US" sz="2100" dirty="0">
                          <a:effectLst/>
                        </a:rPr>
                        <a:t>Up to $8 million per </a:t>
                      </a:r>
                      <a:r>
                        <a:rPr lang="en-US" sz="2100" dirty="0" smtClean="0">
                          <a:effectLst/>
                        </a:rPr>
                        <a:t>award, up to 60 months </a:t>
                      </a:r>
                      <a:r>
                        <a:rPr lang="en-US" sz="2100" baseline="0" dirty="0" smtClean="0">
                          <a:effectLst/>
                        </a:rPr>
                        <a:t>(5 years) </a:t>
                      </a:r>
                      <a:r>
                        <a:rPr lang="en-US" sz="2100" dirty="0" smtClean="0">
                          <a:effectLst/>
                        </a:rPr>
                        <a:t>of funding</a:t>
                      </a:r>
                      <a:endParaRPr lang="en-US" sz="2100" dirty="0">
                        <a:effectLst/>
                      </a:endParaRPr>
                    </a:p>
                  </a:txBody>
                  <a:tcPr marL="68580" marR="68580" marT="0" marB="0"/>
                </a:tc>
                <a:tc>
                  <a:txBody>
                    <a:bodyPr/>
                    <a:lstStyle/>
                    <a:p>
                      <a:pPr marL="0" marR="0">
                        <a:spcBef>
                          <a:spcPts val="0"/>
                        </a:spcBef>
                        <a:spcAft>
                          <a:spcPts val="0"/>
                        </a:spcAft>
                      </a:pPr>
                      <a:r>
                        <a:rPr lang="en-US" sz="2100" dirty="0">
                          <a:effectLst/>
                        </a:rPr>
                        <a:t>Up to $15 million per </a:t>
                      </a:r>
                      <a:r>
                        <a:rPr lang="en-US" sz="2100" dirty="0" smtClean="0">
                          <a:effectLst/>
                        </a:rPr>
                        <a:t>award, up to 60 months (5 years)</a:t>
                      </a:r>
                      <a:r>
                        <a:rPr lang="en-US" sz="2100" baseline="0" dirty="0" smtClean="0">
                          <a:effectLst/>
                        </a:rPr>
                        <a:t> of funding</a:t>
                      </a:r>
                      <a:r>
                        <a:rPr lang="en-US" sz="2100" dirty="0">
                          <a:effectLst/>
                        </a:rPr>
                        <a:t> </a:t>
                      </a:r>
                      <a:endParaRPr lang="en-US" sz="2100" dirty="0">
                        <a:effectLst/>
                        <a:latin typeface="Calibri"/>
                        <a:ea typeface="Calibri"/>
                        <a:cs typeface="Times New Roman"/>
                      </a:endParaRPr>
                    </a:p>
                  </a:txBody>
                  <a:tcPr marL="68580" marR="68580" marT="0" marB="0"/>
                </a:tc>
              </a:tr>
              <a:tr h="658747">
                <a:tc>
                  <a:txBody>
                    <a:bodyPr/>
                    <a:lstStyle/>
                    <a:p>
                      <a:pPr marL="0" marR="0">
                        <a:spcBef>
                          <a:spcPts val="0"/>
                        </a:spcBef>
                        <a:spcAft>
                          <a:spcPts val="0"/>
                        </a:spcAft>
                      </a:pPr>
                      <a:r>
                        <a:rPr lang="en-US" sz="2100" b="0" dirty="0" smtClean="0">
                          <a:effectLst/>
                        </a:rPr>
                        <a:t>8-16 </a:t>
                      </a:r>
                      <a:r>
                        <a:rPr lang="en-US" sz="2100" b="0" dirty="0">
                          <a:effectLst/>
                        </a:rPr>
                        <a:t>awards anticipated</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4-10 </a:t>
                      </a:r>
                      <a:r>
                        <a:rPr lang="en-US" sz="2100" dirty="0">
                          <a:effectLst/>
                        </a:rPr>
                        <a:t>awards anticipated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1-3 </a:t>
                      </a:r>
                      <a:r>
                        <a:rPr lang="en-US" sz="2100" dirty="0">
                          <a:effectLst/>
                        </a:rPr>
                        <a:t>awards anticipated</a:t>
                      </a:r>
                      <a:endParaRPr lang="en-US" sz="2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7897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 of EIR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596114767"/>
              </p:ext>
            </p:extLst>
          </p:nvPr>
        </p:nvGraphicFramePr>
        <p:xfrm>
          <a:off x="457200" y="987072"/>
          <a:ext cx="8229600" cy="4999854"/>
        </p:xfrm>
        <a:graphic>
          <a:graphicData uri="http://schemas.openxmlformats.org/drawingml/2006/table">
            <a:tbl>
              <a:tblPr firstRow="1" firstCol="1" bandRow="1">
                <a:tableStyleId>{5C22544A-7EE6-4342-B048-85BDC9FD1C3A}</a:tableStyleId>
              </a:tblPr>
              <a:tblGrid>
                <a:gridCol w="2622842"/>
                <a:gridCol w="5606758"/>
              </a:tblGrid>
              <a:tr h="657714">
                <a:tc>
                  <a:txBody>
                    <a:bodyPr/>
                    <a:lstStyle/>
                    <a:p>
                      <a:pPr marL="0" marR="0">
                        <a:spcBef>
                          <a:spcPts val="0"/>
                        </a:spcBef>
                        <a:spcAft>
                          <a:spcPts val="0"/>
                        </a:spcAft>
                      </a:pPr>
                      <a:r>
                        <a:rPr lang="en-US" sz="2600" dirty="0">
                          <a:effectLst/>
                        </a:rPr>
                        <a:t>Issue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Education Innovation and Research (EIR)</a:t>
                      </a:r>
                      <a:endParaRPr lang="en-US" sz="2600" dirty="0">
                        <a:effectLst/>
                        <a:latin typeface="Calibri"/>
                        <a:ea typeface="Calibri"/>
                        <a:cs typeface="Times New Roman"/>
                      </a:endParaRPr>
                    </a:p>
                  </a:txBody>
                  <a:tcPr marL="68580" marR="68580" marT="0" marB="0"/>
                </a:tc>
              </a:tr>
              <a:tr h="637686">
                <a:tc>
                  <a:txBody>
                    <a:bodyPr/>
                    <a:lstStyle/>
                    <a:p>
                      <a:pPr marL="0" marR="0">
                        <a:spcBef>
                          <a:spcPts val="0"/>
                        </a:spcBef>
                        <a:spcAft>
                          <a:spcPts val="0"/>
                        </a:spcAft>
                      </a:pPr>
                      <a:r>
                        <a:rPr lang="en-US" sz="2600" dirty="0">
                          <a:effectLst/>
                        </a:rPr>
                        <a:t>Tiered Evidence Structure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3 types of grants, </a:t>
                      </a:r>
                      <a:r>
                        <a:rPr lang="en-US" sz="2600" dirty="0" smtClean="0">
                          <a:effectLst/>
                        </a:rPr>
                        <a:t>with evidence determining</a:t>
                      </a:r>
                      <a:r>
                        <a:rPr lang="en-US" sz="2600" baseline="0" dirty="0" smtClean="0">
                          <a:effectLst/>
                        </a:rPr>
                        <a:t> the</a:t>
                      </a:r>
                      <a:r>
                        <a:rPr lang="en-US" sz="2600" dirty="0" smtClean="0">
                          <a:effectLst/>
                        </a:rPr>
                        <a:t> </a:t>
                      </a:r>
                      <a:r>
                        <a:rPr lang="en-US" sz="2600" dirty="0">
                          <a:effectLst/>
                        </a:rPr>
                        <a:t>level of funding</a:t>
                      </a:r>
                      <a:endParaRPr lang="en-US" sz="2600" dirty="0">
                        <a:effectLst/>
                        <a:latin typeface="Calibri"/>
                        <a:ea typeface="Calibri"/>
                        <a:cs typeface="Times New Roman"/>
                      </a:endParaRPr>
                    </a:p>
                  </a:txBody>
                  <a:tcPr marL="68580" marR="68580" marT="0" marB="0"/>
                </a:tc>
              </a:tr>
              <a:tr h="862382">
                <a:tc>
                  <a:txBody>
                    <a:bodyPr/>
                    <a:lstStyle/>
                    <a:p>
                      <a:pPr marL="0" marR="0">
                        <a:spcBef>
                          <a:spcPts val="0"/>
                        </a:spcBef>
                        <a:spcAft>
                          <a:spcPts val="0"/>
                        </a:spcAft>
                      </a:pPr>
                      <a:r>
                        <a:rPr lang="en-US" sz="2600" dirty="0">
                          <a:effectLst/>
                        </a:rPr>
                        <a:t>Eligibility</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Local Educational Agency, State Educational Agency, </a:t>
                      </a:r>
                      <a:r>
                        <a:rPr lang="en-US" sz="2600" dirty="0">
                          <a:effectLst/>
                        </a:rPr>
                        <a:t>Bureau of Indian </a:t>
                      </a:r>
                      <a:r>
                        <a:rPr lang="en-US" sz="2600" dirty="0" smtClean="0">
                          <a:effectLst/>
                        </a:rPr>
                        <a:t>Education, and Nonprofit</a:t>
                      </a:r>
                      <a:endParaRPr lang="en-US" sz="2600" dirty="0">
                        <a:effectLst/>
                        <a:latin typeface="Calibri"/>
                        <a:ea typeface="Calibri"/>
                        <a:cs typeface="Times New Roman"/>
                      </a:endParaRPr>
                    </a:p>
                  </a:txBody>
                  <a:tcPr marL="68580" marR="68580" marT="0" marB="0"/>
                </a:tc>
              </a:tr>
              <a:tr h="629878">
                <a:tc>
                  <a:txBody>
                    <a:bodyPr/>
                    <a:lstStyle/>
                    <a:p>
                      <a:pPr marL="0" marR="0">
                        <a:spcBef>
                          <a:spcPts val="0"/>
                        </a:spcBef>
                        <a:spcAft>
                          <a:spcPts val="0"/>
                        </a:spcAft>
                      </a:pPr>
                      <a:r>
                        <a:rPr lang="en-US" sz="2600" dirty="0">
                          <a:effectLst/>
                        </a:rPr>
                        <a:t>Rural</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Reserves 25% of funding for rural grantees serving rural areas</a:t>
                      </a:r>
                      <a:endParaRPr lang="en-US" sz="2600" dirty="0">
                        <a:effectLst/>
                        <a:latin typeface="Calibri"/>
                        <a:ea typeface="Calibri"/>
                        <a:cs typeface="Times New Roman"/>
                      </a:endParaRPr>
                    </a:p>
                  </a:txBody>
                  <a:tcPr marL="68580" marR="68580" marT="0" marB="0"/>
                </a:tc>
              </a:tr>
              <a:tr h="535351">
                <a:tc>
                  <a:txBody>
                    <a:bodyPr/>
                    <a:lstStyle/>
                    <a:p>
                      <a:pPr marL="0" marR="0">
                        <a:spcBef>
                          <a:spcPts val="0"/>
                        </a:spcBef>
                        <a:spcAft>
                          <a:spcPts val="0"/>
                        </a:spcAft>
                      </a:pPr>
                      <a:r>
                        <a:rPr lang="en-US" sz="2600" dirty="0">
                          <a:effectLst/>
                        </a:rPr>
                        <a:t>Priorities</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Field-Initiated Priorities </a:t>
                      </a:r>
                      <a:r>
                        <a:rPr lang="en-US" sz="2600" smtClean="0">
                          <a:effectLst/>
                        </a:rPr>
                        <a:t>+ ED-determined</a:t>
                      </a:r>
                      <a:r>
                        <a:rPr lang="en-US" sz="2600" baseline="0" smtClean="0">
                          <a:effectLst/>
                        </a:rPr>
                        <a:t> </a:t>
                      </a:r>
                      <a:r>
                        <a:rPr lang="en-US" sz="2600" baseline="0" dirty="0" smtClean="0">
                          <a:effectLst/>
                        </a:rPr>
                        <a:t>Invitational Priorities</a:t>
                      </a:r>
                      <a:endParaRPr lang="en-US" sz="2600" dirty="0">
                        <a:effectLst/>
                        <a:latin typeface="Calibri"/>
                        <a:ea typeface="Calibri"/>
                        <a:cs typeface="Times New Roman"/>
                      </a:endParaRPr>
                    </a:p>
                  </a:txBody>
                  <a:tcPr marL="68580" marR="68580" marT="0" marB="0"/>
                </a:tc>
              </a:tr>
              <a:tr h="641214">
                <a:tc>
                  <a:txBody>
                    <a:bodyPr/>
                    <a:lstStyle/>
                    <a:p>
                      <a:pPr marL="0" marR="0">
                        <a:spcBef>
                          <a:spcPts val="0"/>
                        </a:spcBef>
                        <a:spcAft>
                          <a:spcPts val="0"/>
                        </a:spcAft>
                      </a:pPr>
                      <a:r>
                        <a:rPr lang="en-US" sz="2600" dirty="0">
                          <a:effectLst/>
                        </a:rPr>
                        <a:t>Matching</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Requires</a:t>
                      </a:r>
                      <a:r>
                        <a:rPr lang="en-US" sz="2600" baseline="0" dirty="0" smtClean="0">
                          <a:effectLst/>
                        </a:rPr>
                        <a:t> </a:t>
                      </a:r>
                      <a:r>
                        <a:rPr lang="en-US" sz="2600" dirty="0" smtClean="0">
                          <a:effectLst/>
                        </a:rPr>
                        <a:t>10% Matching</a:t>
                      </a:r>
                      <a:endParaRPr lang="en-US" sz="2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9403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Grants</a:t>
            </a:r>
            <a:br>
              <a:rPr lang="en-US" dirty="0" smtClean="0"/>
            </a:br>
            <a:endParaRPr lang="en-US" dirty="0"/>
          </a:p>
        </p:txBody>
      </p:sp>
      <p:sp>
        <p:nvSpPr>
          <p:cNvPr id="3" name="Content Placeholder 2"/>
          <p:cNvSpPr>
            <a:spLocks noGrp="1"/>
          </p:cNvSpPr>
          <p:nvPr>
            <p:ph idx="1"/>
          </p:nvPr>
        </p:nvSpPr>
        <p:spPr/>
        <p:txBody>
          <a:bodyPr/>
          <a:lstStyle/>
          <a:p>
            <a:r>
              <a:rPr lang="en-US" sz="2600" dirty="0" smtClean="0"/>
              <a:t>Grants support education practices that </a:t>
            </a:r>
            <a:r>
              <a:rPr lang="en-US" sz="2600" dirty="0"/>
              <a:t>are </a:t>
            </a:r>
            <a:r>
              <a:rPr lang="en-US" sz="2600" dirty="0" smtClean="0"/>
              <a:t>new </a:t>
            </a:r>
            <a:r>
              <a:rPr lang="en-US" sz="2600" dirty="0"/>
              <a:t>compared to others that are underway </a:t>
            </a:r>
            <a:r>
              <a:rPr lang="en-US" sz="2600" dirty="0" smtClean="0"/>
              <a:t>nationally.</a:t>
            </a:r>
            <a:endParaRPr lang="en-US" sz="2600" dirty="0"/>
          </a:p>
          <a:p>
            <a:r>
              <a:rPr lang="en-US" sz="2800" dirty="0" smtClean="0"/>
              <a:t>Applicants </a:t>
            </a:r>
            <a:r>
              <a:rPr lang="en-US" sz="2800" dirty="0"/>
              <a:t>must demonstrate a rationale based on high quality research findings of evaluation </a:t>
            </a:r>
            <a:endParaRPr lang="en-US" sz="2600" dirty="0" smtClean="0"/>
          </a:p>
          <a:p>
            <a:r>
              <a:rPr lang="en-US" sz="2600" dirty="0" smtClean="0"/>
              <a:t>Projects are encouraged to focus on continuous improvement and iterative development to increase potential effectiveness.</a:t>
            </a:r>
          </a:p>
          <a:p>
            <a:r>
              <a:rPr lang="en-US" sz="2600" dirty="0" smtClean="0"/>
              <a:t>Evaluations should determine whether the practices can successfully improve student achievement and attainment, particularly for high-need students.</a:t>
            </a:r>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100680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Grants</a:t>
            </a:r>
            <a:endParaRPr lang="en-US" dirty="0"/>
          </a:p>
        </p:txBody>
      </p:sp>
      <p:sp>
        <p:nvSpPr>
          <p:cNvPr id="3" name="Content Placeholder 2"/>
          <p:cNvSpPr>
            <a:spLocks noGrp="1"/>
          </p:cNvSpPr>
          <p:nvPr>
            <p:ph idx="1"/>
          </p:nvPr>
        </p:nvSpPr>
        <p:spPr>
          <a:xfrm>
            <a:off x="457200" y="990600"/>
            <a:ext cx="8229600" cy="4449763"/>
          </a:xfrm>
        </p:spPr>
        <p:txBody>
          <a:bodyPr/>
          <a:lstStyle/>
          <a:p>
            <a:r>
              <a:rPr lang="en-US" sz="2600" dirty="0" smtClean="0"/>
              <a:t>Grants support projects supported by moderate evidence.</a:t>
            </a:r>
          </a:p>
          <a:p>
            <a:r>
              <a:rPr lang="en-US" sz="2600" dirty="0" smtClean="0"/>
              <a:t>Grants aim to refine and expand use of practices, and to scale them to regional or national level.</a:t>
            </a:r>
          </a:p>
          <a:p>
            <a:r>
              <a:rPr lang="en-US" sz="2600" dirty="0" smtClean="0"/>
              <a:t>Grants aim to learn more about contexts in which the practices are most effective and cost-effective.</a:t>
            </a:r>
          </a:p>
          <a:p>
            <a:r>
              <a:rPr lang="en-US" sz="2600" dirty="0" smtClean="0"/>
              <a:t>Grants aim to build knowledge base of effective practices.</a:t>
            </a:r>
          </a:p>
          <a:p>
            <a:r>
              <a:rPr lang="en-US" sz="2600" dirty="0" smtClean="0"/>
              <a:t>Evaluations of projects aim to measure project impact with new populations and in new settings, and to identify the core elements that can be adopted or replicated by others.</a:t>
            </a:r>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352411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Grants</a:t>
            </a:r>
            <a:endParaRPr lang="en-US" dirty="0"/>
          </a:p>
        </p:txBody>
      </p:sp>
      <p:sp>
        <p:nvSpPr>
          <p:cNvPr id="3" name="Content Placeholder 2"/>
          <p:cNvSpPr>
            <a:spLocks noGrp="1"/>
          </p:cNvSpPr>
          <p:nvPr>
            <p:ph idx="1"/>
          </p:nvPr>
        </p:nvSpPr>
        <p:spPr/>
        <p:txBody>
          <a:bodyPr/>
          <a:lstStyle/>
          <a:p>
            <a:r>
              <a:rPr lang="en-US" sz="2800" dirty="0"/>
              <a:t>Grants support projects supported by </a:t>
            </a:r>
            <a:r>
              <a:rPr lang="en-US" sz="2800" dirty="0" smtClean="0"/>
              <a:t>strong </a:t>
            </a:r>
            <a:r>
              <a:rPr lang="en-US" sz="2800" dirty="0"/>
              <a:t>evidence.</a:t>
            </a:r>
          </a:p>
          <a:p>
            <a:r>
              <a:rPr lang="en-US" sz="2800" dirty="0" smtClean="0"/>
              <a:t>Grants aim to </a:t>
            </a:r>
            <a:r>
              <a:rPr lang="en-US" sz="2800" dirty="0"/>
              <a:t>i</a:t>
            </a:r>
            <a:r>
              <a:rPr lang="en-US" sz="2800" dirty="0" smtClean="0"/>
              <a:t>dentify </a:t>
            </a:r>
            <a:r>
              <a:rPr lang="en-US" sz="2800" dirty="0"/>
              <a:t>the conditions in which the program </a:t>
            </a:r>
            <a:r>
              <a:rPr lang="en-US" sz="2800" dirty="0" smtClean="0"/>
              <a:t>is </a:t>
            </a:r>
            <a:r>
              <a:rPr lang="en-US" sz="2800" dirty="0"/>
              <a:t>most </a:t>
            </a:r>
            <a:r>
              <a:rPr lang="en-US" sz="2800" dirty="0" smtClean="0"/>
              <a:t>effective.</a:t>
            </a:r>
            <a:endParaRPr lang="en-US" sz="2800" dirty="0"/>
          </a:p>
          <a:p>
            <a:r>
              <a:rPr lang="en-US" sz="2800" dirty="0" smtClean="0"/>
              <a:t>Grants should </a:t>
            </a:r>
            <a:r>
              <a:rPr lang="en-US" sz="2800" dirty="0"/>
              <a:t>determine </a:t>
            </a:r>
            <a:r>
              <a:rPr lang="en-US" sz="2800" dirty="0" smtClean="0"/>
              <a:t>whether impacts </a:t>
            </a:r>
            <a:r>
              <a:rPr lang="en-US" sz="2800" dirty="0"/>
              <a:t>can be  successfully reproduced and sustained over time..</a:t>
            </a:r>
            <a:endParaRPr lang="en-US" sz="2800" dirty="0" smtClean="0"/>
          </a:p>
          <a:p>
            <a:r>
              <a:rPr lang="en-US" sz="2800" dirty="0" smtClean="0"/>
              <a:t>Grants are encouraged to be sustained and to continue to grow even after EIR funding ends.</a:t>
            </a:r>
            <a:endParaRPr lang="en-US" sz="28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232294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EIR Informational Recording TOPICS</a:t>
            </a:r>
            <a:endParaRPr lang="en-US" dirty="0"/>
          </a:p>
        </p:txBody>
      </p:sp>
      <p:sp>
        <p:nvSpPr>
          <p:cNvPr id="3" name="Content Placeholder 2"/>
          <p:cNvSpPr>
            <a:spLocks noGrp="1"/>
          </p:cNvSpPr>
          <p:nvPr>
            <p:ph idx="1"/>
          </p:nvPr>
        </p:nvSpPr>
        <p:spPr>
          <a:xfrm>
            <a:off x="457200" y="1493837"/>
            <a:ext cx="8229600" cy="4449763"/>
          </a:xfrm>
        </p:spPr>
        <p:txBody>
          <a:bodyPr/>
          <a:lstStyle/>
          <a:p>
            <a:r>
              <a:rPr lang="en-US" sz="3200" dirty="0" smtClean="0"/>
              <a:t>Eligibility</a:t>
            </a:r>
          </a:p>
          <a:p>
            <a:r>
              <a:rPr lang="en-US" sz="3200" dirty="0" smtClean="0"/>
              <a:t>Matching and Other General Requirements</a:t>
            </a:r>
          </a:p>
          <a:p>
            <a:r>
              <a:rPr lang="en-US" sz="3200" dirty="0" smtClean="0"/>
              <a:t>Priorities and Evidence Requirements</a:t>
            </a:r>
          </a:p>
          <a:p>
            <a:r>
              <a:rPr lang="en-US" sz="3200" dirty="0" smtClean="0"/>
              <a:t>Selection Criteria and Scoring</a:t>
            </a:r>
          </a:p>
          <a:p>
            <a:r>
              <a:rPr lang="en-US" sz="3200" dirty="0" smtClean="0"/>
              <a:t>Preparing a Budget Narrative</a:t>
            </a:r>
          </a:p>
          <a:p>
            <a:r>
              <a:rPr lang="en-US" sz="3200" dirty="0" smtClean="0"/>
              <a:t>Documents to Include in an Application</a:t>
            </a:r>
          </a:p>
          <a:p>
            <a:r>
              <a:rPr lang="en-US" sz="3200" dirty="0" smtClean="0"/>
              <a:t>Applying in Grants.gov</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8</a:t>
            </a:fld>
            <a:endParaRPr lang="en-US" dirty="0"/>
          </a:p>
        </p:txBody>
      </p:sp>
    </p:spTree>
    <p:extLst>
      <p:ext uri="{BB962C8B-B14F-4D97-AF65-F5344CB8AC3E}">
        <p14:creationId xmlns:p14="http://schemas.microsoft.com/office/powerpoint/2010/main" val="23165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Dates to remember</a:t>
            </a:r>
            <a:endParaRPr lang="en-US" dirty="0"/>
          </a:p>
        </p:txBody>
      </p:sp>
      <p:sp>
        <p:nvSpPr>
          <p:cNvPr id="3" name="Content Placeholder 2"/>
          <p:cNvSpPr>
            <a:spLocks noGrp="1"/>
          </p:cNvSpPr>
          <p:nvPr>
            <p:ph idx="1"/>
          </p:nvPr>
        </p:nvSpPr>
        <p:spPr>
          <a:xfrm>
            <a:off x="457200" y="914400"/>
            <a:ext cx="8229600" cy="4449763"/>
          </a:xfrm>
        </p:spPr>
        <p:txBody>
          <a:bodyPr/>
          <a:lstStyle/>
          <a:p>
            <a:pPr marL="0" indent="0">
              <a:buFont typeface="Arial" pitchFamily="34" charset="0"/>
              <a:buNone/>
              <a:defRPr/>
            </a:pPr>
            <a:r>
              <a:rPr lang="en-US" sz="2600" b="1" dirty="0" smtClean="0"/>
              <a:t>Expansion </a:t>
            </a:r>
            <a:r>
              <a:rPr lang="en-US" sz="2600" b="1" dirty="0"/>
              <a:t>(84.411A</a:t>
            </a:r>
            <a:r>
              <a:rPr lang="en-US" sz="2600" b="1" dirty="0" smtClean="0"/>
              <a:t>), Mid-phase (84.411B), and Early-phase </a:t>
            </a:r>
            <a:r>
              <a:rPr lang="en-US" sz="2600" b="1" dirty="0"/>
              <a:t>(84.411C</a:t>
            </a:r>
            <a:r>
              <a:rPr lang="en-US" sz="2600" b="1" dirty="0" smtClean="0"/>
              <a:t>) applications</a:t>
            </a:r>
          </a:p>
          <a:p>
            <a:pPr marL="0" indent="0" algn="ctr">
              <a:buFont typeface="Arial" pitchFamily="34" charset="0"/>
              <a:buNone/>
              <a:defRPr/>
            </a:pPr>
            <a:endParaRPr lang="en-US" sz="2600" dirty="0" smtClean="0"/>
          </a:p>
          <a:p>
            <a:pPr marL="571500" indent="-342900">
              <a:buFont typeface="Wingdings" panose="05000000000000000000" pitchFamily="2" charset="2"/>
              <a:buChar char="§"/>
              <a:defRPr/>
            </a:pPr>
            <a:r>
              <a:rPr lang="en-US" sz="2600" dirty="0" smtClean="0"/>
              <a:t>Applications available: </a:t>
            </a:r>
            <a:r>
              <a:rPr lang="en-US" sz="2600" b="1" dirty="0" smtClean="0"/>
              <a:t>April 19</a:t>
            </a:r>
            <a:r>
              <a:rPr lang="en-US" sz="2600" b="1" baseline="30000" dirty="0" smtClean="0"/>
              <a:t>th</a:t>
            </a:r>
            <a:r>
              <a:rPr lang="en-US" sz="2600" b="1" dirty="0" smtClean="0"/>
              <a:t>, 2018</a:t>
            </a:r>
          </a:p>
          <a:p>
            <a:pPr marL="571500" indent="-342900">
              <a:buFont typeface="Wingdings" panose="05000000000000000000" pitchFamily="2" charset="2"/>
              <a:buChar char="§"/>
              <a:defRPr/>
            </a:pPr>
            <a:r>
              <a:rPr lang="en-US" sz="2600" dirty="0" smtClean="0"/>
              <a:t>Deadline for transmitting applications: 4:30:00 PM Washington DC time </a:t>
            </a:r>
            <a:r>
              <a:rPr lang="en-US" sz="2600" b="1" dirty="0" smtClean="0"/>
              <a:t>June 5</a:t>
            </a:r>
            <a:r>
              <a:rPr lang="en-US" sz="2600" b="1" baseline="30000" dirty="0" smtClean="0"/>
              <a:t>th</a:t>
            </a:r>
            <a:r>
              <a:rPr lang="en-US" sz="2600" b="1" dirty="0" smtClean="0"/>
              <a:t>, 2018</a:t>
            </a:r>
          </a:p>
          <a:p>
            <a:pPr marL="571500" indent="-342900">
              <a:buFont typeface="Wingdings" panose="05000000000000000000" pitchFamily="2" charset="2"/>
              <a:buChar char="§"/>
              <a:defRPr/>
            </a:pPr>
            <a:r>
              <a:rPr lang="en-US" sz="2600" dirty="0" smtClean="0"/>
              <a:t>Awards </a:t>
            </a:r>
            <a:r>
              <a:rPr lang="en-US" sz="2600" dirty="0"/>
              <a:t>announced by: </a:t>
            </a:r>
            <a:r>
              <a:rPr lang="en-US" sz="2600" b="1" dirty="0" smtClean="0"/>
              <a:t>September 30</a:t>
            </a:r>
            <a:r>
              <a:rPr lang="en-US" sz="2600" b="1" baseline="30000" dirty="0" smtClean="0"/>
              <a:t>th</a:t>
            </a:r>
            <a:r>
              <a:rPr lang="en-US" sz="2600" b="1" dirty="0" smtClean="0"/>
              <a:t>, 2018</a:t>
            </a:r>
            <a:endParaRPr lang="en-US" sz="2600" b="1" dirty="0"/>
          </a:p>
        </p:txBody>
      </p:sp>
      <p:sp>
        <p:nvSpPr>
          <p:cNvPr id="51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defTabSz="914400" fontAlgn="base">
              <a:spcBef>
                <a:spcPct val="0"/>
              </a:spcBef>
              <a:spcAft>
                <a:spcPct val="0"/>
              </a:spcAft>
            </a:pPr>
            <a:fld id="{56367760-D174-4801-9219-C30C054FD278}" type="slidenum">
              <a:rPr lang="en-US" altLang="en-US" smtClean="0">
                <a:solidFill>
                  <a:srgbClr val="666666"/>
                </a:solidFill>
                <a:ea typeface="Tw Cen MT" pitchFamily="34" charset="0"/>
                <a:cs typeface="Tw Cen MT" pitchFamily="34" charset="0"/>
              </a:rPr>
              <a:pPr defTabSz="914400" fontAlgn="base">
                <a:spcBef>
                  <a:spcPct val="0"/>
                </a:spcBef>
                <a:spcAft>
                  <a:spcPct val="0"/>
                </a:spcAft>
              </a:pPr>
              <a:t>9</a:t>
            </a:fld>
            <a:endParaRPr lang="en-US" altLang="en-US" smtClean="0">
              <a:solidFill>
                <a:srgbClr val="666666"/>
              </a:solidFill>
              <a:ea typeface="Tw Cen MT" pitchFamily="34" charset="0"/>
              <a:cs typeface="Tw Cen MT" pitchFamily="34" charset="0"/>
            </a:endParaRPr>
          </a:p>
        </p:txBody>
      </p:sp>
    </p:spTree>
    <p:extLst>
      <p:ext uri="{BB962C8B-B14F-4D97-AF65-F5344CB8AC3E}">
        <p14:creationId xmlns:p14="http://schemas.microsoft.com/office/powerpoint/2010/main" val="1307660970"/>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2214</TotalTime>
  <Words>2271</Words>
  <Application>Microsoft Office PowerPoint</Application>
  <PresentationFormat>On-screen Show (4:3)</PresentationFormat>
  <Paragraphs>141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Dept of Ed</vt:lpstr>
      <vt:lpstr>Education Innovation and Research (EIR) Overview of the EIR Program</vt:lpstr>
      <vt:lpstr>PowerPoint Presentation</vt:lpstr>
      <vt:lpstr>EIR: A Model Tiered Evidence  Grant Program</vt:lpstr>
      <vt:lpstr>Key Components of EIR</vt:lpstr>
      <vt:lpstr>Early-Phase Grants </vt:lpstr>
      <vt:lpstr>Mid-Phase Grants</vt:lpstr>
      <vt:lpstr>EXPANSION Grants</vt:lpstr>
      <vt:lpstr>Other EIR Informational Recording TOPICS</vt:lpstr>
      <vt:lpstr>Dates to remember</vt:lpstr>
      <vt:lpstr>Education Innovation and Research (EIR) Overview of the EIR Program</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166</cp:revision>
  <cp:lastPrinted>2018-04-18T19:08:08Z</cp:lastPrinted>
  <dcterms:created xsi:type="dcterms:W3CDTF">2013-08-12T19:53:34Z</dcterms:created>
  <dcterms:modified xsi:type="dcterms:W3CDTF">2018-04-20T13:58:14Z</dcterms:modified>
</cp:coreProperties>
</file>