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 id="2147483680" r:id="rId6"/>
  </p:sldMasterIdLst>
  <p:notesMasterIdLst>
    <p:notesMasterId r:id="rId36"/>
  </p:notesMasterIdLst>
  <p:sldIdLst>
    <p:sldId id="257" r:id="rId7"/>
    <p:sldId id="258" r:id="rId8"/>
    <p:sldId id="287" r:id="rId9"/>
    <p:sldId id="286" r:id="rId10"/>
    <p:sldId id="259" r:id="rId11"/>
    <p:sldId id="260" r:id="rId12"/>
    <p:sldId id="261" r:id="rId13"/>
    <p:sldId id="262" r:id="rId14"/>
    <p:sldId id="263" r:id="rId15"/>
    <p:sldId id="264" r:id="rId16"/>
    <p:sldId id="289" r:id="rId17"/>
    <p:sldId id="291" r:id="rId18"/>
    <p:sldId id="265" r:id="rId19"/>
    <p:sldId id="292" r:id="rId20"/>
    <p:sldId id="267" r:id="rId21"/>
    <p:sldId id="269" r:id="rId22"/>
    <p:sldId id="270" r:id="rId23"/>
    <p:sldId id="271" r:id="rId24"/>
    <p:sldId id="272" r:id="rId25"/>
    <p:sldId id="273" r:id="rId26"/>
    <p:sldId id="274" r:id="rId27"/>
    <p:sldId id="275" r:id="rId28"/>
    <p:sldId id="277" r:id="rId29"/>
    <p:sldId id="278" r:id="rId30"/>
    <p:sldId id="279" r:id="rId31"/>
    <p:sldId id="280" r:id="rId32"/>
    <p:sldId id="283" r:id="rId33"/>
    <p:sldId id="288" r:id="rId34"/>
    <p:sldId id="28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gaard, Soren" initials="LS" lastIdx="2" clrIdx="0"/>
  <p:cmAuthor id="1" name="Howerton, Mia" initials="mdh" lastIdx="5" clrIdx="1"/>
  <p:cmAuthor id="2" name="Ashlee Schmidt" initials="AS" lastIdx="6" clrIdx="2"/>
  <p:cmAuthor id="3" name="Schmidt, Ashlee" initials="SA" lastIdx="6" clrIdx="3">
    <p:extLst>
      <p:ext uri="{19B8F6BF-5375-455C-9EA6-DF929625EA0E}">
        <p15:presenceInfo xmlns:p15="http://schemas.microsoft.com/office/powerpoint/2012/main" userId="S::Ashlee.Schmidt@ed.gov::06a129df-43cb-4a21-8cd8-ea8d5a1f403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B2EB4B-3CD0-41A8-A062-F792184281BE}" v="13" dt="2019-05-10T18:26:25.4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330" autoAdjust="0"/>
  </p:normalViewPr>
  <p:slideViewPr>
    <p:cSldViewPr>
      <p:cViewPr varScale="1">
        <p:scale>
          <a:sx n="56" d="100"/>
          <a:sy n="56" d="100"/>
        </p:scale>
        <p:origin x="1608" y="56"/>
      </p:cViewPr>
      <p:guideLst>
        <p:guide orient="horz" pos="2160"/>
        <p:guide pos="2880"/>
      </p:guideLst>
    </p:cSldViewPr>
  </p:slideViewPr>
  <p:notesTextViewPr>
    <p:cViewPr>
      <p:scale>
        <a:sx n="1" d="1"/>
        <a:sy n="1" d="1"/>
      </p:scale>
      <p:origin x="0" y="-936"/>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21" Type="http://schemas.openxmlformats.org/officeDocument/2006/relationships/slide" Target="slides/slide15.xml"/><Relationship Id="rId34" Type="http://schemas.openxmlformats.org/officeDocument/2006/relationships/slide" Target="slides/slide28.xml"/><Relationship Id="rId42" Type="http://schemas.microsoft.com/office/2016/11/relationships/changesInfo" Target="changesInfos/changesInfo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microsoft.com/office/2015/10/relationships/revisionInfo" Target="revisionInfo.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werton, Mia" userId="b604928c-72da-4e50-bf0f-9f36418370de" providerId="ADAL" clId="{87B2EB4B-3CD0-41A8-A062-F792184281BE}"/>
    <pc:docChg chg="custSel delSld modSld">
      <pc:chgData name="Howerton, Mia" userId="b604928c-72da-4e50-bf0f-9f36418370de" providerId="ADAL" clId="{87B2EB4B-3CD0-41A8-A062-F792184281BE}" dt="2019-05-10T18:29:55.815" v="326" actId="20577"/>
      <pc:docMkLst>
        <pc:docMk/>
      </pc:docMkLst>
      <pc:sldChg chg="del">
        <pc:chgData name="Howerton, Mia" userId="b604928c-72da-4e50-bf0f-9f36418370de" providerId="ADAL" clId="{87B2EB4B-3CD0-41A8-A062-F792184281BE}" dt="2019-05-10T18:26:37.505" v="1" actId="2696"/>
        <pc:sldMkLst>
          <pc:docMk/>
          <pc:sldMk cId="1001472976" sldId="266"/>
        </pc:sldMkLst>
      </pc:sldChg>
      <pc:sldChg chg="modNotes modNotesTx">
        <pc:chgData name="Howerton, Mia" userId="b604928c-72da-4e50-bf0f-9f36418370de" providerId="ADAL" clId="{87B2EB4B-3CD0-41A8-A062-F792184281BE}" dt="2019-05-10T18:29:55.815" v="326" actId="20577"/>
        <pc:sldMkLst>
          <pc:docMk/>
          <pc:sldMk cId="2413970422" sldId="29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7508B9-B754-441C-9223-379DDD18F2F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4778D968-C5C5-4B53-931D-475931C69A94}">
      <dgm:prSet phldrT="[Text]">
        <dgm:style>
          <a:lnRef idx="3">
            <a:schemeClr val="lt1"/>
          </a:lnRef>
          <a:fillRef idx="1">
            <a:schemeClr val="accent5"/>
          </a:fillRef>
          <a:effectRef idx="1">
            <a:schemeClr val="accent5"/>
          </a:effectRef>
          <a:fontRef idx="minor">
            <a:schemeClr val="lt1"/>
          </a:fontRef>
        </dgm:style>
      </dgm:prSet>
      <dgm:spPr/>
      <dgm:t>
        <a:bodyPr/>
        <a:lstStyle/>
        <a:p>
          <a:r>
            <a:rPr lang="en-US" dirty="0"/>
            <a:t>High-Need LEA(s)</a:t>
          </a:r>
        </a:p>
      </dgm:t>
    </dgm:pt>
    <dgm:pt modelId="{D7E9B5E9-2BC7-45AC-B102-8112D64E63F7}" type="parTrans" cxnId="{08F6355D-F194-4A7B-B8D3-DDE7CAC89E83}">
      <dgm:prSet/>
      <dgm:spPr/>
      <dgm:t>
        <a:bodyPr/>
        <a:lstStyle/>
        <a:p>
          <a:endParaRPr lang="en-US"/>
        </a:p>
      </dgm:t>
    </dgm:pt>
    <dgm:pt modelId="{98361064-ED88-4E6F-B648-7081B879054B}" type="sibTrans" cxnId="{08F6355D-F194-4A7B-B8D3-DDE7CAC89E83}">
      <dgm:prSet/>
      <dgm:spPr/>
      <dgm:t>
        <a:bodyPr/>
        <a:lstStyle/>
        <a:p>
          <a:endParaRPr lang="en-US"/>
        </a:p>
      </dgm:t>
    </dgm:pt>
    <dgm:pt modelId="{D477FC00-4DB5-4154-AF44-F13E7E4F2F75}">
      <dgm:prSet phldrT="[Text]">
        <dgm:style>
          <a:lnRef idx="3">
            <a:schemeClr val="lt1"/>
          </a:lnRef>
          <a:fillRef idx="1">
            <a:schemeClr val="accent6"/>
          </a:fillRef>
          <a:effectRef idx="1">
            <a:schemeClr val="accent6"/>
          </a:effectRef>
          <a:fontRef idx="minor">
            <a:schemeClr val="lt1"/>
          </a:fontRef>
        </dgm:style>
      </dgm:prSet>
      <dgm:spPr/>
      <dgm:t>
        <a:bodyPr/>
        <a:lstStyle/>
        <a:p>
          <a:r>
            <a:rPr lang="en-US" dirty="0"/>
            <a:t>High-Need School(s) served by the High-Need LEA(s)</a:t>
          </a:r>
        </a:p>
      </dgm:t>
    </dgm:pt>
    <dgm:pt modelId="{9142EB6D-7925-4327-B3C5-479684442540}" type="parTrans" cxnId="{E5166BA4-CA11-4236-864E-72F968BB1AD0}">
      <dgm:prSet>
        <dgm:style>
          <a:lnRef idx="1">
            <a:schemeClr val="dk1"/>
          </a:lnRef>
          <a:fillRef idx="0">
            <a:schemeClr val="dk1"/>
          </a:fillRef>
          <a:effectRef idx="0">
            <a:schemeClr val="dk1"/>
          </a:effectRef>
          <a:fontRef idx="minor">
            <a:schemeClr val="tx1"/>
          </a:fontRef>
        </dgm:style>
      </dgm:prSet>
      <dgm:spPr>
        <a:solidFill>
          <a:srgbClr val="0070C0"/>
        </a:solidFill>
        <a:ln w="28575"/>
      </dgm:spPr>
      <dgm:t>
        <a:bodyPr/>
        <a:lstStyle/>
        <a:p>
          <a:endParaRPr lang="en-US" sz="4000"/>
        </a:p>
      </dgm:t>
    </dgm:pt>
    <dgm:pt modelId="{2A1533D9-AA2D-4CF1-A4FA-EA27B91F9AD9}" type="sibTrans" cxnId="{E5166BA4-CA11-4236-864E-72F968BB1AD0}">
      <dgm:prSet/>
      <dgm:spPr/>
      <dgm:t>
        <a:bodyPr/>
        <a:lstStyle/>
        <a:p>
          <a:endParaRPr lang="en-US"/>
        </a:p>
      </dgm:t>
    </dgm:pt>
    <dgm:pt modelId="{A592F891-6E1E-4EA3-8627-FAB67A2E301F}">
      <dgm:prSet phldrT="[Text]">
        <dgm:style>
          <a:lnRef idx="3">
            <a:schemeClr val="lt1"/>
          </a:lnRef>
          <a:fillRef idx="1">
            <a:schemeClr val="accent1"/>
          </a:fillRef>
          <a:effectRef idx="1">
            <a:schemeClr val="accent1"/>
          </a:effectRef>
          <a:fontRef idx="minor">
            <a:schemeClr val="lt1"/>
          </a:fontRef>
        </dgm:style>
      </dgm:prSet>
      <dgm:spPr/>
      <dgm:t>
        <a:bodyPr/>
        <a:lstStyle/>
        <a:p>
          <a:r>
            <a:rPr lang="en-US" dirty="0"/>
            <a:t>Partner </a:t>
          </a:r>
          <a:r>
            <a:rPr lang="en-US" dirty="0" err="1"/>
            <a:t>IHE</a:t>
          </a:r>
          <a:endParaRPr lang="en-US" dirty="0"/>
        </a:p>
      </dgm:t>
    </dgm:pt>
    <dgm:pt modelId="{64F39E13-5EAF-4098-B0AB-75F714BFB5CE}" type="parTrans" cxnId="{95D6070F-8A2E-42A8-8675-67C8BB081FBB}">
      <dgm:prSet/>
      <dgm:spPr/>
      <dgm:t>
        <a:bodyPr/>
        <a:lstStyle/>
        <a:p>
          <a:endParaRPr lang="en-US"/>
        </a:p>
      </dgm:t>
    </dgm:pt>
    <dgm:pt modelId="{8A3F78F5-18D4-41A0-9D9E-239B4863C033}" type="sibTrans" cxnId="{95D6070F-8A2E-42A8-8675-67C8BB081FBB}">
      <dgm:prSet/>
      <dgm:spPr/>
      <dgm:t>
        <a:bodyPr/>
        <a:lstStyle/>
        <a:p>
          <a:endParaRPr lang="en-US"/>
        </a:p>
      </dgm:t>
    </dgm:pt>
    <dgm:pt modelId="{1EA78924-6472-486A-95A1-0A489255455A}">
      <dgm:prSet phldrT="[Text]">
        <dgm:style>
          <a:lnRef idx="3">
            <a:schemeClr val="lt1"/>
          </a:lnRef>
          <a:fillRef idx="1">
            <a:schemeClr val="accent4"/>
          </a:fillRef>
          <a:effectRef idx="1">
            <a:schemeClr val="accent4"/>
          </a:effectRef>
          <a:fontRef idx="minor">
            <a:schemeClr val="lt1"/>
          </a:fontRef>
        </dgm:style>
      </dgm:prSet>
      <dgm:spPr/>
      <dgm:t>
        <a:bodyPr/>
        <a:lstStyle/>
        <a:p>
          <a:r>
            <a:rPr lang="en-US" b="0" dirty="0"/>
            <a:t>College/School of Education within the partner IHE</a:t>
          </a:r>
        </a:p>
      </dgm:t>
    </dgm:pt>
    <dgm:pt modelId="{591FB768-F4CA-4CB3-BADD-4D02B02365C5}" type="parTrans" cxnId="{3C5D6C5A-7F22-4BCB-B6D0-DFAFBEB4936F}">
      <dgm:prSet>
        <dgm:style>
          <a:lnRef idx="1">
            <a:schemeClr val="dk1"/>
          </a:lnRef>
          <a:fillRef idx="0">
            <a:schemeClr val="dk1"/>
          </a:fillRef>
          <a:effectRef idx="0">
            <a:schemeClr val="dk1"/>
          </a:effectRef>
          <a:fontRef idx="minor">
            <a:schemeClr val="tx1"/>
          </a:fontRef>
        </dgm:style>
      </dgm:prSet>
      <dgm:spPr>
        <a:solidFill>
          <a:srgbClr val="0070C0"/>
        </a:solidFill>
        <a:ln w="28575"/>
      </dgm:spPr>
      <dgm:t>
        <a:bodyPr/>
        <a:lstStyle/>
        <a:p>
          <a:endParaRPr lang="en-US" sz="4000"/>
        </a:p>
      </dgm:t>
    </dgm:pt>
    <dgm:pt modelId="{0C738E8E-7C17-4EF3-A531-F93F781920F2}" type="sibTrans" cxnId="{3C5D6C5A-7F22-4BCB-B6D0-DFAFBEB4936F}">
      <dgm:prSet/>
      <dgm:spPr/>
      <dgm:t>
        <a:bodyPr/>
        <a:lstStyle/>
        <a:p>
          <a:endParaRPr lang="en-US"/>
        </a:p>
      </dgm:t>
    </dgm:pt>
    <dgm:pt modelId="{E126E841-2B5D-4472-8DD1-2181F7705DE4}">
      <dgm:prSet>
        <dgm:style>
          <a:lnRef idx="3">
            <a:schemeClr val="lt1"/>
          </a:lnRef>
          <a:fillRef idx="1">
            <a:schemeClr val="accent4"/>
          </a:fillRef>
          <a:effectRef idx="1">
            <a:schemeClr val="accent4"/>
          </a:effectRef>
          <a:fontRef idx="minor">
            <a:schemeClr val="lt1"/>
          </a:fontRef>
        </dgm:style>
      </dgm:prSet>
      <dgm:spPr/>
      <dgm:t>
        <a:bodyPr/>
        <a:lstStyle/>
        <a:p>
          <a:r>
            <a:rPr lang="en-US" b="0" dirty="0"/>
            <a:t>College/School of Arts and Sciences within the partner IHE</a:t>
          </a:r>
        </a:p>
      </dgm:t>
    </dgm:pt>
    <dgm:pt modelId="{1F198380-8CD2-45CD-BD59-8680E82B59A0}" type="parTrans" cxnId="{459D49CA-C5BA-4FCE-AB8A-ABF2B60AC413}">
      <dgm:prSet>
        <dgm:style>
          <a:lnRef idx="1">
            <a:schemeClr val="dk1"/>
          </a:lnRef>
          <a:fillRef idx="0">
            <a:schemeClr val="dk1"/>
          </a:fillRef>
          <a:effectRef idx="0">
            <a:schemeClr val="dk1"/>
          </a:effectRef>
          <a:fontRef idx="minor">
            <a:schemeClr val="tx1"/>
          </a:fontRef>
        </dgm:style>
      </dgm:prSet>
      <dgm:spPr>
        <a:solidFill>
          <a:srgbClr val="0070C0"/>
        </a:solidFill>
        <a:ln w="28575"/>
      </dgm:spPr>
      <dgm:t>
        <a:bodyPr/>
        <a:lstStyle/>
        <a:p>
          <a:endParaRPr lang="en-US" sz="4000"/>
        </a:p>
      </dgm:t>
    </dgm:pt>
    <dgm:pt modelId="{D573FCF8-C394-4D8F-9EA0-832CC2CD223C}" type="sibTrans" cxnId="{459D49CA-C5BA-4FCE-AB8A-ABF2B60AC413}">
      <dgm:prSet/>
      <dgm:spPr/>
      <dgm:t>
        <a:bodyPr/>
        <a:lstStyle/>
        <a:p>
          <a:endParaRPr lang="en-US"/>
        </a:p>
      </dgm:t>
    </dgm:pt>
    <dgm:pt modelId="{5967B167-C012-4206-94BC-9E0704AB6092}" type="pres">
      <dgm:prSet presAssocID="{0D7508B9-B754-441C-9223-379DDD18F2F6}" presName="hierChild1" presStyleCnt="0">
        <dgm:presLayoutVars>
          <dgm:orgChart val="1"/>
          <dgm:chPref val="1"/>
          <dgm:dir/>
          <dgm:animOne val="branch"/>
          <dgm:animLvl val="lvl"/>
          <dgm:resizeHandles/>
        </dgm:presLayoutVars>
      </dgm:prSet>
      <dgm:spPr/>
    </dgm:pt>
    <dgm:pt modelId="{21F04398-B3DA-4A0F-9DB2-4550CB8CD5BB}" type="pres">
      <dgm:prSet presAssocID="{4778D968-C5C5-4B53-931D-475931C69A94}" presName="hierRoot1" presStyleCnt="0">
        <dgm:presLayoutVars>
          <dgm:hierBranch val="init"/>
        </dgm:presLayoutVars>
      </dgm:prSet>
      <dgm:spPr/>
    </dgm:pt>
    <dgm:pt modelId="{4929D0AC-801F-4967-9829-2FA4C9A0AD4C}" type="pres">
      <dgm:prSet presAssocID="{4778D968-C5C5-4B53-931D-475931C69A94}" presName="rootComposite1" presStyleCnt="0"/>
      <dgm:spPr/>
    </dgm:pt>
    <dgm:pt modelId="{F64CDA36-78F2-4C80-BD89-9F6F8E406EED}" type="pres">
      <dgm:prSet presAssocID="{4778D968-C5C5-4B53-931D-475931C69A94}" presName="rootText1" presStyleLbl="node0" presStyleIdx="0" presStyleCnt="2">
        <dgm:presLayoutVars>
          <dgm:chPref val="3"/>
        </dgm:presLayoutVars>
      </dgm:prSet>
      <dgm:spPr/>
    </dgm:pt>
    <dgm:pt modelId="{04154517-A8C3-47AD-9E53-E41DBB74FADC}" type="pres">
      <dgm:prSet presAssocID="{4778D968-C5C5-4B53-931D-475931C69A94}" presName="rootConnector1" presStyleLbl="node1" presStyleIdx="0" presStyleCnt="0"/>
      <dgm:spPr/>
    </dgm:pt>
    <dgm:pt modelId="{796CBF62-CEA9-4689-913E-8E4F7E8811CE}" type="pres">
      <dgm:prSet presAssocID="{4778D968-C5C5-4B53-931D-475931C69A94}" presName="hierChild2" presStyleCnt="0"/>
      <dgm:spPr/>
    </dgm:pt>
    <dgm:pt modelId="{41A77D2B-E801-4AC4-AF05-CB6F8BDF8843}" type="pres">
      <dgm:prSet presAssocID="{9142EB6D-7925-4327-B3C5-479684442540}" presName="Name37" presStyleLbl="parChTrans1D2" presStyleIdx="0" presStyleCnt="3"/>
      <dgm:spPr/>
    </dgm:pt>
    <dgm:pt modelId="{0730EA86-2245-4B45-A3E2-20F6BC0960B3}" type="pres">
      <dgm:prSet presAssocID="{D477FC00-4DB5-4154-AF44-F13E7E4F2F75}" presName="hierRoot2" presStyleCnt="0">
        <dgm:presLayoutVars>
          <dgm:hierBranch val="init"/>
        </dgm:presLayoutVars>
      </dgm:prSet>
      <dgm:spPr/>
    </dgm:pt>
    <dgm:pt modelId="{A5138ABE-7FD8-4008-9BF9-B80DC9A00BBC}" type="pres">
      <dgm:prSet presAssocID="{D477FC00-4DB5-4154-AF44-F13E7E4F2F75}" presName="rootComposite" presStyleCnt="0"/>
      <dgm:spPr/>
    </dgm:pt>
    <dgm:pt modelId="{EB4345F8-B66B-4088-A05D-89C4F761C4C2}" type="pres">
      <dgm:prSet presAssocID="{D477FC00-4DB5-4154-AF44-F13E7E4F2F75}" presName="rootText" presStyleLbl="node2" presStyleIdx="0" presStyleCnt="3">
        <dgm:presLayoutVars>
          <dgm:chPref val="3"/>
        </dgm:presLayoutVars>
      </dgm:prSet>
      <dgm:spPr/>
    </dgm:pt>
    <dgm:pt modelId="{80B39698-D5F5-4712-9F4E-CE954D15AAE3}" type="pres">
      <dgm:prSet presAssocID="{D477FC00-4DB5-4154-AF44-F13E7E4F2F75}" presName="rootConnector" presStyleLbl="node2" presStyleIdx="0" presStyleCnt="3"/>
      <dgm:spPr/>
    </dgm:pt>
    <dgm:pt modelId="{556E68DF-3159-4E2D-A5EB-41554AC4E6FB}" type="pres">
      <dgm:prSet presAssocID="{D477FC00-4DB5-4154-AF44-F13E7E4F2F75}" presName="hierChild4" presStyleCnt="0"/>
      <dgm:spPr/>
    </dgm:pt>
    <dgm:pt modelId="{E3526BE8-C8D1-4B3C-8A4B-1BE110CC542F}" type="pres">
      <dgm:prSet presAssocID="{D477FC00-4DB5-4154-AF44-F13E7E4F2F75}" presName="hierChild5" presStyleCnt="0"/>
      <dgm:spPr/>
    </dgm:pt>
    <dgm:pt modelId="{5A842A06-1EE1-4E7E-A633-D54E99AAA13B}" type="pres">
      <dgm:prSet presAssocID="{4778D968-C5C5-4B53-931D-475931C69A94}" presName="hierChild3" presStyleCnt="0"/>
      <dgm:spPr/>
    </dgm:pt>
    <dgm:pt modelId="{AAAD4FB1-34EB-44BA-8BC4-5EF2C5E800DE}" type="pres">
      <dgm:prSet presAssocID="{A592F891-6E1E-4EA3-8627-FAB67A2E301F}" presName="hierRoot1" presStyleCnt="0">
        <dgm:presLayoutVars>
          <dgm:hierBranch val="init"/>
        </dgm:presLayoutVars>
      </dgm:prSet>
      <dgm:spPr/>
    </dgm:pt>
    <dgm:pt modelId="{F948BF70-8328-4C5F-98F7-E20C073F3F74}" type="pres">
      <dgm:prSet presAssocID="{A592F891-6E1E-4EA3-8627-FAB67A2E301F}" presName="rootComposite1" presStyleCnt="0"/>
      <dgm:spPr/>
    </dgm:pt>
    <dgm:pt modelId="{D536F8BC-6D1E-4609-804C-62AFB96BCE9E}" type="pres">
      <dgm:prSet presAssocID="{A592F891-6E1E-4EA3-8627-FAB67A2E301F}" presName="rootText1" presStyleLbl="node0" presStyleIdx="1" presStyleCnt="2">
        <dgm:presLayoutVars>
          <dgm:chPref val="3"/>
        </dgm:presLayoutVars>
      </dgm:prSet>
      <dgm:spPr/>
    </dgm:pt>
    <dgm:pt modelId="{23F4E3CB-C37D-47F4-9A4C-83629F7B995E}" type="pres">
      <dgm:prSet presAssocID="{A592F891-6E1E-4EA3-8627-FAB67A2E301F}" presName="rootConnector1" presStyleLbl="node1" presStyleIdx="0" presStyleCnt="0"/>
      <dgm:spPr/>
    </dgm:pt>
    <dgm:pt modelId="{2F2FAD98-EFC6-41D4-9B41-C17DA0A16625}" type="pres">
      <dgm:prSet presAssocID="{A592F891-6E1E-4EA3-8627-FAB67A2E301F}" presName="hierChild2" presStyleCnt="0"/>
      <dgm:spPr/>
    </dgm:pt>
    <dgm:pt modelId="{E8F43C7F-4672-4608-9E66-F61D394E7EBE}" type="pres">
      <dgm:prSet presAssocID="{1F198380-8CD2-45CD-BD59-8680E82B59A0}" presName="Name37" presStyleLbl="parChTrans1D2" presStyleIdx="1" presStyleCnt="3"/>
      <dgm:spPr/>
    </dgm:pt>
    <dgm:pt modelId="{3F16F694-35C2-42A4-B8D4-A449DDCDD24D}" type="pres">
      <dgm:prSet presAssocID="{E126E841-2B5D-4472-8DD1-2181F7705DE4}" presName="hierRoot2" presStyleCnt="0">
        <dgm:presLayoutVars>
          <dgm:hierBranch val="init"/>
        </dgm:presLayoutVars>
      </dgm:prSet>
      <dgm:spPr/>
    </dgm:pt>
    <dgm:pt modelId="{D2776FEF-9EDF-460C-8CEB-2685A069B421}" type="pres">
      <dgm:prSet presAssocID="{E126E841-2B5D-4472-8DD1-2181F7705DE4}" presName="rootComposite" presStyleCnt="0"/>
      <dgm:spPr/>
    </dgm:pt>
    <dgm:pt modelId="{BA2152F2-EA08-488F-A97D-052F313BEE39}" type="pres">
      <dgm:prSet presAssocID="{E126E841-2B5D-4472-8DD1-2181F7705DE4}" presName="rootText" presStyleLbl="node2" presStyleIdx="1" presStyleCnt="3" custScaleX="111388">
        <dgm:presLayoutVars>
          <dgm:chPref val="3"/>
        </dgm:presLayoutVars>
      </dgm:prSet>
      <dgm:spPr/>
    </dgm:pt>
    <dgm:pt modelId="{CF991CD8-F9B9-421E-A430-3716239E56CD}" type="pres">
      <dgm:prSet presAssocID="{E126E841-2B5D-4472-8DD1-2181F7705DE4}" presName="rootConnector" presStyleLbl="node2" presStyleIdx="1" presStyleCnt="3"/>
      <dgm:spPr/>
    </dgm:pt>
    <dgm:pt modelId="{5DA269E3-EB58-4434-9532-047FDDDC847A}" type="pres">
      <dgm:prSet presAssocID="{E126E841-2B5D-4472-8DD1-2181F7705DE4}" presName="hierChild4" presStyleCnt="0"/>
      <dgm:spPr/>
    </dgm:pt>
    <dgm:pt modelId="{ACEC2579-3DBD-423B-8F93-925FED742BA5}" type="pres">
      <dgm:prSet presAssocID="{E126E841-2B5D-4472-8DD1-2181F7705DE4}" presName="hierChild5" presStyleCnt="0"/>
      <dgm:spPr/>
    </dgm:pt>
    <dgm:pt modelId="{338C1152-5EDF-4A38-B35C-B9F02E10D109}" type="pres">
      <dgm:prSet presAssocID="{591FB768-F4CA-4CB3-BADD-4D02B02365C5}" presName="Name37" presStyleLbl="parChTrans1D2" presStyleIdx="2" presStyleCnt="3"/>
      <dgm:spPr/>
    </dgm:pt>
    <dgm:pt modelId="{5C976C5F-C2B7-42D7-92FE-8C6A7375555A}" type="pres">
      <dgm:prSet presAssocID="{1EA78924-6472-486A-95A1-0A489255455A}" presName="hierRoot2" presStyleCnt="0">
        <dgm:presLayoutVars>
          <dgm:hierBranch val="init"/>
        </dgm:presLayoutVars>
      </dgm:prSet>
      <dgm:spPr/>
    </dgm:pt>
    <dgm:pt modelId="{01794B07-E3A6-4096-8722-587B5BD55FB2}" type="pres">
      <dgm:prSet presAssocID="{1EA78924-6472-486A-95A1-0A489255455A}" presName="rootComposite" presStyleCnt="0"/>
      <dgm:spPr/>
    </dgm:pt>
    <dgm:pt modelId="{01ED9FBC-D10D-49FA-9214-09E40CED5B4D}" type="pres">
      <dgm:prSet presAssocID="{1EA78924-6472-486A-95A1-0A489255455A}" presName="rootText" presStyleLbl="node2" presStyleIdx="2" presStyleCnt="3">
        <dgm:presLayoutVars>
          <dgm:chPref val="3"/>
        </dgm:presLayoutVars>
      </dgm:prSet>
      <dgm:spPr/>
    </dgm:pt>
    <dgm:pt modelId="{A4D47C7C-891A-49D8-A3FB-953BDDF8EB10}" type="pres">
      <dgm:prSet presAssocID="{1EA78924-6472-486A-95A1-0A489255455A}" presName="rootConnector" presStyleLbl="node2" presStyleIdx="2" presStyleCnt="3"/>
      <dgm:spPr/>
    </dgm:pt>
    <dgm:pt modelId="{394383A1-C09C-4087-B74C-532AB4B3B016}" type="pres">
      <dgm:prSet presAssocID="{1EA78924-6472-486A-95A1-0A489255455A}" presName="hierChild4" presStyleCnt="0"/>
      <dgm:spPr/>
    </dgm:pt>
    <dgm:pt modelId="{13B025D4-9216-48D0-8FD4-B5649419E6E9}" type="pres">
      <dgm:prSet presAssocID="{1EA78924-6472-486A-95A1-0A489255455A}" presName="hierChild5" presStyleCnt="0"/>
      <dgm:spPr/>
    </dgm:pt>
    <dgm:pt modelId="{72FF6524-BD46-4D05-9171-ACAC79D0BDB3}" type="pres">
      <dgm:prSet presAssocID="{A592F891-6E1E-4EA3-8627-FAB67A2E301F}" presName="hierChild3" presStyleCnt="0"/>
      <dgm:spPr/>
    </dgm:pt>
  </dgm:ptLst>
  <dgm:cxnLst>
    <dgm:cxn modelId="{95D6070F-8A2E-42A8-8675-67C8BB081FBB}" srcId="{0D7508B9-B754-441C-9223-379DDD18F2F6}" destId="{A592F891-6E1E-4EA3-8627-FAB67A2E301F}" srcOrd="1" destOrd="0" parTransId="{64F39E13-5EAF-4098-B0AB-75F714BFB5CE}" sibTransId="{8A3F78F5-18D4-41A0-9D9E-239B4863C033}"/>
    <dgm:cxn modelId="{2E8CB415-D930-4058-B3CF-0D8EBE53C241}" type="presOf" srcId="{1EA78924-6472-486A-95A1-0A489255455A}" destId="{A4D47C7C-891A-49D8-A3FB-953BDDF8EB10}" srcOrd="1" destOrd="0" presId="urn:microsoft.com/office/officeart/2005/8/layout/orgChart1"/>
    <dgm:cxn modelId="{A8C92D18-912E-4CA9-8558-263BBE1F44F7}" type="presOf" srcId="{1EA78924-6472-486A-95A1-0A489255455A}" destId="{01ED9FBC-D10D-49FA-9214-09E40CED5B4D}" srcOrd="0" destOrd="0" presId="urn:microsoft.com/office/officeart/2005/8/layout/orgChart1"/>
    <dgm:cxn modelId="{BD01F51B-AE10-4DDF-AD38-FE971CE983AA}" type="presOf" srcId="{4778D968-C5C5-4B53-931D-475931C69A94}" destId="{F64CDA36-78F2-4C80-BD89-9F6F8E406EED}" srcOrd="0" destOrd="0" presId="urn:microsoft.com/office/officeart/2005/8/layout/orgChart1"/>
    <dgm:cxn modelId="{3960093E-03E1-4530-84D6-B3EBBE8E7D44}" type="presOf" srcId="{D477FC00-4DB5-4154-AF44-F13E7E4F2F75}" destId="{80B39698-D5F5-4712-9F4E-CE954D15AAE3}" srcOrd="1" destOrd="0" presId="urn:microsoft.com/office/officeart/2005/8/layout/orgChart1"/>
    <dgm:cxn modelId="{2E71E75C-97D6-42D9-9C3A-4AF644CA621A}" type="presOf" srcId="{D477FC00-4DB5-4154-AF44-F13E7E4F2F75}" destId="{EB4345F8-B66B-4088-A05D-89C4F761C4C2}" srcOrd="0" destOrd="0" presId="urn:microsoft.com/office/officeart/2005/8/layout/orgChart1"/>
    <dgm:cxn modelId="{08F6355D-F194-4A7B-B8D3-DDE7CAC89E83}" srcId="{0D7508B9-B754-441C-9223-379DDD18F2F6}" destId="{4778D968-C5C5-4B53-931D-475931C69A94}" srcOrd="0" destOrd="0" parTransId="{D7E9B5E9-2BC7-45AC-B102-8112D64E63F7}" sibTransId="{98361064-ED88-4E6F-B648-7081B879054B}"/>
    <dgm:cxn modelId="{3C5D6C5A-7F22-4BCB-B6D0-DFAFBEB4936F}" srcId="{A592F891-6E1E-4EA3-8627-FAB67A2E301F}" destId="{1EA78924-6472-486A-95A1-0A489255455A}" srcOrd="1" destOrd="0" parTransId="{591FB768-F4CA-4CB3-BADD-4D02B02365C5}" sibTransId="{0C738E8E-7C17-4EF3-A531-F93F781920F2}"/>
    <dgm:cxn modelId="{28668285-B0F1-42FB-8CE2-903AC68B0B74}" type="presOf" srcId="{E126E841-2B5D-4472-8DD1-2181F7705DE4}" destId="{BA2152F2-EA08-488F-A97D-052F313BEE39}" srcOrd="0" destOrd="0" presId="urn:microsoft.com/office/officeart/2005/8/layout/orgChart1"/>
    <dgm:cxn modelId="{18087B8B-579F-4AC7-AA92-B88A7FD57163}" type="presOf" srcId="{4778D968-C5C5-4B53-931D-475931C69A94}" destId="{04154517-A8C3-47AD-9E53-E41DBB74FADC}" srcOrd="1" destOrd="0" presId="urn:microsoft.com/office/officeart/2005/8/layout/orgChart1"/>
    <dgm:cxn modelId="{E4F2E994-BCC4-41D5-942E-8BF29ECBAABC}" type="presOf" srcId="{A592F891-6E1E-4EA3-8627-FAB67A2E301F}" destId="{D536F8BC-6D1E-4609-804C-62AFB96BCE9E}" srcOrd="0" destOrd="0" presId="urn:microsoft.com/office/officeart/2005/8/layout/orgChart1"/>
    <dgm:cxn modelId="{8204199B-409B-4E3E-8F18-94B0ADC61EA6}" type="presOf" srcId="{591FB768-F4CA-4CB3-BADD-4D02B02365C5}" destId="{338C1152-5EDF-4A38-B35C-B9F02E10D109}" srcOrd="0" destOrd="0" presId="urn:microsoft.com/office/officeart/2005/8/layout/orgChart1"/>
    <dgm:cxn modelId="{6E48339E-6DE6-424A-B57C-2A7701C82AC5}" type="presOf" srcId="{E126E841-2B5D-4472-8DD1-2181F7705DE4}" destId="{CF991CD8-F9B9-421E-A430-3716239E56CD}" srcOrd="1" destOrd="0" presId="urn:microsoft.com/office/officeart/2005/8/layout/orgChart1"/>
    <dgm:cxn modelId="{E5166BA4-CA11-4236-864E-72F968BB1AD0}" srcId="{4778D968-C5C5-4B53-931D-475931C69A94}" destId="{D477FC00-4DB5-4154-AF44-F13E7E4F2F75}" srcOrd="0" destOrd="0" parTransId="{9142EB6D-7925-4327-B3C5-479684442540}" sibTransId="{2A1533D9-AA2D-4CF1-A4FA-EA27B91F9AD9}"/>
    <dgm:cxn modelId="{459D49CA-C5BA-4FCE-AB8A-ABF2B60AC413}" srcId="{A592F891-6E1E-4EA3-8627-FAB67A2E301F}" destId="{E126E841-2B5D-4472-8DD1-2181F7705DE4}" srcOrd="0" destOrd="0" parTransId="{1F198380-8CD2-45CD-BD59-8680E82B59A0}" sibTransId="{D573FCF8-C394-4D8F-9EA0-832CC2CD223C}"/>
    <dgm:cxn modelId="{B89B39D9-418D-4944-A2E8-62BCB5C4BFA0}" type="presOf" srcId="{9142EB6D-7925-4327-B3C5-479684442540}" destId="{41A77D2B-E801-4AC4-AF05-CB6F8BDF8843}" srcOrd="0" destOrd="0" presId="urn:microsoft.com/office/officeart/2005/8/layout/orgChart1"/>
    <dgm:cxn modelId="{E8406ADE-CA06-46C5-8DCA-BB8B5912B0C3}" type="presOf" srcId="{1F198380-8CD2-45CD-BD59-8680E82B59A0}" destId="{E8F43C7F-4672-4608-9E66-F61D394E7EBE}" srcOrd="0" destOrd="0" presId="urn:microsoft.com/office/officeart/2005/8/layout/orgChart1"/>
    <dgm:cxn modelId="{63075ADE-ADBC-4A48-9876-E943234789A2}" type="presOf" srcId="{0D7508B9-B754-441C-9223-379DDD18F2F6}" destId="{5967B167-C012-4206-94BC-9E0704AB6092}" srcOrd="0" destOrd="0" presId="urn:microsoft.com/office/officeart/2005/8/layout/orgChart1"/>
    <dgm:cxn modelId="{E7764DF4-3CF8-41E9-9B71-421BEF1BF0D9}" type="presOf" srcId="{A592F891-6E1E-4EA3-8627-FAB67A2E301F}" destId="{23F4E3CB-C37D-47F4-9A4C-83629F7B995E}" srcOrd="1" destOrd="0" presId="urn:microsoft.com/office/officeart/2005/8/layout/orgChart1"/>
    <dgm:cxn modelId="{8A5DCCBB-4A39-4922-9B21-EA9CFD95A423}" type="presParOf" srcId="{5967B167-C012-4206-94BC-9E0704AB6092}" destId="{21F04398-B3DA-4A0F-9DB2-4550CB8CD5BB}" srcOrd="0" destOrd="0" presId="urn:microsoft.com/office/officeart/2005/8/layout/orgChart1"/>
    <dgm:cxn modelId="{C6FC0E6E-1DC3-44B4-8B9B-FEE50D6B3D64}" type="presParOf" srcId="{21F04398-B3DA-4A0F-9DB2-4550CB8CD5BB}" destId="{4929D0AC-801F-4967-9829-2FA4C9A0AD4C}" srcOrd="0" destOrd="0" presId="urn:microsoft.com/office/officeart/2005/8/layout/orgChart1"/>
    <dgm:cxn modelId="{40240611-1B6E-49C7-B8D3-CFA7CB054940}" type="presParOf" srcId="{4929D0AC-801F-4967-9829-2FA4C9A0AD4C}" destId="{F64CDA36-78F2-4C80-BD89-9F6F8E406EED}" srcOrd="0" destOrd="0" presId="urn:microsoft.com/office/officeart/2005/8/layout/orgChart1"/>
    <dgm:cxn modelId="{DC02DB9E-63FC-4B46-9DCD-7551096C71AD}" type="presParOf" srcId="{4929D0AC-801F-4967-9829-2FA4C9A0AD4C}" destId="{04154517-A8C3-47AD-9E53-E41DBB74FADC}" srcOrd="1" destOrd="0" presId="urn:microsoft.com/office/officeart/2005/8/layout/orgChart1"/>
    <dgm:cxn modelId="{13A9312B-3841-4B26-B50F-CE2A78CC5837}" type="presParOf" srcId="{21F04398-B3DA-4A0F-9DB2-4550CB8CD5BB}" destId="{796CBF62-CEA9-4689-913E-8E4F7E8811CE}" srcOrd="1" destOrd="0" presId="urn:microsoft.com/office/officeart/2005/8/layout/orgChart1"/>
    <dgm:cxn modelId="{80E99C6F-D46C-4912-B6AB-BBCB855D9D0E}" type="presParOf" srcId="{796CBF62-CEA9-4689-913E-8E4F7E8811CE}" destId="{41A77D2B-E801-4AC4-AF05-CB6F8BDF8843}" srcOrd="0" destOrd="0" presId="urn:microsoft.com/office/officeart/2005/8/layout/orgChart1"/>
    <dgm:cxn modelId="{A335A96F-1C72-4B07-823D-8CC970F2BA4C}" type="presParOf" srcId="{796CBF62-CEA9-4689-913E-8E4F7E8811CE}" destId="{0730EA86-2245-4B45-A3E2-20F6BC0960B3}" srcOrd="1" destOrd="0" presId="urn:microsoft.com/office/officeart/2005/8/layout/orgChart1"/>
    <dgm:cxn modelId="{D8579313-D619-4086-85AD-435A401C5226}" type="presParOf" srcId="{0730EA86-2245-4B45-A3E2-20F6BC0960B3}" destId="{A5138ABE-7FD8-4008-9BF9-B80DC9A00BBC}" srcOrd="0" destOrd="0" presId="urn:microsoft.com/office/officeart/2005/8/layout/orgChart1"/>
    <dgm:cxn modelId="{9E543C14-03D9-439F-A6D2-6E9542C03836}" type="presParOf" srcId="{A5138ABE-7FD8-4008-9BF9-B80DC9A00BBC}" destId="{EB4345F8-B66B-4088-A05D-89C4F761C4C2}" srcOrd="0" destOrd="0" presId="urn:microsoft.com/office/officeart/2005/8/layout/orgChart1"/>
    <dgm:cxn modelId="{E8DFE17E-D38F-4EB4-B503-6B33BA82C180}" type="presParOf" srcId="{A5138ABE-7FD8-4008-9BF9-B80DC9A00BBC}" destId="{80B39698-D5F5-4712-9F4E-CE954D15AAE3}" srcOrd="1" destOrd="0" presId="urn:microsoft.com/office/officeart/2005/8/layout/orgChart1"/>
    <dgm:cxn modelId="{E4F3735B-4C79-4186-9B4D-4B96515B4E1F}" type="presParOf" srcId="{0730EA86-2245-4B45-A3E2-20F6BC0960B3}" destId="{556E68DF-3159-4E2D-A5EB-41554AC4E6FB}" srcOrd="1" destOrd="0" presId="urn:microsoft.com/office/officeart/2005/8/layout/orgChart1"/>
    <dgm:cxn modelId="{AA0831E0-B799-4EF8-ABEC-552A14EEAEC2}" type="presParOf" srcId="{0730EA86-2245-4B45-A3E2-20F6BC0960B3}" destId="{E3526BE8-C8D1-4B3C-8A4B-1BE110CC542F}" srcOrd="2" destOrd="0" presId="urn:microsoft.com/office/officeart/2005/8/layout/orgChart1"/>
    <dgm:cxn modelId="{5A55128A-CD6F-446C-985E-954ECF05AE04}" type="presParOf" srcId="{21F04398-B3DA-4A0F-9DB2-4550CB8CD5BB}" destId="{5A842A06-1EE1-4E7E-A633-D54E99AAA13B}" srcOrd="2" destOrd="0" presId="urn:microsoft.com/office/officeart/2005/8/layout/orgChart1"/>
    <dgm:cxn modelId="{F1CC4C86-F2C2-47AE-9351-4ECEC7ED8843}" type="presParOf" srcId="{5967B167-C012-4206-94BC-9E0704AB6092}" destId="{AAAD4FB1-34EB-44BA-8BC4-5EF2C5E800DE}" srcOrd="1" destOrd="0" presId="urn:microsoft.com/office/officeart/2005/8/layout/orgChart1"/>
    <dgm:cxn modelId="{9ACF6946-A081-491D-B595-8CA8D7738CE2}" type="presParOf" srcId="{AAAD4FB1-34EB-44BA-8BC4-5EF2C5E800DE}" destId="{F948BF70-8328-4C5F-98F7-E20C073F3F74}" srcOrd="0" destOrd="0" presId="urn:microsoft.com/office/officeart/2005/8/layout/orgChart1"/>
    <dgm:cxn modelId="{8D238B1C-06B2-477F-8B9C-45DBEA258B04}" type="presParOf" srcId="{F948BF70-8328-4C5F-98F7-E20C073F3F74}" destId="{D536F8BC-6D1E-4609-804C-62AFB96BCE9E}" srcOrd="0" destOrd="0" presId="urn:microsoft.com/office/officeart/2005/8/layout/orgChart1"/>
    <dgm:cxn modelId="{A99536BF-E21D-4596-A7D1-0A11AF16F6E5}" type="presParOf" srcId="{F948BF70-8328-4C5F-98F7-E20C073F3F74}" destId="{23F4E3CB-C37D-47F4-9A4C-83629F7B995E}" srcOrd="1" destOrd="0" presId="urn:microsoft.com/office/officeart/2005/8/layout/orgChart1"/>
    <dgm:cxn modelId="{70A9BF96-8D9F-4878-9242-88701EA825F5}" type="presParOf" srcId="{AAAD4FB1-34EB-44BA-8BC4-5EF2C5E800DE}" destId="{2F2FAD98-EFC6-41D4-9B41-C17DA0A16625}" srcOrd="1" destOrd="0" presId="urn:microsoft.com/office/officeart/2005/8/layout/orgChart1"/>
    <dgm:cxn modelId="{91E296AB-579D-4962-BF39-896C09D4BBE3}" type="presParOf" srcId="{2F2FAD98-EFC6-41D4-9B41-C17DA0A16625}" destId="{E8F43C7F-4672-4608-9E66-F61D394E7EBE}" srcOrd="0" destOrd="0" presId="urn:microsoft.com/office/officeart/2005/8/layout/orgChart1"/>
    <dgm:cxn modelId="{1BA9F632-C8DE-411B-9077-B5D3878033A3}" type="presParOf" srcId="{2F2FAD98-EFC6-41D4-9B41-C17DA0A16625}" destId="{3F16F694-35C2-42A4-B8D4-A449DDCDD24D}" srcOrd="1" destOrd="0" presId="urn:microsoft.com/office/officeart/2005/8/layout/orgChart1"/>
    <dgm:cxn modelId="{2D39266F-12A2-4114-853F-6B9DF49C3186}" type="presParOf" srcId="{3F16F694-35C2-42A4-B8D4-A449DDCDD24D}" destId="{D2776FEF-9EDF-460C-8CEB-2685A069B421}" srcOrd="0" destOrd="0" presId="urn:microsoft.com/office/officeart/2005/8/layout/orgChart1"/>
    <dgm:cxn modelId="{2A2A90B0-D190-4CD9-B5D4-AB3533D2B5D2}" type="presParOf" srcId="{D2776FEF-9EDF-460C-8CEB-2685A069B421}" destId="{BA2152F2-EA08-488F-A97D-052F313BEE39}" srcOrd="0" destOrd="0" presId="urn:microsoft.com/office/officeart/2005/8/layout/orgChart1"/>
    <dgm:cxn modelId="{C5EE375A-C1D5-451A-8A42-30AAF20B183E}" type="presParOf" srcId="{D2776FEF-9EDF-460C-8CEB-2685A069B421}" destId="{CF991CD8-F9B9-421E-A430-3716239E56CD}" srcOrd="1" destOrd="0" presId="urn:microsoft.com/office/officeart/2005/8/layout/orgChart1"/>
    <dgm:cxn modelId="{6BD2F85E-E269-42D8-A002-ACA54B152D5F}" type="presParOf" srcId="{3F16F694-35C2-42A4-B8D4-A449DDCDD24D}" destId="{5DA269E3-EB58-4434-9532-047FDDDC847A}" srcOrd="1" destOrd="0" presId="urn:microsoft.com/office/officeart/2005/8/layout/orgChart1"/>
    <dgm:cxn modelId="{BB4D732E-8933-4C56-88FB-ED4FBB9349F7}" type="presParOf" srcId="{3F16F694-35C2-42A4-B8D4-A449DDCDD24D}" destId="{ACEC2579-3DBD-423B-8F93-925FED742BA5}" srcOrd="2" destOrd="0" presId="urn:microsoft.com/office/officeart/2005/8/layout/orgChart1"/>
    <dgm:cxn modelId="{4D9C70C5-E0D5-4FE8-93EE-F376E6B647BF}" type="presParOf" srcId="{2F2FAD98-EFC6-41D4-9B41-C17DA0A16625}" destId="{338C1152-5EDF-4A38-B35C-B9F02E10D109}" srcOrd="2" destOrd="0" presId="urn:microsoft.com/office/officeart/2005/8/layout/orgChart1"/>
    <dgm:cxn modelId="{BAF05C43-19CC-4522-9F40-117F48E698CB}" type="presParOf" srcId="{2F2FAD98-EFC6-41D4-9B41-C17DA0A16625}" destId="{5C976C5F-C2B7-42D7-92FE-8C6A7375555A}" srcOrd="3" destOrd="0" presId="urn:microsoft.com/office/officeart/2005/8/layout/orgChart1"/>
    <dgm:cxn modelId="{034F20F7-CF72-4925-8BA1-5D7A2559109E}" type="presParOf" srcId="{5C976C5F-C2B7-42D7-92FE-8C6A7375555A}" destId="{01794B07-E3A6-4096-8722-587B5BD55FB2}" srcOrd="0" destOrd="0" presId="urn:microsoft.com/office/officeart/2005/8/layout/orgChart1"/>
    <dgm:cxn modelId="{A53AEB04-4F6D-450B-93EC-022AD4C27B14}" type="presParOf" srcId="{01794B07-E3A6-4096-8722-587B5BD55FB2}" destId="{01ED9FBC-D10D-49FA-9214-09E40CED5B4D}" srcOrd="0" destOrd="0" presId="urn:microsoft.com/office/officeart/2005/8/layout/orgChart1"/>
    <dgm:cxn modelId="{E50BC032-710F-425C-B690-49288BB3B863}" type="presParOf" srcId="{01794B07-E3A6-4096-8722-587B5BD55FB2}" destId="{A4D47C7C-891A-49D8-A3FB-953BDDF8EB10}" srcOrd="1" destOrd="0" presId="urn:microsoft.com/office/officeart/2005/8/layout/orgChart1"/>
    <dgm:cxn modelId="{1F1D9B4D-4905-40FB-847D-CF6C22E73E7A}" type="presParOf" srcId="{5C976C5F-C2B7-42D7-92FE-8C6A7375555A}" destId="{394383A1-C09C-4087-B74C-532AB4B3B016}" srcOrd="1" destOrd="0" presId="urn:microsoft.com/office/officeart/2005/8/layout/orgChart1"/>
    <dgm:cxn modelId="{2E3BCDA1-0330-4640-AF1E-F4636873181F}" type="presParOf" srcId="{5C976C5F-C2B7-42D7-92FE-8C6A7375555A}" destId="{13B025D4-9216-48D0-8FD4-B5649419E6E9}" srcOrd="2" destOrd="0" presId="urn:microsoft.com/office/officeart/2005/8/layout/orgChart1"/>
    <dgm:cxn modelId="{70D4D471-0B50-4951-A8D3-F30DADC78025}" type="presParOf" srcId="{AAAD4FB1-34EB-44BA-8BC4-5EF2C5E800DE}" destId="{72FF6524-BD46-4D05-9171-ACAC79D0BDB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B49CA78-6CA0-42FA-B2C8-438FCBD9C81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AA6588A6-3E3D-443B-90F2-CB8E2655E915}">
      <dgm:prSet phldrT="[Text]" custT="1"/>
      <dgm:spPr/>
      <dgm:t>
        <a:bodyPr/>
        <a:lstStyle/>
        <a:p>
          <a:r>
            <a:rPr lang="en-US" sz="2400" b="1" dirty="0">
              <a:solidFill>
                <a:schemeClr val="bg1"/>
              </a:solidFill>
              <a:latin typeface="Arial" panose="020B0604020202020204" pitchFamily="34" charset="0"/>
              <a:cs typeface="Arial" panose="020B0604020202020204" pitchFamily="34" charset="0"/>
            </a:rPr>
            <a:t>High-Need LEA</a:t>
          </a:r>
        </a:p>
      </dgm:t>
    </dgm:pt>
    <dgm:pt modelId="{38C9FDCD-34D9-434B-94F0-8C0CE6396222}" type="parTrans" cxnId="{36E3FA12-8E5D-4EB8-A63E-D7D685AB9B16}">
      <dgm:prSet/>
      <dgm:spPr/>
      <dgm:t>
        <a:bodyPr/>
        <a:lstStyle/>
        <a:p>
          <a:endParaRPr lang="en-US"/>
        </a:p>
      </dgm:t>
    </dgm:pt>
    <dgm:pt modelId="{BD3F14C1-53AD-42F4-AD84-3D4398F5E44A}" type="sibTrans" cxnId="{36E3FA12-8E5D-4EB8-A63E-D7D685AB9B16}">
      <dgm:prSet/>
      <dgm:spPr/>
      <dgm:t>
        <a:bodyPr/>
        <a:lstStyle/>
        <a:p>
          <a:endParaRPr lang="en-US"/>
        </a:p>
      </dgm:t>
    </dgm:pt>
    <dgm:pt modelId="{A4FDFEF1-FE27-4452-9EE6-D803EA1F1159}">
      <dgm:prSet phldrT="[Text]" custT="1"/>
      <dgm:spPr>
        <a:solidFill>
          <a:srgbClr val="92D050"/>
        </a:solidFill>
      </dgm:spPr>
      <dgm:t>
        <a:bodyPr/>
        <a:lstStyle/>
        <a:p>
          <a:r>
            <a:rPr lang="en-US" sz="2000" b="1" dirty="0">
              <a:solidFill>
                <a:schemeClr val="tx2"/>
              </a:solidFill>
              <a:latin typeface="Arial" panose="020B0604020202020204" pitchFamily="34" charset="0"/>
              <a:cs typeface="Arial" panose="020B0604020202020204" pitchFamily="34" charset="0"/>
            </a:rPr>
            <a:t>Poverty Data/Rural Status</a:t>
          </a:r>
        </a:p>
      </dgm:t>
    </dgm:pt>
    <dgm:pt modelId="{55DD1591-42DA-414B-9977-7D135CF8D386}" type="parTrans" cxnId="{8248015B-38CA-4539-90DE-BCE816FFD7DD}">
      <dgm:prSet/>
      <dgm:spPr/>
      <dgm:t>
        <a:bodyPr/>
        <a:lstStyle/>
        <a:p>
          <a:endParaRPr lang="en-US"/>
        </a:p>
      </dgm:t>
    </dgm:pt>
    <dgm:pt modelId="{22E20A0A-5471-4A1E-B29C-6DC88AC0EC1B}" type="sibTrans" cxnId="{8248015B-38CA-4539-90DE-BCE816FFD7DD}">
      <dgm:prSet/>
      <dgm:spPr/>
      <dgm:t>
        <a:bodyPr/>
        <a:lstStyle/>
        <a:p>
          <a:endParaRPr lang="en-US"/>
        </a:p>
      </dgm:t>
    </dgm:pt>
    <dgm:pt modelId="{D757AC65-2A29-4387-9A32-C30BB298E14B}">
      <dgm:prSet phldrT="[Text]" custT="1"/>
      <dgm:spPr>
        <a:solidFill>
          <a:srgbClr val="CC66FF"/>
        </a:solidFill>
      </dgm:spPr>
      <dgm:t>
        <a:bodyPr/>
        <a:lstStyle/>
        <a:p>
          <a:r>
            <a:rPr lang="en-US" sz="2400" b="1" dirty="0">
              <a:solidFill>
                <a:schemeClr val="tx2"/>
              </a:solidFill>
              <a:latin typeface="Arial" panose="020B0604020202020204" pitchFamily="34" charset="0"/>
              <a:cs typeface="Arial" panose="020B0604020202020204" pitchFamily="34" charset="0"/>
            </a:rPr>
            <a:t>Teacher Need </a:t>
          </a:r>
        </a:p>
      </dgm:t>
    </dgm:pt>
    <dgm:pt modelId="{D9D865E8-B0D2-49C8-834A-73F549EA4E3C}" type="parTrans" cxnId="{203F5EC2-5AAD-4A00-8984-5B407CDD394A}">
      <dgm:prSet/>
      <dgm:spPr/>
      <dgm:t>
        <a:bodyPr/>
        <a:lstStyle/>
        <a:p>
          <a:endParaRPr lang="en-US"/>
        </a:p>
      </dgm:t>
    </dgm:pt>
    <dgm:pt modelId="{915FFA6E-7E28-4911-B1BB-0A687F38A90D}" type="sibTrans" cxnId="{203F5EC2-5AAD-4A00-8984-5B407CDD394A}">
      <dgm:prSet/>
      <dgm:spPr/>
      <dgm:t>
        <a:bodyPr/>
        <a:lstStyle/>
        <a:p>
          <a:endParaRPr lang="en-US"/>
        </a:p>
      </dgm:t>
    </dgm:pt>
    <dgm:pt modelId="{861B1953-C4A4-46C1-9126-778F0A2A9566}" type="pres">
      <dgm:prSet presAssocID="{6B49CA78-6CA0-42FA-B2C8-438FCBD9C814}" presName="hierChild1" presStyleCnt="0">
        <dgm:presLayoutVars>
          <dgm:orgChart val="1"/>
          <dgm:chPref val="1"/>
          <dgm:dir/>
          <dgm:animOne val="branch"/>
          <dgm:animLvl val="lvl"/>
          <dgm:resizeHandles/>
        </dgm:presLayoutVars>
      </dgm:prSet>
      <dgm:spPr/>
    </dgm:pt>
    <dgm:pt modelId="{45EF0935-D1D0-4956-9C95-19D1473493EF}" type="pres">
      <dgm:prSet presAssocID="{AA6588A6-3E3D-443B-90F2-CB8E2655E915}" presName="hierRoot1" presStyleCnt="0">
        <dgm:presLayoutVars>
          <dgm:hierBranch val="init"/>
        </dgm:presLayoutVars>
      </dgm:prSet>
      <dgm:spPr/>
    </dgm:pt>
    <dgm:pt modelId="{AC72D0C3-20CC-4E05-9620-8C036F42D13A}" type="pres">
      <dgm:prSet presAssocID="{AA6588A6-3E3D-443B-90F2-CB8E2655E915}" presName="rootComposite1" presStyleCnt="0"/>
      <dgm:spPr/>
    </dgm:pt>
    <dgm:pt modelId="{7658FFCF-5FF9-4475-9BA7-9DD8EA1218EE}" type="pres">
      <dgm:prSet presAssocID="{AA6588A6-3E3D-443B-90F2-CB8E2655E915}" presName="rootText1" presStyleLbl="node0" presStyleIdx="0" presStyleCnt="1" custLinFactNeighborX="-1307" custLinFactNeighborY="-82403">
        <dgm:presLayoutVars>
          <dgm:chPref val="3"/>
        </dgm:presLayoutVars>
      </dgm:prSet>
      <dgm:spPr/>
    </dgm:pt>
    <dgm:pt modelId="{6B01CFEA-1A7A-486E-91F6-78AEB9695D7E}" type="pres">
      <dgm:prSet presAssocID="{AA6588A6-3E3D-443B-90F2-CB8E2655E915}" presName="rootConnector1" presStyleLbl="node1" presStyleIdx="0" presStyleCnt="0"/>
      <dgm:spPr/>
    </dgm:pt>
    <dgm:pt modelId="{A6F6D866-8D13-4135-A4F6-A2D195C0A1B6}" type="pres">
      <dgm:prSet presAssocID="{AA6588A6-3E3D-443B-90F2-CB8E2655E915}" presName="hierChild2" presStyleCnt="0"/>
      <dgm:spPr/>
    </dgm:pt>
    <dgm:pt modelId="{486CC65D-4289-4D47-BEBA-4B49B6CD5232}" type="pres">
      <dgm:prSet presAssocID="{55DD1591-42DA-414B-9977-7D135CF8D386}" presName="Name37" presStyleLbl="parChTrans1D2" presStyleIdx="0" presStyleCnt="2"/>
      <dgm:spPr/>
    </dgm:pt>
    <dgm:pt modelId="{28880D23-44F6-4340-81FB-D0925E44E80E}" type="pres">
      <dgm:prSet presAssocID="{A4FDFEF1-FE27-4452-9EE6-D803EA1F1159}" presName="hierRoot2" presStyleCnt="0">
        <dgm:presLayoutVars>
          <dgm:hierBranch val="init"/>
        </dgm:presLayoutVars>
      </dgm:prSet>
      <dgm:spPr/>
    </dgm:pt>
    <dgm:pt modelId="{13022CC3-953F-49D7-A33A-418C7B761167}" type="pres">
      <dgm:prSet presAssocID="{A4FDFEF1-FE27-4452-9EE6-D803EA1F1159}" presName="rootComposite" presStyleCnt="0"/>
      <dgm:spPr/>
    </dgm:pt>
    <dgm:pt modelId="{F43C3FFD-A938-4A9E-B0A4-C04ED2B2FE95}" type="pres">
      <dgm:prSet presAssocID="{A4FDFEF1-FE27-4452-9EE6-D803EA1F1159}" presName="rootText" presStyleLbl="node2" presStyleIdx="0" presStyleCnt="2">
        <dgm:presLayoutVars>
          <dgm:chPref val="3"/>
        </dgm:presLayoutVars>
      </dgm:prSet>
      <dgm:spPr/>
    </dgm:pt>
    <dgm:pt modelId="{0E71FEB8-7FBE-426A-9FB7-1DD0AB9A2307}" type="pres">
      <dgm:prSet presAssocID="{A4FDFEF1-FE27-4452-9EE6-D803EA1F1159}" presName="rootConnector" presStyleLbl="node2" presStyleIdx="0" presStyleCnt="2"/>
      <dgm:spPr/>
    </dgm:pt>
    <dgm:pt modelId="{F45C0CE0-8D51-4AD7-91BB-BAA4347722B5}" type="pres">
      <dgm:prSet presAssocID="{A4FDFEF1-FE27-4452-9EE6-D803EA1F1159}" presName="hierChild4" presStyleCnt="0"/>
      <dgm:spPr/>
    </dgm:pt>
    <dgm:pt modelId="{C553FADD-C684-4917-B42E-366D6DAB2AA7}" type="pres">
      <dgm:prSet presAssocID="{A4FDFEF1-FE27-4452-9EE6-D803EA1F1159}" presName="hierChild5" presStyleCnt="0"/>
      <dgm:spPr/>
    </dgm:pt>
    <dgm:pt modelId="{C15E8A73-842D-4E87-9270-C1DECBDADEFF}" type="pres">
      <dgm:prSet presAssocID="{D9D865E8-B0D2-49C8-834A-73F549EA4E3C}" presName="Name37" presStyleLbl="parChTrans1D2" presStyleIdx="1" presStyleCnt="2"/>
      <dgm:spPr/>
    </dgm:pt>
    <dgm:pt modelId="{1E7114A5-3A61-4BFB-BEB5-EA4CBB7C4246}" type="pres">
      <dgm:prSet presAssocID="{D757AC65-2A29-4387-9A32-C30BB298E14B}" presName="hierRoot2" presStyleCnt="0">
        <dgm:presLayoutVars>
          <dgm:hierBranch val="init"/>
        </dgm:presLayoutVars>
      </dgm:prSet>
      <dgm:spPr/>
    </dgm:pt>
    <dgm:pt modelId="{D610BC22-6EE0-482A-B1DA-1A919142B832}" type="pres">
      <dgm:prSet presAssocID="{D757AC65-2A29-4387-9A32-C30BB298E14B}" presName="rootComposite" presStyleCnt="0"/>
      <dgm:spPr/>
    </dgm:pt>
    <dgm:pt modelId="{474FA86C-BB83-4E8D-95FC-55EBE8EF1EB5}" type="pres">
      <dgm:prSet presAssocID="{D757AC65-2A29-4387-9A32-C30BB298E14B}" presName="rootText" presStyleLbl="node2" presStyleIdx="1" presStyleCnt="2">
        <dgm:presLayoutVars>
          <dgm:chPref val="3"/>
        </dgm:presLayoutVars>
      </dgm:prSet>
      <dgm:spPr/>
    </dgm:pt>
    <dgm:pt modelId="{F1470752-E663-45F1-9761-8C0E9938D40A}" type="pres">
      <dgm:prSet presAssocID="{D757AC65-2A29-4387-9A32-C30BB298E14B}" presName="rootConnector" presStyleLbl="node2" presStyleIdx="1" presStyleCnt="2"/>
      <dgm:spPr/>
    </dgm:pt>
    <dgm:pt modelId="{07BABA17-35BB-4775-B6E4-007F62DA389C}" type="pres">
      <dgm:prSet presAssocID="{D757AC65-2A29-4387-9A32-C30BB298E14B}" presName="hierChild4" presStyleCnt="0"/>
      <dgm:spPr/>
    </dgm:pt>
    <dgm:pt modelId="{2A87A1C5-4176-47D5-A6DA-AB27B5A67CEC}" type="pres">
      <dgm:prSet presAssocID="{D757AC65-2A29-4387-9A32-C30BB298E14B}" presName="hierChild5" presStyleCnt="0"/>
      <dgm:spPr/>
    </dgm:pt>
    <dgm:pt modelId="{551DB911-C6D2-44D1-96B4-32A9A9616DA8}" type="pres">
      <dgm:prSet presAssocID="{AA6588A6-3E3D-443B-90F2-CB8E2655E915}" presName="hierChild3" presStyleCnt="0"/>
      <dgm:spPr/>
    </dgm:pt>
  </dgm:ptLst>
  <dgm:cxnLst>
    <dgm:cxn modelId="{3F2B0A0B-DD3E-4817-BC47-290EBEBD7F1B}" type="presOf" srcId="{A4FDFEF1-FE27-4452-9EE6-D803EA1F1159}" destId="{0E71FEB8-7FBE-426A-9FB7-1DD0AB9A2307}" srcOrd="1" destOrd="0" presId="urn:microsoft.com/office/officeart/2005/8/layout/orgChart1"/>
    <dgm:cxn modelId="{36E3FA12-8E5D-4EB8-A63E-D7D685AB9B16}" srcId="{6B49CA78-6CA0-42FA-B2C8-438FCBD9C814}" destId="{AA6588A6-3E3D-443B-90F2-CB8E2655E915}" srcOrd="0" destOrd="0" parTransId="{38C9FDCD-34D9-434B-94F0-8C0CE6396222}" sibTransId="{BD3F14C1-53AD-42F4-AD84-3D4398F5E44A}"/>
    <dgm:cxn modelId="{AD2A8D27-23B8-4A74-B0FB-798DCA7F8DEC}" type="presOf" srcId="{AA6588A6-3E3D-443B-90F2-CB8E2655E915}" destId="{7658FFCF-5FF9-4475-9BA7-9DD8EA1218EE}" srcOrd="0" destOrd="0" presId="urn:microsoft.com/office/officeart/2005/8/layout/orgChart1"/>
    <dgm:cxn modelId="{D522A829-677D-4EDB-BFFC-D152B705FB42}" type="presOf" srcId="{AA6588A6-3E3D-443B-90F2-CB8E2655E915}" destId="{6B01CFEA-1A7A-486E-91F6-78AEB9695D7E}" srcOrd="1" destOrd="0" presId="urn:microsoft.com/office/officeart/2005/8/layout/orgChart1"/>
    <dgm:cxn modelId="{CB85A02A-2E26-4EB4-9657-02526F23B4A4}" type="presOf" srcId="{6B49CA78-6CA0-42FA-B2C8-438FCBD9C814}" destId="{861B1953-C4A4-46C1-9126-778F0A2A9566}" srcOrd="0" destOrd="0" presId="urn:microsoft.com/office/officeart/2005/8/layout/orgChart1"/>
    <dgm:cxn modelId="{3FBB3D30-D032-4F88-B5CB-19BCA963D332}" type="presOf" srcId="{55DD1591-42DA-414B-9977-7D135CF8D386}" destId="{486CC65D-4289-4D47-BEBA-4B49B6CD5232}" srcOrd="0" destOrd="0" presId="urn:microsoft.com/office/officeart/2005/8/layout/orgChart1"/>
    <dgm:cxn modelId="{8248015B-38CA-4539-90DE-BCE816FFD7DD}" srcId="{AA6588A6-3E3D-443B-90F2-CB8E2655E915}" destId="{A4FDFEF1-FE27-4452-9EE6-D803EA1F1159}" srcOrd="0" destOrd="0" parTransId="{55DD1591-42DA-414B-9977-7D135CF8D386}" sibTransId="{22E20A0A-5471-4A1E-B29C-6DC88AC0EC1B}"/>
    <dgm:cxn modelId="{36BD1574-8557-46E6-9E62-322B698550EB}" type="presOf" srcId="{D9D865E8-B0D2-49C8-834A-73F549EA4E3C}" destId="{C15E8A73-842D-4E87-9270-C1DECBDADEFF}" srcOrd="0" destOrd="0" presId="urn:microsoft.com/office/officeart/2005/8/layout/orgChart1"/>
    <dgm:cxn modelId="{F308C0A6-0B89-44B7-BA7D-6247ABE4670D}" type="presOf" srcId="{D757AC65-2A29-4387-9A32-C30BB298E14B}" destId="{F1470752-E663-45F1-9761-8C0E9938D40A}" srcOrd="1" destOrd="0" presId="urn:microsoft.com/office/officeart/2005/8/layout/orgChart1"/>
    <dgm:cxn modelId="{203F5EC2-5AAD-4A00-8984-5B407CDD394A}" srcId="{AA6588A6-3E3D-443B-90F2-CB8E2655E915}" destId="{D757AC65-2A29-4387-9A32-C30BB298E14B}" srcOrd="1" destOrd="0" parTransId="{D9D865E8-B0D2-49C8-834A-73F549EA4E3C}" sibTransId="{915FFA6E-7E28-4911-B1BB-0A687F38A90D}"/>
    <dgm:cxn modelId="{494335F4-F666-4BEB-90E3-BECA45D080D8}" type="presOf" srcId="{D757AC65-2A29-4387-9A32-C30BB298E14B}" destId="{474FA86C-BB83-4E8D-95FC-55EBE8EF1EB5}" srcOrd="0" destOrd="0" presId="urn:microsoft.com/office/officeart/2005/8/layout/orgChart1"/>
    <dgm:cxn modelId="{57202EF7-94E3-4918-9869-92026AA0DF17}" type="presOf" srcId="{A4FDFEF1-FE27-4452-9EE6-D803EA1F1159}" destId="{F43C3FFD-A938-4A9E-B0A4-C04ED2B2FE95}" srcOrd="0" destOrd="0" presId="urn:microsoft.com/office/officeart/2005/8/layout/orgChart1"/>
    <dgm:cxn modelId="{B5BC5E14-D042-4053-9FF3-5EA5D1358266}" type="presParOf" srcId="{861B1953-C4A4-46C1-9126-778F0A2A9566}" destId="{45EF0935-D1D0-4956-9C95-19D1473493EF}" srcOrd="0" destOrd="0" presId="urn:microsoft.com/office/officeart/2005/8/layout/orgChart1"/>
    <dgm:cxn modelId="{EBA8801D-7E8C-4690-8EA9-525A122EA9B8}" type="presParOf" srcId="{45EF0935-D1D0-4956-9C95-19D1473493EF}" destId="{AC72D0C3-20CC-4E05-9620-8C036F42D13A}" srcOrd="0" destOrd="0" presId="urn:microsoft.com/office/officeart/2005/8/layout/orgChart1"/>
    <dgm:cxn modelId="{4FF5E356-9EC2-47CE-A930-A699A4A2C134}" type="presParOf" srcId="{AC72D0C3-20CC-4E05-9620-8C036F42D13A}" destId="{7658FFCF-5FF9-4475-9BA7-9DD8EA1218EE}" srcOrd="0" destOrd="0" presId="urn:microsoft.com/office/officeart/2005/8/layout/orgChart1"/>
    <dgm:cxn modelId="{17F43FC6-317B-4952-AB9B-61AB262EF484}" type="presParOf" srcId="{AC72D0C3-20CC-4E05-9620-8C036F42D13A}" destId="{6B01CFEA-1A7A-486E-91F6-78AEB9695D7E}" srcOrd="1" destOrd="0" presId="urn:microsoft.com/office/officeart/2005/8/layout/orgChart1"/>
    <dgm:cxn modelId="{3523CE02-84C2-40EF-BD22-25F5E4E5DC5C}" type="presParOf" srcId="{45EF0935-D1D0-4956-9C95-19D1473493EF}" destId="{A6F6D866-8D13-4135-A4F6-A2D195C0A1B6}" srcOrd="1" destOrd="0" presId="urn:microsoft.com/office/officeart/2005/8/layout/orgChart1"/>
    <dgm:cxn modelId="{B0B813B3-D75C-4416-8C70-0286488E38CC}" type="presParOf" srcId="{A6F6D866-8D13-4135-A4F6-A2D195C0A1B6}" destId="{486CC65D-4289-4D47-BEBA-4B49B6CD5232}" srcOrd="0" destOrd="0" presId="urn:microsoft.com/office/officeart/2005/8/layout/orgChart1"/>
    <dgm:cxn modelId="{6BBF3D77-F444-4769-B217-87C5626F50A4}" type="presParOf" srcId="{A6F6D866-8D13-4135-A4F6-A2D195C0A1B6}" destId="{28880D23-44F6-4340-81FB-D0925E44E80E}" srcOrd="1" destOrd="0" presId="urn:microsoft.com/office/officeart/2005/8/layout/orgChart1"/>
    <dgm:cxn modelId="{AE903E49-D125-4769-A6E9-7977CCD88671}" type="presParOf" srcId="{28880D23-44F6-4340-81FB-D0925E44E80E}" destId="{13022CC3-953F-49D7-A33A-418C7B761167}" srcOrd="0" destOrd="0" presId="urn:microsoft.com/office/officeart/2005/8/layout/orgChart1"/>
    <dgm:cxn modelId="{80F171F5-A75A-4D90-A93D-21C39E5CD998}" type="presParOf" srcId="{13022CC3-953F-49D7-A33A-418C7B761167}" destId="{F43C3FFD-A938-4A9E-B0A4-C04ED2B2FE95}" srcOrd="0" destOrd="0" presId="urn:microsoft.com/office/officeart/2005/8/layout/orgChart1"/>
    <dgm:cxn modelId="{A84093D6-A572-4049-A54B-71CED0109AEA}" type="presParOf" srcId="{13022CC3-953F-49D7-A33A-418C7B761167}" destId="{0E71FEB8-7FBE-426A-9FB7-1DD0AB9A2307}" srcOrd="1" destOrd="0" presId="urn:microsoft.com/office/officeart/2005/8/layout/orgChart1"/>
    <dgm:cxn modelId="{1B863797-7842-46AE-8B50-3D74FF8FB765}" type="presParOf" srcId="{28880D23-44F6-4340-81FB-D0925E44E80E}" destId="{F45C0CE0-8D51-4AD7-91BB-BAA4347722B5}" srcOrd="1" destOrd="0" presId="urn:microsoft.com/office/officeart/2005/8/layout/orgChart1"/>
    <dgm:cxn modelId="{0A5EFF27-5916-45BB-9940-D04DAE712246}" type="presParOf" srcId="{28880D23-44F6-4340-81FB-D0925E44E80E}" destId="{C553FADD-C684-4917-B42E-366D6DAB2AA7}" srcOrd="2" destOrd="0" presId="urn:microsoft.com/office/officeart/2005/8/layout/orgChart1"/>
    <dgm:cxn modelId="{48F7762D-CD8A-44ED-9B36-3B5B395BDFD7}" type="presParOf" srcId="{A6F6D866-8D13-4135-A4F6-A2D195C0A1B6}" destId="{C15E8A73-842D-4E87-9270-C1DECBDADEFF}" srcOrd="2" destOrd="0" presId="urn:microsoft.com/office/officeart/2005/8/layout/orgChart1"/>
    <dgm:cxn modelId="{AA242B0C-B209-4B26-AB92-9B4F601F44A7}" type="presParOf" srcId="{A6F6D866-8D13-4135-A4F6-A2D195C0A1B6}" destId="{1E7114A5-3A61-4BFB-BEB5-EA4CBB7C4246}" srcOrd="3" destOrd="0" presId="urn:microsoft.com/office/officeart/2005/8/layout/orgChart1"/>
    <dgm:cxn modelId="{733F3D00-4E74-4D9E-B854-10FD1BFC2F82}" type="presParOf" srcId="{1E7114A5-3A61-4BFB-BEB5-EA4CBB7C4246}" destId="{D610BC22-6EE0-482A-B1DA-1A919142B832}" srcOrd="0" destOrd="0" presId="urn:microsoft.com/office/officeart/2005/8/layout/orgChart1"/>
    <dgm:cxn modelId="{8C085242-6393-4458-937B-E5718AFE0FCC}" type="presParOf" srcId="{D610BC22-6EE0-482A-B1DA-1A919142B832}" destId="{474FA86C-BB83-4E8D-95FC-55EBE8EF1EB5}" srcOrd="0" destOrd="0" presId="urn:microsoft.com/office/officeart/2005/8/layout/orgChart1"/>
    <dgm:cxn modelId="{061D5755-2938-4769-AF38-1E3A01A36E8D}" type="presParOf" srcId="{D610BC22-6EE0-482A-B1DA-1A919142B832}" destId="{F1470752-E663-45F1-9761-8C0E9938D40A}" srcOrd="1" destOrd="0" presId="urn:microsoft.com/office/officeart/2005/8/layout/orgChart1"/>
    <dgm:cxn modelId="{723E90E8-20D1-4276-BE2B-62F01CBA7DC7}" type="presParOf" srcId="{1E7114A5-3A61-4BFB-BEB5-EA4CBB7C4246}" destId="{07BABA17-35BB-4775-B6E4-007F62DA389C}" srcOrd="1" destOrd="0" presId="urn:microsoft.com/office/officeart/2005/8/layout/orgChart1"/>
    <dgm:cxn modelId="{A597FAC9-4AA3-4866-8DEB-D665D5D8CA52}" type="presParOf" srcId="{1E7114A5-3A61-4BFB-BEB5-EA4CBB7C4246}" destId="{2A87A1C5-4176-47D5-A6DA-AB27B5A67CEC}" srcOrd="2" destOrd="0" presId="urn:microsoft.com/office/officeart/2005/8/layout/orgChart1"/>
    <dgm:cxn modelId="{C5695123-5860-40A9-A173-B618F2F4CF28}" type="presParOf" srcId="{45EF0935-D1D0-4956-9C95-19D1473493EF}" destId="{551DB911-C6D2-44D1-96B4-32A9A9616DA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49CA78-6CA0-42FA-B2C8-438FCBD9C81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AA6588A6-3E3D-443B-90F2-CB8E2655E915}">
      <dgm:prSet phldrT="[Text]" custT="1"/>
      <dgm:spPr/>
      <dgm:t>
        <a:bodyPr/>
        <a:lstStyle/>
        <a:p>
          <a:r>
            <a:rPr lang="en-US" sz="2400" b="1" dirty="0">
              <a:solidFill>
                <a:schemeClr val="bg1"/>
              </a:solidFill>
              <a:latin typeface="Arial" panose="020B0604020202020204" pitchFamily="34" charset="0"/>
              <a:cs typeface="Arial" panose="020B0604020202020204" pitchFamily="34" charset="0"/>
            </a:rPr>
            <a:t>High-Need </a:t>
          </a:r>
        </a:p>
        <a:p>
          <a:r>
            <a:rPr lang="en-US" sz="2400" b="1" dirty="0">
              <a:solidFill>
                <a:schemeClr val="bg1"/>
              </a:solidFill>
              <a:latin typeface="Arial" panose="020B0604020202020204" pitchFamily="34" charset="0"/>
              <a:cs typeface="Arial" panose="020B0604020202020204" pitchFamily="34" charset="0"/>
            </a:rPr>
            <a:t>Schools</a:t>
          </a:r>
        </a:p>
        <a:p>
          <a:r>
            <a:rPr lang="en-US" sz="2000" dirty="0">
              <a:solidFill>
                <a:schemeClr val="bg1"/>
              </a:solidFill>
              <a:latin typeface="Arial" panose="020B0604020202020204" pitchFamily="34" charset="0"/>
              <a:cs typeface="Arial" panose="020B0604020202020204" pitchFamily="34" charset="0"/>
            </a:rPr>
            <a:t>(</a:t>
          </a:r>
          <a:r>
            <a:rPr lang="en-US" sz="1800" dirty="0">
              <a:solidFill>
                <a:schemeClr val="bg1"/>
              </a:solidFill>
              <a:latin typeface="Arial" panose="020B0604020202020204" pitchFamily="34" charset="0"/>
              <a:cs typeface="Arial" panose="020B0604020202020204" pitchFamily="34" charset="0"/>
            </a:rPr>
            <a:t>within the High-Need LEA)</a:t>
          </a:r>
        </a:p>
      </dgm:t>
    </dgm:pt>
    <dgm:pt modelId="{38C9FDCD-34D9-434B-94F0-8C0CE6396222}" type="parTrans" cxnId="{36E3FA12-8E5D-4EB8-A63E-D7D685AB9B16}">
      <dgm:prSet/>
      <dgm:spPr/>
      <dgm:t>
        <a:bodyPr/>
        <a:lstStyle/>
        <a:p>
          <a:endParaRPr lang="en-US"/>
        </a:p>
      </dgm:t>
    </dgm:pt>
    <dgm:pt modelId="{BD3F14C1-53AD-42F4-AD84-3D4398F5E44A}" type="sibTrans" cxnId="{36E3FA12-8E5D-4EB8-A63E-D7D685AB9B16}">
      <dgm:prSet/>
      <dgm:spPr/>
      <dgm:t>
        <a:bodyPr/>
        <a:lstStyle/>
        <a:p>
          <a:endParaRPr lang="en-US"/>
        </a:p>
      </dgm:t>
    </dgm:pt>
    <dgm:pt modelId="{D757AC65-2A29-4387-9A32-C30BB298E14B}">
      <dgm:prSet phldrT="[Text]" custT="1"/>
      <dgm:spPr>
        <a:solidFill>
          <a:srgbClr val="FFC000"/>
        </a:solidFill>
      </dgm:spPr>
      <dgm:t>
        <a:bodyPr/>
        <a:lstStyle/>
        <a:p>
          <a:r>
            <a:rPr lang="en-US" sz="1800" b="1" dirty="0">
              <a:solidFill>
                <a:schemeClr val="tx2"/>
              </a:solidFill>
              <a:latin typeface="Arial" panose="020B0604020202020204" pitchFamily="34" charset="0"/>
              <a:cs typeface="Arial" panose="020B0604020202020204" pitchFamily="34" charset="0"/>
            </a:rPr>
            <a:t>Free and Reduced Price Lunch </a:t>
          </a:r>
        </a:p>
        <a:p>
          <a:r>
            <a:rPr lang="en-US" sz="1800" b="1" dirty="0">
              <a:solidFill>
                <a:schemeClr val="tx2"/>
              </a:solidFill>
              <a:latin typeface="Arial" panose="020B0604020202020204" pitchFamily="34" charset="0"/>
              <a:cs typeface="Arial" panose="020B0604020202020204" pitchFamily="34" charset="0"/>
            </a:rPr>
            <a:t>(FPRL)</a:t>
          </a:r>
        </a:p>
      </dgm:t>
    </dgm:pt>
    <dgm:pt modelId="{D9D865E8-B0D2-49C8-834A-73F549EA4E3C}" type="parTrans" cxnId="{203F5EC2-5AAD-4A00-8984-5B407CDD394A}">
      <dgm:prSet/>
      <dgm:spPr/>
      <dgm:t>
        <a:bodyPr/>
        <a:lstStyle/>
        <a:p>
          <a:endParaRPr lang="en-US"/>
        </a:p>
      </dgm:t>
    </dgm:pt>
    <dgm:pt modelId="{915FFA6E-7E28-4911-B1BB-0A687F38A90D}" type="sibTrans" cxnId="{203F5EC2-5AAD-4A00-8984-5B407CDD394A}">
      <dgm:prSet/>
      <dgm:spPr/>
      <dgm:t>
        <a:bodyPr/>
        <a:lstStyle/>
        <a:p>
          <a:endParaRPr lang="en-US"/>
        </a:p>
      </dgm:t>
    </dgm:pt>
    <dgm:pt modelId="{861B1953-C4A4-46C1-9126-778F0A2A9566}" type="pres">
      <dgm:prSet presAssocID="{6B49CA78-6CA0-42FA-B2C8-438FCBD9C814}" presName="hierChild1" presStyleCnt="0">
        <dgm:presLayoutVars>
          <dgm:orgChart val="1"/>
          <dgm:chPref val="1"/>
          <dgm:dir/>
          <dgm:animOne val="branch"/>
          <dgm:animLvl val="lvl"/>
          <dgm:resizeHandles/>
        </dgm:presLayoutVars>
      </dgm:prSet>
      <dgm:spPr/>
    </dgm:pt>
    <dgm:pt modelId="{45EF0935-D1D0-4956-9C95-19D1473493EF}" type="pres">
      <dgm:prSet presAssocID="{AA6588A6-3E3D-443B-90F2-CB8E2655E915}" presName="hierRoot1" presStyleCnt="0">
        <dgm:presLayoutVars>
          <dgm:hierBranch val="init"/>
        </dgm:presLayoutVars>
      </dgm:prSet>
      <dgm:spPr/>
    </dgm:pt>
    <dgm:pt modelId="{AC72D0C3-20CC-4E05-9620-8C036F42D13A}" type="pres">
      <dgm:prSet presAssocID="{AA6588A6-3E3D-443B-90F2-CB8E2655E915}" presName="rootComposite1" presStyleCnt="0"/>
      <dgm:spPr/>
    </dgm:pt>
    <dgm:pt modelId="{7658FFCF-5FF9-4475-9BA7-9DD8EA1218EE}" type="pres">
      <dgm:prSet presAssocID="{AA6588A6-3E3D-443B-90F2-CB8E2655E915}" presName="rootText1" presStyleLbl="node0" presStyleIdx="0" presStyleCnt="1" custScaleX="44240" custScaleY="62125" custLinFactNeighborX="-1307" custLinFactNeighborY="-82403">
        <dgm:presLayoutVars>
          <dgm:chPref val="3"/>
        </dgm:presLayoutVars>
      </dgm:prSet>
      <dgm:spPr/>
    </dgm:pt>
    <dgm:pt modelId="{6B01CFEA-1A7A-486E-91F6-78AEB9695D7E}" type="pres">
      <dgm:prSet presAssocID="{AA6588A6-3E3D-443B-90F2-CB8E2655E915}" presName="rootConnector1" presStyleLbl="node1" presStyleIdx="0" presStyleCnt="0"/>
      <dgm:spPr/>
    </dgm:pt>
    <dgm:pt modelId="{A6F6D866-8D13-4135-A4F6-A2D195C0A1B6}" type="pres">
      <dgm:prSet presAssocID="{AA6588A6-3E3D-443B-90F2-CB8E2655E915}" presName="hierChild2" presStyleCnt="0"/>
      <dgm:spPr/>
    </dgm:pt>
    <dgm:pt modelId="{C15E8A73-842D-4E87-9270-C1DECBDADEFF}" type="pres">
      <dgm:prSet presAssocID="{D9D865E8-B0D2-49C8-834A-73F549EA4E3C}" presName="Name37" presStyleLbl="parChTrans1D2" presStyleIdx="0" presStyleCnt="1"/>
      <dgm:spPr/>
    </dgm:pt>
    <dgm:pt modelId="{1E7114A5-3A61-4BFB-BEB5-EA4CBB7C4246}" type="pres">
      <dgm:prSet presAssocID="{D757AC65-2A29-4387-9A32-C30BB298E14B}" presName="hierRoot2" presStyleCnt="0">
        <dgm:presLayoutVars>
          <dgm:hierBranch val="init"/>
        </dgm:presLayoutVars>
      </dgm:prSet>
      <dgm:spPr/>
    </dgm:pt>
    <dgm:pt modelId="{D610BC22-6EE0-482A-B1DA-1A919142B832}" type="pres">
      <dgm:prSet presAssocID="{D757AC65-2A29-4387-9A32-C30BB298E14B}" presName="rootComposite" presStyleCnt="0"/>
      <dgm:spPr/>
    </dgm:pt>
    <dgm:pt modelId="{474FA86C-BB83-4E8D-95FC-55EBE8EF1EB5}" type="pres">
      <dgm:prSet presAssocID="{D757AC65-2A29-4387-9A32-C30BB298E14B}" presName="rootText" presStyleLbl="node2" presStyleIdx="0" presStyleCnt="1" custScaleX="49178" custScaleY="46520" custLinFactNeighborX="-338" custLinFactNeighborY="-21530">
        <dgm:presLayoutVars>
          <dgm:chPref val="3"/>
        </dgm:presLayoutVars>
      </dgm:prSet>
      <dgm:spPr/>
    </dgm:pt>
    <dgm:pt modelId="{F1470752-E663-45F1-9761-8C0E9938D40A}" type="pres">
      <dgm:prSet presAssocID="{D757AC65-2A29-4387-9A32-C30BB298E14B}" presName="rootConnector" presStyleLbl="node2" presStyleIdx="0" presStyleCnt="1"/>
      <dgm:spPr/>
    </dgm:pt>
    <dgm:pt modelId="{07BABA17-35BB-4775-B6E4-007F62DA389C}" type="pres">
      <dgm:prSet presAssocID="{D757AC65-2A29-4387-9A32-C30BB298E14B}" presName="hierChild4" presStyleCnt="0"/>
      <dgm:spPr/>
    </dgm:pt>
    <dgm:pt modelId="{2A87A1C5-4176-47D5-A6DA-AB27B5A67CEC}" type="pres">
      <dgm:prSet presAssocID="{D757AC65-2A29-4387-9A32-C30BB298E14B}" presName="hierChild5" presStyleCnt="0"/>
      <dgm:spPr/>
    </dgm:pt>
    <dgm:pt modelId="{551DB911-C6D2-44D1-96B4-32A9A9616DA8}" type="pres">
      <dgm:prSet presAssocID="{AA6588A6-3E3D-443B-90F2-CB8E2655E915}" presName="hierChild3" presStyleCnt="0"/>
      <dgm:spPr/>
    </dgm:pt>
  </dgm:ptLst>
  <dgm:cxnLst>
    <dgm:cxn modelId="{36E3FA12-8E5D-4EB8-A63E-D7D685AB9B16}" srcId="{6B49CA78-6CA0-42FA-B2C8-438FCBD9C814}" destId="{AA6588A6-3E3D-443B-90F2-CB8E2655E915}" srcOrd="0" destOrd="0" parTransId="{38C9FDCD-34D9-434B-94F0-8C0CE6396222}" sibTransId="{BD3F14C1-53AD-42F4-AD84-3D4398F5E44A}"/>
    <dgm:cxn modelId="{62C9285F-650F-4F95-A6B4-55FD107A0D68}" type="presOf" srcId="{6B49CA78-6CA0-42FA-B2C8-438FCBD9C814}" destId="{861B1953-C4A4-46C1-9126-778F0A2A9566}" srcOrd="0" destOrd="0" presId="urn:microsoft.com/office/officeart/2005/8/layout/orgChart1"/>
    <dgm:cxn modelId="{0C09786E-F7C2-41CD-889B-2AB039AF1E0E}" type="presOf" srcId="{D9D865E8-B0D2-49C8-834A-73F549EA4E3C}" destId="{C15E8A73-842D-4E87-9270-C1DECBDADEFF}" srcOrd="0" destOrd="0" presId="urn:microsoft.com/office/officeart/2005/8/layout/orgChart1"/>
    <dgm:cxn modelId="{FCEF43AF-AB81-4945-8A78-E4F6048764FF}" type="presOf" srcId="{AA6588A6-3E3D-443B-90F2-CB8E2655E915}" destId="{7658FFCF-5FF9-4475-9BA7-9DD8EA1218EE}" srcOrd="0" destOrd="0" presId="urn:microsoft.com/office/officeart/2005/8/layout/orgChart1"/>
    <dgm:cxn modelId="{745590B6-DC46-46F7-B392-52CF8FE6B26A}" type="presOf" srcId="{AA6588A6-3E3D-443B-90F2-CB8E2655E915}" destId="{6B01CFEA-1A7A-486E-91F6-78AEB9695D7E}" srcOrd="1" destOrd="0" presId="urn:microsoft.com/office/officeart/2005/8/layout/orgChart1"/>
    <dgm:cxn modelId="{7AC0A5B6-F7C0-4D7D-AF9B-434DCC6EFC19}" type="presOf" srcId="{D757AC65-2A29-4387-9A32-C30BB298E14B}" destId="{F1470752-E663-45F1-9761-8C0E9938D40A}" srcOrd="1" destOrd="0" presId="urn:microsoft.com/office/officeart/2005/8/layout/orgChart1"/>
    <dgm:cxn modelId="{203F5EC2-5AAD-4A00-8984-5B407CDD394A}" srcId="{AA6588A6-3E3D-443B-90F2-CB8E2655E915}" destId="{D757AC65-2A29-4387-9A32-C30BB298E14B}" srcOrd="0" destOrd="0" parTransId="{D9D865E8-B0D2-49C8-834A-73F549EA4E3C}" sibTransId="{915FFA6E-7E28-4911-B1BB-0A687F38A90D}"/>
    <dgm:cxn modelId="{D69E53FD-322E-4847-9AE2-50119F2C06CA}" type="presOf" srcId="{D757AC65-2A29-4387-9A32-C30BB298E14B}" destId="{474FA86C-BB83-4E8D-95FC-55EBE8EF1EB5}" srcOrd="0" destOrd="0" presId="urn:microsoft.com/office/officeart/2005/8/layout/orgChart1"/>
    <dgm:cxn modelId="{6D83D67A-F9C5-44D4-BA93-4D372FF74B17}" type="presParOf" srcId="{861B1953-C4A4-46C1-9126-778F0A2A9566}" destId="{45EF0935-D1D0-4956-9C95-19D1473493EF}" srcOrd="0" destOrd="0" presId="urn:microsoft.com/office/officeart/2005/8/layout/orgChart1"/>
    <dgm:cxn modelId="{9A436933-D335-452C-AFF7-BD569D54CAE2}" type="presParOf" srcId="{45EF0935-D1D0-4956-9C95-19D1473493EF}" destId="{AC72D0C3-20CC-4E05-9620-8C036F42D13A}" srcOrd="0" destOrd="0" presId="urn:microsoft.com/office/officeart/2005/8/layout/orgChart1"/>
    <dgm:cxn modelId="{EE4A6C5F-96FD-461C-A57E-38CD993F8EF2}" type="presParOf" srcId="{AC72D0C3-20CC-4E05-9620-8C036F42D13A}" destId="{7658FFCF-5FF9-4475-9BA7-9DD8EA1218EE}" srcOrd="0" destOrd="0" presId="urn:microsoft.com/office/officeart/2005/8/layout/orgChart1"/>
    <dgm:cxn modelId="{9A4D5DBA-140E-4F4D-A66A-DCB9EEF083E0}" type="presParOf" srcId="{AC72D0C3-20CC-4E05-9620-8C036F42D13A}" destId="{6B01CFEA-1A7A-486E-91F6-78AEB9695D7E}" srcOrd="1" destOrd="0" presId="urn:microsoft.com/office/officeart/2005/8/layout/orgChart1"/>
    <dgm:cxn modelId="{48ED69A7-3BDD-42C8-9FB1-59D2E0CCF76B}" type="presParOf" srcId="{45EF0935-D1D0-4956-9C95-19D1473493EF}" destId="{A6F6D866-8D13-4135-A4F6-A2D195C0A1B6}" srcOrd="1" destOrd="0" presId="urn:microsoft.com/office/officeart/2005/8/layout/orgChart1"/>
    <dgm:cxn modelId="{087A1800-E4E8-4A71-8F63-A05638595A9A}" type="presParOf" srcId="{A6F6D866-8D13-4135-A4F6-A2D195C0A1B6}" destId="{C15E8A73-842D-4E87-9270-C1DECBDADEFF}" srcOrd="0" destOrd="0" presId="urn:microsoft.com/office/officeart/2005/8/layout/orgChart1"/>
    <dgm:cxn modelId="{FDE81D83-ED61-454D-BD6B-5E942D9DCE3F}" type="presParOf" srcId="{A6F6D866-8D13-4135-A4F6-A2D195C0A1B6}" destId="{1E7114A5-3A61-4BFB-BEB5-EA4CBB7C4246}" srcOrd="1" destOrd="0" presId="urn:microsoft.com/office/officeart/2005/8/layout/orgChart1"/>
    <dgm:cxn modelId="{58CA42E0-ABDC-4DF7-848C-60A5AE1B8B1D}" type="presParOf" srcId="{1E7114A5-3A61-4BFB-BEB5-EA4CBB7C4246}" destId="{D610BC22-6EE0-482A-B1DA-1A919142B832}" srcOrd="0" destOrd="0" presId="urn:microsoft.com/office/officeart/2005/8/layout/orgChart1"/>
    <dgm:cxn modelId="{07902F0B-B5D0-45CF-ABEF-E6FED52FF2E1}" type="presParOf" srcId="{D610BC22-6EE0-482A-B1DA-1A919142B832}" destId="{474FA86C-BB83-4E8D-95FC-55EBE8EF1EB5}" srcOrd="0" destOrd="0" presId="urn:microsoft.com/office/officeart/2005/8/layout/orgChart1"/>
    <dgm:cxn modelId="{66DF6DFB-0424-468B-8916-D36E35DD2801}" type="presParOf" srcId="{D610BC22-6EE0-482A-B1DA-1A919142B832}" destId="{F1470752-E663-45F1-9761-8C0E9938D40A}" srcOrd="1" destOrd="0" presId="urn:microsoft.com/office/officeart/2005/8/layout/orgChart1"/>
    <dgm:cxn modelId="{B4DE1206-97FF-4C5F-9FCF-6906AEF0714F}" type="presParOf" srcId="{1E7114A5-3A61-4BFB-BEB5-EA4CBB7C4246}" destId="{07BABA17-35BB-4775-B6E4-007F62DA389C}" srcOrd="1" destOrd="0" presId="urn:microsoft.com/office/officeart/2005/8/layout/orgChart1"/>
    <dgm:cxn modelId="{96D838C2-5EDD-4CAB-B0F8-EF6DB3831958}" type="presParOf" srcId="{1E7114A5-3A61-4BFB-BEB5-EA4CBB7C4246}" destId="{2A87A1C5-4176-47D5-A6DA-AB27B5A67CEC}" srcOrd="2" destOrd="0" presId="urn:microsoft.com/office/officeart/2005/8/layout/orgChart1"/>
    <dgm:cxn modelId="{6496768B-853C-43E8-8A31-A9274FF09BC4}" type="presParOf" srcId="{45EF0935-D1D0-4956-9C95-19D1473493EF}" destId="{551DB911-C6D2-44D1-96B4-32A9A9616DA8}"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F0DCC3-BA7D-40AB-8049-4AC18222770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0147BF8-56AC-4346-8619-FA4EED154521}">
      <dgm:prSet/>
      <dgm:spPr>
        <a:solidFill>
          <a:srgbClr val="92D050"/>
        </a:solidFill>
      </dgm:spPr>
      <dgm:t>
        <a:bodyPr/>
        <a:lstStyle/>
        <a:p>
          <a:r>
            <a:rPr lang="en-US" dirty="0">
              <a:solidFill>
                <a:schemeClr val="tx2"/>
              </a:solidFill>
              <a:latin typeface="Arial" panose="020B0604020202020204" pitchFamily="34" charset="0"/>
              <a:cs typeface="Arial" panose="020B0604020202020204" pitchFamily="34" charset="0"/>
            </a:rPr>
            <a:t>Census data (or other comparable data) showing LEA serves 20% or more  children from low income families</a:t>
          </a:r>
          <a:endParaRPr lang="en-US" dirty="0"/>
        </a:p>
      </dgm:t>
    </dgm:pt>
    <dgm:pt modelId="{7950E1EA-E8CA-47C6-B115-01B926A695E3}" type="parTrans" cxnId="{EF693E1F-6900-423D-8914-AAFE12494A40}">
      <dgm:prSet/>
      <dgm:spPr/>
      <dgm:t>
        <a:bodyPr/>
        <a:lstStyle/>
        <a:p>
          <a:endParaRPr lang="en-US"/>
        </a:p>
      </dgm:t>
    </dgm:pt>
    <dgm:pt modelId="{DB64244F-917A-443B-A9AA-51B2D065B1F2}" type="sibTrans" cxnId="{EF693E1F-6900-423D-8914-AAFE12494A40}">
      <dgm:prSet/>
      <dgm:spPr/>
      <dgm:t>
        <a:bodyPr/>
        <a:lstStyle/>
        <a:p>
          <a:endParaRPr lang="en-US"/>
        </a:p>
      </dgm:t>
    </dgm:pt>
    <dgm:pt modelId="{8C0036A6-E061-4B2D-BE66-75F68E8C3FCB}">
      <dgm:prSet/>
      <dgm:spPr>
        <a:solidFill>
          <a:srgbClr val="92D050"/>
        </a:solidFill>
      </dgm:spPr>
      <dgm:t>
        <a:bodyPr/>
        <a:lstStyle/>
        <a:p>
          <a:r>
            <a:rPr lang="en-US" dirty="0">
              <a:solidFill>
                <a:schemeClr val="tx2"/>
              </a:solidFill>
              <a:latin typeface="Arial" panose="020B0604020202020204" pitchFamily="34" charset="0"/>
              <a:cs typeface="Arial" panose="020B0604020202020204" pitchFamily="34" charset="0"/>
            </a:rPr>
            <a:t>Census data (or other comparable data) showing LEA serves 10,000  or more children from low income families  </a:t>
          </a:r>
        </a:p>
      </dgm:t>
    </dgm:pt>
    <dgm:pt modelId="{294F6C1A-26CA-44A3-810B-D427556D7E3E}" type="parTrans" cxnId="{9396B581-3CC3-4DC9-A8A3-87DCA6B737BE}">
      <dgm:prSet/>
      <dgm:spPr/>
      <dgm:t>
        <a:bodyPr/>
        <a:lstStyle/>
        <a:p>
          <a:endParaRPr lang="en-US"/>
        </a:p>
      </dgm:t>
    </dgm:pt>
    <dgm:pt modelId="{38D4891A-315E-4DB2-BD76-79163F1D037C}" type="sibTrans" cxnId="{9396B581-3CC3-4DC9-A8A3-87DCA6B737BE}">
      <dgm:prSet custLinFactNeighborX="554" custLinFactNeighborY="11150"/>
      <dgm:spPr/>
      <dgm:t>
        <a:bodyPr/>
        <a:lstStyle/>
        <a:p>
          <a:endParaRPr lang="en-US"/>
        </a:p>
      </dgm:t>
    </dgm:pt>
    <dgm:pt modelId="{6D75AF9C-C114-47F1-B834-7BF60DE6110F}">
      <dgm:prSet/>
      <dgm:spPr>
        <a:solidFill>
          <a:srgbClr val="92D050"/>
        </a:solidFill>
      </dgm:spPr>
      <dgm:t>
        <a:bodyPr/>
        <a:lstStyle/>
        <a:p>
          <a:r>
            <a:rPr lang="en-US" dirty="0">
              <a:solidFill>
                <a:schemeClr val="tx2"/>
              </a:solidFill>
              <a:latin typeface="Arial" panose="020B0604020202020204" pitchFamily="34" charset="0"/>
              <a:cs typeface="Arial" panose="020B0604020202020204" pitchFamily="34" charset="0"/>
            </a:rPr>
            <a:t>Eligible for </a:t>
          </a:r>
          <a:r>
            <a:rPr lang="en-US" dirty="0" err="1">
              <a:solidFill>
                <a:schemeClr val="tx2"/>
              </a:solidFill>
              <a:latin typeface="Arial" panose="020B0604020202020204" pitchFamily="34" charset="0"/>
              <a:cs typeface="Arial" panose="020B0604020202020204" pitchFamily="34" charset="0"/>
            </a:rPr>
            <a:t>ESEA’s</a:t>
          </a:r>
          <a:r>
            <a:rPr lang="en-US" dirty="0">
              <a:solidFill>
                <a:schemeClr val="tx2"/>
              </a:solidFill>
              <a:latin typeface="Arial" panose="020B0604020202020204" pitchFamily="34" charset="0"/>
              <a:cs typeface="Arial" panose="020B0604020202020204" pitchFamily="34" charset="0"/>
            </a:rPr>
            <a:t> Small, Rural School Achievement Program (20 USC §7345(b))                      </a:t>
          </a:r>
        </a:p>
      </dgm:t>
    </dgm:pt>
    <dgm:pt modelId="{A55D406C-8ECB-44DB-B345-53FF51F5EBB7}" type="parTrans" cxnId="{98DE638C-B5A5-49BF-8C49-3010C4B1CA02}">
      <dgm:prSet/>
      <dgm:spPr/>
      <dgm:t>
        <a:bodyPr/>
        <a:lstStyle/>
        <a:p>
          <a:endParaRPr lang="en-US"/>
        </a:p>
      </dgm:t>
    </dgm:pt>
    <dgm:pt modelId="{5DE28EF0-69F6-48D4-937D-591914180F0E}" type="sibTrans" cxnId="{98DE638C-B5A5-49BF-8C49-3010C4B1CA02}">
      <dgm:prSet custLinFactNeighborX="10233" custLinFactNeighborY="6932"/>
      <dgm:spPr/>
      <dgm:t>
        <a:bodyPr/>
        <a:lstStyle/>
        <a:p>
          <a:endParaRPr lang="en-US"/>
        </a:p>
      </dgm:t>
    </dgm:pt>
    <dgm:pt modelId="{AEE3C269-5121-4094-B16C-7825EEC59C73}">
      <dgm:prSet/>
      <dgm:spPr>
        <a:solidFill>
          <a:srgbClr val="92D050"/>
        </a:solidFill>
      </dgm:spPr>
      <dgm:t>
        <a:bodyPr/>
        <a:lstStyle/>
        <a:p>
          <a:r>
            <a:rPr lang="en-US" dirty="0">
              <a:solidFill>
                <a:schemeClr val="tx2"/>
              </a:solidFill>
              <a:latin typeface="Arial" panose="020B0604020202020204" pitchFamily="34" charset="0"/>
              <a:cs typeface="Arial" panose="020B0604020202020204" pitchFamily="34" charset="0"/>
            </a:rPr>
            <a:t>Eligible for </a:t>
          </a:r>
          <a:r>
            <a:rPr lang="en-US" dirty="0" err="1">
              <a:solidFill>
                <a:schemeClr val="tx2"/>
              </a:solidFill>
              <a:latin typeface="Arial" panose="020B0604020202020204" pitchFamily="34" charset="0"/>
              <a:cs typeface="Arial" panose="020B0604020202020204" pitchFamily="34" charset="0"/>
            </a:rPr>
            <a:t>ESEA’s</a:t>
          </a:r>
          <a:r>
            <a:rPr lang="en-US" dirty="0">
              <a:solidFill>
                <a:schemeClr val="tx2"/>
              </a:solidFill>
              <a:latin typeface="Arial" panose="020B0604020202020204" pitchFamily="34" charset="0"/>
              <a:cs typeface="Arial" panose="020B0604020202020204" pitchFamily="34" charset="0"/>
            </a:rPr>
            <a:t> Rural and Low-Income School Program                     (20 USC §7351(b))                      </a:t>
          </a:r>
        </a:p>
      </dgm:t>
    </dgm:pt>
    <dgm:pt modelId="{3055168D-DD73-4EB7-8219-E369C14EF961}" type="parTrans" cxnId="{B246B273-40F3-4664-9A73-BBA00444E9E2}">
      <dgm:prSet/>
      <dgm:spPr/>
      <dgm:t>
        <a:bodyPr/>
        <a:lstStyle/>
        <a:p>
          <a:endParaRPr lang="en-US"/>
        </a:p>
      </dgm:t>
    </dgm:pt>
    <dgm:pt modelId="{DC180D30-E092-4A9E-B454-7794AF6C70E1}" type="sibTrans" cxnId="{B246B273-40F3-4664-9A73-BBA00444E9E2}">
      <dgm:prSet/>
      <dgm:spPr/>
      <dgm:t>
        <a:bodyPr/>
        <a:lstStyle/>
        <a:p>
          <a:endParaRPr lang="en-US"/>
        </a:p>
      </dgm:t>
    </dgm:pt>
    <dgm:pt modelId="{2EACDE8A-A26F-4B2E-9952-ED0E24CFACFC}" type="pres">
      <dgm:prSet presAssocID="{75F0DCC3-BA7D-40AB-8049-4AC182227700}" presName="diagram" presStyleCnt="0">
        <dgm:presLayoutVars>
          <dgm:dir/>
          <dgm:resizeHandles val="exact"/>
        </dgm:presLayoutVars>
      </dgm:prSet>
      <dgm:spPr/>
    </dgm:pt>
    <dgm:pt modelId="{BBCD0767-D953-4060-9F97-310CFD9B2BBE}" type="pres">
      <dgm:prSet presAssocID="{70147BF8-56AC-4346-8619-FA4EED154521}" presName="node" presStyleLbl="node1" presStyleIdx="0" presStyleCnt="4">
        <dgm:presLayoutVars>
          <dgm:bulletEnabled val="1"/>
        </dgm:presLayoutVars>
      </dgm:prSet>
      <dgm:spPr/>
    </dgm:pt>
    <dgm:pt modelId="{6906A62E-4969-4C1B-93AD-BE58FBDE114A}" type="pres">
      <dgm:prSet presAssocID="{DB64244F-917A-443B-A9AA-51B2D065B1F2}" presName="sibTrans" presStyleCnt="0"/>
      <dgm:spPr/>
    </dgm:pt>
    <dgm:pt modelId="{53898368-FEEC-46CF-8749-A5C7E6795891}" type="pres">
      <dgm:prSet presAssocID="{8C0036A6-E061-4B2D-BE66-75F68E8C3FCB}" presName="node" presStyleLbl="node1" presStyleIdx="1" presStyleCnt="4">
        <dgm:presLayoutVars>
          <dgm:bulletEnabled val="1"/>
        </dgm:presLayoutVars>
      </dgm:prSet>
      <dgm:spPr/>
    </dgm:pt>
    <dgm:pt modelId="{2D852C8A-797C-4D7E-BF4A-87B1658F1D94}" type="pres">
      <dgm:prSet presAssocID="{38D4891A-315E-4DB2-BD76-79163F1D037C}" presName="sibTrans" presStyleCnt="0"/>
      <dgm:spPr/>
    </dgm:pt>
    <dgm:pt modelId="{9E06884E-E57D-4278-8098-162177F9BC80}" type="pres">
      <dgm:prSet presAssocID="{6D75AF9C-C114-47F1-B834-7BF60DE6110F}" presName="node" presStyleLbl="node1" presStyleIdx="2" presStyleCnt="4">
        <dgm:presLayoutVars>
          <dgm:bulletEnabled val="1"/>
        </dgm:presLayoutVars>
      </dgm:prSet>
      <dgm:spPr/>
    </dgm:pt>
    <dgm:pt modelId="{039A39D9-6BB6-4C91-B103-7946358744DF}" type="pres">
      <dgm:prSet presAssocID="{5DE28EF0-69F6-48D4-937D-591914180F0E}" presName="sibTrans" presStyleCnt="0"/>
      <dgm:spPr/>
    </dgm:pt>
    <dgm:pt modelId="{BE3BEF73-D290-47F9-9FFC-367F62D481E0}" type="pres">
      <dgm:prSet presAssocID="{AEE3C269-5121-4094-B16C-7825EEC59C73}" presName="node" presStyleLbl="node1" presStyleIdx="3" presStyleCnt="4">
        <dgm:presLayoutVars>
          <dgm:bulletEnabled val="1"/>
        </dgm:presLayoutVars>
      </dgm:prSet>
      <dgm:spPr/>
    </dgm:pt>
  </dgm:ptLst>
  <dgm:cxnLst>
    <dgm:cxn modelId="{9098C01C-DF6D-473F-B28A-9093BE1A9ADA}" type="presOf" srcId="{AEE3C269-5121-4094-B16C-7825EEC59C73}" destId="{BE3BEF73-D290-47F9-9FFC-367F62D481E0}" srcOrd="0" destOrd="0" presId="urn:microsoft.com/office/officeart/2005/8/layout/default"/>
    <dgm:cxn modelId="{EF693E1F-6900-423D-8914-AAFE12494A40}" srcId="{75F0DCC3-BA7D-40AB-8049-4AC182227700}" destId="{70147BF8-56AC-4346-8619-FA4EED154521}" srcOrd="0" destOrd="0" parTransId="{7950E1EA-E8CA-47C6-B115-01B926A695E3}" sibTransId="{DB64244F-917A-443B-A9AA-51B2D065B1F2}"/>
    <dgm:cxn modelId="{09FCC841-16C1-48AD-9702-251E42B0C6F2}" type="presOf" srcId="{6D75AF9C-C114-47F1-B834-7BF60DE6110F}" destId="{9E06884E-E57D-4278-8098-162177F9BC80}" srcOrd="0" destOrd="0" presId="urn:microsoft.com/office/officeart/2005/8/layout/default"/>
    <dgm:cxn modelId="{B246B273-40F3-4664-9A73-BBA00444E9E2}" srcId="{75F0DCC3-BA7D-40AB-8049-4AC182227700}" destId="{AEE3C269-5121-4094-B16C-7825EEC59C73}" srcOrd="3" destOrd="0" parTransId="{3055168D-DD73-4EB7-8219-E369C14EF961}" sibTransId="{DC180D30-E092-4A9E-B454-7794AF6C70E1}"/>
    <dgm:cxn modelId="{63685A58-092A-4E77-8B7C-78C51F9857AF}" type="presOf" srcId="{8C0036A6-E061-4B2D-BE66-75F68E8C3FCB}" destId="{53898368-FEEC-46CF-8749-A5C7E6795891}" srcOrd="0" destOrd="0" presId="urn:microsoft.com/office/officeart/2005/8/layout/default"/>
    <dgm:cxn modelId="{9396B581-3CC3-4DC9-A8A3-87DCA6B737BE}" srcId="{75F0DCC3-BA7D-40AB-8049-4AC182227700}" destId="{8C0036A6-E061-4B2D-BE66-75F68E8C3FCB}" srcOrd="1" destOrd="0" parTransId="{294F6C1A-26CA-44A3-810B-D427556D7E3E}" sibTransId="{38D4891A-315E-4DB2-BD76-79163F1D037C}"/>
    <dgm:cxn modelId="{98DE638C-B5A5-49BF-8C49-3010C4B1CA02}" srcId="{75F0DCC3-BA7D-40AB-8049-4AC182227700}" destId="{6D75AF9C-C114-47F1-B834-7BF60DE6110F}" srcOrd="2" destOrd="0" parTransId="{A55D406C-8ECB-44DB-B345-53FF51F5EBB7}" sibTransId="{5DE28EF0-69F6-48D4-937D-591914180F0E}"/>
    <dgm:cxn modelId="{FBF090B6-DEDA-498C-A9A4-40986F63895D}" type="presOf" srcId="{70147BF8-56AC-4346-8619-FA4EED154521}" destId="{BBCD0767-D953-4060-9F97-310CFD9B2BBE}" srcOrd="0" destOrd="0" presId="urn:microsoft.com/office/officeart/2005/8/layout/default"/>
    <dgm:cxn modelId="{C5B0E5DE-84F4-4850-B107-08A7696F3B52}" type="presOf" srcId="{75F0DCC3-BA7D-40AB-8049-4AC182227700}" destId="{2EACDE8A-A26F-4B2E-9952-ED0E24CFACFC}" srcOrd="0" destOrd="0" presId="urn:microsoft.com/office/officeart/2005/8/layout/default"/>
    <dgm:cxn modelId="{AFEFEC9E-61E8-4415-851D-E5E5E25BEE90}" type="presParOf" srcId="{2EACDE8A-A26F-4B2E-9952-ED0E24CFACFC}" destId="{BBCD0767-D953-4060-9F97-310CFD9B2BBE}" srcOrd="0" destOrd="0" presId="urn:microsoft.com/office/officeart/2005/8/layout/default"/>
    <dgm:cxn modelId="{2B4B559C-A5F4-4986-8D89-7073B2F55687}" type="presParOf" srcId="{2EACDE8A-A26F-4B2E-9952-ED0E24CFACFC}" destId="{6906A62E-4969-4C1B-93AD-BE58FBDE114A}" srcOrd="1" destOrd="0" presId="urn:microsoft.com/office/officeart/2005/8/layout/default"/>
    <dgm:cxn modelId="{4EF0AC74-613B-49B4-9489-7F053C7ACA57}" type="presParOf" srcId="{2EACDE8A-A26F-4B2E-9952-ED0E24CFACFC}" destId="{53898368-FEEC-46CF-8749-A5C7E6795891}" srcOrd="2" destOrd="0" presId="urn:microsoft.com/office/officeart/2005/8/layout/default"/>
    <dgm:cxn modelId="{B7B7F5BC-E30E-40DC-8592-0356FC587423}" type="presParOf" srcId="{2EACDE8A-A26F-4B2E-9952-ED0E24CFACFC}" destId="{2D852C8A-797C-4D7E-BF4A-87B1658F1D94}" srcOrd="3" destOrd="0" presId="urn:microsoft.com/office/officeart/2005/8/layout/default"/>
    <dgm:cxn modelId="{1C19E619-1E55-491C-B20D-73917FE186AD}" type="presParOf" srcId="{2EACDE8A-A26F-4B2E-9952-ED0E24CFACFC}" destId="{9E06884E-E57D-4278-8098-162177F9BC80}" srcOrd="4" destOrd="0" presId="urn:microsoft.com/office/officeart/2005/8/layout/default"/>
    <dgm:cxn modelId="{21C0BCE4-3E63-4A0C-BD4A-9C3F9817B30B}" type="presParOf" srcId="{2EACDE8A-A26F-4B2E-9952-ED0E24CFACFC}" destId="{039A39D9-6BB6-4C91-B103-7946358744DF}" srcOrd="5" destOrd="0" presId="urn:microsoft.com/office/officeart/2005/8/layout/default"/>
    <dgm:cxn modelId="{617F45AB-9285-4935-A8EE-A2D7D59D2C7A}" type="presParOf" srcId="{2EACDE8A-A26F-4B2E-9952-ED0E24CFACFC}" destId="{BE3BEF73-D290-47F9-9FFC-367F62D481E0}"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2A6EF3B-DE5D-4F21-A8ED-D2C49505432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EBFD95C-549E-4A3A-BA8E-1B697135C54F}">
      <dgm:prSet>
        <dgm:style>
          <a:lnRef idx="2">
            <a:schemeClr val="accent4">
              <a:shade val="50000"/>
            </a:schemeClr>
          </a:lnRef>
          <a:fillRef idx="1">
            <a:schemeClr val="accent4"/>
          </a:fillRef>
          <a:effectRef idx="0">
            <a:schemeClr val="accent4"/>
          </a:effectRef>
          <a:fontRef idx="minor">
            <a:schemeClr val="lt1"/>
          </a:fontRef>
        </dgm:style>
      </dgm:prSet>
      <dgm:spPr>
        <a:solidFill>
          <a:srgbClr val="CC66FF"/>
        </a:solidFill>
      </dgm:spPr>
      <dgm:t>
        <a:bodyPr/>
        <a:lstStyle/>
        <a:p>
          <a:r>
            <a:rPr lang="en-US" dirty="0">
              <a:latin typeface="Arial" panose="020B0604020202020204" pitchFamily="34" charset="0"/>
              <a:cs typeface="Arial" panose="020B0604020202020204" pitchFamily="34" charset="0"/>
            </a:rPr>
            <a:t>(1) High percentage of teachers not teaching in the academic subject areas or grade levels in which the teachers were trained to teach</a:t>
          </a:r>
        </a:p>
      </dgm:t>
    </dgm:pt>
    <dgm:pt modelId="{512426B6-C78B-4CB0-89BB-FADF195662CA}" type="parTrans" cxnId="{42175026-790D-40EF-9EA2-DFBCCAB39C61}">
      <dgm:prSet/>
      <dgm:spPr/>
      <dgm:t>
        <a:bodyPr/>
        <a:lstStyle/>
        <a:p>
          <a:endParaRPr lang="en-US"/>
        </a:p>
      </dgm:t>
    </dgm:pt>
    <dgm:pt modelId="{B45189A5-0F22-49D2-85F8-D53BC75F5C71}" type="sibTrans" cxnId="{42175026-790D-40EF-9EA2-DFBCCAB39C61}">
      <dgm:prSet/>
      <dgm:spPr/>
      <dgm:t>
        <a:bodyPr/>
        <a:lstStyle/>
        <a:p>
          <a:endParaRPr lang="en-US"/>
        </a:p>
      </dgm:t>
    </dgm:pt>
    <dgm:pt modelId="{149D4219-72A5-44D0-899B-0AC56DB3A24C}">
      <dgm:prSet>
        <dgm:style>
          <a:lnRef idx="2">
            <a:schemeClr val="accent4">
              <a:shade val="50000"/>
            </a:schemeClr>
          </a:lnRef>
          <a:fillRef idx="1">
            <a:schemeClr val="accent4"/>
          </a:fillRef>
          <a:effectRef idx="0">
            <a:schemeClr val="accent4"/>
          </a:effectRef>
          <a:fontRef idx="minor">
            <a:schemeClr val="lt1"/>
          </a:fontRef>
        </dgm:style>
      </dgm:prSet>
      <dgm:spPr>
        <a:solidFill>
          <a:srgbClr val="CC66FF"/>
        </a:solidFill>
      </dgm:spPr>
      <dgm:t>
        <a:bodyPr/>
        <a:lstStyle/>
        <a:p>
          <a:r>
            <a:rPr lang="en-US" dirty="0"/>
            <a:t>(</a:t>
          </a:r>
          <a:r>
            <a:rPr lang="en-US" dirty="0">
              <a:latin typeface="Arial" panose="020B0604020202020204" pitchFamily="34" charset="0"/>
              <a:cs typeface="Arial" panose="020B0604020202020204" pitchFamily="34" charset="0"/>
            </a:rPr>
            <a:t>2) High teacher turnover rate</a:t>
          </a:r>
        </a:p>
      </dgm:t>
    </dgm:pt>
    <dgm:pt modelId="{91B59795-30E4-46F0-8066-D7457BC723BD}" type="parTrans" cxnId="{7C69E0A4-BCE8-4557-A682-DC601E20A3DB}">
      <dgm:prSet/>
      <dgm:spPr/>
      <dgm:t>
        <a:bodyPr/>
        <a:lstStyle/>
        <a:p>
          <a:endParaRPr lang="en-US"/>
        </a:p>
      </dgm:t>
    </dgm:pt>
    <dgm:pt modelId="{9070D5CA-F444-4E1D-B57F-3B826C8D4B4D}" type="sibTrans" cxnId="{7C69E0A4-BCE8-4557-A682-DC601E20A3DB}">
      <dgm:prSet/>
      <dgm:spPr/>
      <dgm:t>
        <a:bodyPr/>
        <a:lstStyle/>
        <a:p>
          <a:endParaRPr lang="en-US"/>
        </a:p>
      </dgm:t>
    </dgm:pt>
    <dgm:pt modelId="{702F4092-E7E0-43B9-9D9E-63B36183AD84}">
      <dgm:prSet>
        <dgm:style>
          <a:lnRef idx="2">
            <a:schemeClr val="accent4">
              <a:shade val="50000"/>
            </a:schemeClr>
          </a:lnRef>
          <a:fillRef idx="1">
            <a:schemeClr val="accent4"/>
          </a:fillRef>
          <a:effectRef idx="0">
            <a:schemeClr val="accent4"/>
          </a:effectRef>
          <a:fontRef idx="minor">
            <a:schemeClr val="lt1"/>
          </a:fontRef>
        </dgm:style>
      </dgm:prSet>
      <dgm:spPr>
        <a:solidFill>
          <a:srgbClr val="CC66FF"/>
        </a:solidFill>
      </dgm:spPr>
      <dgm:t>
        <a:bodyPr/>
        <a:lstStyle/>
        <a:p>
          <a:r>
            <a:rPr lang="en-US" dirty="0">
              <a:latin typeface="Arial" panose="020B0604020202020204" pitchFamily="34" charset="0"/>
              <a:cs typeface="Arial" panose="020B0604020202020204" pitchFamily="34" charset="0"/>
            </a:rPr>
            <a:t>(3) High percentage of teachers with emergency, provisional, or temporary certification or licensure</a:t>
          </a:r>
        </a:p>
      </dgm:t>
    </dgm:pt>
    <dgm:pt modelId="{92B9C21D-615C-41F0-AB6A-9A528EABA71D}" type="parTrans" cxnId="{C3DB8D82-F92E-4670-9D00-6534290880AE}">
      <dgm:prSet/>
      <dgm:spPr/>
      <dgm:t>
        <a:bodyPr/>
        <a:lstStyle/>
        <a:p>
          <a:endParaRPr lang="en-US"/>
        </a:p>
      </dgm:t>
    </dgm:pt>
    <dgm:pt modelId="{688F4333-BD6B-40C1-83AC-74960910FCDF}" type="sibTrans" cxnId="{C3DB8D82-F92E-4670-9D00-6534290880AE}">
      <dgm:prSet/>
      <dgm:spPr/>
      <dgm:t>
        <a:bodyPr/>
        <a:lstStyle/>
        <a:p>
          <a:endParaRPr lang="en-US"/>
        </a:p>
      </dgm:t>
    </dgm:pt>
    <dgm:pt modelId="{A833FD2D-CDA6-48FF-AA61-C76ECE2F6D0C}" type="pres">
      <dgm:prSet presAssocID="{52A6EF3B-DE5D-4F21-A8ED-D2C495054329}" presName="diagram" presStyleCnt="0">
        <dgm:presLayoutVars>
          <dgm:dir/>
          <dgm:resizeHandles val="exact"/>
        </dgm:presLayoutVars>
      </dgm:prSet>
      <dgm:spPr/>
    </dgm:pt>
    <dgm:pt modelId="{11D39000-4C18-44B6-B1A7-3A469E05394C}" type="pres">
      <dgm:prSet presAssocID="{EEBFD95C-549E-4A3A-BA8E-1B697135C54F}" presName="node" presStyleLbl="node1" presStyleIdx="0" presStyleCnt="3">
        <dgm:presLayoutVars>
          <dgm:bulletEnabled val="1"/>
        </dgm:presLayoutVars>
      </dgm:prSet>
      <dgm:spPr/>
    </dgm:pt>
    <dgm:pt modelId="{1EC70494-0DF0-47DC-8CE0-784C9F26E6EA}" type="pres">
      <dgm:prSet presAssocID="{B45189A5-0F22-49D2-85F8-D53BC75F5C71}" presName="sibTrans" presStyleCnt="0"/>
      <dgm:spPr/>
    </dgm:pt>
    <dgm:pt modelId="{5659F348-F612-416B-9188-6FDCE2C23DB9}" type="pres">
      <dgm:prSet presAssocID="{149D4219-72A5-44D0-899B-0AC56DB3A24C}" presName="node" presStyleLbl="node1" presStyleIdx="1" presStyleCnt="3">
        <dgm:presLayoutVars>
          <dgm:bulletEnabled val="1"/>
        </dgm:presLayoutVars>
      </dgm:prSet>
      <dgm:spPr/>
    </dgm:pt>
    <dgm:pt modelId="{58ED4FB2-5EAC-4C06-8FDF-19F7CDE551E6}" type="pres">
      <dgm:prSet presAssocID="{9070D5CA-F444-4E1D-B57F-3B826C8D4B4D}" presName="sibTrans" presStyleCnt="0"/>
      <dgm:spPr/>
    </dgm:pt>
    <dgm:pt modelId="{12C3A60E-1BC0-4EC5-88AD-D92500A9F3BA}" type="pres">
      <dgm:prSet presAssocID="{702F4092-E7E0-43B9-9D9E-63B36183AD84}" presName="node" presStyleLbl="node1" presStyleIdx="2" presStyleCnt="3">
        <dgm:presLayoutVars>
          <dgm:bulletEnabled val="1"/>
        </dgm:presLayoutVars>
      </dgm:prSet>
      <dgm:spPr/>
    </dgm:pt>
  </dgm:ptLst>
  <dgm:cxnLst>
    <dgm:cxn modelId="{68BF0B11-5F5D-4231-AB2A-7F521F9FCFBD}" type="presOf" srcId="{702F4092-E7E0-43B9-9D9E-63B36183AD84}" destId="{12C3A60E-1BC0-4EC5-88AD-D92500A9F3BA}" srcOrd="0" destOrd="0" presId="urn:microsoft.com/office/officeart/2005/8/layout/default"/>
    <dgm:cxn modelId="{42175026-790D-40EF-9EA2-DFBCCAB39C61}" srcId="{52A6EF3B-DE5D-4F21-A8ED-D2C495054329}" destId="{EEBFD95C-549E-4A3A-BA8E-1B697135C54F}" srcOrd="0" destOrd="0" parTransId="{512426B6-C78B-4CB0-89BB-FADF195662CA}" sibTransId="{B45189A5-0F22-49D2-85F8-D53BC75F5C71}"/>
    <dgm:cxn modelId="{5C15585D-B89C-42C8-98DF-B12B51054727}" type="presOf" srcId="{52A6EF3B-DE5D-4F21-A8ED-D2C495054329}" destId="{A833FD2D-CDA6-48FF-AA61-C76ECE2F6D0C}" srcOrd="0" destOrd="0" presId="urn:microsoft.com/office/officeart/2005/8/layout/default"/>
    <dgm:cxn modelId="{FE2E9D76-85EB-4FC7-9318-01B838513F2D}" type="presOf" srcId="{EEBFD95C-549E-4A3A-BA8E-1B697135C54F}" destId="{11D39000-4C18-44B6-B1A7-3A469E05394C}" srcOrd="0" destOrd="0" presId="urn:microsoft.com/office/officeart/2005/8/layout/default"/>
    <dgm:cxn modelId="{C3DB8D82-F92E-4670-9D00-6534290880AE}" srcId="{52A6EF3B-DE5D-4F21-A8ED-D2C495054329}" destId="{702F4092-E7E0-43B9-9D9E-63B36183AD84}" srcOrd="2" destOrd="0" parTransId="{92B9C21D-615C-41F0-AB6A-9A528EABA71D}" sibTransId="{688F4333-BD6B-40C1-83AC-74960910FCDF}"/>
    <dgm:cxn modelId="{7C69E0A4-BCE8-4557-A682-DC601E20A3DB}" srcId="{52A6EF3B-DE5D-4F21-A8ED-D2C495054329}" destId="{149D4219-72A5-44D0-899B-0AC56DB3A24C}" srcOrd="1" destOrd="0" parTransId="{91B59795-30E4-46F0-8066-D7457BC723BD}" sibTransId="{9070D5CA-F444-4E1D-B57F-3B826C8D4B4D}"/>
    <dgm:cxn modelId="{FF920FD9-325C-40E7-96BB-75126DCDA4DC}" type="presOf" srcId="{149D4219-72A5-44D0-899B-0AC56DB3A24C}" destId="{5659F348-F612-416B-9188-6FDCE2C23DB9}" srcOrd="0" destOrd="0" presId="urn:microsoft.com/office/officeart/2005/8/layout/default"/>
    <dgm:cxn modelId="{34DA3FBC-E72C-428E-9646-CA7FEFA09C82}" type="presParOf" srcId="{A833FD2D-CDA6-48FF-AA61-C76ECE2F6D0C}" destId="{11D39000-4C18-44B6-B1A7-3A469E05394C}" srcOrd="0" destOrd="0" presId="urn:microsoft.com/office/officeart/2005/8/layout/default"/>
    <dgm:cxn modelId="{2FD46474-3407-4C26-B659-01DFEC4E3DE2}" type="presParOf" srcId="{A833FD2D-CDA6-48FF-AA61-C76ECE2F6D0C}" destId="{1EC70494-0DF0-47DC-8CE0-784C9F26E6EA}" srcOrd="1" destOrd="0" presId="urn:microsoft.com/office/officeart/2005/8/layout/default"/>
    <dgm:cxn modelId="{2A4EDF2A-F999-4F6E-BA53-E1C1E1442410}" type="presParOf" srcId="{A833FD2D-CDA6-48FF-AA61-C76ECE2F6D0C}" destId="{5659F348-F612-416B-9188-6FDCE2C23DB9}" srcOrd="2" destOrd="0" presId="urn:microsoft.com/office/officeart/2005/8/layout/default"/>
    <dgm:cxn modelId="{BB05A69C-980C-472E-A952-955F031D63A8}" type="presParOf" srcId="{A833FD2D-CDA6-48FF-AA61-C76ECE2F6D0C}" destId="{58ED4FB2-5EAC-4C06-8FDF-19F7CDE551E6}" srcOrd="3" destOrd="0" presId="urn:microsoft.com/office/officeart/2005/8/layout/default"/>
    <dgm:cxn modelId="{E18140C2-AA5E-4701-9F5D-A1A107AE5414}" type="presParOf" srcId="{A833FD2D-CDA6-48FF-AA61-C76ECE2F6D0C}" destId="{12C3A60E-1BC0-4EC5-88AD-D92500A9F3BA}"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2A6EF3B-DE5D-4F21-A8ED-D2C49505432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5303423-3ED6-406D-9319-B546FAD65009}">
      <dgm:prSet custT="1"/>
      <dgm:spPr>
        <a:solidFill>
          <a:srgbClr val="FFC000"/>
        </a:solidFill>
      </dgm:spPr>
      <dgm:t>
        <a:bodyPr/>
        <a:lstStyle/>
        <a:p>
          <a:r>
            <a:rPr lang="en-US" sz="2400" dirty="0">
              <a:solidFill>
                <a:schemeClr val="tx2"/>
              </a:solidFill>
              <a:latin typeface="Arial" panose="020B0604020202020204" pitchFamily="34" charset="0"/>
              <a:cs typeface="Arial" panose="020B0604020202020204" pitchFamily="34" charset="0"/>
            </a:rPr>
            <a:t>In highest quartile of schools in LEA using FRPL data </a:t>
          </a:r>
        </a:p>
      </dgm:t>
    </dgm:pt>
    <dgm:pt modelId="{D7332434-11D1-41EA-8EE6-FD96326A9D65}" type="parTrans" cxnId="{A6BA8403-5C76-43D3-BCDD-43D34BE7AADC}">
      <dgm:prSet/>
      <dgm:spPr/>
      <dgm:t>
        <a:bodyPr/>
        <a:lstStyle/>
        <a:p>
          <a:endParaRPr lang="en-US"/>
        </a:p>
      </dgm:t>
    </dgm:pt>
    <dgm:pt modelId="{7A17DE3B-3799-4E2E-9C37-F559D71F92F3}" type="sibTrans" cxnId="{A6BA8403-5C76-43D3-BCDD-43D34BE7AADC}">
      <dgm:prSet/>
      <dgm:spPr>
        <a:ln>
          <a:solidFill>
            <a:schemeClr val="accent1">
              <a:alpha val="90000"/>
            </a:schemeClr>
          </a:solidFill>
        </a:ln>
      </dgm:spPr>
      <dgm:t>
        <a:bodyPr/>
        <a:lstStyle/>
        <a:p>
          <a:endParaRPr lang="en-US"/>
        </a:p>
      </dgm:t>
    </dgm:pt>
    <dgm:pt modelId="{64A52626-3297-4608-9C19-350968472743}">
      <dgm:prSet custT="1"/>
      <dgm:spPr>
        <a:solidFill>
          <a:srgbClr val="FFC000"/>
        </a:solidFill>
      </dgm:spPr>
      <dgm:t>
        <a:bodyPr/>
        <a:lstStyle/>
        <a:p>
          <a:r>
            <a:rPr lang="en-US" sz="2400" dirty="0">
              <a:solidFill>
                <a:schemeClr val="tx2"/>
              </a:solidFill>
              <a:latin typeface="Arial" panose="020B0604020202020204" pitchFamily="34" charset="0"/>
              <a:cs typeface="Arial" panose="020B0604020202020204" pitchFamily="34" charset="0"/>
            </a:rPr>
            <a:t>Elementary Schools - 60% or more of students eligible for FRPL</a:t>
          </a:r>
        </a:p>
      </dgm:t>
    </dgm:pt>
    <dgm:pt modelId="{23618B29-F0D3-472A-B885-AB256C80714B}" type="parTrans" cxnId="{8791947F-1157-4FF6-8C37-F9C4E41695F1}">
      <dgm:prSet/>
      <dgm:spPr/>
      <dgm:t>
        <a:bodyPr/>
        <a:lstStyle/>
        <a:p>
          <a:endParaRPr lang="en-US"/>
        </a:p>
      </dgm:t>
    </dgm:pt>
    <dgm:pt modelId="{CD5AA063-F900-43E9-AE74-D4301C579799}" type="sibTrans" cxnId="{8791947F-1157-4FF6-8C37-F9C4E41695F1}">
      <dgm:prSet/>
      <dgm:spPr>
        <a:ln>
          <a:solidFill>
            <a:schemeClr val="accent1">
              <a:alpha val="90000"/>
            </a:schemeClr>
          </a:solidFill>
        </a:ln>
      </dgm:spPr>
      <dgm:t>
        <a:bodyPr/>
        <a:lstStyle/>
        <a:p>
          <a:endParaRPr lang="en-US"/>
        </a:p>
      </dgm:t>
    </dgm:pt>
    <dgm:pt modelId="{4CB520AB-AC39-42A9-9189-08EFC9C3829E}">
      <dgm:prSet custT="1"/>
      <dgm:spPr>
        <a:solidFill>
          <a:srgbClr val="FFC000"/>
        </a:solidFill>
      </dgm:spPr>
      <dgm:t>
        <a:bodyPr/>
        <a:lstStyle/>
        <a:p>
          <a:r>
            <a:rPr lang="en-US" sz="2400" dirty="0">
              <a:solidFill>
                <a:schemeClr val="tx2"/>
              </a:solidFill>
              <a:latin typeface="Arial" panose="020B0604020202020204" pitchFamily="34" charset="0"/>
              <a:cs typeface="Arial" panose="020B0604020202020204" pitchFamily="34" charset="0"/>
            </a:rPr>
            <a:t>Not an Elementary School  -  45% or more of students eligible for FRPL</a:t>
          </a:r>
        </a:p>
      </dgm:t>
    </dgm:pt>
    <dgm:pt modelId="{525F88F3-BBC2-4F22-A2AC-050C6DA70150}" type="parTrans" cxnId="{613D1EC7-C3CC-46CE-A1DB-3785F9FB9190}">
      <dgm:prSet/>
      <dgm:spPr/>
      <dgm:t>
        <a:bodyPr/>
        <a:lstStyle/>
        <a:p>
          <a:endParaRPr lang="en-US"/>
        </a:p>
      </dgm:t>
    </dgm:pt>
    <dgm:pt modelId="{0B2BB22F-DBCF-49EF-9D98-37CF485C5F11}" type="sibTrans" cxnId="{613D1EC7-C3CC-46CE-A1DB-3785F9FB9190}">
      <dgm:prSet/>
      <dgm:spPr/>
      <dgm:t>
        <a:bodyPr/>
        <a:lstStyle/>
        <a:p>
          <a:endParaRPr lang="en-US"/>
        </a:p>
      </dgm:t>
    </dgm:pt>
    <dgm:pt modelId="{43CFB346-B289-40EA-B937-C6EF5E659F8C}" type="pres">
      <dgm:prSet presAssocID="{52A6EF3B-DE5D-4F21-A8ED-D2C495054329}" presName="diagram" presStyleCnt="0">
        <dgm:presLayoutVars>
          <dgm:dir/>
          <dgm:resizeHandles val="exact"/>
        </dgm:presLayoutVars>
      </dgm:prSet>
      <dgm:spPr/>
    </dgm:pt>
    <dgm:pt modelId="{124D97BB-272C-44F8-B3C9-8C8A1ED9F68F}" type="pres">
      <dgm:prSet presAssocID="{D5303423-3ED6-406D-9319-B546FAD65009}" presName="node" presStyleLbl="node1" presStyleIdx="0" presStyleCnt="3" custLinFactNeighborX="544" custLinFactNeighborY="1366">
        <dgm:presLayoutVars>
          <dgm:bulletEnabled val="1"/>
        </dgm:presLayoutVars>
      </dgm:prSet>
      <dgm:spPr/>
    </dgm:pt>
    <dgm:pt modelId="{DD61C0F8-121C-4159-BAA4-90F15CC71326}" type="pres">
      <dgm:prSet presAssocID="{7A17DE3B-3799-4E2E-9C37-F559D71F92F3}" presName="sibTrans" presStyleCnt="0"/>
      <dgm:spPr/>
    </dgm:pt>
    <dgm:pt modelId="{8531DB32-2EE0-43B7-A8E0-5C69086EE35F}" type="pres">
      <dgm:prSet presAssocID="{64A52626-3297-4608-9C19-350968472743}" presName="node" presStyleLbl="node1" presStyleIdx="1" presStyleCnt="3">
        <dgm:presLayoutVars>
          <dgm:bulletEnabled val="1"/>
        </dgm:presLayoutVars>
      </dgm:prSet>
      <dgm:spPr/>
    </dgm:pt>
    <dgm:pt modelId="{87F2B5E6-C80D-4823-A1D9-32545E9348E1}" type="pres">
      <dgm:prSet presAssocID="{CD5AA063-F900-43E9-AE74-D4301C579799}" presName="sibTrans" presStyleCnt="0"/>
      <dgm:spPr/>
    </dgm:pt>
    <dgm:pt modelId="{F8BA0C69-E411-4E1A-A55A-C81F46FB975C}" type="pres">
      <dgm:prSet presAssocID="{4CB520AB-AC39-42A9-9189-08EFC9C3829E}" presName="node" presStyleLbl="node1" presStyleIdx="2" presStyleCnt="3">
        <dgm:presLayoutVars>
          <dgm:bulletEnabled val="1"/>
        </dgm:presLayoutVars>
      </dgm:prSet>
      <dgm:spPr/>
    </dgm:pt>
  </dgm:ptLst>
  <dgm:cxnLst>
    <dgm:cxn modelId="{A6BA8403-5C76-43D3-BCDD-43D34BE7AADC}" srcId="{52A6EF3B-DE5D-4F21-A8ED-D2C495054329}" destId="{D5303423-3ED6-406D-9319-B546FAD65009}" srcOrd="0" destOrd="0" parTransId="{D7332434-11D1-41EA-8EE6-FD96326A9D65}" sibTransId="{7A17DE3B-3799-4E2E-9C37-F559D71F92F3}"/>
    <dgm:cxn modelId="{5C637609-66BD-4D30-A408-B57FA913CEC9}" type="presOf" srcId="{4CB520AB-AC39-42A9-9189-08EFC9C3829E}" destId="{F8BA0C69-E411-4E1A-A55A-C81F46FB975C}" srcOrd="0" destOrd="0" presId="urn:microsoft.com/office/officeart/2005/8/layout/default"/>
    <dgm:cxn modelId="{74718E0E-B7AD-4363-8B74-550674FBA420}" type="presOf" srcId="{D5303423-3ED6-406D-9319-B546FAD65009}" destId="{124D97BB-272C-44F8-B3C9-8C8A1ED9F68F}" srcOrd="0" destOrd="0" presId="urn:microsoft.com/office/officeart/2005/8/layout/default"/>
    <dgm:cxn modelId="{B76F1151-9828-4267-A31C-D697862CDDBC}" type="presOf" srcId="{64A52626-3297-4608-9C19-350968472743}" destId="{8531DB32-2EE0-43B7-A8E0-5C69086EE35F}" srcOrd="0" destOrd="0" presId="urn:microsoft.com/office/officeart/2005/8/layout/default"/>
    <dgm:cxn modelId="{8791947F-1157-4FF6-8C37-F9C4E41695F1}" srcId="{52A6EF3B-DE5D-4F21-A8ED-D2C495054329}" destId="{64A52626-3297-4608-9C19-350968472743}" srcOrd="1" destOrd="0" parTransId="{23618B29-F0D3-472A-B885-AB256C80714B}" sibTransId="{CD5AA063-F900-43E9-AE74-D4301C579799}"/>
    <dgm:cxn modelId="{69568B89-284D-44A6-AF17-7E9E4C4EA610}" type="presOf" srcId="{52A6EF3B-DE5D-4F21-A8ED-D2C495054329}" destId="{43CFB346-B289-40EA-B937-C6EF5E659F8C}" srcOrd="0" destOrd="0" presId="urn:microsoft.com/office/officeart/2005/8/layout/default"/>
    <dgm:cxn modelId="{613D1EC7-C3CC-46CE-A1DB-3785F9FB9190}" srcId="{52A6EF3B-DE5D-4F21-A8ED-D2C495054329}" destId="{4CB520AB-AC39-42A9-9189-08EFC9C3829E}" srcOrd="2" destOrd="0" parTransId="{525F88F3-BBC2-4F22-A2AC-050C6DA70150}" sibTransId="{0B2BB22F-DBCF-49EF-9D98-37CF485C5F11}"/>
    <dgm:cxn modelId="{08D3E66A-779C-4FA0-8298-927F7A4E9A90}" type="presParOf" srcId="{43CFB346-B289-40EA-B937-C6EF5E659F8C}" destId="{124D97BB-272C-44F8-B3C9-8C8A1ED9F68F}" srcOrd="0" destOrd="0" presId="urn:microsoft.com/office/officeart/2005/8/layout/default"/>
    <dgm:cxn modelId="{C32656A8-7125-4C84-8F34-5B065E22CD62}" type="presParOf" srcId="{43CFB346-B289-40EA-B937-C6EF5E659F8C}" destId="{DD61C0F8-121C-4159-BAA4-90F15CC71326}" srcOrd="1" destOrd="0" presId="urn:microsoft.com/office/officeart/2005/8/layout/default"/>
    <dgm:cxn modelId="{43537325-0643-4D8F-AE23-A5CDD947696E}" type="presParOf" srcId="{43CFB346-B289-40EA-B937-C6EF5E659F8C}" destId="{8531DB32-2EE0-43B7-A8E0-5C69086EE35F}" srcOrd="2" destOrd="0" presId="urn:microsoft.com/office/officeart/2005/8/layout/default"/>
    <dgm:cxn modelId="{2C0A5119-12C2-44DF-97E2-8095461610D6}" type="presParOf" srcId="{43CFB346-B289-40EA-B937-C6EF5E659F8C}" destId="{87F2B5E6-C80D-4823-A1D9-32545E9348E1}" srcOrd="3" destOrd="0" presId="urn:microsoft.com/office/officeart/2005/8/layout/default"/>
    <dgm:cxn modelId="{01F340F8-D924-4705-A0B2-CA9F74540577}" type="presParOf" srcId="{43CFB346-B289-40EA-B937-C6EF5E659F8C}" destId="{F8BA0C69-E411-4E1A-A55A-C81F46FB975C}"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C1152-5EDF-4A38-B35C-B9F02E10D109}">
      <dsp:nvSpPr>
        <dsp:cNvPr id="0" name=""/>
        <dsp:cNvSpPr/>
      </dsp:nvSpPr>
      <dsp:spPr>
        <a:xfrm>
          <a:off x="5823757" y="1650334"/>
          <a:ext cx="1624912" cy="515502"/>
        </a:xfrm>
        <a:custGeom>
          <a:avLst/>
          <a:gdLst/>
          <a:ahLst/>
          <a:cxnLst/>
          <a:rect l="0" t="0" r="0" b="0"/>
          <a:pathLst>
            <a:path>
              <a:moveTo>
                <a:pt x="0" y="0"/>
              </a:moveTo>
              <a:lnTo>
                <a:pt x="0" y="257751"/>
              </a:lnTo>
              <a:lnTo>
                <a:pt x="1624912" y="257751"/>
              </a:lnTo>
              <a:lnTo>
                <a:pt x="1624912" y="515502"/>
              </a:lnTo>
            </a:path>
          </a:pathLst>
        </a:custGeom>
        <a:noFill/>
        <a:ln w="28575" cap="flat" cmpd="sng" algn="ctr">
          <a:solidFill>
            <a:schemeClr val="dk1">
              <a:shade val="60000"/>
              <a:satMod val="110000"/>
            </a:schemeClr>
          </a:solidFill>
          <a:prstDash val="solid"/>
        </a:ln>
        <a:effectLst/>
      </dsp:spPr>
      <dsp:style>
        <a:lnRef idx="1">
          <a:schemeClr val="dk1"/>
        </a:lnRef>
        <a:fillRef idx="0">
          <a:schemeClr val="dk1"/>
        </a:fillRef>
        <a:effectRef idx="0">
          <a:schemeClr val="dk1"/>
        </a:effectRef>
        <a:fontRef idx="minor">
          <a:schemeClr val="tx1"/>
        </a:fontRef>
      </dsp:style>
    </dsp:sp>
    <dsp:sp modelId="{E8F43C7F-4672-4608-9E66-F61D394E7EBE}">
      <dsp:nvSpPr>
        <dsp:cNvPr id="0" name=""/>
        <dsp:cNvSpPr/>
      </dsp:nvSpPr>
      <dsp:spPr>
        <a:xfrm>
          <a:off x="4338619" y="1650334"/>
          <a:ext cx="1485137" cy="515502"/>
        </a:xfrm>
        <a:custGeom>
          <a:avLst/>
          <a:gdLst/>
          <a:ahLst/>
          <a:cxnLst/>
          <a:rect l="0" t="0" r="0" b="0"/>
          <a:pathLst>
            <a:path>
              <a:moveTo>
                <a:pt x="1485137" y="0"/>
              </a:moveTo>
              <a:lnTo>
                <a:pt x="1485137" y="257751"/>
              </a:lnTo>
              <a:lnTo>
                <a:pt x="0" y="257751"/>
              </a:lnTo>
              <a:lnTo>
                <a:pt x="0" y="515502"/>
              </a:lnTo>
            </a:path>
          </a:pathLst>
        </a:custGeom>
        <a:noFill/>
        <a:ln w="28575" cap="flat" cmpd="sng" algn="ctr">
          <a:solidFill>
            <a:schemeClr val="dk1">
              <a:shade val="60000"/>
              <a:satMod val="110000"/>
            </a:schemeClr>
          </a:solidFill>
          <a:prstDash val="solid"/>
        </a:ln>
        <a:effectLst/>
      </dsp:spPr>
      <dsp:style>
        <a:lnRef idx="1">
          <a:schemeClr val="dk1"/>
        </a:lnRef>
        <a:fillRef idx="0">
          <a:schemeClr val="dk1"/>
        </a:fillRef>
        <a:effectRef idx="0">
          <a:schemeClr val="dk1"/>
        </a:effectRef>
        <a:fontRef idx="minor">
          <a:schemeClr val="tx1"/>
        </a:fontRef>
      </dsp:style>
    </dsp:sp>
    <dsp:sp modelId="{41A77D2B-E801-4AC4-AF05-CB6F8BDF8843}">
      <dsp:nvSpPr>
        <dsp:cNvPr id="0" name=""/>
        <dsp:cNvSpPr/>
      </dsp:nvSpPr>
      <dsp:spPr>
        <a:xfrm>
          <a:off x="1182849" y="1650334"/>
          <a:ext cx="91440" cy="515502"/>
        </a:xfrm>
        <a:custGeom>
          <a:avLst/>
          <a:gdLst/>
          <a:ahLst/>
          <a:cxnLst/>
          <a:rect l="0" t="0" r="0" b="0"/>
          <a:pathLst>
            <a:path>
              <a:moveTo>
                <a:pt x="45720" y="0"/>
              </a:moveTo>
              <a:lnTo>
                <a:pt x="45720" y="515502"/>
              </a:lnTo>
            </a:path>
          </a:pathLst>
        </a:custGeom>
        <a:noFill/>
        <a:ln w="28575" cap="flat" cmpd="sng" algn="ctr">
          <a:solidFill>
            <a:schemeClr val="dk1">
              <a:shade val="60000"/>
              <a:satMod val="110000"/>
            </a:schemeClr>
          </a:solidFill>
          <a:prstDash val="solid"/>
        </a:ln>
        <a:effectLst/>
      </dsp:spPr>
      <dsp:style>
        <a:lnRef idx="1">
          <a:schemeClr val="dk1"/>
        </a:lnRef>
        <a:fillRef idx="0">
          <a:schemeClr val="dk1"/>
        </a:fillRef>
        <a:effectRef idx="0">
          <a:schemeClr val="dk1"/>
        </a:effectRef>
        <a:fontRef idx="minor">
          <a:schemeClr val="tx1"/>
        </a:fontRef>
      </dsp:style>
    </dsp:sp>
    <dsp:sp modelId="{F64CDA36-78F2-4C80-BD89-9F6F8E406EED}">
      <dsp:nvSpPr>
        <dsp:cNvPr id="0" name=""/>
        <dsp:cNvSpPr/>
      </dsp:nvSpPr>
      <dsp:spPr>
        <a:xfrm>
          <a:off x="1182" y="422948"/>
          <a:ext cx="2454773" cy="1227386"/>
        </a:xfrm>
        <a:prstGeom prst="rect">
          <a:avLst/>
        </a:prstGeom>
        <a:solidFill>
          <a:schemeClr val="accent5"/>
        </a:solidFill>
        <a:ln w="38100" cap="flat" cmpd="sng" algn="ctr">
          <a:solidFill>
            <a:schemeClr val="lt1"/>
          </a:solidFill>
          <a:prstDash val="solid"/>
        </a:ln>
        <a:effectLst>
          <a:outerShdw blurRad="38100" dist="25400" dir="5400000" algn="t" rotWithShape="0">
            <a:srgbClr val="000000">
              <a:alpha val="50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High-Need LEA(s)</a:t>
          </a:r>
        </a:p>
      </dsp:txBody>
      <dsp:txXfrm>
        <a:off x="1182" y="422948"/>
        <a:ext cx="2454773" cy="1227386"/>
      </dsp:txXfrm>
    </dsp:sp>
    <dsp:sp modelId="{EB4345F8-B66B-4088-A05D-89C4F761C4C2}">
      <dsp:nvSpPr>
        <dsp:cNvPr id="0" name=""/>
        <dsp:cNvSpPr/>
      </dsp:nvSpPr>
      <dsp:spPr>
        <a:xfrm>
          <a:off x="1182" y="2165837"/>
          <a:ext cx="2454773" cy="1227386"/>
        </a:xfrm>
        <a:prstGeom prst="rect">
          <a:avLst/>
        </a:prstGeom>
        <a:solidFill>
          <a:schemeClr val="accent6"/>
        </a:solidFill>
        <a:ln w="38100" cap="flat" cmpd="sng" algn="ctr">
          <a:solidFill>
            <a:schemeClr val="lt1"/>
          </a:solidFill>
          <a:prstDash val="solid"/>
        </a:ln>
        <a:effectLst>
          <a:outerShdw blurRad="38100" dist="25400" dir="5400000" algn="t" rotWithShape="0">
            <a:srgbClr val="000000">
              <a:alpha val="50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High-Need School(s) served by the High-Need LEA(s)</a:t>
          </a:r>
        </a:p>
      </dsp:txBody>
      <dsp:txXfrm>
        <a:off x="1182" y="2165837"/>
        <a:ext cx="2454773" cy="1227386"/>
      </dsp:txXfrm>
    </dsp:sp>
    <dsp:sp modelId="{D536F8BC-6D1E-4609-804C-62AFB96BCE9E}">
      <dsp:nvSpPr>
        <dsp:cNvPr id="0" name=""/>
        <dsp:cNvSpPr/>
      </dsp:nvSpPr>
      <dsp:spPr>
        <a:xfrm>
          <a:off x="4596370" y="422948"/>
          <a:ext cx="2454773" cy="1227386"/>
        </a:xfrm>
        <a:prstGeom prst="rect">
          <a:avLst/>
        </a:prstGeom>
        <a:solidFill>
          <a:schemeClr val="accent1"/>
        </a:solidFill>
        <a:ln w="38100" cap="flat" cmpd="sng" algn="ctr">
          <a:solidFill>
            <a:schemeClr val="lt1"/>
          </a:solidFill>
          <a:prstDash val="solid"/>
        </a:ln>
        <a:effectLst>
          <a:outerShdw blurRad="38100" dist="25400" dir="5400000" algn="t" rotWithShape="0">
            <a:srgbClr val="000000">
              <a:alpha val="50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Partner </a:t>
          </a:r>
          <a:r>
            <a:rPr lang="en-US" sz="2200" kern="1200" dirty="0" err="1"/>
            <a:t>IHE</a:t>
          </a:r>
          <a:endParaRPr lang="en-US" sz="2200" kern="1200" dirty="0"/>
        </a:p>
      </dsp:txBody>
      <dsp:txXfrm>
        <a:off x="4596370" y="422948"/>
        <a:ext cx="2454773" cy="1227386"/>
      </dsp:txXfrm>
    </dsp:sp>
    <dsp:sp modelId="{BA2152F2-EA08-488F-A97D-052F313BEE39}">
      <dsp:nvSpPr>
        <dsp:cNvPr id="0" name=""/>
        <dsp:cNvSpPr/>
      </dsp:nvSpPr>
      <dsp:spPr>
        <a:xfrm>
          <a:off x="2971458" y="2165837"/>
          <a:ext cx="2734322" cy="1227386"/>
        </a:xfrm>
        <a:prstGeom prst="rect">
          <a:avLst/>
        </a:prstGeom>
        <a:solidFill>
          <a:schemeClr val="accent4"/>
        </a:solidFill>
        <a:ln w="38100" cap="flat" cmpd="sng" algn="ctr">
          <a:solidFill>
            <a:schemeClr val="lt1"/>
          </a:solidFill>
          <a:prstDash val="solid"/>
        </a:ln>
        <a:effectLst>
          <a:outerShdw blurRad="38100" dist="25400" dir="5400000" algn="t" rotWithShape="0">
            <a:srgbClr val="000000">
              <a:alpha val="50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0" kern="1200" dirty="0"/>
            <a:t>College/School of Arts and Sciences within the partner IHE</a:t>
          </a:r>
        </a:p>
      </dsp:txBody>
      <dsp:txXfrm>
        <a:off x="2971458" y="2165837"/>
        <a:ext cx="2734322" cy="1227386"/>
      </dsp:txXfrm>
    </dsp:sp>
    <dsp:sp modelId="{01ED9FBC-D10D-49FA-9214-09E40CED5B4D}">
      <dsp:nvSpPr>
        <dsp:cNvPr id="0" name=""/>
        <dsp:cNvSpPr/>
      </dsp:nvSpPr>
      <dsp:spPr>
        <a:xfrm>
          <a:off x="6221283" y="2165837"/>
          <a:ext cx="2454773" cy="1227386"/>
        </a:xfrm>
        <a:prstGeom prst="rect">
          <a:avLst/>
        </a:prstGeom>
        <a:solidFill>
          <a:schemeClr val="accent4"/>
        </a:solidFill>
        <a:ln w="38100" cap="flat" cmpd="sng" algn="ctr">
          <a:solidFill>
            <a:schemeClr val="lt1"/>
          </a:solidFill>
          <a:prstDash val="solid"/>
        </a:ln>
        <a:effectLst>
          <a:outerShdw blurRad="38100" dist="25400" dir="5400000" algn="t" rotWithShape="0">
            <a:srgbClr val="000000">
              <a:alpha val="50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0" kern="1200" dirty="0"/>
            <a:t>College/School of Education within the partner IHE</a:t>
          </a:r>
        </a:p>
      </dsp:txBody>
      <dsp:txXfrm>
        <a:off x="6221283" y="2165837"/>
        <a:ext cx="2454773" cy="12273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E8A73-842D-4E87-9270-C1DECBDADEFF}">
      <dsp:nvSpPr>
        <dsp:cNvPr id="0" name=""/>
        <dsp:cNvSpPr/>
      </dsp:nvSpPr>
      <dsp:spPr>
        <a:xfrm>
          <a:off x="1920127" y="1068518"/>
          <a:ext cx="1086328" cy="1093262"/>
        </a:xfrm>
        <a:custGeom>
          <a:avLst/>
          <a:gdLst/>
          <a:ahLst/>
          <a:cxnLst/>
          <a:rect l="0" t="0" r="0" b="0"/>
          <a:pathLst>
            <a:path>
              <a:moveTo>
                <a:pt x="0" y="0"/>
              </a:moveTo>
              <a:lnTo>
                <a:pt x="0" y="908712"/>
              </a:lnTo>
              <a:lnTo>
                <a:pt x="1086328" y="908712"/>
              </a:lnTo>
              <a:lnTo>
                <a:pt x="1086328" y="10932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6CC65D-4289-4D47-BEBA-4B49B6CD5232}">
      <dsp:nvSpPr>
        <dsp:cNvPr id="0" name=""/>
        <dsp:cNvSpPr/>
      </dsp:nvSpPr>
      <dsp:spPr>
        <a:xfrm>
          <a:off x="879743" y="1068518"/>
          <a:ext cx="1040384" cy="1093262"/>
        </a:xfrm>
        <a:custGeom>
          <a:avLst/>
          <a:gdLst/>
          <a:ahLst/>
          <a:cxnLst/>
          <a:rect l="0" t="0" r="0" b="0"/>
          <a:pathLst>
            <a:path>
              <a:moveTo>
                <a:pt x="1040384" y="0"/>
              </a:moveTo>
              <a:lnTo>
                <a:pt x="1040384" y="908712"/>
              </a:lnTo>
              <a:lnTo>
                <a:pt x="0" y="908712"/>
              </a:lnTo>
              <a:lnTo>
                <a:pt x="0" y="10932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58FFCF-5FF9-4475-9BA7-9DD8EA1218EE}">
      <dsp:nvSpPr>
        <dsp:cNvPr id="0" name=""/>
        <dsp:cNvSpPr/>
      </dsp:nvSpPr>
      <dsp:spPr>
        <a:xfrm>
          <a:off x="1041321" y="189712"/>
          <a:ext cx="1757613" cy="8788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latin typeface="Arial" panose="020B0604020202020204" pitchFamily="34" charset="0"/>
              <a:cs typeface="Arial" panose="020B0604020202020204" pitchFamily="34" charset="0"/>
            </a:rPr>
            <a:t>High-Need LEA</a:t>
          </a:r>
        </a:p>
      </dsp:txBody>
      <dsp:txXfrm>
        <a:off x="1041321" y="189712"/>
        <a:ext cx="1757613" cy="878806"/>
      </dsp:txXfrm>
    </dsp:sp>
    <dsp:sp modelId="{F43C3FFD-A938-4A9E-B0A4-C04ED2B2FE95}">
      <dsp:nvSpPr>
        <dsp:cNvPr id="0" name=""/>
        <dsp:cNvSpPr/>
      </dsp:nvSpPr>
      <dsp:spPr>
        <a:xfrm>
          <a:off x="936" y="2161780"/>
          <a:ext cx="1757613" cy="878806"/>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2"/>
              </a:solidFill>
              <a:latin typeface="Arial" panose="020B0604020202020204" pitchFamily="34" charset="0"/>
              <a:cs typeface="Arial" panose="020B0604020202020204" pitchFamily="34" charset="0"/>
            </a:rPr>
            <a:t>Poverty Data/Rural Status</a:t>
          </a:r>
        </a:p>
      </dsp:txBody>
      <dsp:txXfrm>
        <a:off x="936" y="2161780"/>
        <a:ext cx="1757613" cy="878806"/>
      </dsp:txXfrm>
    </dsp:sp>
    <dsp:sp modelId="{474FA86C-BB83-4E8D-95FC-55EBE8EF1EB5}">
      <dsp:nvSpPr>
        <dsp:cNvPr id="0" name=""/>
        <dsp:cNvSpPr/>
      </dsp:nvSpPr>
      <dsp:spPr>
        <a:xfrm>
          <a:off x="2127649" y="2161780"/>
          <a:ext cx="1757613" cy="878806"/>
        </a:xfrm>
        <a:prstGeom prst="rect">
          <a:avLst/>
        </a:prstGeom>
        <a:solidFill>
          <a:srgbClr val="CC66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2"/>
              </a:solidFill>
              <a:latin typeface="Arial" panose="020B0604020202020204" pitchFamily="34" charset="0"/>
              <a:cs typeface="Arial" panose="020B0604020202020204" pitchFamily="34" charset="0"/>
            </a:rPr>
            <a:t>Teacher Need </a:t>
          </a:r>
        </a:p>
      </dsp:txBody>
      <dsp:txXfrm>
        <a:off x="2127649" y="2161780"/>
        <a:ext cx="1757613" cy="8788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E8A73-842D-4E87-9270-C1DECBDADEFF}">
      <dsp:nvSpPr>
        <dsp:cNvPr id="0" name=""/>
        <dsp:cNvSpPr/>
      </dsp:nvSpPr>
      <dsp:spPr>
        <a:xfrm>
          <a:off x="1717371" y="1561640"/>
          <a:ext cx="91440" cy="517575"/>
        </a:xfrm>
        <a:custGeom>
          <a:avLst/>
          <a:gdLst/>
          <a:ahLst/>
          <a:cxnLst/>
          <a:rect l="0" t="0" r="0" b="0"/>
          <a:pathLst>
            <a:path>
              <a:moveTo>
                <a:pt x="45720" y="0"/>
              </a:moveTo>
              <a:lnTo>
                <a:pt x="94435" y="0"/>
              </a:lnTo>
              <a:lnTo>
                <a:pt x="94435" y="5175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58FFCF-5FF9-4475-9BA7-9DD8EA1218EE}">
      <dsp:nvSpPr>
        <dsp:cNvPr id="0" name=""/>
        <dsp:cNvSpPr/>
      </dsp:nvSpPr>
      <dsp:spPr>
        <a:xfrm>
          <a:off x="651027" y="0"/>
          <a:ext cx="2224127" cy="15616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latin typeface="Arial" panose="020B0604020202020204" pitchFamily="34" charset="0"/>
              <a:cs typeface="Arial" panose="020B0604020202020204" pitchFamily="34" charset="0"/>
            </a:rPr>
            <a:t>High-Need </a:t>
          </a:r>
        </a:p>
        <a:p>
          <a:pPr marL="0" lvl="0" indent="0" algn="ctr" defTabSz="1066800">
            <a:lnSpc>
              <a:spcPct val="90000"/>
            </a:lnSpc>
            <a:spcBef>
              <a:spcPct val="0"/>
            </a:spcBef>
            <a:spcAft>
              <a:spcPct val="35000"/>
            </a:spcAft>
            <a:buNone/>
          </a:pPr>
          <a:r>
            <a:rPr lang="en-US" sz="2400" b="1" kern="1200" dirty="0">
              <a:solidFill>
                <a:schemeClr val="bg1"/>
              </a:solidFill>
              <a:latin typeface="Arial" panose="020B0604020202020204" pitchFamily="34" charset="0"/>
              <a:cs typeface="Arial" panose="020B0604020202020204" pitchFamily="34" charset="0"/>
            </a:rPr>
            <a:t>Schools</a:t>
          </a:r>
        </a:p>
        <a:p>
          <a:pPr marL="0" lvl="0" indent="0" algn="ctr" defTabSz="1066800">
            <a:lnSpc>
              <a:spcPct val="90000"/>
            </a:lnSpc>
            <a:spcBef>
              <a:spcPct val="0"/>
            </a:spcBef>
            <a:spcAft>
              <a:spcPct val="35000"/>
            </a:spcAft>
            <a:buNone/>
          </a:pPr>
          <a:r>
            <a:rPr lang="en-US" sz="2000" kern="1200" dirty="0">
              <a:solidFill>
                <a:schemeClr val="bg1"/>
              </a:solidFill>
              <a:latin typeface="Arial" panose="020B0604020202020204" pitchFamily="34" charset="0"/>
              <a:cs typeface="Arial" panose="020B0604020202020204" pitchFamily="34" charset="0"/>
            </a:rPr>
            <a:t>(</a:t>
          </a:r>
          <a:r>
            <a:rPr lang="en-US" sz="1800" kern="1200" dirty="0">
              <a:solidFill>
                <a:schemeClr val="bg1"/>
              </a:solidFill>
              <a:latin typeface="Arial" panose="020B0604020202020204" pitchFamily="34" charset="0"/>
              <a:cs typeface="Arial" panose="020B0604020202020204" pitchFamily="34" charset="0"/>
            </a:rPr>
            <a:t>within the High-Need LEA)</a:t>
          </a:r>
        </a:p>
      </dsp:txBody>
      <dsp:txXfrm>
        <a:off x="651027" y="0"/>
        <a:ext cx="2224127" cy="1561640"/>
      </dsp:txXfrm>
    </dsp:sp>
    <dsp:sp modelId="{474FA86C-BB83-4E8D-95FC-55EBE8EF1EB5}">
      <dsp:nvSpPr>
        <dsp:cNvPr id="0" name=""/>
        <dsp:cNvSpPr/>
      </dsp:nvSpPr>
      <dsp:spPr>
        <a:xfrm>
          <a:off x="575616" y="2079216"/>
          <a:ext cx="2472381" cy="1169376"/>
        </a:xfrm>
        <a:prstGeom prst="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2"/>
              </a:solidFill>
              <a:latin typeface="Arial" panose="020B0604020202020204" pitchFamily="34" charset="0"/>
              <a:cs typeface="Arial" panose="020B0604020202020204" pitchFamily="34" charset="0"/>
            </a:rPr>
            <a:t>Free and Reduced Price Lunch </a:t>
          </a:r>
        </a:p>
        <a:p>
          <a:pPr marL="0" lvl="0" indent="0" algn="ctr" defTabSz="800100">
            <a:lnSpc>
              <a:spcPct val="90000"/>
            </a:lnSpc>
            <a:spcBef>
              <a:spcPct val="0"/>
            </a:spcBef>
            <a:spcAft>
              <a:spcPct val="35000"/>
            </a:spcAft>
            <a:buNone/>
          </a:pPr>
          <a:r>
            <a:rPr lang="en-US" sz="1800" b="1" kern="1200" dirty="0">
              <a:solidFill>
                <a:schemeClr val="tx2"/>
              </a:solidFill>
              <a:latin typeface="Arial" panose="020B0604020202020204" pitchFamily="34" charset="0"/>
              <a:cs typeface="Arial" panose="020B0604020202020204" pitchFamily="34" charset="0"/>
            </a:rPr>
            <a:t>(FPRL)</a:t>
          </a:r>
        </a:p>
      </dsp:txBody>
      <dsp:txXfrm>
        <a:off x="575616" y="2079216"/>
        <a:ext cx="2472381" cy="11693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CD0767-D953-4060-9F97-310CFD9B2BBE}">
      <dsp:nvSpPr>
        <dsp:cNvPr id="0" name=""/>
        <dsp:cNvSpPr/>
      </dsp:nvSpPr>
      <dsp:spPr>
        <a:xfrm>
          <a:off x="241503" y="2544"/>
          <a:ext cx="3688853" cy="2213312"/>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2"/>
              </a:solidFill>
              <a:latin typeface="Arial" panose="020B0604020202020204" pitchFamily="34" charset="0"/>
              <a:cs typeface="Arial" panose="020B0604020202020204" pitchFamily="34" charset="0"/>
            </a:rPr>
            <a:t>Census data (or other comparable data) showing LEA serves 20% or more  children from low income families</a:t>
          </a:r>
          <a:endParaRPr lang="en-US" sz="2500" kern="1200" dirty="0"/>
        </a:p>
      </dsp:txBody>
      <dsp:txXfrm>
        <a:off x="241503" y="2544"/>
        <a:ext cx="3688853" cy="2213312"/>
      </dsp:txXfrm>
    </dsp:sp>
    <dsp:sp modelId="{53898368-FEEC-46CF-8749-A5C7E6795891}">
      <dsp:nvSpPr>
        <dsp:cNvPr id="0" name=""/>
        <dsp:cNvSpPr/>
      </dsp:nvSpPr>
      <dsp:spPr>
        <a:xfrm>
          <a:off x="4299242" y="2544"/>
          <a:ext cx="3688853" cy="2213312"/>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2"/>
              </a:solidFill>
              <a:latin typeface="Arial" panose="020B0604020202020204" pitchFamily="34" charset="0"/>
              <a:cs typeface="Arial" panose="020B0604020202020204" pitchFamily="34" charset="0"/>
            </a:rPr>
            <a:t>Census data (or other comparable data) showing LEA serves 10,000  or more children from low income families  </a:t>
          </a:r>
        </a:p>
      </dsp:txBody>
      <dsp:txXfrm>
        <a:off x="4299242" y="2544"/>
        <a:ext cx="3688853" cy="2213312"/>
      </dsp:txXfrm>
    </dsp:sp>
    <dsp:sp modelId="{9E06884E-E57D-4278-8098-162177F9BC80}">
      <dsp:nvSpPr>
        <dsp:cNvPr id="0" name=""/>
        <dsp:cNvSpPr/>
      </dsp:nvSpPr>
      <dsp:spPr>
        <a:xfrm>
          <a:off x="241503" y="2584742"/>
          <a:ext cx="3688853" cy="2213312"/>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2"/>
              </a:solidFill>
              <a:latin typeface="Arial" panose="020B0604020202020204" pitchFamily="34" charset="0"/>
              <a:cs typeface="Arial" panose="020B0604020202020204" pitchFamily="34" charset="0"/>
            </a:rPr>
            <a:t>Eligible for </a:t>
          </a:r>
          <a:r>
            <a:rPr lang="en-US" sz="2500" kern="1200" dirty="0" err="1">
              <a:solidFill>
                <a:schemeClr val="tx2"/>
              </a:solidFill>
              <a:latin typeface="Arial" panose="020B0604020202020204" pitchFamily="34" charset="0"/>
              <a:cs typeface="Arial" panose="020B0604020202020204" pitchFamily="34" charset="0"/>
            </a:rPr>
            <a:t>ESEA’s</a:t>
          </a:r>
          <a:r>
            <a:rPr lang="en-US" sz="2500" kern="1200" dirty="0">
              <a:solidFill>
                <a:schemeClr val="tx2"/>
              </a:solidFill>
              <a:latin typeface="Arial" panose="020B0604020202020204" pitchFamily="34" charset="0"/>
              <a:cs typeface="Arial" panose="020B0604020202020204" pitchFamily="34" charset="0"/>
            </a:rPr>
            <a:t> Small, Rural School Achievement Program (20 USC §7345(b))                      </a:t>
          </a:r>
        </a:p>
      </dsp:txBody>
      <dsp:txXfrm>
        <a:off x="241503" y="2584742"/>
        <a:ext cx="3688853" cy="2213312"/>
      </dsp:txXfrm>
    </dsp:sp>
    <dsp:sp modelId="{BE3BEF73-D290-47F9-9FFC-367F62D481E0}">
      <dsp:nvSpPr>
        <dsp:cNvPr id="0" name=""/>
        <dsp:cNvSpPr/>
      </dsp:nvSpPr>
      <dsp:spPr>
        <a:xfrm>
          <a:off x="4299242" y="2584742"/>
          <a:ext cx="3688853" cy="2213312"/>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2"/>
              </a:solidFill>
              <a:latin typeface="Arial" panose="020B0604020202020204" pitchFamily="34" charset="0"/>
              <a:cs typeface="Arial" panose="020B0604020202020204" pitchFamily="34" charset="0"/>
            </a:rPr>
            <a:t>Eligible for </a:t>
          </a:r>
          <a:r>
            <a:rPr lang="en-US" sz="2500" kern="1200" dirty="0" err="1">
              <a:solidFill>
                <a:schemeClr val="tx2"/>
              </a:solidFill>
              <a:latin typeface="Arial" panose="020B0604020202020204" pitchFamily="34" charset="0"/>
              <a:cs typeface="Arial" panose="020B0604020202020204" pitchFamily="34" charset="0"/>
            </a:rPr>
            <a:t>ESEA’s</a:t>
          </a:r>
          <a:r>
            <a:rPr lang="en-US" sz="2500" kern="1200" dirty="0">
              <a:solidFill>
                <a:schemeClr val="tx2"/>
              </a:solidFill>
              <a:latin typeface="Arial" panose="020B0604020202020204" pitchFamily="34" charset="0"/>
              <a:cs typeface="Arial" panose="020B0604020202020204" pitchFamily="34" charset="0"/>
            </a:rPr>
            <a:t> Rural and Low-Income School Program                     (20 USC §7351(b))                      </a:t>
          </a:r>
        </a:p>
      </dsp:txBody>
      <dsp:txXfrm>
        <a:off x="4299242" y="2584742"/>
        <a:ext cx="3688853" cy="22133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39000-4C18-44B6-B1A7-3A469E05394C}">
      <dsp:nvSpPr>
        <dsp:cNvPr id="0" name=""/>
        <dsp:cNvSpPr/>
      </dsp:nvSpPr>
      <dsp:spPr>
        <a:xfrm>
          <a:off x="277806" y="1432"/>
          <a:ext cx="3690565" cy="2214339"/>
        </a:xfrm>
        <a:prstGeom prst="rect">
          <a:avLst/>
        </a:prstGeom>
        <a:solidFill>
          <a:srgbClr val="CC66FF"/>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Arial" panose="020B0604020202020204" pitchFamily="34" charset="0"/>
              <a:cs typeface="Arial" panose="020B0604020202020204" pitchFamily="34" charset="0"/>
            </a:rPr>
            <a:t>(1) High percentage of teachers not teaching in the academic subject areas or grade levels in which the teachers were trained to teach</a:t>
          </a:r>
        </a:p>
      </dsp:txBody>
      <dsp:txXfrm>
        <a:off x="277806" y="1432"/>
        <a:ext cx="3690565" cy="2214339"/>
      </dsp:txXfrm>
    </dsp:sp>
    <dsp:sp modelId="{5659F348-F612-416B-9188-6FDCE2C23DB9}">
      <dsp:nvSpPr>
        <dsp:cNvPr id="0" name=""/>
        <dsp:cNvSpPr/>
      </dsp:nvSpPr>
      <dsp:spPr>
        <a:xfrm>
          <a:off x="4337428" y="1432"/>
          <a:ext cx="3690565" cy="2214339"/>
        </a:xfrm>
        <a:prstGeom prst="rect">
          <a:avLst/>
        </a:prstGeom>
        <a:solidFill>
          <a:srgbClr val="CC66FF"/>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t>
          </a:r>
          <a:r>
            <a:rPr lang="en-US" sz="2500" kern="1200" dirty="0">
              <a:latin typeface="Arial" panose="020B0604020202020204" pitchFamily="34" charset="0"/>
              <a:cs typeface="Arial" panose="020B0604020202020204" pitchFamily="34" charset="0"/>
            </a:rPr>
            <a:t>2) High teacher turnover rate</a:t>
          </a:r>
        </a:p>
      </dsp:txBody>
      <dsp:txXfrm>
        <a:off x="4337428" y="1432"/>
        <a:ext cx="3690565" cy="2214339"/>
      </dsp:txXfrm>
    </dsp:sp>
    <dsp:sp modelId="{12C3A60E-1BC0-4EC5-88AD-D92500A9F3BA}">
      <dsp:nvSpPr>
        <dsp:cNvPr id="0" name=""/>
        <dsp:cNvSpPr/>
      </dsp:nvSpPr>
      <dsp:spPr>
        <a:xfrm>
          <a:off x="2307617" y="2584828"/>
          <a:ext cx="3690565" cy="2214339"/>
        </a:xfrm>
        <a:prstGeom prst="rect">
          <a:avLst/>
        </a:prstGeom>
        <a:solidFill>
          <a:srgbClr val="CC66FF"/>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Arial" panose="020B0604020202020204" pitchFamily="34" charset="0"/>
              <a:cs typeface="Arial" panose="020B0604020202020204" pitchFamily="34" charset="0"/>
            </a:rPr>
            <a:t>(3) High percentage of teachers with emergency, provisional, or temporary certification or licensure</a:t>
          </a:r>
        </a:p>
      </dsp:txBody>
      <dsp:txXfrm>
        <a:off x="2307617" y="2584828"/>
        <a:ext cx="3690565" cy="22143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D97BB-272C-44F8-B3C9-8C8A1ED9F68F}">
      <dsp:nvSpPr>
        <dsp:cNvPr id="0" name=""/>
        <dsp:cNvSpPr/>
      </dsp:nvSpPr>
      <dsp:spPr>
        <a:xfrm>
          <a:off x="542797" y="30153"/>
          <a:ext cx="3419623" cy="2051774"/>
        </a:xfrm>
        <a:prstGeom prst="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2"/>
              </a:solidFill>
              <a:latin typeface="Arial" panose="020B0604020202020204" pitchFamily="34" charset="0"/>
              <a:cs typeface="Arial" panose="020B0604020202020204" pitchFamily="34" charset="0"/>
            </a:rPr>
            <a:t>In highest quartile of schools in LEA using FRPL data </a:t>
          </a:r>
        </a:p>
      </dsp:txBody>
      <dsp:txXfrm>
        <a:off x="542797" y="30153"/>
        <a:ext cx="3419623" cy="2051774"/>
      </dsp:txXfrm>
    </dsp:sp>
    <dsp:sp modelId="{8531DB32-2EE0-43B7-A8E0-5C69086EE35F}">
      <dsp:nvSpPr>
        <dsp:cNvPr id="0" name=""/>
        <dsp:cNvSpPr/>
      </dsp:nvSpPr>
      <dsp:spPr>
        <a:xfrm>
          <a:off x="4285781" y="2126"/>
          <a:ext cx="3419623" cy="2051774"/>
        </a:xfrm>
        <a:prstGeom prst="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2"/>
              </a:solidFill>
              <a:latin typeface="Arial" panose="020B0604020202020204" pitchFamily="34" charset="0"/>
              <a:cs typeface="Arial" panose="020B0604020202020204" pitchFamily="34" charset="0"/>
            </a:rPr>
            <a:t>Elementary Schools - 60% or more of students eligible for FRPL</a:t>
          </a:r>
        </a:p>
      </dsp:txBody>
      <dsp:txXfrm>
        <a:off x="4285781" y="2126"/>
        <a:ext cx="3419623" cy="2051774"/>
      </dsp:txXfrm>
    </dsp:sp>
    <dsp:sp modelId="{F8BA0C69-E411-4E1A-A55A-C81F46FB975C}">
      <dsp:nvSpPr>
        <dsp:cNvPr id="0" name=""/>
        <dsp:cNvSpPr/>
      </dsp:nvSpPr>
      <dsp:spPr>
        <a:xfrm>
          <a:off x="2404988" y="2395862"/>
          <a:ext cx="3419623" cy="2051774"/>
        </a:xfrm>
        <a:prstGeom prst="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2"/>
              </a:solidFill>
              <a:latin typeface="Arial" panose="020B0604020202020204" pitchFamily="34" charset="0"/>
              <a:cs typeface="Arial" panose="020B0604020202020204" pitchFamily="34" charset="0"/>
            </a:rPr>
            <a:t>Not an Elementary School  -  45% or more of students eligible for FRPL</a:t>
          </a:r>
        </a:p>
      </dsp:txBody>
      <dsp:txXfrm>
        <a:off x="2404988" y="2395862"/>
        <a:ext cx="3419623" cy="205177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CC6A52-5919-4AA3-8386-BE70101B499F}" type="datetimeFigureOut">
              <a:rPr lang="en-US" smtClean="0"/>
              <a:t>5/10/2019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C858D2-517E-433A-84B9-7BD44FD113CF}" type="slidenum">
              <a:rPr lang="en-US" smtClean="0"/>
              <a:t>‹#›</a:t>
            </a:fld>
            <a:endParaRPr lang="en-US"/>
          </a:p>
        </p:txBody>
      </p:sp>
    </p:spTree>
    <p:extLst>
      <p:ext uri="{BB962C8B-B14F-4D97-AF65-F5344CB8AC3E}">
        <p14:creationId xmlns:p14="http://schemas.microsoft.com/office/powerpoint/2010/main" val="2560924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1000" i="0" dirty="0">
                <a:ea typeface="MS PGothic" panose="020B0600070205080204" pitchFamily="34" charset="-128"/>
              </a:rPr>
              <a:t>Hello and welcome to the Teacher Quality Partnership Application Information Webinar. I am Christine Miller, program officer with the TQP program. On behalf of the US Department of Education, the Office of Elementary and</a:t>
            </a:r>
            <a:r>
              <a:rPr lang="en-US" altLang="en-US" sz="1000" i="0" baseline="0" dirty="0">
                <a:ea typeface="MS PGothic" panose="020B0600070205080204" pitchFamily="34" charset="-128"/>
              </a:rPr>
              <a:t> Secondary Education </a:t>
            </a:r>
            <a:r>
              <a:rPr lang="en-US" altLang="en-US" sz="1000" i="0" dirty="0">
                <a:ea typeface="MS PGothic" panose="020B0600070205080204" pitchFamily="34" charset="-128"/>
              </a:rPr>
              <a:t>and the </a:t>
            </a:r>
            <a:r>
              <a:rPr lang="en-US" altLang="en-US" sz="1000" i="0" strike="noStrike" dirty="0">
                <a:solidFill>
                  <a:srgbClr val="FF0000"/>
                </a:solidFill>
                <a:ea typeface="MS PGothic" panose="020B0600070205080204" pitchFamily="34" charset="-128"/>
              </a:rPr>
              <a:t>program</a:t>
            </a:r>
            <a:r>
              <a:rPr lang="en-US" altLang="en-US" sz="1000" i="0" strike="noStrike" baseline="0" dirty="0">
                <a:solidFill>
                  <a:srgbClr val="FF0000"/>
                </a:solidFill>
                <a:ea typeface="MS PGothic" panose="020B0600070205080204" pitchFamily="34" charset="-128"/>
              </a:rPr>
              <a:t> </a:t>
            </a:r>
            <a:r>
              <a:rPr lang="en-US" altLang="en-US" sz="1000" i="0" dirty="0">
                <a:ea typeface="MS PGothic" panose="020B0600070205080204" pitchFamily="34" charset="-128"/>
              </a:rPr>
              <a:t>staff, I would like to welcome you to this webinar and thank you for your interest in the TQP program.</a:t>
            </a:r>
          </a:p>
          <a:p>
            <a:endParaRPr lang="en-US" altLang="en-US" sz="1000" i="0" dirty="0">
              <a:ea typeface="MS PGothic" panose="020B0600070205080204" pitchFamily="34" charset="-128"/>
            </a:endParaRPr>
          </a:p>
          <a:p>
            <a:r>
              <a:rPr lang="en-US" altLang="en-US" sz="1000" i="0" dirty="0">
                <a:ea typeface="MS PGothic" panose="020B0600070205080204" pitchFamily="34" charset="-128"/>
              </a:rPr>
              <a:t>The FY 19 TQP grant competition was announced on April 3</a:t>
            </a:r>
            <a:r>
              <a:rPr lang="en-US" altLang="en-US" sz="1000" i="0" dirty="0">
                <a:solidFill>
                  <a:srgbClr val="FF0000"/>
                </a:solidFill>
                <a:ea typeface="MS PGothic" panose="020B0600070205080204" pitchFamily="34" charset="-128"/>
              </a:rPr>
              <a:t>, 2019 </a:t>
            </a:r>
            <a:r>
              <a:rPr lang="en-US" altLang="en-US" sz="1000" i="0" dirty="0">
                <a:ea typeface="MS PGothic" panose="020B0600070205080204" pitchFamily="34" charset="-128"/>
              </a:rPr>
              <a:t>and we are excited to make new awards that will continue to improve the quality of new teachers across this great nation.  </a:t>
            </a:r>
          </a:p>
          <a:p>
            <a:endParaRPr lang="en-US" altLang="en-US" sz="1000" i="0" dirty="0">
              <a:ea typeface="MS PGothic" panose="020B0600070205080204" pitchFamily="34" charset="-128"/>
            </a:endParaRPr>
          </a:p>
          <a:p>
            <a:r>
              <a:rPr lang="en-US" altLang="en-US" sz="1000" i="0" dirty="0">
                <a:ea typeface="MS PGothic" panose="020B0600070205080204" pitchFamily="34" charset="-128"/>
              </a:rPr>
              <a:t>Many of you may already be familiar with the requirements of the TQP program. However during these webinars, we will go over the specific FY 19 TQP competition details and requirements in an effort to provide technical assistance as you work to submit your TQP applications.</a:t>
            </a:r>
          </a:p>
          <a:p>
            <a:endParaRPr lang="en-US" altLang="en-US" sz="1000" dirty="0">
              <a:ea typeface="MS PGothic"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p:cNvSpPr>
            <a:spLocks noGrp="1"/>
          </p:cNvSpPr>
          <p:nvPr>
            <p:ph type="body" idx="1"/>
          </p:nvPr>
        </p:nvSpPr>
        <p:spPr bwMode="auto">
          <a:xfrm>
            <a:off x="686732" y="4344336"/>
            <a:ext cx="5484539" cy="34505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en-US" altLang="en-US" dirty="0"/>
              <a:t>In order to receive a TQP grant, an applicant must form an “eligible partnership” as defined in section 200(6) of the HEA.</a:t>
            </a:r>
          </a:p>
          <a:p>
            <a:endParaRPr lang="en-US" altLang="en-US" dirty="0"/>
          </a:p>
          <a:p>
            <a:r>
              <a:rPr lang="en-US" altLang="en-US" dirty="0"/>
              <a:t>This slide displays the five entities that MUST be included as part of an eligible partnership. Again,</a:t>
            </a:r>
            <a:r>
              <a:rPr lang="en-US" altLang="en-US" baseline="0" dirty="0"/>
              <a:t> t</a:t>
            </a:r>
            <a:r>
              <a:rPr lang="en-US" altLang="en-US" dirty="0"/>
              <a:t>he full definition</a:t>
            </a:r>
            <a:r>
              <a:rPr lang="en-US" altLang="en-US" baseline="0" dirty="0"/>
              <a:t> of the eligible partnerships can be found in section 200(6) of HEA.  T</a:t>
            </a:r>
            <a:r>
              <a:rPr lang="en-US" altLang="en-US" dirty="0"/>
              <a:t>he five entities  are:</a:t>
            </a:r>
          </a:p>
          <a:p>
            <a:r>
              <a:rPr lang="en-US" altLang="en-US" dirty="0"/>
              <a:t>A high-need local educational agency (LEA) or a consortium of high-need LEA(s); </a:t>
            </a:r>
          </a:p>
          <a:p>
            <a:r>
              <a:rPr lang="en-US" altLang="en-US" dirty="0"/>
              <a:t>A high-need school or consortium of high-need schools</a:t>
            </a:r>
          </a:p>
          <a:p>
            <a:r>
              <a:rPr lang="en-US" altLang="en-US" dirty="0"/>
              <a:t>A partner institution of higher education (</a:t>
            </a:r>
            <a:r>
              <a:rPr lang="en-US" altLang="en-US" dirty="0" err="1"/>
              <a:t>IHE</a:t>
            </a:r>
            <a:r>
              <a:rPr lang="en-US" altLang="en-US" dirty="0"/>
              <a:t>); </a:t>
            </a:r>
          </a:p>
          <a:p>
            <a:r>
              <a:rPr lang="en-US" altLang="en-US" dirty="0"/>
              <a:t>A college, school, department, or program of education within the partner institution;</a:t>
            </a:r>
          </a:p>
          <a:p>
            <a:r>
              <a:rPr lang="en-US" altLang="en-US" dirty="0"/>
              <a:t>A college, school, or department of arts and sciences within the partner institution; </a:t>
            </a:r>
          </a:p>
          <a:p>
            <a:endParaRPr lang="en-US" altLang="en-US" dirty="0"/>
          </a:p>
          <a:p>
            <a:r>
              <a:rPr lang="en-US" altLang="en-US" dirty="0"/>
              <a:t>ONE entity </a:t>
            </a:r>
            <a:r>
              <a:rPr lang="en-US" altLang="en-US" i="0" dirty="0"/>
              <a:t>from</a:t>
            </a:r>
            <a:r>
              <a:rPr lang="en-US" altLang="en-US" i="1" dirty="0"/>
              <a:t> </a:t>
            </a:r>
            <a:r>
              <a:rPr lang="en-US" altLang="en-US" dirty="0"/>
              <a:t>this list may serve as the lead applicant or fiscal agent.  It</a:t>
            </a:r>
            <a:r>
              <a:rPr lang="en-US" altLang="en-US" baseline="0" dirty="0"/>
              <a:t> will be up to the eligible partnership to determine which entity that will be.</a:t>
            </a:r>
          </a:p>
          <a:p>
            <a:endParaRPr lang="en-US" altLang="en-US" baseline="0" dirty="0"/>
          </a:p>
          <a:p>
            <a:endParaRPr lang="en-US" altLang="en-US" dirty="0"/>
          </a:p>
          <a:p>
            <a:endParaRPr lang="en-US" alt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C20BF04-E90E-4A15-9251-B950A90F819B}" type="slidenum">
              <a:rPr lang="en-US" altLang="en-US">
                <a:solidFill>
                  <a:prstClr val="black"/>
                </a:solidFill>
                <a:latin typeface="Calibri" panose="020F0502020204030204" pitchFamily="34" charset="0"/>
              </a:rPr>
              <a:pPr eaLnBrk="1" hangingPunct="1"/>
              <a:t>10</a:t>
            </a:fld>
            <a:endParaRPr lang="en-US" altLang="en-US">
              <a:solidFill>
                <a:prstClr val="black"/>
              </a:solidFill>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five entities on the previous slide Must be part of the eligible partnership, the entities on the next two slides are optional partners that may be included in addition to those required in the eligible partnership.</a:t>
            </a:r>
          </a:p>
        </p:txBody>
      </p:sp>
      <p:sp>
        <p:nvSpPr>
          <p:cNvPr id="4" name="Slide Number Placeholder 3"/>
          <p:cNvSpPr>
            <a:spLocks noGrp="1"/>
          </p:cNvSpPr>
          <p:nvPr>
            <p:ph type="sldNum" sz="quarter" idx="5"/>
          </p:nvPr>
        </p:nvSpPr>
        <p:spPr/>
        <p:txBody>
          <a:bodyPr/>
          <a:lstStyle/>
          <a:p>
            <a:fld id="{87C858D2-517E-433A-84B9-7BD44FD113CF}" type="slidenum">
              <a:rPr lang="en-US" smtClean="0"/>
              <a:t>11</a:t>
            </a:fld>
            <a:endParaRPr lang="en-US"/>
          </a:p>
        </p:txBody>
      </p:sp>
    </p:spTree>
    <p:extLst>
      <p:ext uri="{BB962C8B-B14F-4D97-AF65-F5344CB8AC3E}">
        <p14:creationId xmlns:p14="http://schemas.microsoft.com/office/powerpoint/2010/main" val="2555775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p:cNvSpPr>
            <a:spLocks noGrp="1"/>
          </p:cNvSpPr>
          <p:nvPr>
            <p:ph type="body" idx="1"/>
          </p:nvPr>
        </p:nvSpPr>
        <p:spPr bwMode="auto">
          <a:xfrm>
            <a:off x="686732" y="4344337"/>
            <a:ext cx="5484539" cy="33006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As we mentioned previously, the TQP Grant Program supports partnerships among IHEs, high-need LEA(s), and high-need schools within the high-need LEAs.   Let’s now discuss how to show “high-need” for this program.    </a:t>
            </a:r>
          </a:p>
          <a:p>
            <a:endParaRPr lang="en-US" altLang="en-US" dirty="0"/>
          </a:p>
          <a:p>
            <a:r>
              <a:rPr lang="en-US" altLang="en-US" dirty="0"/>
              <a:t>First, remember that both the LEA and the schools within the LEA must meet the high-need criteria.  LEAs must meet the high need eligibility criteria in two ways: by providing data to</a:t>
            </a:r>
            <a:r>
              <a:rPr lang="en-US" altLang="en-US" baseline="0" dirty="0"/>
              <a:t> support </a:t>
            </a:r>
            <a:r>
              <a:rPr lang="en-US" altLang="en-US" dirty="0"/>
              <a:t>Poverty/Rural Status </a:t>
            </a:r>
            <a:r>
              <a:rPr lang="en-US" altLang="en-US" b="1" dirty="0"/>
              <a:t>AND </a:t>
            </a:r>
            <a:r>
              <a:rPr lang="en-US" altLang="en-US" b="0" dirty="0"/>
              <a:t>dat</a:t>
            </a:r>
            <a:r>
              <a:rPr lang="en-US" altLang="en-US" b="0" baseline="0" dirty="0"/>
              <a:t>a to support a </a:t>
            </a:r>
            <a:r>
              <a:rPr lang="en-US" altLang="en-US" dirty="0"/>
              <a:t>Teacher Need.  Partner high-need schools must meet the</a:t>
            </a:r>
            <a:r>
              <a:rPr lang="en-US" altLang="en-US" baseline="0" dirty="0"/>
              <a:t> eligibility</a:t>
            </a:r>
            <a:r>
              <a:rPr lang="en-US" altLang="en-US" dirty="0"/>
              <a:t> criteria in only one way, by providing</a:t>
            </a:r>
            <a:r>
              <a:rPr lang="en-US" altLang="en-US" baseline="0" dirty="0"/>
              <a:t> </a:t>
            </a:r>
            <a:r>
              <a:rPr lang="en-US" altLang="en-US" dirty="0"/>
              <a:t>Free and Reduced Price Lunch data to </a:t>
            </a:r>
            <a:r>
              <a:rPr lang="en-US" altLang="en-US" i="0" dirty="0"/>
              <a:t>show that they are </a:t>
            </a:r>
            <a:r>
              <a:rPr lang="en-US" altLang="en-US" dirty="0"/>
              <a:t>high</a:t>
            </a:r>
            <a:r>
              <a:rPr lang="en-US" altLang="en-US" baseline="0" dirty="0"/>
              <a:t> need</a:t>
            </a:r>
            <a:r>
              <a:rPr lang="en-US" altLang="en-US" dirty="0"/>
              <a:t>. </a:t>
            </a:r>
          </a:p>
          <a:p>
            <a:endParaRPr lang="en-US" altLang="en-US" dirty="0"/>
          </a:p>
          <a:p>
            <a:r>
              <a:rPr lang="en-US" altLang="en-US" dirty="0"/>
              <a:t>In the following slides, we will discuss each data set</a:t>
            </a:r>
            <a:r>
              <a:rPr lang="en-US" altLang="en-US" baseline="0" dirty="0"/>
              <a:t> in more detail.</a:t>
            </a:r>
            <a:endParaRPr lang="en-US" altLang="en-US" dirty="0"/>
          </a:p>
          <a:p>
            <a:endParaRPr lang="en-US" altLang="en-US" dirty="0"/>
          </a:p>
          <a:p>
            <a:r>
              <a:rPr lang="en-US" altLang="en-US" dirty="0"/>
              <a:t>As we note here, you MUST submit documentation regarding these eligibility requirements when you submit your application and the data must be the most recent data available.</a:t>
            </a:r>
          </a:p>
          <a:p>
            <a:endParaRPr lang="en-US" alt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FD30424-3BAE-4C7E-B60F-251510EC8B68}" type="slidenum">
              <a:rPr lang="en-US" altLang="en-US">
                <a:solidFill>
                  <a:prstClr val="black"/>
                </a:solidFill>
                <a:latin typeface="Calibri" panose="020F0502020204030204" pitchFamily="34" charset="0"/>
              </a:rPr>
              <a:pPr eaLnBrk="1" hangingPunct="1"/>
              <a:t>13</a:t>
            </a:fld>
            <a:endParaRPr lang="en-US" altLang="en-US">
              <a:solidFill>
                <a:prstClr val="black"/>
              </a:solidFill>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r>
              <a:rPr lang="en-US" altLang="en-US" dirty="0"/>
              <a:t>The first component of the high-need LEA eligibility is to provide  Poverty data and rural status.   Applicants MUST provide documentation that they meet this requirement at the time of application, and it may documented in one of the following four ways:   </a:t>
            </a:r>
          </a:p>
          <a:p>
            <a:endParaRPr lang="en-US" altLang="en-US" dirty="0"/>
          </a:p>
          <a:p>
            <a:r>
              <a:rPr lang="en-US" altLang="en-US" dirty="0"/>
              <a:t>First, you may use Census data, or other comparable data, showing that the LEA serves 20% or more children from low income families.</a:t>
            </a:r>
          </a:p>
          <a:p>
            <a:endParaRPr lang="en-US" altLang="en-US" dirty="0"/>
          </a:p>
          <a:p>
            <a:r>
              <a:rPr lang="en-US" altLang="en-US" dirty="0"/>
              <a:t>Second, you may use Census data, or other comparable data, showing that the LEA serves 10,000 or more children from low income families.</a:t>
            </a:r>
          </a:p>
          <a:p>
            <a:endParaRPr lang="en-US" altLang="en-US" dirty="0"/>
          </a:p>
          <a:p>
            <a:r>
              <a:rPr lang="en-US" altLang="en-US" dirty="0"/>
              <a:t>Third, you may provide documentation that the LEA is eligible for the Small, Rural School Achievement Program, authorized under the Elementary and Secondary Education Act (ESEA).   The link to this program can be found in the Application Instructions Package.</a:t>
            </a:r>
          </a:p>
          <a:p>
            <a:endParaRPr lang="en-US" altLang="en-US" dirty="0"/>
          </a:p>
          <a:p>
            <a:r>
              <a:rPr lang="en-US" altLang="en-US" dirty="0"/>
              <a:t>Fourth and final option, you may provide documentation that the LEA is eligible for the Rural and Low-Income School Program, also authorized under ESEA.  </a:t>
            </a:r>
            <a:r>
              <a:rPr lang="en-US" altLang="en-US"/>
              <a:t>TThe</a:t>
            </a:r>
            <a:r>
              <a:rPr lang="en-US" altLang="en-US" dirty="0"/>
              <a:t> link to this program can also be found in the Application Instructions Package.</a:t>
            </a:r>
          </a:p>
          <a:p>
            <a:endParaRPr lang="en-US" altLang="en-US" dirty="0"/>
          </a:p>
          <a:p>
            <a:r>
              <a:rPr lang="en-US" altLang="en-US" dirty="0"/>
              <a:t>Please note that LEAs may be rural or urban. As long as they meet the definition of a high-need LEA they may be anywhere in the USA.</a:t>
            </a:r>
          </a:p>
          <a:p>
            <a:endParaRPr lang="en-US" altLang="en-US" dirty="0"/>
          </a:p>
          <a:p>
            <a:r>
              <a:rPr lang="en-US" altLang="en-US" dirty="0"/>
              <a:t>Finally, please be mindful that the data you submit  must be the most recent data available or it cannot be used for the purposed of documenting eligibility.</a:t>
            </a:r>
          </a:p>
          <a:p>
            <a:endParaRPr lang="en-US" alt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FD30424-3BAE-4C7E-B60F-251510EC8B68}" type="slidenum">
              <a:rPr lang="en-US" altLang="en-US">
                <a:solidFill>
                  <a:prstClr val="black"/>
                </a:solidFill>
                <a:latin typeface="Calibri" panose="020F0502020204030204" pitchFamily="34" charset="0"/>
              </a:rPr>
              <a:pPr eaLnBrk="1" hangingPunct="1"/>
              <a:t>14</a:t>
            </a:fld>
            <a:endParaRPr lang="en-US" altLang="en-US">
              <a:solidFill>
                <a:prstClr val="black"/>
              </a:solidFill>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20000"/>
          </a:bodyPr>
          <a:lstStyle/>
          <a:p>
            <a:r>
              <a:rPr lang="en-US" altLang="en-US" dirty="0"/>
              <a:t>The second component for High-Need LEA eligibility is Teacher Need.  Again you MUST provide this documentation at time of application and you may document this component in one of three ways: </a:t>
            </a:r>
          </a:p>
          <a:p>
            <a:endParaRPr lang="en-US" altLang="en-US" dirty="0"/>
          </a:p>
          <a:p>
            <a:pPr marL="171441" indent="-171441">
              <a:buFont typeface="Arial" panose="020B0604020202020204" pitchFamily="34" charset="0"/>
              <a:buChar char="•"/>
            </a:pPr>
            <a:r>
              <a:rPr lang="en-US" altLang="en-US" dirty="0"/>
              <a:t>First, you may provide documentation showing a high percentage of teachers in the high-need LEA are not teaching in the academic subject areas or grade levels in which the teachers were trained to teach;</a:t>
            </a:r>
          </a:p>
          <a:p>
            <a:pPr marL="171441" indent="-171441">
              <a:buFont typeface="Arial" panose="020B0604020202020204" pitchFamily="34" charset="0"/>
              <a:buChar char="•"/>
            </a:pPr>
            <a:endParaRPr lang="en-US" altLang="en-US" dirty="0"/>
          </a:p>
          <a:p>
            <a:pPr marL="171441" indent="-171441" defTabSz="914350">
              <a:buFont typeface="Arial" panose="020B0604020202020204" pitchFamily="34" charset="0"/>
              <a:buChar char="•"/>
              <a:defRPr/>
            </a:pPr>
            <a:r>
              <a:rPr lang="en-US" altLang="en-US" dirty="0"/>
              <a:t>Second, you</a:t>
            </a:r>
            <a:r>
              <a:rPr lang="en-US" altLang="en-US" baseline="0" dirty="0"/>
              <a:t> may provide documentation showing a h</a:t>
            </a:r>
            <a:r>
              <a:rPr lang="en-US" dirty="0"/>
              <a:t>igh teacher turnover rate </a:t>
            </a:r>
            <a:r>
              <a:rPr lang="en-US" altLang="en-US" dirty="0"/>
              <a:t>in the high-need LEA</a:t>
            </a:r>
            <a:r>
              <a:rPr lang="en-US" dirty="0"/>
              <a:t>;</a:t>
            </a:r>
            <a:r>
              <a:rPr lang="en-US" baseline="0" dirty="0"/>
              <a:t> OR</a:t>
            </a:r>
          </a:p>
          <a:p>
            <a:pPr marL="171441" indent="-171441" defTabSz="914350">
              <a:buFont typeface="Arial" panose="020B0604020202020204" pitchFamily="34" charset="0"/>
              <a:buChar char="•"/>
              <a:defRPr/>
            </a:pPr>
            <a:endParaRPr lang="en-US" altLang="en-US" dirty="0"/>
          </a:p>
          <a:p>
            <a:pPr marL="171441" indent="-171441" defTabSz="914350">
              <a:buFont typeface="Arial" panose="020B0604020202020204" pitchFamily="34" charset="0"/>
              <a:buChar char="•"/>
              <a:defRPr/>
            </a:pPr>
            <a:r>
              <a:rPr lang="en-US" altLang="en-US" dirty="0"/>
              <a:t>Third, you may provide documentation that demonstrates</a:t>
            </a:r>
            <a:r>
              <a:rPr lang="en-US" altLang="en-US" baseline="0" dirty="0"/>
              <a:t> that a h</a:t>
            </a:r>
            <a:r>
              <a:rPr lang="en-US" dirty="0"/>
              <a:t>igh percentage of teachers have emergency, provisional, or temporary certification or licensure </a:t>
            </a:r>
            <a:r>
              <a:rPr lang="en-US" altLang="en-US" dirty="0"/>
              <a:t>in the high-need LEA.</a:t>
            </a:r>
            <a:endParaRPr lang="en-US" dirty="0"/>
          </a:p>
          <a:p>
            <a:endParaRPr lang="en-US" altLang="en-US" dirty="0"/>
          </a:p>
          <a:p>
            <a:r>
              <a:rPr lang="en-US" altLang="en-US" dirty="0"/>
              <a:t>The Department is not able to provide a definitive threshold of what constitutes a “high percentage” of teachers not teaching in the academic subject areas or grade levels in which the teachers were trained to teach, or a “high” teacher turnover rate,</a:t>
            </a:r>
            <a:r>
              <a:rPr lang="en-US" altLang="en-US" baseline="0" dirty="0"/>
              <a:t> </a:t>
            </a:r>
            <a:r>
              <a:rPr lang="en-US" altLang="en-US" dirty="0"/>
              <a:t>or a “high percentage” of teachers with emergency, provisional, or temporary certification or licensure.</a:t>
            </a:r>
            <a:r>
              <a:rPr lang="en-US" altLang="en-US" baseline="0" dirty="0"/>
              <a:t> </a:t>
            </a:r>
            <a:r>
              <a:rPr lang="en-US" altLang="en-US" dirty="0"/>
              <a:t>Therefore, eligible applicants should include in their application documentation to support the conclusion that any LEA they would identify as a high-need LEA has one of these teacher-need characteristics.  We invite</a:t>
            </a:r>
            <a:r>
              <a:rPr lang="en-US" altLang="en-US" baseline="0" dirty="0"/>
              <a:t> you to make your best case that the LEA you have selected meets one of the three of these teacher need data points.</a:t>
            </a:r>
            <a:r>
              <a:rPr lang="en-US" altLang="en-US" dirty="0"/>
              <a:t> The Department will then review these submissions on a case-by-case basis. </a:t>
            </a:r>
          </a:p>
          <a:p>
            <a:endParaRPr lang="en-US" altLang="en-US" dirty="0"/>
          </a:p>
          <a:p>
            <a:r>
              <a:rPr lang="en-US" altLang="en-US" dirty="0"/>
              <a:t>Finally, please be mindful that the data you submit must be the most recent data available or it cannot be used for the purpose of documenting eligibility.</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774" indent="-279914" eaLnBrk="0" hangingPunct="0">
              <a:defRPr>
                <a:solidFill>
                  <a:schemeClr val="tx1"/>
                </a:solidFill>
                <a:latin typeface="Arial" panose="020B0604020202020204" pitchFamily="34" charset="0"/>
                <a:cs typeface="Arial" panose="020B0604020202020204" pitchFamily="34" charset="0"/>
              </a:defRPr>
            </a:lvl2pPr>
            <a:lvl3pPr marL="1119653" indent="-223930" eaLnBrk="0" hangingPunct="0">
              <a:defRPr>
                <a:solidFill>
                  <a:schemeClr val="tx1"/>
                </a:solidFill>
                <a:latin typeface="Arial" panose="020B0604020202020204" pitchFamily="34" charset="0"/>
                <a:cs typeface="Arial" panose="020B0604020202020204" pitchFamily="34" charset="0"/>
              </a:defRPr>
            </a:lvl3pPr>
            <a:lvl4pPr marL="1567514" indent="-223930" eaLnBrk="0" hangingPunct="0">
              <a:defRPr>
                <a:solidFill>
                  <a:schemeClr val="tx1"/>
                </a:solidFill>
                <a:latin typeface="Arial" panose="020B0604020202020204" pitchFamily="34" charset="0"/>
                <a:cs typeface="Arial" panose="020B0604020202020204" pitchFamily="34" charset="0"/>
              </a:defRPr>
            </a:lvl4pPr>
            <a:lvl5pPr marL="2015375" indent="-223930" eaLnBrk="0" hangingPunct="0">
              <a:defRPr>
                <a:solidFill>
                  <a:schemeClr val="tx1"/>
                </a:solidFill>
                <a:latin typeface="Arial" panose="020B0604020202020204" pitchFamily="34" charset="0"/>
                <a:cs typeface="Arial" panose="020B0604020202020204" pitchFamily="34" charset="0"/>
              </a:defRPr>
            </a:lvl5pPr>
            <a:lvl6pPr marL="2463236" indent="-22393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098" indent="-22393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8958" indent="-22393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6821" indent="-22393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FD30424-3BAE-4C7E-B60F-251510EC8B68}" type="slidenum">
              <a:rPr lang="en-US" altLang="en-US">
                <a:solidFill>
                  <a:prstClr val="black"/>
                </a:solidFill>
                <a:latin typeface="Calibri" panose="020F0502020204030204" pitchFamily="34" charset="0"/>
              </a:rPr>
              <a:pPr eaLnBrk="1" hangingPunct="1"/>
              <a:t>15</a:t>
            </a:fld>
            <a:endParaRPr lang="en-US" altLang="en-US" dirty="0">
              <a:solidFill>
                <a:prstClr val="black"/>
              </a:solidFill>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en-US" altLang="en-US" dirty="0"/>
              <a:t>In</a:t>
            </a:r>
            <a:r>
              <a:rPr lang="en-US" altLang="en-US" baseline="0" dirty="0"/>
              <a:t> addition to data that supports high-need LEA requirements, applicants must also provide data to support the partner</a:t>
            </a:r>
            <a:r>
              <a:rPr lang="en-US" altLang="en-US" dirty="0"/>
              <a:t> high-need schools within the high-need LEA. All high need data for all partner high need schools must be</a:t>
            </a:r>
            <a:r>
              <a:rPr lang="en-US" altLang="en-US" baseline="0" dirty="0"/>
              <a:t> included at the time of application and  must be the most recent data available.</a:t>
            </a:r>
            <a:endParaRPr lang="en-US" altLang="en-US" dirty="0"/>
          </a:p>
          <a:p>
            <a:endParaRPr lang="en-US" altLang="en-US" dirty="0"/>
          </a:p>
          <a:p>
            <a:r>
              <a:rPr lang="en-US" altLang="en-US" dirty="0"/>
              <a:t>Applicants relying on free-and reduced price meal subsidies to demonstrate high-need school should document the information in one of three ways:</a:t>
            </a:r>
          </a:p>
          <a:p>
            <a:endParaRPr lang="en-US" altLang="en-US" dirty="0"/>
          </a:p>
          <a:p>
            <a:r>
              <a:rPr lang="en-US" altLang="en-US" dirty="0"/>
              <a:t>First, you may document that the school is in the highest quartile of schools in high-need LEA using Free and Reduced Price Lunch data.</a:t>
            </a:r>
          </a:p>
          <a:p>
            <a:endParaRPr lang="en-US" altLang="en-US" dirty="0"/>
          </a:p>
          <a:p>
            <a:r>
              <a:rPr lang="en-US" altLang="en-US" dirty="0"/>
              <a:t>Second, you may document that 60% or more of students in the school in an ELEMENTARY school are eligible for Free and Reduced Price Lunch.</a:t>
            </a:r>
          </a:p>
          <a:p>
            <a:endParaRPr lang="en-US" altLang="en-US" dirty="0"/>
          </a:p>
          <a:p>
            <a:r>
              <a:rPr lang="en-US" altLang="en-US" dirty="0"/>
              <a:t>Third, if the school is not an elementary school, you would provide documentation that 45% or more of students eligible for Free and Reduced Price Lunch.</a:t>
            </a:r>
          </a:p>
          <a:p>
            <a:endParaRPr lang="en-US" altLang="en-US" dirty="0"/>
          </a:p>
          <a:p>
            <a:r>
              <a:rPr lang="en-US" altLang="en-US" dirty="0"/>
              <a:t>Finally,</a:t>
            </a:r>
            <a:r>
              <a:rPr lang="en-US" altLang="en-US" baseline="0" dirty="0"/>
              <a:t> please be mindful that the data you submit  must be the most recent data available or it cannot be used for the purposed of documenting eligibility.</a:t>
            </a:r>
            <a:endParaRPr lang="en-US" alt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FD30424-3BAE-4C7E-B60F-251510EC8B68}" type="slidenum">
              <a:rPr lang="en-US" altLang="en-US">
                <a:solidFill>
                  <a:prstClr val="black"/>
                </a:solidFill>
                <a:latin typeface="Calibri" panose="020F0502020204030204" pitchFamily="34" charset="0"/>
              </a:rPr>
              <a:pPr eaLnBrk="1" hangingPunct="1"/>
              <a:t>16</a:t>
            </a:fld>
            <a:endParaRPr lang="en-US" altLang="en-US">
              <a:solidFill>
                <a:prstClr val="black"/>
              </a:solidFill>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we provide links to Census</a:t>
            </a:r>
            <a:r>
              <a:rPr lang="en-US" baseline="0" dirty="0"/>
              <a:t> and Small, Rural School Achievement Program data </a:t>
            </a:r>
            <a:r>
              <a:rPr lang="en-US" dirty="0"/>
              <a:t>resources that</a:t>
            </a:r>
            <a:r>
              <a:rPr lang="en-US" baseline="0" dirty="0"/>
              <a:t> you can use to</a:t>
            </a:r>
            <a:r>
              <a:rPr lang="en-US" dirty="0"/>
              <a:t> gather documentation needed for the</a:t>
            </a:r>
            <a:r>
              <a:rPr lang="en-US" baseline="0" dirty="0"/>
              <a:t> required</a:t>
            </a:r>
            <a:r>
              <a:rPr lang="en-US" dirty="0"/>
              <a:t> high-need provisions.   This list is not an exhaustive list of resources and other resources may be used.  Keep in mind that you must document all data sources</a:t>
            </a:r>
            <a:r>
              <a:rPr lang="en-US" baseline="0" dirty="0"/>
              <a:t> and again</a:t>
            </a:r>
            <a:r>
              <a:rPr lang="en-US" dirty="0"/>
              <a:t> you must use the most current data.</a:t>
            </a:r>
          </a:p>
          <a:p>
            <a:endParaRPr lang="en-US" dirty="0"/>
          </a:p>
          <a:p>
            <a:r>
              <a:rPr lang="en-US" dirty="0"/>
              <a:t>If the Census Bureau data do not include poverty data for a particular LEA, such as a charter school with LEA status,  a newly created LEA, and most, if not all, Bureau of Indian Education (BIE)-funded schools, the eligible partnership should include in its application documentary support for a conclusion that the level of its students’ family poverty as measured by data it does have, such as eligibility for free or subsidized lunches, is comparable to 20 percent of, or at least 10,000, children from low income families as presented in the most recent Census Bureau data.  The Department will then review these submissions on a case-by-case basis.</a:t>
            </a:r>
          </a:p>
          <a:p>
            <a:endParaRPr lang="en-US" dirty="0"/>
          </a:p>
          <a:p>
            <a:r>
              <a:rPr lang="en-US" dirty="0"/>
              <a:t>Finally, we have included optional checklists in the TQP Application Package and on the TQP Webpage which will help you document and track where this data can</a:t>
            </a:r>
            <a:r>
              <a:rPr lang="en-US" baseline="0" dirty="0"/>
              <a:t> be</a:t>
            </a:r>
            <a:r>
              <a:rPr lang="en-US" dirty="0"/>
              <a:t> found in your application narrative.  While the checklists are </a:t>
            </a:r>
            <a:r>
              <a:rPr lang="en-US" i="0" dirty="0"/>
              <a:t>optional,</a:t>
            </a:r>
            <a:r>
              <a:rPr lang="en-US" dirty="0"/>
              <a:t> we strongly encourage that you use them</a:t>
            </a:r>
            <a:r>
              <a:rPr lang="en-US" baseline="0" dirty="0"/>
              <a:t> as they will help the Department to quickly identify your data and determine your eligibility.</a:t>
            </a:r>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17</a:t>
            </a:fld>
            <a:endParaRPr lang="en-US" altLang="en-US">
              <a:solidFill>
                <a:prstClr val="black"/>
              </a:solidFill>
            </a:endParaRPr>
          </a:p>
        </p:txBody>
      </p:sp>
    </p:spTree>
    <p:extLst>
      <p:ext uri="{BB962C8B-B14F-4D97-AF65-F5344CB8AC3E}">
        <p14:creationId xmlns:p14="http://schemas.microsoft.com/office/powerpoint/2010/main" val="455828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This ends the section on TQP Eligibility Requirements.  If you have questions, please refer to the TQP FAQ</a:t>
            </a:r>
            <a:r>
              <a:rPr lang="en-US" altLang="en-US" i="0" dirty="0"/>
              <a:t>s</a:t>
            </a:r>
            <a:r>
              <a:rPr lang="en-US" altLang="en-US" baseline="0" dirty="0"/>
              <a:t> document and if necessary you may email additional questions to the TQP inbox.</a:t>
            </a:r>
            <a:endParaRPr lang="en-US" alt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03E8BB7-1C32-4D78-93DC-B1AA0259B0B8}" type="slidenum">
              <a:rPr lang="en-US" altLang="en-US">
                <a:solidFill>
                  <a:srgbClr val="000000"/>
                </a:solidFill>
                <a:latin typeface="Calibri" panose="020F0502020204030204" pitchFamily="34" charset="0"/>
              </a:rPr>
              <a:pPr eaLnBrk="1" hangingPunct="1"/>
              <a:t>18</a:t>
            </a:fld>
            <a:endParaRPr lang="en-US" altLang="en-US">
              <a:solidFill>
                <a:srgbClr val="000000"/>
              </a:solidFill>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Lets now</a:t>
            </a:r>
            <a:r>
              <a:rPr lang="en-US" altLang="en-US" baseline="0" dirty="0"/>
              <a:t> move to the all important TQP program requirements.  </a:t>
            </a:r>
            <a:r>
              <a:rPr lang="en-US" altLang="en-US" dirty="0"/>
              <a:t>The</a:t>
            </a:r>
            <a:r>
              <a:rPr lang="en-US" altLang="en-US" baseline="0" dirty="0"/>
              <a:t> TQP program has two additional program requirements that must be met in order to receive funding.  </a:t>
            </a:r>
          </a:p>
          <a:p>
            <a:r>
              <a:rPr lang="en-US" altLang="en-US" baseline="0" dirty="0"/>
              <a:t>These requirements are:</a:t>
            </a:r>
          </a:p>
          <a:p>
            <a:pPr marL="168244" indent="-168244">
              <a:buFont typeface="Arial" panose="020B0604020202020204" pitchFamily="34" charset="0"/>
              <a:buChar char="•"/>
            </a:pPr>
            <a:r>
              <a:rPr lang="en-US" altLang="en-US" baseline="0" dirty="0"/>
              <a:t>TQP General Program Requirements; and  </a:t>
            </a:r>
          </a:p>
          <a:p>
            <a:pPr marL="168244" indent="-168244">
              <a:buFont typeface="Arial" panose="020B0604020202020204" pitchFamily="34" charset="0"/>
              <a:buChar char="•"/>
            </a:pPr>
            <a:r>
              <a:rPr lang="en-US" altLang="en-US" baseline="0" dirty="0"/>
              <a:t>100% Non-Federal match Requirement.	</a:t>
            </a:r>
          </a:p>
          <a:p>
            <a:endParaRPr lang="en-US" altLang="en-US" baseline="0" dirty="0"/>
          </a:p>
          <a:p>
            <a:r>
              <a:rPr lang="en-US" altLang="en-US" baseline="0" dirty="0"/>
              <a:t>Lets look at the TQP General Program Requirements first.  When addressing the TQP General Program requirements please consider the following…</a:t>
            </a:r>
          </a:p>
          <a:p>
            <a:r>
              <a:rPr lang="en-US" altLang="en-US" baseline="0" dirty="0"/>
              <a:t>[Read Slide]</a:t>
            </a:r>
            <a:endParaRPr lang="en-US" alt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917119-EE68-4257-A433-C9B9A2E7CA9A}" type="slidenum">
              <a:rPr lang="en-US" altLang="en-US">
                <a:solidFill>
                  <a:srgbClr val="000000"/>
                </a:solidFill>
                <a:latin typeface="Calibri" panose="020F0502020204030204" pitchFamily="34" charset="0"/>
              </a:rPr>
              <a:pPr eaLnBrk="1" hangingPunct="1"/>
              <a:t>19</a:t>
            </a:fld>
            <a:endParaRPr lang="en-US" altLang="en-US">
              <a:solidFill>
                <a:srgbClr val="000000"/>
              </a:solidFill>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en-US" altLang="en-US" dirty="0"/>
              <a:t>There</a:t>
            </a:r>
            <a:r>
              <a:rPr lang="en-US" altLang="en-US" baseline="0" dirty="0"/>
              <a:t> are certain TQP General Program Requirements that must be met in order to received TQP funding.  </a:t>
            </a:r>
            <a:r>
              <a:rPr lang="en-US" altLang="en-US" dirty="0"/>
              <a:t>This chart outlines these general</a:t>
            </a:r>
            <a:r>
              <a:rPr lang="en-US" altLang="en-US" baseline="0" dirty="0"/>
              <a:t> </a:t>
            </a:r>
            <a:r>
              <a:rPr lang="en-US" altLang="en-US" dirty="0"/>
              <a:t>program requirements.  The chart also tells you where you can find each requirement in the program statute and where you will likely address each requirement in your project narrative.  </a:t>
            </a:r>
          </a:p>
          <a:p>
            <a:endParaRPr lang="en-US" altLang="en-US" dirty="0"/>
          </a:p>
          <a:p>
            <a:r>
              <a:rPr lang="en-US" altLang="en-US" dirty="0"/>
              <a:t>Please note that there is a lot of overlap between the TQP General Program requirements and the TQP Absolute Priority requirements.  For this reason, you may address the</a:t>
            </a:r>
            <a:r>
              <a:rPr lang="en-US" altLang="en-US" baseline="0" dirty="0"/>
              <a:t> TQP </a:t>
            </a:r>
            <a:r>
              <a:rPr lang="en-US" altLang="en-US" dirty="0"/>
              <a:t>general program requirements as part of your project narrative when</a:t>
            </a:r>
            <a:r>
              <a:rPr lang="en-US" altLang="en-US" baseline="0" dirty="0"/>
              <a:t> addressing the selection criteria</a:t>
            </a:r>
            <a:r>
              <a:rPr lang="en-US" altLang="en-US" dirty="0"/>
              <a:t>.  The</a:t>
            </a:r>
            <a:r>
              <a:rPr lang="en-US" altLang="en-US" baseline="0" dirty="0"/>
              <a:t> column to the far right of this chart tells which selection criterion you will likely address each of the TQP general program requirements.  </a:t>
            </a:r>
          </a:p>
          <a:p>
            <a:endParaRPr lang="en-US" altLang="en-US" baseline="0" dirty="0"/>
          </a:p>
          <a:p>
            <a:r>
              <a:rPr lang="en-US" altLang="en-US" dirty="0"/>
              <a:t>Most importantly, please remember that all TQP general program requirements must be incorporated into your submitted application. We have also included an optional TQP General</a:t>
            </a:r>
            <a:r>
              <a:rPr lang="en-US" altLang="en-US" baseline="0" dirty="0"/>
              <a:t> Program Requirement </a:t>
            </a:r>
            <a:r>
              <a:rPr lang="en-US" altLang="en-US" dirty="0"/>
              <a:t>checklist in the application package that will assist you with organizing and documenting where</a:t>
            </a:r>
            <a:r>
              <a:rPr lang="en-US" altLang="en-US" baseline="0" dirty="0"/>
              <a:t> </a:t>
            </a:r>
            <a:r>
              <a:rPr lang="en-US" altLang="en-US" dirty="0"/>
              <a:t>these program requirements can</a:t>
            </a:r>
            <a:r>
              <a:rPr lang="en-US" altLang="en-US" baseline="0" dirty="0"/>
              <a:t> be found in your project narrative.</a:t>
            </a:r>
            <a:r>
              <a:rPr lang="en-US" altLang="en-US" dirty="0"/>
              <a:t> </a:t>
            </a:r>
          </a:p>
          <a:p>
            <a:endParaRPr lang="en-US" altLang="en-US" dirty="0"/>
          </a:p>
          <a:p>
            <a:r>
              <a:rPr lang="en-US" altLang="en-US" dirty="0"/>
              <a:t>The next several</a:t>
            </a:r>
            <a:r>
              <a:rPr lang="en-US" altLang="en-US" baseline="0" dirty="0"/>
              <a:t> </a:t>
            </a:r>
            <a:r>
              <a:rPr lang="en-US" altLang="en-US" dirty="0"/>
              <a:t>slides simply contain the statutory language for each of the general</a:t>
            </a:r>
            <a:r>
              <a:rPr lang="en-US" altLang="en-US" baseline="0" dirty="0"/>
              <a:t> program</a:t>
            </a:r>
            <a:r>
              <a:rPr lang="en-US" altLang="en-US" dirty="0"/>
              <a:t> requirements.  I will not read each slide you , but I will give you a few seconds</a:t>
            </a:r>
            <a:r>
              <a:rPr lang="en-US" altLang="en-US" baseline="0" dirty="0"/>
              <a:t> to review them on your own. Applicants are encouraged </a:t>
            </a:r>
            <a:r>
              <a:rPr lang="en-US" altLang="en-US" dirty="0"/>
              <a:t>to later review each slide and the TQP program statute before you begin writing your TQP applications.</a:t>
            </a:r>
          </a:p>
          <a:p>
            <a:endParaRPr lang="en-US" alt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FE7F8A-1367-4661-B6A4-62ECB89EA0C9}" type="slidenum">
              <a:rPr lang="en-US" altLang="en-US">
                <a:solidFill>
                  <a:prstClr val="black"/>
                </a:solidFill>
                <a:latin typeface="Calibri" panose="020F0502020204030204" pitchFamily="34" charset="0"/>
              </a:rPr>
              <a:pPr eaLnBrk="1" hangingPunct="1"/>
              <a:t>20</a:t>
            </a:fld>
            <a:endParaRPr lang="en-US" altLang="en-US">
              <a:solidFill>
                <a:prstClr val="black"/>
              </a:solidFill>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know these pre-recorded webinars are located</a:t>
            </a:r>
            <a:r>
              <a:rPr lang="en-US" baseline="0" dirty="0"/>
              <a:t> on the TQP webpage and may be downloaded.  </a:t>
            </a:r>
            <a:r>
              <a:rPr lang="en-US" dirty="0"/>
              <a:t>We also encourage applicants to download the TQP </a:t>
            </a:r>
            <a:r>
              <a:rPr lang="en-US" i="0" dirty="0"/>
              <a:t>Application Package also</a:t>
            </a:r>
            <a:r>
              <a:rPr lang="en-US" i="0" baseline="0" dirty="0"/>
              <a:t> found on</a:t>
            </a:r>
            <a:r>
              <a:rPr lang="en-US" i="0" dirty="0"/>
              <a:t> the TQP program webpage.  The TQP Application Package serves as an additional set of instructions  and guidance for potential applicants when applying for a</a:t>
            </a:r>
            <a:r>
              <a:rPr lang="en-US" i="0" baseline="0" dirty="0"/>
              <a:t> TQP </a:t>
            </a:r>
            <a:r>
              <a:rPr lang="en-US" i="0" dirty="0"/>
              <a:t>grant.  We will make references to the TQP Application Package several times during these webinars and again we encourage you to download it as soon as possible. </a:t>
            </a:r>
          </a:p>
          <a:p>
            <a:endParaRPr lang="en-US" i="0" dirty="0"/>
          </a:p>
          <a:p>
            <a:r>
              <a:rPr lang="en-US" i="0" dirty="0"/>
              <a:t>Finally, we want to stress that the information provided during these webinars is intended as guidance only.  Applicants should refer to the official documents published in the Federal Register when applying for an</a:t>
            </a:r>
            <a:r>
              <a:rPr lang="en-US" i="0" baseline="0" dirty="0"/>
              <a:t> FY 19</a:t>
            </a:r>
            <a:r>
              <a:rPr lang="en-US" i="0" dirty="0"/>
              <a:t> TQP grant.</a:t>
            </a:r>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2</a:t>
            </a:fld>
            <a:endParaRPr lang="en-US" altLang="en-US">
              <a:solidFill>
                <a:prstClr val="black"/>
              </a:solidFill>
            </a:endParaRPr>
          </a:p>
        </p:txBody>
      </p:sp>
    </p:spTree>
    <p:extLst>
      <p:ext uri="{BB962C8B-B14F-4D97-AF65-F5344CB8AC3E}">
        <p14:creationId xmlns:p14="http://schemas.microsoft.com/office/powerpoint/2010/main" val="1039549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a:t>
            </a:r>
          </a:p>
          <a:p>
            <a:endParaRPr lang="en-US" dirty="0"/>
          </a:p>
          <a:p>
            <a:r>
              <a:rPr lang="en-US" dirty="0"/>
              <a:t>Note that the</a:t>
            </a:r>
            <a:r>
              <a:rPr lang="en-US" baseline="0" dirty="0"/>
              <a:t> needs assessment is not included as part of the project narrative.  Rather, the  needs assessment should be uploaded in Appendix C when submitting your application.</a:t>
            </a:r>
            <a:endParaRPr lang="en-US" dirty="0"/>
          </a:p>
          <a:p>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21</a:t>
            </a:fld>
            <a:endParaRPr lang="en-US" altLang="en-US">
              <a:solidFill>
                <a:prstClr val="black"/>
              </a:solidFill>
            </a:endParaRPr>
          </a:p>
        </p:txBody>
      </p:sp>
    </p:spTree>
    <p:extLst>
      <p:ext uri="{BB962C8B-B14F-4D97-AF65-F5344CB8AC3E}">
        <p14:creationId xmlns:p14="http://schemas.microsoft.com/office/powerpoint/2010/main" val="3343760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a:t>
            </a:r>
          </a:p>
          <a:p>
            <a:endParaRPr lang="en-US" dirty="0"/>
          </a:p>
          <a:p>
            <a:r>
              <a:rPr lang="en-US" dirty="0"/>
              <a:t>Again</a:t>
            </a:r>
            <a:r>
              <a:rPr lang="en-US" baseline="0" dirty="0"/>
              <a:t> much of this information may likely be included in the Quality of Project Design as you address the Selection Criteria.</a:t>
            </a:r>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22</a:t>
            </a:fld>
            <a:endParaRPr lang="en-US" altLang="en-US">
              <a:solidFill>
                <a:prstClr val="black"/>
              </a:solidFill>
            </a:endParaRPr>
          </a:p>
        </p:txBody>
      </p:sp>
    </p:spTree>
    <p:extLst>
      <p:ext uri="{BB962C8B-B14F-4D97-AF65-F5344CB8AC3E}">
        <p14:creationId xmlns:p14="http://schemas.microsoft.com/office/powerpoint/2010/main" val="3343760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a:t>
            </a:r>
          </a:p>
          <a:p>
            <a:endParaRPr lang="en-US" dirty="0"/>
          </a:p>
          <a:p>
            <a:r>
              <a:rPr lang="en-US" dirty="0"/>
              <a:t>Again much of this information may likely be included in the Quality of Project Design as you address the Selection Criteria.</a:t>
            </a:r>
          </a:p>
          <a:p>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23</a:t>
            </a:fld>
            <a:endParaRPr lang="en-US" altLang="en-US">
              <a:solidFill>
                <a:prstClr val="black"/>
              </a:solidFill>
            </a:endParaRPr>
          </a:p>
        </p:txBody>
      </p:sp>
    </p:spTree>
    <p:extLst>
      <p:ext uri="{BB962C8B-B14F-4D97-AF65-F5344CB8AC3E}">
        <p14:creationId xmlns:p14="http://schemas.microsoft.com/office/powerpoint/2010/main" val="33437601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a:t>
            </a:r>
          </a:p>
          <a:p>
            <a:endParaRPr lang="en-US" dirty="0"/>
          </a:p>
          <a:p>
            <a:r>
              <a:rPr lang="en-US" dirty="0"/>
              <a:t>Again much of this information may likely be included in the Adequacy of Resources </a:t>
            </a:r>
            <a:r>
              <a:rPr lang="en-US" baseline="0" dirty="0"/>
              <a:t>and/or</a:t>
            </a:r>
            <a:r>
              <a:rPr lang="en-US" dirty="0"/>
              <a:t> Management Plan, as you address the Selection Criteria</a:t>
            </a:r>
            <a:r>
              <a:rPr lang="en-US" baseline="0" dirty="0"/>
              <a:t> and Budget Narrative.</a:t>
            </a:r>
            <a:endParaRPr lang="en-US" dirty="0"/>
          </a:p>
          <a:p>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24</a:t>
            </a:fld>
            <a:endParaRPr lang="en-US" altLang="en-US">
              <a:solidFill>
                <a:prstClr val="black"/>
              </a:solidFill>
            </a:endParaRPr>
          </a:p>
        </p:txBody>
      </p:sp>
    </p:spTree>
    <p:extLst>
      <p:ext uri="{BB962C8B-B14F-4D97-AF65-F5344CB8AC3E}">
        <p14:creationId xmlns:p14="http://schemas.microsoft.com/office/powerpoint/2010/main" val="3343760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a:t>
            </a:r>
          </a:p>
          <a:p>
            <a:endParaRPr lang="en-US" dirty="0"/>
          </a:p>
          <a:p>
            <a:r>
              <a:rPr lang="en-US" dirty="0"/>
              <a:t>Again much of this information may likely be included in the Quality of Evaluation</a:t>
            </a:r>
            <a:r>
              <a:rPr lang="en-US" baseline="0" dirty="0"/>
              <a:t> Plan</a:t>
            </a:r>
            <a:endParaRPr lang="en-US" dirty="0"/>
          </a:p>
          <a:p>
            <a:r>
              <a:rPr lang="en-US" dirty="0"/>
              <a:t>as you address the Selection Criteria.</a:t>
            </a:r>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25</a:t>
            </a:fld>
            <a:endParaRPr lang="en-US" altLang="en-US">
              <a:solidFill>
                <a:prstClr val="black"/>
              </a:solidFill>
            </a:endParaRPr>
          </a:p>
        </p:txBody>
      </p:sp>
    </p:spTree>
    <p:extLst>
      <p:ext uri="{BB962C8B-B14F-4D97-AF65-F5344CB8AC3E}">
        <p14:creationId xmlns:p14="http://schemas.microsoft.com/office/powerpoint/2010/main" val="33437601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The other</a:t>
            </a:r>
            <a:r>
              <a:rPr lang="en-US" altLang="en-US" baseline="0" dirty="0"/>
              <a:t> TQP program requirement is the 100% Non-Federal match requirement.  </a:t>
            </a:r>
          </a:p>
          <a:p>
            <a:endParaRPr lang="en-US" altLang="en-US" baseline="0" dirty="0"/>
          </a:p>
          <a:p>
            <a:r>
              <a:rPr lang="en-US" altLang="en-US" baseline="0" dirty="0"/>
              <a:t>As you embark upon your journey to design, and apply for your TQP grant, we ask you to look at the potential federal funds awarded  to you as seed money.  This money is to get you started and to lay the foundation for your work.  As you design your project you should actively think about how you can ensure that your work continues  to exist long after federal funds have ended.  For this reason, there is a matching requirement.  The purpose of matching funds it to help enhance project activities and outcomes as well as help ensure that TQP program reforms remain intact after federal funding has ended.</a:t>
            </a:r>
          </a:p>
          <a:p>
            <a:endParaRPr lang="en-US" altLang="en-US" baseline="0" dirty="0"/>
          </a:p>
          <a:p>
            <a:r>
              <a:rPr lang="en-US" altLang="en-US" baseline="0" dirty="0"/>
              <a:t>We will talk more about the 100% Non-federal match requirement in the fourth informational webinar which </a:t>
            </a:r>
            <a:r>
              <a:rPr lang="en-US" altLang="en-US" i="1" strike="noStrike" baseline="0" dirty="0"/>
              <a:t>covers </a:t>
            </a:r>
            <a:r>
              <a:rPr lang="en-US" altLang="en-US" baseline="0" dirty="0"/>
              <a:t>TQP budgets and Matching funds.</a:t>
            </a:r>
            <a:endParaRPr lang="en-US" alt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350B133-0CE1-41D3-B22D-60BF74B77712}" type="slidenum">
              <a:rPr lang="en-US" altLang="en-US">
                <a:solidFill>
                  <a:srgbClr val="000000"/>
                </a:solidFill>
                <a:latin typeface="Calibri" panose="020F0502020204030204" pitchFamily="34" charset="0"/>
              </a:rPr>
              <a:pPr eaLnBrk="1" hangingPunct="1"/>
              <a:t>26</a:t>
            </a:fld>
            <a:endParaRPr lang="en-US" altLang="en-US">
              <a:solidFill>
                <a:srgbClr val="000000"/>
              </a:solidFill>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This ends the section on TQP Program Requirements.  If you have questions, please refer to the TQP FAQ document and if necessary you may email additional questions to the TQP inbox.</a:t>
            </a:r>
          </a:p>
          <a:p>
            <a:endParaRPr lang="en-US" alt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350B133-0CE1-41D3-B22D-60BF74B77712}" type="slidenum">
              <a:rPr lang="en-US" altLang="en-US">
                <a:solidFill>
                  <a:srgbClr val="000000"/>
                </a:solidFill>
                <a:latin typeface="Calibri" panose="020F0502020204030204" pitchFamily="34" charset="0"/>
              </a:rPr>
              <a:pPr eaLnBrk="1" hangingPunct="1"/>
              <a:t>27</a:t>
            </a:fld>
            <a:endParaRPr lang="en-US" altLang="en-US">
              <a:solidFill>
                <a:srgbClr val="000000"/>
              </a:solidFill>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Finally</a:t>
            </a:r>
            <a:r>
              <a:rPr lang="en-US" altLang="en-US" baseline="0" dirty="0"/>
              <a:t> we want to provide some very important reminders that we hope you will not forget.</a:t>
            </a:r>
          </a:p>
          <a:p>
            <a:endParaRPr lang="en-US" altLang="en-US" baseline="0" dirty="0"/>
          </a:p>
          <a:p>
            <a:r>
              <a:rPr lang="en-US" altLang="en-US" baseline="0" dirty="0"/>
              <a:t>The ever important closing date for submission of your FY 19 TQP applications is May 20</a:t>
            </a:r>
            <a:r>
              <a:rPr lang="en-US" altLang="en-US" baseline="0" dirty="0">
                <a:solidFill>
                  <a:srgbClr val="FF0000"/>
                </a:solidFill>
              </a:rPr>
              <a:t>, 2019 </a:t>
            </a:r>
            <a:r>
              <a:rPr lang="en-US" altLang="en-US" baseline="0" dirty="0"/>
              <a:t>at 11:59:59 pm pm Eastern time.  All applications are time and date stamps in the Grants.gov system once your upload is complete. If you application is stamped after 11:59:59 pm it will be considered late and will not be read.  Remember your application is time and date stamped once the upload is complete, not when the upload starts.   Please give yourself plenty of time to upload.</a:t>
            </a:r>
          </a:p>
          <a:p>
            <a:endParaRPr lang="en-US" altLang="en-US" baseline="0" dirty="0"/>
          </a:p>
          <a:p>
            <a:r>
              <a:rPr lang="en-US" altLang="en-US" baseline="0" dirty="0"/>
              <a:t>If you plan to apply for a TQP grant, please let us know.  Please email your Intent to Apply to the TQP inbox no later than </a:t>
            </a:r>
            <a:r>
              <a:rPr lang="en-US" altLang="en-US" baseline="0" dirty="0">
                <a:solidFill>
                  <a:srgbClr val="FF0000"/>
                </a:solidFill>
              </a:rPr>
              <a:t>May 1, 2019 </a:t>
            </a:r>
            <a:r>
              <a:rPr lang="en-US" altLang="en-US" baseline="0" dirty="0"/>
              <a:t>with Intent to Apply in the email subject line.  Intents to Apply are not required but they help us to better plan for the upcoming competition.</a:t>
            </a:r>
            <a:endParaRPr lang="en-US" altLang="en-US" dirty="0"/>
          </a:p>
          <a:p>
            <a:endParaRPr lang="en-US" altLang="en-US" dirty="0"/>
          </a:p>
          <a:p>
            <a:r>
              <a:rPr lang="en-US" altLang="en-US" dirty="0"/>
              <a:t>Finally all applications</a:t>
            </a:r>
            <a:r>
              <a:rPr lang="en-US" altLang="en-US" baseline="0" dirty="0"/>
              <a:t> must be submitted electronically via Grants.gov.  If you have not used Grants.gov before you are encouraged to register for this system TODAY as it may take some time to complete the entire registration process.  If you have used Grants.gov in the past, you are also encouraged to check to make sure your account is current. </a:t>
            </a:r>
            <a:endParaRPr lang="en-US" altLang="en-US" dirty="0"/>
          </a:p>
          <a:p>
            <a:endParaRPr lang="en-US" altLang="en-US" baseline="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1000" dirty="0">
                <a:ea typeface="MS PGothic" panose="020B0600070205080204" pitchFamily="34" charset="-128"/>
              </a:rPr>
              <a:t>This ends the first FY 19 TQP Competition webinar.  Applicants are encouraged to download the TQP Application Package and all the TQP Competition webinars from the TQP webpage so that you may continue to reference the information provided as you design and draft your FY 19 TQP application.</a:t>
            </a:r>
          </a:p>
          <a:p>
            <a:endParaRPr lang="en-US" altLang="en-US" sz="1000" dirty="0">
              <a:ea typeface="MS PGothic" panose="020B0600070205080204" pitchFamily="34" charset="-128"/>
            </a:endParaRPr>
          </a:p>
          <a:p>
            <a:r>
              <a:rPr lang="en-US" altLang="en-US" sz="1000" dirty="0">
                <a:ea typeface="MS PGothic" panose="020B0600070205080204" pitchFamily="34" charset="-128"/>
              </a:rPr>
              <a:t>Applicants are also reminded that the FY 19 TQP closing date is </a:t>
            </a:r>
            <a:r>
              <a:rPr lang="en-US" altLang="en-US" sz="1000" dirty="0">
                <a:solidFill>
                  <a:srgbClr val="FF0000"/>
                </a:solidFill>
                <a:ea typeface="MS PGothic" panose="020B0600070205080204" pitchFamily="34" charset="-128"/>
              </a:rPr>
              <a:t>May 20, 2019 at 11:59:59</a:t>
            </a:r>
            <a:r>
              <a:rPr lang="en-US" altLang="en-US" sz="1000" baseline="0" dirty="0">
                <a:solidFill>
                  <a:srgbClr val="FF0000"/>
                </a:solidFill>
                <a:ea typeface="MS PGothic" panose="020B0600070205080204" pitchFamily="34" charset="-128"/>
              </a:rPr>
              <a:t> PM Eastern time</a:t>
            </a:r>
            <a:r>
              <a:rPr lang="en-US" altLang="en-US" sz="1000" dirty="0">
                <a:ea typeface="MS PGothic" panose="020B0600070205080204" pitchFamily="34" charset="-128"/>
              </a:rPr>
              <a:t>.  All applications must be submitted electronically via Grants.gov and late applications will not be accepted. </a:t>
            </a:r>
          </a:p>
          <a:p>
            <a:endParaRPr lang="en-US" altLang="en-US" sz="1000" dirty="0">
              <a:ea typeface="MS PGothic" panose="020B0600070205080204" pitchFamily="34" charset="-128"/>
            </a:endParaRPr>
          </a:p>
          <a:p>
            <a:r>
              <a:rPr lang="en-US" altLang="en-US" sz="1000" dirty="0">
                <a:ea typeface="MS PGothic" panose="020B0600070205080204" pitchFamily="34" charset="-128"/>
              </a:rPr>
              <a:t>Again thank you for your interest in the Teacher Quality Partnership Program and best wishes on a successful TQP application.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a:bodyPr>
          <a:lstStyle/>
          <a:p>
            <a:r>
              <a:rPr lang="en-US" altLang="en-US" i="0" dirty="0"/>
              <a:t>We are excited</a:t>
            </a:r>
            <a:r>
              <a:rPr lang="en-US" altLang="en-US" i="0" baseline="0" dirty="0"/>
              <a:t> that you are interested in the TQP program and would like to improve the quality of new teachers across this great country.  We want to make the application process as seamless as possible and would like to provide resources to help you in submitting a successful TQP Application.</a:t>
            </a:r>
            <a:endParaRPr lang="en-US" altLang="en-US" i="0" dirty="0"/>
          </a:p>
          <a:p>
            <a:endParaRPr lang="en-US" altLang="en-US" i="0" dirty="0"/>
          </a:p>
          <a:p>
            <a:r>
              <a:rPr lang="en-US" altLang="en-US" i="0" dirty="0"/>
              <a:t>The </a:t>
            </a:r>
            <a:r>
              <a:rPr lang="en-US" altLang="en-US" i="0" baseline="0" dirty="0"/>
              <a:t>TQP webpage will be your one stop shop for all things TQP.  The TQP webpage link is listed at the top of this slide.  Over the next two slides we will discuss some valuable resources that are located on the TQP program webpage.</a:t>
            </a:r>
          </a:p>
          <a:p>
            <a:endParaRPr lang="en-US" altLang="en-US" i="0" baseline="0" dirty="0"/>
          </a:p>
          <a:p>
            <a:r>
              <a:rPr lang="en-US" altLang="en-US" i="0" baseline="0" dirty="0"/>
              <a:t>On the TQP webpage you will find links to the FY 19 TQP NIA, FY 19 TQP Application Package, FY 19 TQP FAQs Document and these TQP Informational Webinars.  Applicants are encouraged to download these documents and review them thoroughly.  </a:t>
            </a:r>
          </a:p>
          <a:p>
            <a:endParaRPr lang="en-US" altLang="en-US" i="0" baseline="0" dirty="0"/>
          </a:p>
          <a:p>
            <a:r>
              <a:rPr lang="en-US" altLang="en-US" i="0" baseline="0" dirty="0"/>
              <a:t>The TQP program has many requirements.  We have created several optional checklists that we think will be helpful to use to help ensure that all parts of the application and application requirements are covered.  </a:t>
            </a:r>
            <a:r>
              <a:rPr lang="en-US" altLang="en-US" i="0" baseline="0" dirty="0">
                <a:solidFill>
                  <a:srgbClr val="FF0000"/>
                </a:solidFill>
              </a:rPr>
              <a:t>Use of  the Application Checklist will be helpful in making sure all parts of your application are uploaded into the Grants.gov system.  The TQP program has a non-federal matching requirement that we will discuss later, but the Match Document will help applicants organize and record those funds.  This year the TQP team is introducing a new budget narrative template.  We hope this template will make both applicant budget narrative submissions and TQP staff budget reviews more consistent. While this template is not required, we strongly encourage applicants to use it to capture their budgets for federal and nonfederal funds.  </a:t>
            </a:r>
          </a:p>
          <a:p>
            <a:endParaRPr lang="en-US" altLang="en-US" i="0" baseline="0" dirty="0"/>
          </a:p>
          <a:p>
            <a:endParaRPr lang="en-US" altLang="en-US" i="0" baseline="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en-US" altLang="en-US" baseline="0" dirty="0"/>
              <a:t>Next, we have provided four TQP optional program checklists that are designed to help you document and track all application and program requirements.  While these checklists are optional, applicants are strongly encouraged to use them. These checklists help you ensure that all necessary information has been included in your applications.  They also help Department </a:t>
            </a:r>
            <a:r>
              <a:rPr lang="en-US" altLang="en-US" i="0" baseline="0" dirty="0"/>
              <a:t>staff and peer reviewers to easily find where this information is located in your application.  These optional checklists will also help the EED staff complete eligibility screenings for each application effectively and efficiently.</a:t>
            </a:r>
          </a:p>
          <a:p>
            <a:endParaRPr lang="en-US" altLang="en-US" baseline="0" dirty="0"/>
          </a:p>
          <a:p>
            <a:endParaRPr lang="en-US" altLang="en-US" i="1"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Since these</a:t>
            </a:r>
            <a:r>
              <a:rPr lang="en-US" i="0" baseline="0" dirty="0"/>
              <a:t> webinars are pre-recorded, you will not be able to ask live questions.  Applicants are encouraged to download the TQP FAQs document, which will be posted on the TQP webpage, and read it in its entirety.  The TQP FAQ</a:t>
            </a:r>
            <a:r>
              <a:rPr lang="en-US" b="0" i="0" baseline="0" dirty="0"/>
              <a:t>s</a:t>
            </a:r>
            <a:r>
              <a:rPr lang="en-US" i="0" baseline="0" dirty="0"/>
              <a:t> document may not be available immediately but we will upload the document as quickly as possible.  Please continue to check the TQP webpage for updates.  </a:t>
            </a:r>
          </a:p>
          <a:p>
            <a:endParaRPr lang="en-US" i="0" baseline="0" dirty="0"/>
          </a:p>
          <a:p>
            <a:r>
              <a:rPr lang="en-US" i="0" baseline="0" dirty="0"/>
              <a:t>After reading the FAQs document, if you still have questions you may email your questions to the TQP program inbox.  We will answer your questions as quickly as possible, but we ask that you please not wait until the last minute or the day applications are due to email your questions so that we can do our best to respond before the application deadline of May 20</a:t>
            </a:r>
            <a:r>
              <a:rPr lang="en-US" i="0" baseline="0" dirty="0">
                <a:solidFill>
                  <a:srgbClr val="FF0000"/>
                </a:solidFill>
              </a:rPr>
              <a:t>, 2019</a:t>
            </a:r>
            <a:r>
              <a:rPr lang="en-US" i="0" baseline="0" dirty="0"/>
              <a:t>.</a:t>
            </a:r>
            <a:endParaRPr lang="en-US" i="0" dirty="0"/>
          </a:p>
          <a:p>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5</a:t>
            </a:fld>
            <a:endParaRPr lang="en-US" altLang="en-US">
              <a:solidFill>
                <a:prstClr val="black"/>
              </a:solidFill>
            </a:endParaRPr>
          </a:p>
        </p:txBody>
      </p:sp>
    </p:spTree>
    <p:extLst>
      <p:ext uri="{BB962C8B-B14F-4D97-AF65-F5344CB8AC3E}">
        <p14:creationId xmlns:p14="http://schemas.microsoft.com/office/powerpoint/2010/main" val="1543611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year we have provided four pre-recorded webinars.  Each webinar will address a</a:t>
            </a:r>
            <a:r>
              <a:rPr lang="en-US" baseline="0" dirty="0"/>
              <a:t> different section of the FY 19 TQP competition.  This first webinar will cover:  TQP Program Purpose and Overview, Eligibility Requirements, and TQP Program Requirements.</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6</a:t>
            </a:fld>
            <a:endParaRPr lang="en-US" altLang="en-US">
              <a:solidFill>
                <a:prstClr val="black"/>
              </a:solidFill>
            </a:endParaRPr>
          </a:p>
        </p:txBody>
      </p:sp>
    </p:spTree>
    <p:extLst>
      <p:ext uri="{BB962C8B-B14F-4D97-AF65-F5344CB8AC3E}">
        <p14:creationId xmlns:p14="http://schemas.microsoft.com/office/powerpoint/2010/main" val="1182994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TQP program statute is contained in Title II of the Higher Education Act, as amended on August 14, 2008, by the Higher Education Opportunity Act (Public Law 110-315) (HEA).  The program statute</a:t>
            </a:r>
            <a:r>
              <a:rPr lang="en-US" baseline="0" dirty="0"/>
              <a:t> is the blueprint for the TQP program and describes the purpose of the program and how each funded TQP program should be administered.  The program statute also includes most of what is written in the TQP Notice Inviting Applications (NIA).</a:t>
            </a:r>
            <a:endParaRPr lang="en-US" dirty="0"/>
          </a:p>
          <a:p>
            <a:endParaRPr lang="en-US" dirty="0"/>
          </a:p>
          <a:p>
            <a:r>
              <a:rPr lang="en-US" strike="noStrike" dirty="0"/>
              <a:t>Applicants are encouraged to review the</a:t>
            </a:r>
            <a:r>
              <a:rPr lang="en-US" strike="noStrike" baseline="0" dirty="0"/>
              <a:t> TQP program statute in its entirety.  Review of the program statute will help applicants to become familiar with the many program requirements and will help you better understand why use of the Optional TQP program checklists is important. </a:t>
            </a:r>
            <a:r>
              <a:rPr lang="en-US" strike="noStrike" dirty="0"/>
              <a:t>You may view the full version of the TQP program statute</a:t>
            </a:r>
            <a:r>
              <a:rPr lang="en-US" strike="noStrike" baseline="0" dirty="0"/>
              <a:t> by using the link included on this slide.  </a:t>
            </a:r>
            <a:endParaRPr lang="en-US" strike="noStrike" dirty="0"/>
          </a:p>
        </p:txBody>
      </p:sp>
      <p:sp>
        <p:nvSpPr>
          <p:cNvPr id="4" name="Slide Number Placeholder 3"/>
          <p:cNvSpPr>
            <a:spLocks noGrp="1"/>
          </p:cNvSpPr>
          <p:nvPr>
            <p:ph type="sldNum" sz="quarter" idx="10"/>
          </p:nvPr>
        </p:nvSpPr>
        <p:spPr/>
        <p:txBody>
          <a:bodyPr/>
          <a:lstStyle/>
          <a:p>
            <a:fld id="{4DCE645B-88F1-4BC3-A3C4-B171CA59B816}" type="slidenum">
              <a:rPr lang="en-US" altLang="en-US" smtClean="0">
                <a:solidFill>
                  <a:prstClr val="black"/>
                </a:solidFill>
              </a:rPr>
              <a:pPr/>
              <a:t>7</a:t>
            </a:fld>
            <a:endParaRPr lang="en-US" altLang="en-US">
              <a:solidFill>
                <a:prstClr val="black"/>
              </a:solidFill>
            </a:endParaRPr>
          </a:p>
        </p:txBody>
      </p:sp>
    </p:spTree>
    <p:extLst>
      <p:ext uri="{BB962C8B-B14F-4D97-AF65-F5344CB8AC3E}">
        <p14:creationId xmlns:p14="http://schemas.microsoft.com/office/powerpoint/2010/main" val="2165748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The purpose of the TQP program is</a:t>
            </a:r>
            <a:r>
              <a:rPr lang="en-US" altLang="en-US" baseline="0" dirty="0"/>
              <a:t> </a:t>
            </a:r>
            <a:r>
              <a:rPr lang="en-US" altLang="en-US" dirty="0"/>
              <a:t>to improve student achievement; improve the quality of prospective and new teachers by improving the preparation of prospective teachers and enhancing professional development activities for new teachers; hold teacher preparation programs at institutions of higher education (IHEs) accountable for preparing teachers who meet applicable State certification and licensure requirements; and recruit highly qualified individuals, including minorities and individuals from other occupations, into the teaching force.</a:t>
            </a:r>
          </a:p>
          <a:p>
            <a:endParaRPr lang="en-US" altLang="en-US" dirty="0"/>
          </a:p>
          <a:p>
            <a:r>
              <a:rPr lang="en-US" altLang="en-US" dirty="0"/>
              <a:t>In short, we hope</a:t>
            </a:r>
            <a:r>
              <a:rPr lang="en-US" altLang="en-US" baseline="0" dirty="0"/>
              <a:t> to improve student achievement by improving the quality of new teachers.   For a complete description of the TQP program and many helpful links,  please go to the program website.  We provide the URL on this slide for your convenience.</a:t>
            </a:r>
            <a:endParaRPr lang="en-US" alt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0B73649-92B0-46EB-A567-1012F3A32537}" type="slidenum">
              <a:rPr lang="en-US" altLang="en-US">
                <a:solidFill>
                  <a:srgbClr val="000000"/>
                </a:solidFill>
                <a:latin typeface="Calibri" panose="020F0502020204030204" pitchFamily="34" charset="0"/>
              </a:rPr>
              <a:pPr eaLnBrk="1" hangingPunct="1"/>
              <a:t>8</a:t>
            </a:fld>
            <a:endParaRPr lang="en-US" altLang="en-US">
              <a:solidFill>
                <a:srgbClr val="000000"/>
              </a:solidFill>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Let’s move forward and discuss the TQP eligibility requirements.  Before we get into the actual requirements, we have included some overarching themes to keep in mind as you think about and address the eligibility requirements.</a:t>
            </a:r>
          </a:p>
          <a:p>
            <a:endParaRPr lang="en-US" altLang="en-US" dirty="0"/>
          </a:p>
          <a:p>
            <a:r>
              <a:rPr lang="en-US" altLang="en-US" dirty="0"/>
              <a:t>Read Slide.</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7815" indent="-279929" eaLnBrk="0" hangingPunct="0">
              <a:defRPr>
                <a:solidFill>
                  <a:schemeClr val="tx1"/>
                </a:solidFill>
                <a:latin typeface="Arial" panose="020B0604020202020204" pitchFamily="34" charset="0"/>
                <a:cs typeface="Arial" panose="020B0604020202020204" pitchFamily="34" charset="0"/>
              </a:defRPr>
            </a:lvl2pPr>
            <a:lvl3pPr marL="1119714" indent="-223942" eaLnBrk="0" hangingPunct="0">
              <a:defRPr>
                <a:solidFill>
                  <a:schemeClr val="tx1"/>
                </a:solidFill>
                <a:latin typeface="Arial" panose="020B0604020202020204" pitchFamily="34" charset="0"/>
                <a:cs typeface="Arial" panose="020B0604020202020204" pitchFamily="34" charset="0"/>
              </a:defRPr>
            </a:lvl3pPr>
            <a:lvl4pPr marL="1567601" indent="-223942" eaLnBrk="0" hangingPunct="0">
              <a:defRPr>
                <a:solidFill>
                  <a:schemeClr val="tx1"/>
                </a:solidFill>
                <a:latin typeface="Arial" panose="020B0604020202020204" pitchFamily="34" charset="0"/>
                <a:cs typeface="Arial" panose="020B0604020202020204" pitchFamily="34" charset="0"/>
              </a:defRPr>
            </a:lvl4pPr>
            <a:lvl5pPr marL="2015487" indent="-223942" eaLnBrk="0" hangingPunct="0">
              <a:defRPr>
                <a:solidFill>
                  <a:schemeClr val="tx1"/>
                </a:solidFill>
                <a:latin typeface="Arial" panose="020B0604020202020204" pitchFamily="34" charset="0"/>
                <a:cs typeface="Arial" panose="020B0604020202020204" pitchFamily="34" charset="0"/>
              </a:defRPr>
            </a:lvl5pPr>
            <a:lvl6pPr marL="2463372"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1259"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59144"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07031" indent="-223942"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3BB469-65FF-45A5-BCD2-B47E4A25A791}" type="slidenum">
              <a:rPr lang="en-US" altLang="en-US">
                <a:solidFill>
                  <a:prstClr val="black"/>
                </a:solidFill>
                <a:latin typeface="Calibri" panose="020F0502020204030204" pitchFamily="34" charset="0"/>
              </a:rPr>
              <a:pPr eaLnBrk="1" hangingPunct="1"/>
              <a:t>9</a:t>
            </a:fld>
            <a:endParaRPr lang="en-US" altLang="en-US">
              <a:solidFill>
                <a:prstClr val="black"/>
              </a:solidFill>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Rounded Rectangle 4"/>
          <p:cNvSpPr/>
          <p:nvPr/>
        </p:nvSpPr>
        <p:spPr>
          <a:xfrm>
            <a:off x="65088" y="69850"/>
            <a:ext cx="9013825" cy="6691313"/>
          </a:xfrm>
          <a:prstGeom prst="roundRect">
            <a:avLst>
              <a:gd name="adj" fmla="val 4929"/>
            </a:avLst>
          </a:prstGeom>
          <a:noFill/>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6" name="Rectangle 5"/>
          <p:cNvSpPr/>
          <p:nvPr/>
        </p:nvSpPr>
        <p:spPr>
          <a:xfrm>
            <a:off x="63500" y="1449388"/>
            <a:ext cx="9020175" cy="1527175"/>
          </a:xfrm>
          <a:prstGeom prst="rect">
            <a:avLst/>
          </a:prstGeom>
          <a:solidFill>
            <a:srgbClr val="0D287B"/>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7" name="Rectangle 6"/>
          <p:cNvSpPr/>
          <p:nvPr/>
        </p:nvSpPr>
        <p:spPr>
          <a:xfrm>
            <a:off x="63500" y="1397000"/>
            <a:ext cx="9020175" cy="120650"/>
          </a:xfrm>
          <a:prstGeom prst="rect">
            <a:avLst/>
          </a:prstGeom>
          <a:solidFill>
            <a:srgbClr val="507AA8"/>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10" name="Rectangle 9"/>
          <p:cNvSpPr/>
          <p:nvPr/>
        </p:nvSpPr>
        <p:spPr>
          <a:xfrm>
            <a:off x="63500" y="2976563"/>
            <a:ext cx="9020175" cy="111125"/>
          </a:xfrm>
          <a:prstGeom prst="rect">
            <a:avLst/>
          </a:prstGeom>
          <a:solidFill>
            <a:srgbClr val="99CC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2"/>
            <a:ext cx="8229600" cy="1470025"/>
          </a:xfrm>
        </p:spPr>
        <p:txBody>
          <a:bodyPr anchor="ctr"/>
          <a:lstStyle>
            <a:lvl1pPr algn="ctr">
              <a:defRPr lang="en-US" dirty="0">
                <a:solidFill>
                  <a:srgbClr val="FFFFFF"/>
                </a:solidFill>
              </a:defRPr>
            </a:lvl1pPr>
          </a:lstStyle>
          <a:p>
            <a:r>
              <a:rPr lang="en-US"/>
              <a:t>Click to edit Master title style</a:t>
            </a:r>
          </a:p>
        </p:txBody>
      </p:sp>
    </p:spTree>
    <p:extLst>
      <p:ext uri="{BB962C8B-B14F-4D97-AF65-F5344CB8AC3E}">
        <p14:creationId xmlns:p14="http://schemas.microsoft.com/office/powerpoint/2010/main" val="309998215"/>
      </p:ext>
    </p:extLst>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457200"/>
            <a:ext cx="80772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7" name="Text Placeholder 6"/>
          <p:cNvSpPr>
            <a:spLocks noGrp="1"/>
          </p:cNvSpPr>
          <p:nvPr>
            <p:ph type="body" sz="quarter" idx="10"/>
          </p:nvPr>
        </p:nvSpPr>
        <p:spPr>
          <a:xfrm>
            <a:off x="533400" y="5943600"/>
            <a:ext cx="8077200" cy="457200"/>
          </a:xfrm>
          <a:prstGeom prst="rect">
            <a:avLst/>
          </a:prstGeom>
        </p:spPr>
        <p:txBody>
          <a:bodyPr vert="horz"/>
          <a:lstStyle>
            <a:lvl1pPr>
              <a:buFontTx/>
              <a:buNone/>
              <a:defRPr sz="2000" baseline="0">
                <a:latin typeface="Tw Cen MT"/>
                <a:cs typeface="Tw Cen MT"/>
              </a:defRPr>
            </a:lvl1pPr>
            <a:lvl2pPr>
              <a:buFontTx/>
              <a:buNone/>
              <a:defRPr/>
            </a:lvl2pPr>
            <a:lvl3pPr>
              <a:buFontTx/>
              <a:buNone/>
              <a:defRPr/>
            </a:lvl3pPr>
            <a:lvl4pPr>
              <a:buFontTx/>
              <a:buNone/>
              <a:defRPr/>
            </a:lvl4pPr>
            <a:lvl5pPr>
              <a:buFontTx/>
              <a:buNone/>
              <a:defRPr/>
            </a:lvl5pPr>
          </a:lstStyle>
          <a:p>
            <a:pPr lvl="0"/>
            <a:r>
              <a:rPr lang="en-US"/>
              <a:t>Click to edit Master text styles</a:t>
            </a:r>
          </a:p>
        </p:txBody>
      </p:sp>
    </p:spTree>
    <p:extLst>
      <p:ext uri="{BB962C8B-B14F-4D97-AF65-F5344CB8AC3E}">
        <p14:creationId xmlns:p14="http://schemas.microsoft.com/office/powerpoint/2010/main" val="771351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80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Tree>
    <p:extLst>
      <p:ext uri="{BB962C8B-B14F-4D97-AF65-F5344CB8AC3E}">
        <p14:creationId xmlns:p14="http://schemas.microsoft.com/office/powerpoint/2010/main" val="157221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d-Seal">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2119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Pictures">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0632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8328"/>
            <a:ext cx="8229600" cy="1252728"/>
          </a:xfrm>
          <a:prstGeom prst="rect">
            <a:avLst/>
          </a:prstGeom>
        </p:spPr>
        <p:txBody>
          <a:bodyPr/>
          <a:lstStyle/>
          <a:p>
            <a:r>
              <a:rPr lang="en-US"/>
              <a:t>Click to edit Master title style</a:t>
            </a:r>
          </a:p>
        </p:txBody>
      </p:sp>
      <p:sp>
        <p:nvSpPr>
          <p:cNvPr id="9" name="Content Placeholder 8"/>
          <p:cNvSpPr>
            <a:spLocks noGrp="1"/>
          </p:cNvSpPr>
          <p:nvPr>
            <p:ph sz="quarter" idx="13"/>
          </p:nvPr>
        </p:nvSpPr>
        <p:spPr>
          <a:xfrm>
            <a:off x="676655" y="2679192"/>
            <a:ext cx="3822192" cy="34472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5"/>
          </p:nvPr>
        </p:nvSpPr>
        <p:spPr>
          <a:xfrm>
            <a:off x="5164138" y="6249988"/>
            <a:ext cx="3786187" cy="365125"/>
          </a:xfrm>
          <a:prstGeom prst="rect">
            <a:avLst/>
          </a:prstGeom>
        </p:spPr>
        <p:txBody>
          <a:bodyPr/>
          <a:lstStyle>
            <a:lvl1pPr defTabSz="457200">
              <a:defRPr>
                <a:solidFill>
                  <a:srgbClr val="333333"/>
                </a:solidFill>
                <a:latin typeface="Tw Cen MT" pitchFamily="34" charset="0"/>
                <a:cs typeface="Arial" charset="0"/>
              </a:defRPr>
            </a:lvl1pPr>
          </a:lstStyle>
          <a:p>
            <a:pPr fontAlgn="base">
              <a:spcBef>
                <a:spcPct val="0"/>
              </a:spcBef>
              <a:spcAft>
                <a:spcPct val="0"/>
              </a:spcAft>
              <a:defRPr/>
            </a:pPr>
            <a:fld id="{A32B6405-7333-4EFC-AD0E-83F2BC75D9C6}" type="datetime1">
              <a:rPr lang="en-US"/>
              <a:pPr fontAlgn="base">
                <a:spcBef>
                  <a:spcPct val="0"/>
                </a:spcBef>
                <a:spcAft>
                  <a:spcPct val="0"/>
                </a:spcAft>
                <a:defRPr/>
              </a:pPr>
              <a:t>5/10/2019</a:t>
            </a:fld>
            <a:endParaRPr lang="en-US"/>
          </a:p>
        </p:txBody>
      </p:sp>
      <p:sp>
        <p:nvSpPr>
          <p:cNvPr id="6" name="Footer Placeholder 5"/>
          <p:cNvSpPr>
            <a:spLocks noGrp="1"/>
          </p:cNvSpPr>
          <p:nvPr>
            <p:ph type="ftr" sz="quarter" idx="16"/>
          </p:nvPr>
        </p:nvSpPr>
        <p:spPr>
          <a:xfrm>
            <a:off x="193675" y="6249988"/>
            <a:ext cx="3786188" cy="365125"/>
          </a:xfrm>
          <a:prstGeom prst="rect">
            <a:avLst/>
          </a:prstGeom>
        </p:spPr>
        <p:txBody>
          <a:bodyPr/>
          <a:lstStyle>
            <a:lvl1pPr defTabSz="457200">
              <a:defRPr>
                <a:solidFill>
                  <a:srgbClr val="333333"/>
                </a:solidFill>
                <a:latin typeface="Tw Cen MT" pitchFamily="34" charset="0"/>
                <a:cs typeface="Arial" charset="0"/>
              </a:defRPr>
            </a:lvl1pPr>
          </a:lstStyle>
          <a:p>
            <a:pPr fontAlgn="base">
              <a:spcBef>
                <a:spcPct val="0"/>
              </a:spcBef>
              <a:spcAft>
                <a:spcPct val="0"/>
              </a:spcAft>
              <a:defRPr/>
            </a:pPr>
            <a:endParaRPr lang="en-US"/>
          </a:p>
        </p:txBody>
      </p:sp>
      <p:sp>
        <p:nvSpPr>
          <p:cNvPr id="7" name="Slide Number Placeholder 6"/>
          <p:cNvSpPr>
            <a:spLocks noGrp="1"/>
          </p:cNvSpPr>
          <p:nvPr>
            <p:ph type="sldNum" sz="quarter" idx="17"/>
          </p:nvPr>
        </p:nvSpPr>
        <p:spPr>
          <a:xfrm>
            <a:off x="3990975" y="6249988"/>
            <a:ext cx="1162050" cy="365125"/>
          </a:xfrm>
          <a:prstGeom prst="rect">
            <a:avLst/>
          </a:prstGeom>
        </p:spPr>
        <p:txBody>
          <a:bodyPr vert="horz" wrap="square" lIns="91440" tIns="45720" rIns="91440" bIns="45720" numCol="1" anchor="t" anchorCtr="0" compatLnSpc="1">
            <a:prstTxWarp prst="textNoShape">
              <a:avLst/>
            </a:prstTxWarp>
          </a:bodyPr>
          <a:lstStyle>
            <a:lvl1pPr defTabSz="457200">
              <a:defRPr>
                <a:solidFill>
                  <a:srgbClr val="333333"/>
                </a:solidFill>
                <a:latin typeface="Tw Cen MT" panose="020B0602020104020603" pitchFamily="34" charset="0"/>
              </a:defRPr>
            </a:lvl1pPr>
          </a:lstStyle>
          <a:p>
            <a:pPr fontAlgn="base">
              <a:spcBef>
                <a:spcPct val="0"/>
              </a:spcBef>
              <a:spcAft>
                <a:spcPct val="0"/>
              </a:spcAft>
            </a:pPr>
            <a:fld id="{87B1EE0B-860E-4006-A407-B27550DEC725}" type="slidenum">
              <a:rPr lang="en-US" altLang="en-US">
                <a:cs typeface="Arial" panose="020B0604020202020204" pitchFamily="34" charset="0"/>
              </a:rPr>
              <a:pPr fontAlgn="base">
                <a:spcBef>
                  <a:spcPct val="0"/>
                </a:spcBef>
                <a:spcAft>
                  <a:spcPct val="0"/>
                </a:spcAft>
              </a:pPr>
              <a:t>‹#›</a:t>
            </a:fld>
            <a:endParaRPr lang="en-US" altLang="en-US">
              <a:cs typeface="Arial" panose="020B0604020202020204" pitchFamily="34" charset="0"/>
            </a:endParaRPr>
          </a:p>
        </p:txBody>
      </p:sp>
    </p:spTree>
    <p:extLst>
      <p:ext uri="{BB962C8B-B14F-4D97-AF65-F5344CB8AC3E}">
        <p14:creationId xmlns:p14="http://schemas.microsoft.com/office/powerpoint/2010/main" val="2010626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38328"/>
            <a:ext cx="8229600" cy="1252728"/>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5164138" y="6249988"/>
            <a:ext cx="3786187" cy="365125"/>
          </a:xfrm>
          <a:prstGeom prst="rect">
            <a:avLst/>
          </a:prstGeom>
        </p:spPr>
        <p:txBody>
          <a:bodyPr/>
          <a:lstStyle>
            <a:lvl1pPr defTabSz="457200">
              <a:defRPr>
                <a:solidFill>
                  <a:srgbClr val="333333"/>
                </a:solidFill>
                <a:latin typeface="Tw Cen MT" pitchFamily="34" charset="0"/>
                <a:cs typeface="Arial" charset="0"/>
              </a:defRPr>
            </a:lvl1pPr>
          </a:lstStyle>
          <a:p>
            <a:pPr fontAlgn="base">
              <a:spcBef>
                <a:spcPct val="0"/>
              </a:spcBef>
              <a:spcAft>
                <a:spcPct val="0"/>
              </a:spcAft>
              <a:defRPr/>
            </a:pPr>
            <a:fld id="{941B6325-9681-4518-9BBA-2EE88667B5E1}" type="datetime1">
              <a:rPr lang="en-US"/>
              <a:pPr fontAlgn="base">
                <a:spcBef>
                  <a:spcPct val="0"/>
                </a:spcBef>
                <a:spcAft>
                  <a:spcPct val="0"/>
                </a:spcAft>
                <a:defRPr/>
              </a:pPr>
              <a:t>5/10/2019</a:t>
            </a:fld>
            <a:endParaRPr lang="en-US"/>
          </a:p>
        </p:txBody>
      </p:sp>
      <p:sp>
        <p:nvSpPr>
          <p:cNvPr id="4" name="Footer Placeholder 3"/>
          <p:cNvSpPr>
            <a:spLocks noGrp="1"/>
          </p:cNvSpPr>
          <p:nvPr>
            <p:ph type="ftr" sz="quarter" idx="11"/>
          </p:nvPr>
        </p:nvSpPr>
        <p:spPr>
          <a:xfrm>
            <a:off x="193675" y="6249988"/>
            <a:ext cx="3786188" cy="365125"/>
          </a:xfrm>
          <a:prstGeom prst="rect">
            <a:avLst/>
          </a:prstGeom>
        </p:spPr>
        <p:txBody>
          <a:bodyPr/>
          <a:lstStyle>
            <a:lvl1pPr defTabSz="457200">
              <a:defRPr>
                <a:solidFill>
                  <a:srgbClr val="333333"/>
                </a:solidFill>
                <a:latin typeface="Tw Cen MT" pitchFamily="34" charset="0"/>
                <a:cs typeface="Arial" charset="0"/>
              </a:defRPr>
            </a:lvl1pPr>
          </a:lstStyle>
          <a:p>
            <a:pPr fontAlgn="base">
              <a:spcBef>
                <a:spcPct val="0"/>
              </a:spcBef>
              <a:spcAft>
                <a:spcPct val="0"/>
              </a:spcAft>
              <a:defRPr/>
            </a:pPr>
            <a:endParaRPr lang="en-US"/>
          </a:p>
        </p:txBody>
      </p:sp>
      <p:sp>
        <p:nvSpPr>
          <p:cNvPr id="5" name="Slide Number Placeholder 4"/>
          <p:cNvSpPr>
            <a:spLocks noGrp="1"/>
          </p:cNvSpPr>
          <p:nvPr>
            <p:ph type="sldNum" sz="quarter" idx="12"/>
          </p:nvPr>
        </p:nvSpPr>
        <p:spPr>
          <a:xfrm>
            <a:off x="3990975" y="6249988"/>
            <a:ext cx="1162050" cy="365125"/>
          </a:xfrm>
          <a:prstGeom prst="rect">
            <a:avLst/>
          </a:prstGeom>
        </p:spPr>
        <p:txBody>
          <a:bodyPr vert="horz" wrap="square" lIns="91440" tIns="45720" rIns="91440" bIns="45720" numCol="1" anchor="t" anchorCtr="0" compatLnSpc="1">
            <a:prstTxWarp prst="textNoShape">
              <a:avLst/>
            </a:prstTxWarp>
          </a:bodyPr>
          <a:lstStyle>
            <a:lvl1pPr defTabSz="457200">
              <a:defRPr>
                <a:solidFill>
                  <a:srgbClr val="333333"/>
                </a:solidFill>
                <a:latin typeface="Tw Cen MT" panose="020B0602020104020603" pitchFamily="34" charset="0"/>
              </a:defRPr>
            </a:lvl1pPr>
          </a:lstStyle>
          <a:p>
            <a:pPr fontAlgn="base">
              <a:spcBef>
                <a:spcPct val="0"/>
              </a:spcBef>
              <a:spcAft>
                <a:spcPct val="0"/>
              </a:spcAft>
            </a:pPr>
            <a:fld id="{23DCEDD1-7F9E-4093-AE2D-A6BB5313BC2D}" type="slidenum">
              <a:rPr lang="en-US" altLang="en-US">
                <a:cs typeface="Arial" panose="020B0604020202020204" pitchFamily="34" charset="0"/>
              </a:rPr>
              <a:pPr fontAlgn="base">
                <a:spcBef>
                  <a:spcPct val="0"/>
                </a:spcBef>
                <a:spcAft>
                  <a:spcPct val="0"/>
                </a:spcAft>
              </a:pPr>
              <a:t>‹#›</a:t>
            </a:fld>
            <a:endParaRPr lang="en-US" altLang="en-US">
              <a:cs typeface="Arial" panose="020B0604020202020204" pitchFamily="34" charset="0"/>
            </a:endParaRPr>
          </a:p>
        </p:txBody>
      </p:sp>
    </p:spTree>
    <p:extLst>
      <p:ext uri="{BB962C8B-B14F-4D97-AF65-F5344CB8AC3E}">
        <p14:creationId xmlns:p14="http://schemas.microsoft.com/office/powerpoint/2010/main" val="1957660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38328"/>
            <a:ext cx="8229600" cy="1252728"/>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a:prstGeom prst="rect">
            <a:avLst/>
          </a:prstGeo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a:prstGeom prst="rect">
            <a:avLst/>
          </a:prstGeo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a:prstGeom prst="rect">
            <a:avLst/>
          </a:prstGeo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a:prstGeom prst="rect">
            <a:avLst/>
          </a:prstGeo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164138" y="6249988"/>
            <a:ext cx="3786187" cy="365125"/>
          </a:xfrm>
          <a:prstGeom prst="rect">
            <a:avLst/>
          </a:prstGeom>
        </p:spPr>
        <p:txBody>
          <a:bodyPr/>
          <a:lstStyle>
            <a:lvl1pPr defTabSz="457200">
              <a:defRPr>
                <a:solidFill>
                  <a:srgbClr val="333333"/>
                </a:solidFill>
                <a:latin typeface="Tw Cen MT" pitchFamily="34" charset="0"/>
                <a:cs typeface="Arial" charset="0"/>
              </a:defRPr>
            </a:lvl1pPr>
          </a:lstStyle>
          <a:p>
            <a:pPr fontAlgn="base">
              <a:spcBef>
                <a:spcPct val="0"/>
              </a:spcBef>
              <a:spcAft>
                <a:spcPct val="0"/>
              </a:spcAft>
              <a:defRPr/>
            </a:pPr>
            <a:fld id="{3520E5A6-C7CC-476E-B260-BEF725C16136}" type="datetime1">
              <a:rPr lang="en-US"/>
              <a:pPr fontAlgn="base">
                <a:spcBef>
                  <a:spcPct val="0"/>
                </a:spcBef>
                <a:spcAft>
                  <a:spcPct val="0"/>
                </a:spcAft>
                <a:defRPr/>
              </a:pPr>
              <a:t>5/10/2019</a:t>
            </a:fld>
            <a:endParaRPr lang="en-US"/>
          </a:p>
        </p:txBody>
      </p:sp>
      <p:sp>
        <p:nvSpPr>
          <p:cNvPr id="8" name="Footer Placeholder 7"/>
          <p:cNvSpPr>
            <a:spLocks noGrp="1"/>
          </p:cNvSpPr>
          <p:nvPr>
            <p:ph type="ftr" sz="quarter" idx="11"/>
          </p:nvPr>
        </p:nvSpPr>
        <p:spPr>
          <a:xfrm>
            <a:off x="193675" y="6249988"/>
            <a:ext cx="3786188" cy="365125"/>
          </a:xfrm>
          <a:prstGeom prst="rect">
            <a:avLst/>
          </a:prstGeom>
        </p:spPr>
        <p:txBody>
          <a:bodyPr/>
          <a:lstStyle>
            <a:lvl1pPr defTabSz="457200">
              <a:defRPr>
                <a:solidFill>
                  <a:srgbClr val="333333"/>
                </a:solidFill>
                <a:latin typeface="Tw Cen MT" pitchFamily="34" charset="0"/>
                <a:cs typeface="Arial" charset="0"/>
              </a:defRPr>
            </a:lvl1pPr>
          </a:lstStyle>
          <a:p>
            <a:pPr fontAlgn="base">
              <a:spcBef>
                <a:spcPct val="0"/>
              </a:spcBef>
              <a:spcAft>
                <a:spcPct val="0"/>
              </a:spcAft>
              <a:defRPr/>
            </a:pPr>
            <a:endParaRPr lang="en-US"/>
          </a:p>
        </p:txBody>
      </p:sp>
      <p:sp>
        <p:nvSpPr>
          <p:cNvPr id="9" name="Slide Number Placeholder 8"/>
          <p:cNvSpPr>
            <a:spLocks noGrp="1"/>
          </p:cNvSpPr>
          <p:nvPr>
            <p:ph type="sldNum" sz="quarter" idx="12"/>
          </p:nvPr>
        </p:nvSpPr>
        <p:spPr>
          <a:xfrm>
            <a:off x="3990975" y="6249988"/>
            <a:ext cx="1162050" cy="365125"/>
          </a:xfrm>
          <a:prstGeom prst="rect">
            <a:avLst/>
          </a:prstGeom>
        </p:spPr>
        <p:txBody>
          <a:bodyPr vert="horz" wrap="square" lIns="91440" tIns="45720" rIns="91440" bIns="45720" numCol="1" anchor="t" anchorCtr="0" compatLnSpc="1">
            <a:prstTxWarp prst="textNoShape">
              <a:avLst/>
            </a:prstTxWarp>
          </a:bodyPr>
          <a:lstStyle>
            <a:lvl1pPr defTabSz="457200">
              <a:defRPr>
                <a:solidFill>
                  <a:srgbClr val="333333"/>
                </a:solidFill>
                <a:latin typeface="Tw Cen MT" panose="020B0602020104020603" pitchFamily="34" charset="0"/>
              </a:defRPr>
            </a:lvl1pPr>
          </a:lstStyle>
          <a:p>
            <a:pPr fontAlgn="base">
              <a:spcBef>
                <a:spcPct val="0"/>
              </a:spcBef>
              <a:spcAft>
                <a:spcPct val="0"/>
              </a:spcAft>
            </a:pPr>
            <a:fld id="{352AF1A9-34A0-43EA-949D-BA649DE7B172}" type="slidenum">
              <a:rPr lang="en-US" altLang="en-US">
                <a:cs typeface="Arial" panose="020B0604020202020204" pitchFamily="34" charset="0"/>
              </a:rPr>
              <a:pPr fontAlgn="base">
                <a:spcBef>
                  <a:spcPct val="0"/>
                </a:spcBef>
                <a:spcAft>
                  <a:spcPct val="0"/>
                </a:spcAft>
              </a:pPr>
              <a:t>‹#›</a:t>
            </a:fld>
            <a:endParaRPr lang="en-US" altLang="en-US">
              <a:cs typeface="Arial" panose="020B0604020202020204" pitchFamily="34" charset="0"/>
            </a:endParaRPr>
          </a:p>
        </p:txBody>
      </p:sp>
    </p:spTree>
    <p:extLst>
      <p:ext uri="{BB962C8B-B14F-4D97-AF65-F5344CB8AC3E}">
        <p14:creationId xmlns:p14="http://schemas.microsoft.com/office/powerpoint/2010/main" val="2454890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SmartArt Placeholder 2"/>
          <p:cNvSpPr>
            <a:spLocks noGrp="1"/>
          </p:cNvSpPr>
          <p:nvPr>
            <p:ph type="dgm" idx="1"/>
          </p:nvPr>
        </p:nvSpPr>
        <p:spPr>
          <a:xfrm>
            <a:off x="457200" y="1600200"/>
            <a:ext cx="8229600" cy="4525963"/>
          </a:xfrm>
          <a:prstGeom prst="rect">
            <a:avLst/>
          </a:prstGeom>
        </p:spPr>
        <p:txBody>
          <a:bodyPr/>
          <a:lstStyle/>
          <a:p>
            <a:pPr lvl="0"/>
            <a:endParaRPr lang="en-US" noProof="0"/>
          </a:p>
        </p:txBody>
      </p:sp>
      <p:sp>
        <p:nvSpPr>
          <p:cNvPr id="4" name="Rectangle 4"/>
          <p:cNvSpPr>
            <a:spLocks noGrp="1" noChangeArrowheads="1"/>
          </p:cNvSpPr>
          <p:nvPr>
            <p:ph type="dt" sz="half" idx="10"/>
          </p:nvPr>
        </p:nvSpPr>
        <p:spPr>
          <a:xfrm>
            <a:off x="5164138" y="6249988"/>
            <a:ext cx="3786187" cy="365125"/>
          </a:xfrm>
          <a:prstGeom prst="rect">
            <a:avLst/>
          </a:prstGeom>
        </p:spPr>
        <p:txBody>
          <a:bodyPr/>
          <a:lstStyle>
            <a:lvl1pPr defTabSz="457200">
              <a:defRPr>
                <a:solidFill>
                  <a:srgbClr val="333333"/>
                </a:solidFill>
                <a:latin typeface="Tw Cen MT" pitchFamily="34" charset="0"/>
                <a:cs typeface="Arial" charset="0"/>
              </a:defRPr>
            </a:lvl1pPr>
          </a:lstStyle>
          <a:p>
            <a:pPr fontAlgn="base">
              <a:spcBef>
                <a:spcPct val="0"/>
              </a:spcBef>
              <a:spcAft>
                <a:spcPct val="0"/>
              </a:spcAft>
              <a:defRPr/>
            </a:pPr>
            <a:fld id="{BDB067DC-DAE1-4829-ADC4-0A9461EAC6A7}" type="datetime1">
              <a:rPr lang="en-US"/>
              <a:pPr fontAlgn="base">
                <a:spcBef>
                  <a:spcPct val="0"/>
                </a:spcBef>
                <a:spcAft>
                  <a:spcPct val="0"/>
                </a:spcAft>
                <a:defRPr/>
              </a:pPr>
              <a:t>5/10/2019</a:t>
            </a:fld>
            <a:endParaRPr lang="en-US"/>
          </a:p>
        </p:txBody>
      </p:sp>
      <p:sp>
        <p:nvSpPr>
          <p:cNvPr id="5" name="Rectangle 5"/>
          <p:cNvSpPr>
            <a:spLocks noGrp="1" noChangeArrowheads="1"/>
          </p:cNvSpPr>
          <p:nvPr>
            <p:ph type="ftr" sz="quarter" idx="11"/>
          </p:nvPr>
        </p:nvSpPr>
        <p:spPr>
          <a:xfrm>
            <a:off x="193675" y="6249988"/>
            <a:ext cx="3786188" cy="365125"/>
          </a:xfrm>
          <a:prstGeom prst="rect">
            <a:avLst/>
          </a:prstGeom>
        </p:spPr>
        <p:txBody>
          <a:bodyPr/>
          <a:lstStyle>
            <a:lvl1pPr defTabSz="457200">
              <a:defRPr>
                <a:solidFill>
                  <a:srgbClr val="333333"/>
                </a:solidFill>
                <a:latin typeface="Tw Cen MT" pitchFamily="34" charset="0"/>
                <a:cs typeface="Arial" charset="0"/>
              </a:defRPr>
            </a:lvl1pPr>
          </a:lstStyle>
          <a:p>
            <a:pPr fontAlgn="base">
              <a:spcBef>
                <a:spcPct val="0"/>
              </a:spcBef>
              <a:spcAft>
                <a:spcPct val="0"/>
              </a:spcAft>
              <a:defRPr/>
            </a:pPr>
            <a:endParaRPr lang="en-US"/>
          </a:p>
        </p:txBody>
      </p:sp>
      <p:sp>
        <p:nvSpPr>
          <p:cNvPr id="6" name="Rectangle 6"/>
          <p:cNvSpPr>
            <a:spLocks noGrp="1" noChangeArrowheads="1"/>
          </p:cNvSpPr>
          <p:nvPr>
            <p:ph type="sldNum" sz="quarter" idx="12"/>
          </p:nvPr>
        </p:nvSpPr>
        <p:spPr>
          <a:xfrm>
            <a:off x="3990975" y="6249988"/>
            <a:ext cx="1162050" cy="365125"/>
          </a:xfrm>
          <a:prstGeom prst="rect">
            <a:avLst/>
          </a:prstGeom>
        </p:spPr>
        <p:txBody>
          <a:bodyPr vert="horz" wrap="square" lIns="91440" tIns="45720" rIns="91440" bIns="45720" numCol="1" anchor="t" anchorCtr="0" compatLnSpc="1">
            <a:prstTxWarp prst="textNoShape">
              <a:avLst/>
            </a:prstTxWarp>
          </a:bodyPr>
          <a:lstStyle>
            <a:lvl1pPr defTabSz="457200">
              <a:defRPr>
                <a:solidFill>
                  <a:srgbClr val="333333"/>
                </a:solidFill>
                <a:latin typeface="Tw Cen MT" panose="020B0602020104020603" pitchFamily="34" charset="0"/>
              </a:defRPr>
            </a:lvl1pPr>
          </a:lstStyle>
          <a:p>
            <a:pPr fontAlgn="base">
              <a:spcBef>
                <a:spcPct val="0"/>
              </a:spcBef>
              <a:spcAft>
                <a:spcPct val="0"/>
              </a:spcAft>
            </a:pPr>
            <a:fld id="{0B7986AE-9DF1-4015-9D29-294ADB9BF7BE}" type="slidenum">
              <a:rPr lang="en-US" altLang="en-US">
                <a:cs typeface="Arial" panose="020B0604020202020204" pitchFamily="34" charset="0"/>
              </a:rPr>
              <a:pPr fontAlgn="base">
                <a:spcBef>
                  <a:spcPct val="0"/>
                </a:spcBef>
                <a:spcAft>
                  <a:spcPct val="0"/>
                </a:spcAft>
              </a:pPr>
              <a:t>‹#›</a:t>
            </a:fld>
            <a:endParaRPr lang="en-US" altLang="en-US">
              <a:cs typeface="Arial" panose="020B0604020202020204" pitchFamily="34" charset="0"/>
            </a:endParaRPr>
          </a:p>
        </p:txBody>
      </p:sp>
    </p:spTree>
    <p:extLst>
      <p:ext uri="{BB962C8B-B14F-4D97-AF65-F5344CB8AC3E}">
        <p14:creationId xmlns:p14="http://schemas.microsoft.com/office/powerpoint/2010/main" val="18954949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Rounded Rectangle 4"/>
          <p:cNvSpPr/>
          <p:nvPr/>
        </p:nvSpPr>
        <p:spPr>
          <a:xfrm>
            <a:off x="65088" y="69850"/>
            <a:ext cx="9013825" cy="6691313"/>
          </a:xfrm>
          <a:prstGeom prst="roundRect">
            <a:avLst>
              <a:gd name="adj" fmla="val 4929"/>
            </a:avLst>
          </a:prstGeom>
          <a:noFill/>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6" name="Rectangle 5"/>
          <p:cNvSpPr/>
          <p:nvPr/>
        </p:nvSpPr>
        <p:spPr>
          <a:xfrm>
            <a:off x="63500" y="1449388"/>
            <a:ext cx="9020175" cy="1527175"/>
          </a:xfrm>
          <a:prstGeom prst="rect">
            <a:avLst/>
          </a:prstGeom>
          <a:solidFill>
            <a:srgbClr val="0D287B"/>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7" name="Rectangle 6"/>
          <p:cNvSpPr/>
          <p:nvPr/>
        </p:nvSpPr>
        <p:spPr>
          <a:xfrm>
            <a:off x="63500" y="1397000"/>
            <a:ext cx="9020175" cy="120650"/>
          </a:xfrm>
          <a:prstGeom prst="rect">
            <a:avLst/>
          </a:prstGeom>
          <a:solidFill>
            <a:srgbClr val="507AA8"/>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10" name="Rectangle 9"/>
          <p:cNvSpPr/>
          <p:nvPr/>
        </p:nvSpPr>
        <p:spPr>
          <a:xfrm>
            <a:off x="63500" y="2976563"/>
            <a:ext cx="9020175" cy="111125"/>
          </a:xfrm>
          <a:prstGeom prst="rect">
            <a:avLst/>
          </a:prstGeom>
          <a:solidFill>
            <a:srgbClr val="99CC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2"/>
            <a:ext cx="8229600" cy="1470025"/>
          </a:xfrm>
        </p:spPr>
        <p:txBody>
          <a:bodyPr anchor="ctr"/>
          <a:lstStyle>
            <a:lvl1pPr algn="ctr">
              <a:defRPr lang="en-US" dirty="0">
                <a:solidFill>
                  <a:srgbClr val="FFFFFF"/>
                </a:solidFill>
              </a:defRPr>
            </a:lvl1pPr>
          </a:lstStyle>
          <a:p>
            <a:r>
              <a:rPr lang="en-US"/>
              <a:t>Click to edit Master title style</a:t>
            </a:r>
          </a:p>
        </p:txBody>
      </p:sp>
    </p:spTree>
    <p:extLst>
      <p:ext uri="{BB962C8B-B14F-4D97-AF65-F5344CB8AC3E}">
        <p14:creationId xmlns:p14="http://schemas.microsoft.com/office/powerpoint/2010/main" val="1854577145"/>
      </p:ext>
    </p:extLst>
  </p:cSld>
  <p:clrMapOvr>
    <a:overrideClrMapping bg1="lt1" tx1="dk1" bg2="lt2" tx2="dk2" accent1="accent1" accent2="accent2" accent3="accent3" accent4="accent4" accent5="accent5" accent6="accent6" hlink="hlink" folHlink="folHlink"/>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22"/>
          <p:cNvSpPr>
            <a:spLocks noGrp="1"/>
          </p:cNvSpPr>
          <p:nvPr>
            <p:ph type="sldNum" sz="quarter" idx="10"/>
          </p:nvPr>
        </p:nvSpPr>
        <p:spPr/>
        <p:txBody>
          <a:bodyPr/>
          <a:lstStyle>
            <a:lvl1pPr algn="l">
              <a:defRPr>
                <a:solidFill>
                  <a:schemeClr val="tx1"/>
                </a:solidFill>
              </a:defRPr>
            </a:lvl1pPr>
          </a:lstStyle>
          <a:p>
            <a:fld id="{DFEB4CA8-12BE-4B53-A681-772B1984DB55}"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224652371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22"/>
          <p:cNvSpPr>
            <a:spLocks noGrp="1"/>
          </p:cNvSpPr>
          <p:nvPr>
            <p:ph type="sldNum" sz="quarter" idx="10"/>
          </p:nvPr>
        </p:nvSpPr>
        <p:spPr/>
        <p:txBody>
          <a:bodyPr/>
          <a:lstStyle>
            <a:lvl1pPr algn="l">
              <a:defRPr>
                <a:solidFill>
                  <a:schemeClr val="tx1"/>
                </a:solidFill>
              </a:defRPr>
            </a:lvl1pPr>
          </a:lstStyle>
          <a:p>
            <a:fld id="{DFEB4CA8-12BE-4B53-A681-772B1984DB55}"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2295412689"/>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2"/>
          <p:cNvSpPr>
            <a:spLocks noGrp="1"/>
          </p:cNvSpPr>
          <p:nvPr>
            <p:ph type="sldNum" sz="quarter" idx="10"/>
          </p:nvPr>
        </p:nvSpPr>
        <p:spPr/>
        <p:txBody>
          <a:bodyPr/>
          <a:lstStyle>
            <a:lvl1pPr algn="l">
              <a:defRPr>
                <a:solidFill>
                  <a:schemeClr val="tx1"/>
                </a:solidFill>
              </a:defRPr>
            </a:lvl1pPr>
          </a:lstStyle>
          <a:p>
            <a:fld id="{6EF47F61-5C3B-46AB-80FB-BA4AD2A22BEB}"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4238204064"/>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22"/>
          <p:cNvSpPr>
            <a:spLocks noGrp="1"/>
          </p:cNvSpPr>
          <p:nvPr>
            <p:ph type="sldNum" sz="quarter" idx="10"/>
          </p:nvPr>
        </p:nvSpPr>
        <p:spPr/>
        <p:txBody>
          <a:bodyPr/>
          <a:lstStyle>
            <a:lvl1pPr algn="l">
              <a:defRPr>
                <a:solidFill>
                  <a:schemeClr val="tx1"/>
                </a:solidFill>
              </a:defRPr>
            </a:lvl1pPr>
          </a:lstStyle>
          <a:p>
            <a:fld id="{8E330AB6-7EFE-45B2-8AC5-40C64341D870}"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421945371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2"/>
          <p:cNvSpPr>
            <a:spLocks noGrp="1"/>
          </p:cNvSpPr>
          <p:nvPr>
            <p:ph type="sldNum" sz="quarter" idx="10"/>
          </p:nvPr>
        </p:nvSpPr>
        <p:spPr/>
        <p:txBody>
          <a:bodyPr/>
          <a:lstStyle>
            <a:lvl1pPr algn="l">
              <a:defRPr>
                <a:solidFill>
                  <a:schemeClr val="tx1"/>
                </a:solidFill>
              </a:defRPr>
            </a:lvl1pPr>
          </a:lstStyle>
          <a:p>
            <a:fld id="{6EF47F61-5C3B-46AB-80FB-BA4AD2A22BEB}"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66579064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22"/>
          <p:cNvSpPr>
            <a:spLocks noGrp="1"/>
          </p:cNvSpPr>
          <p:nvPr>
            <p:ph type="sldNum" sz="quarter" idx="10"/>
          </p:nvPr>
        </p:nvSpPr>
        <p:spPr/>
        <p:txBody>
          <a:bodyPr/>
          <a:lstStyle>
            <a:lvl1pPr algn="l">
              <a:defRPr>
                <a:solidFill>
                  <a:schemeClr val="tx1"/>
                </a:solidFill>
              </a:defRPr>
            </a:lvl1pPr>
          </a:lstStyle>
          <a:p>
            <a:fld id="{8E330AB6-7EFE-45B2-8AC5-40C64341D870}"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105507288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14801"/>
            <a:ext cx="7772400" cy="914399"/>
          </a:xfrm>
          <a:prstGeom prst="rect">
            <a:avLst/>
          </a:prstGeom>
        </p:spPr>
        <p:txBody>
          <a:bodyPr vert="horz"/>
          <a:lstStyle>
            <a:lvl1pPr>
              <a:defRPr sz="5200" b="1" i="0" kern="1200" cap="all" spc="0">
                <a:solidFill>
                  <a:schemeClr val="bg1"/>
                </a:solidFill>
                <a:latin typeface="Tw Cen MT"/>
                <a:cs typeface="Tw Cen MT"/>
              </a:defRPr>
            </a:lvl1pPr>
          </a:lstStyle>
          <a:p>
            <a:r>
              <a:rPr lang="en-US"/>
              <a:t>Click to edit Master title style</a:t>
            </a:r>
            <a:endParaRPr lang="en-US" dirty="0"/>
          </a:p>
        </p:txBody>
      </p:sp>
      <p:sp>
        <p:nvSpPr>
          <p:cNvPr id="3" name="Subtitle 2"/>
          <p:cNvSpPr>
            <a:spLocks noGrp="1"/>
          </p:cNvSpPr>
          <p:nvPr>
            <p:ph type="subTitle" idx="1"/>
          </p:nvPr>
        </p:nvSpPr>
        <p:spPr>
          <a:xfrm>
            <a:off x="1371600" y="5029200"/>
            <a:ext cx="6400800" cy="1066800"/>
          </a:xfrm>
          <a:prstGeom prst="rect">
            <a:avLst/>
          </a:prstGeom>
        </p:spPr>
        <p:txBody>
          <a:bodyPr vert="horz"/>
          <a:lstStyle>
            <a:lvl1pPr marL="0" indent="0" algn="ctr">
              <a:buNone/>
              <a:defRPr sz="2400" cap="all">
                <a:solidFill>
                  <a:schemeClr val="bg1"/>
                </a:solidFill>
                <a:latin typeface="Tw Cen M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733916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Square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48640" indent="-274320">
              <a:buClr>
                <a:srgbClr val="038A00"/>
              </a:buClr>
              <a:buFont typeface="Wingdings" charset="2"/>
              <a:buChar char="§"/>
              <a:defRPr sz="2400" baseline="0">
                <a:solidFill>
                  <a:srgbClr val="333333"/>
                </a:solidFill>
                <a:latin typeface="Tw Cen MT"/>
                <a:cs typeface="Tw Cen MT"/>
              </a:defRPr>
            </a:lvl1pPr>
            <a:lvl2pPr marL="1097280" indent="-292608">
              <a:buClr>
                <a:srgbClr val="038A00"/>
              </a:buClr>
              <a:defRPr sz="2100">
                <a:solidFill>
                  <a:srgbClr val="333333"/>
                </a:solidFill>
                <a:latin typeface="Tw Cen MT"/>
                <a:cs typeface="Tw Cen MT"/>
              </a:defRPr>
            </a:lvl2pPr>
            <a:lvl3pPr marL="1627632" indent="-237744">
              <a:buClr>
                <a:srgbClr val="038A00"/>
              </a:buClr>
              <a:buFont typeface="Wingdings" charset="2"/>
              <a:buChar char="§"/>
              <a:defRPr sz="1800">
                <a:solidFill>
                  <a:srgbClr val="333333"/>
                </a:solidFill>
                <a:latin typeface="Tw Cen MT"/>
                <a:cs typeface="Tw Cen MT"/>
              </a:defRPr>
            </a:lvl3pPr>
            <a:lvl4pPr marL="2176272" indent="-274320">
              <a:buClr>
                <a:srgbClr val="038A00"/>
              </a:buClr>
              <a:defRPr sz="1600">
                <a:solidFill>
                  <a:srgbClr val="333333"/>
                </a:solidFill>
                <a:latin typeface="Tw Cen MT"/>
                <a:cs typeface="Tw Cen MT"/>
              </a:defRPr>
            </a:lvl4pPr>
            <a:lvl5pPr>
              <a:buClr>
                <a:srgbClr val="038A00"/>
              </a:buClr>
              <a:defRPr>
                <a:latin typeface="Tw Cen MT"/>
                <a:cs typeface="Tw Cen M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a:t>Click to edit Master text styles</a:t>
            </a:r>
          </a:p>
        </p:txBody>
      </p:sp>
      <p:sp>
        <p:nvSpPr>
          <p:cNvPr id="6" name="Slide Number Placeholder 22"/>
          <p:cNvSpPr>
            <a:spLocks noGrp="1"/>
          </p:cNvSpPr>
          <p:nvPr>
            <p:ph type="sldNum" sz="quarter" idx="11"/>
          </p:nvPr>
        </p:nvSpPr>
        <p:spPr>
          <a:xfrm>
            <a:off x="685800" y="6492875"/>
            <a:ext cx="533400" cy="365125"/>
          </a:xfrm>
          <a:prstGeom prst="rect">
            <a:avLst/>
          </a:prstGeom>
        </p:spPr>
        <p:txBody>
          <a:bodyPr vert="horz" wrap="square" lIns="0" tIns="45720" rIns="0" bIns="45720" numCol="1" anchor="t" anchorCtr="0" compatLnSpc="1">
            <a:prstTxWarp prst="textNoShape">
              <a:avLst/>
            </a:prstTxWarp>
          </a:bodyPr>
          <a:lstStyle>
            <a:lvl1pPr defTabSz="457200">
              <a:defRPr>
                <a:solidFill>
                  <a:srgbClr val="666666"/>
                </a:solidFill>
                <a:latin typeface="Tw Cen MT" panose="020B0602020104020603" pitchFamily="34" charset="0"/>
              </a:defRPr>
            </a:lvl1pPr>
          </a:lstStyle>
          <a:p>
            <a:pPr fontAlgn="base">
              <a:spcBef>
                <a:spcPct val="0"/>
              </a:spcBef>
              <a:spcAft>
                <a:spcPct val="0"/>
              </a:spcAft>
            </a:pPr>
            <a:fld id="{82A73893-7D37-4542-B6C2-9C546CC42BF5}" type="slidenum">
              <a:rPr lang="en-US" altLang="en-US">
                <a:cs typeface="Arial" panose="020B0604020202020204" pitchFamily="34" charset="0"/>
              </a:rPr>
              <a:pPr fontAlgn="base">
                <a:spcBef>
                  <a:spcPct val="0"/>
                </a:spcBef>
                <a:spcAft>
                  <a:spcPct val="0"/>
                </a:spcAft>
              </a:pPr>
              <a:t>‹#›</a:t>
            </a:fld>
            <a:endParaRPr lang="en-US" altLang="en-US">
              <a:cs typeface="Arial" panose="020B0604020202020204" pitchFamily="34" charset="0"/>
            </a:endParaRPr>
          </a:p>
        </p:txBody>
      </p:sp>
    </p:spTree>
    <p:extLst>
      <p:ext uri="{BB962C8B-B14F-4D97-AF65-F5344CB8AC3E}">
        <p14:creationId xmlns:p14="http://schemas.microsoft.com/office/powerpoint/2010/main" val="25152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Number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94360" indent="-365760">
              <a:buClr>
                <a:srgbClr val="038A00"/>
              </a:buClr>
              <a:buFont typeface="+mj-lt"/>
              <a:buAutoNum type="arabicPeriod"/>
              <a:defRPr sz="2400" baseline="0">
                <a:solidFill>
                  <a:srgbClr val="333333"/>
                </a:solidFill>
                <a:latin typeface="Tw Cen MT"/>
                <a:cs typeface="Tw Cen MT"/>
              </a:defRPr>
            </a:lvl1pPr>
            <a:lvl2pPr marL="1170432" indent="-347472">
              <a:buClr>
                <a:srgbClr val="038A00"/>
              </a:buClr>
              <a:buFont typeface="+mj-lt"/>
              <a:buAutoNum type="alphaLcPeriod"/>
              <a:defRPr sz="2100">
                <a:solidFill>
                  <a:srgbClr val="333333"/>
                </a:solidFill>
                <a:latin typeface="Tw Cen MT"/>
                <a:cs typeface="Tw Cen MT"/>
              </a:defRPr>
            </a:lvl2pPr>
            <a:lvl3pPr marL="1719072" indent="-256032">
              <a:buClr>
                <a:srgbClr val="038A00"/>
              </a:buClr>
              <a:buFont typeface="+mj-lt"/>
              <a:buAutoNum type="romanLcPeriod"/>
              <a:defRPr sz="1800">
                <a:solidFill>
                  <a:srgbClr val="333333"/>
                </a:solidFill>
                <a:latin typeface="Tw Cen MT"/>
                <a:cs typeface="Tw Cen MT"/>
              </a:defRPr>
            </a:lvl3pPr>
            <a:lvl4pPr marL="2212848" indent="-256032">
              <a:buClr>
                <a:srgbClr val="038A00"/>
              </a:buClr>
              <a:buFont typeface="Wingdings" charset="2"/>
              <a:buChar char="§"/>
              <a:defRPr sz="1600">
                <a:solidFill>
                  <a:srgbClr val="333333"/>
                </a:solidFill>
                <a:latin typeface="Tw Cen MT"/>
                <a:cs typeface="Tw Cen MT"/>
              </a:defRPr>
            </a:lvl4pPr>
            <a:lvl5pPr>
              <a:buClr>
                <a:srgbClr val="038A00"/>
              </a:buClr>
              <a:defRPr>
                <a:latin typeface="Tw Cen MT"/>
                <a:cs typeface="Tw Cen M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a:t>Click to edit Master text styles</a:t>
            </a:r>
          </a:p>
        </p:txBody>
      </p:sp>
      <p:sp>
        <p:nvSpPr>
          <p:cNvPr id="7" name="Slide Number Placeholder 22"/>
          <p:cNvSpPr>
            <a:spLocks noGrp="1"/>
          </p:cNvSpPr>
          <p:nvPr>
            <p:ph type="sldNum" sz="quarter" idx="11"/>
          </p:nvPr>
        </p:nvSpPr>
        <p:spPr>
          <a:xfrm>
            <a:off x="685800" y="6492875"/>
            <a:ext cx="533400" cy="365125"/>
          </a:xfrm>
          <a:prstGeom prst="rect">
            <a:avLst/>
          </a:prstGeom>
        </p:spPr>
        <p:txBody>
          <a:bodyPr vert="horz" wrap="square" lIns="0" tIns="45720" rIns="0" bIns="45720" numCol="1" anchor="t" anchorCtr="0" compatLnSpc="1">
            <a:prstTxWarp prst="textNoShape">
              <a:avLst/>
            </a:prstTxWarp>
          </a:bodyPr>
          <a:lstStyle>
            <a:lvl1pPr defTabSz="457200">
              <a:defRPr>
                <a:solidFill>
                  <a:srgbClr val="666666"/>
                </a:solidFill>
                <a:latin typeface="Tw Cen MT" panose="020B0602020104020603" pitchFamily="34" charset="0"/>
              </a:defRPr>
            </a:lvl1pPr>
          </a:lstStyle>
          <a:p>
            <a:pPr fontAlgn="base">
              <a:spcBef>
                <a:spcPct val="0"/>
              </a:spcBef>
              <a:spcAft>
                <a:spcPct val="0"/>
              </a:spcAft>
            </a:pPr>
            <a:fld id="{EB2141BC-6902-4A4F-A116-190CC262F70A}" type="slidenum">
              <a:rPr lang="en-US" altLang="en-US">
                <a:cs typeface="Arial" panose="020B0604020202020204" pitchFamily="34" charset="0"/>
              </a:rPr>
              <a:pPr fontAlgn="base">
                <a:spcBef>
                  <a:spcPct val="0"/>
                </a:spcBef>
                <a:spcAft>
                  <a:spcPct val="0"/>
                </a:spcAft>
              </a:pPr>
              <a:t>‹#›</a:t>
            </a:fld>
            <a:endParaRPr lang="en-US" altLang="en-US">
              <a:cs typeface="Arial" panose="020B0604020202020204" pitchFamily="34" charset="0"/>
            </a:endParaRPr>
          </a:p>
        </p:txBody>
      </p:sp>
    </p:spTree>
    <p:extLst>
      <p:ext uri="{BB962C8B-B14F-4D97-AF65-F5344CB8AC3E}">
        <p14:creationId xmlns:p14="http://schemas.microsoft.com/office/powerpoint/2010/main" val="3557371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ph">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a:t>Click to edit Master title style</a:t>
            </a:r>
            <a:endParaRPr lang="en-US" dirty="0"/>
          </a:p>
        </p:txBody>
      </p:sp>
      <p:sp>
        <p:nvSpPr>
          <p:cNvPr id="9" name="Chart Placeholder 8"/>
          <p:cNvSpPr>
            <a:spLocks noGrp="1"/>
          </p:cNvSpPr>
          <p:nvPr>
            <p:ph type="chart" sz="quarter" idx="10"/>
          </p:nvPr>
        </p:nvSpPr>
        <p:spPr>
          <a:xfrm>
            <a:off x="457200" y="1295400"/>
            <a:ext cx="8229600" cy="4449763"/>
          </a:xfrm>
          <a:prstGeom prst="rect">
            <a:avLst/>
          </a:prstGeom>
        </p:spPr>
        <p:txBody>
          <a:bodyPr vert="horz"/>
          <a:lstStyle/>
          <a:p>
            <a:pPr lvl="0"/>
            <a:r>
              <a:rPr lang="en-US" noProof="0"/>
              <a:t>Click icon to add chart</a:t>
            </a:r>
          </a:p>
        </p:txBody>
      </p:sp>
      <p:sp>
        <p:nvSpPr>
          <p:cNvPr id="6" name="Text Placeholder 17"/>
          <p:cNvSpPr>
            <a:spLocks noGrp="1"/>
          </p:cNvSpPr>
          <p:nvPr>
            <p:ph type="body" sz="quarter" idx="11"/>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a:t>Click to edit Master text styles</a:t>
            </a:r>
          </a:p>
        </p:txBody>
      </p:sp>
      <p:sp>
        <p:nvSpPr>
          <p:cNvPr id="7" name="Slide Number Placeholder 22"/>
          <p:cNvSpPr>
            <a:spLocks noGrp="1"/>
          </p:cNvSpPr>
          <p:nvPr>
            <p:ph type="sldNum" sz="quarter" idx="12"/>
          </p:nvPr>
        </p:nvSpPr>
        <p:spPr>
          <a:xfrm>
            <a:off x="685800" y="6492875"/>
            <a:ext cx="533400" cy="365125"/>
          </a:xfrm>
          <a:prstGeom prst="rect">
            <a:avLst/>
          </a:prstGeom>
        </p:spPr>
        <p:txBody>
          <a:bodyPr vert="horz" wrap="square" lIns="0" tIns="45720" rIns="0" bIns="45720" numCol="1" anchor="t" anchorCtr="0" compatLnSpc="1">
            <a:prstTxWarp prst="textNoShape">
              <a:avLst/>
            </a:prstTxWarp>
          </a:bodyPr>
          <a:lstStyle>
            <a:lvl1pPr defTabSz="457200">
              <a:defRPr>
                <a:solidFill>
                  <a:srgbClr val="666666"/>
                </a:solidFill>
                <a:latin typeface="Tw Cen MT" panose="020B0602020104020603" pitchFamily="34" charset="0"/>
              </a:defRPr>
            </a:lvl1pPr>
          </a:lstStyle>
          <a:p>
            <a:pPr fontAlgn="base">
              <a:spcBef>
                <a:spcPct val="0"/>
              </a:spcBef>
              <a:spcAft>
                <a:spcPct val="0"/>
              </a:spcAft>
            </a:pPr>
            <a:fld id="{2C9CC52C-2292-4782-B84F-307D2711342C}" type="slidenum">
              <a:rPr lang="en-US" altLang="en-US">
                <a:cs typeface="Arial" panose="020B0604020202020204" pitchFamily="34" charset="0"/>
              </a:rPr>
              <a:pPr fontAlgn="base">
                <a:spcBef>
                  <a:spcPct val="0"/>
                </a:spcBef>
                <a:spcAft>
                  <a:spcPct val="0"/>
                </a:spcAft>
              </a:pPr>
              <a:t>‹#›</a:t>
            </a:fld>
            <a:endParaRPr lang="en-US" altLang="en-US">
              <a:cs typeface="Arial" panose="020B0604020202020204" pitchFamily="34" charset="0"/>
            </a:endParaRPr>
          </a:p>
        </p:txBody>
      </p:sp>
    </p:spTree>
    <p:extLst>
      <p:ext uri="{BB962C8B-B14F-4D97-AF65-F5344CB8AC3E}">
        <p14:creationId xmlns:p14="http://schemas.microsoft.com/office/powerpoint/2010/main" val="426516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7162800" cy="4038600"/>
          </a:xfrm>
          <a:prstGeom prst="rect">
            <a:avLst/>
          </a:prstGeom>
        </p:spPr>
        <p:txBody>
          <a:bodyPr vert="horz" anchor="t"/>
          <a:lstStyle>
            <a:lvl1pPr algn="l">
              <a:defRPr sz="5000" b="1" cap="none" baseline="0">
                <a:solidFill>
                  <a:srgbClr val="0C4790"/>
                </a:solidFill>
                <a:latin typeface="Tw Cen MT"/>
                <a:cs typeface="Tw Cen MT"/>
              </a:defRPr>
            </a:lvl1pPr>
          </a:lstStyle>
          <a:p>
            <a:r>
              <a:rPr lang="en-US"/>
              <a:t>Click to edit Master title style</a:t>
            </a:r>
            <a:endParaRPr lang="en-US" dirty="0"/>
          </a:p>
        </p:txBody>
      </p:sp>
      <p:sp>
        <p:nvSpPr>
          <p:cNvPr id="3" name="Text Placeholder 2"/>
          <p:cNvSpPr>
            <a:spLocks noGrp="1"/>
          </p:cNvSpPr>
          <p:nvPr>
            <p:ph type="body" idx="1"/>
          </p:nvPr>
        </p:nvSpPr>
        <p:spPr>
          <a:xfrm>
            <a:off x="4038600" y="5105400"/>
            <a:ext cx="4191000" cy="411162"/>
          </a:xfrm>
          <a:prstGeom prst="rect">
            <a:avLst/>
          </a:prstGeom>
        </p:spPr>
        <p:txBody>
          <a:bodyPr vert="horz" anchor="b"/>
          <a:lstStyle>
            <a:lvl1pPr marL="0" indent="0">
              <a:buNone/>
              <a:defRPr sz="2600" baseline="0">
                <a:solidFill>
                  <a:srgbClr val="0C4790"/>
                </a:solidFill>
                <a:latin typeface="Tw Cen MT"/>
                <a:cs typeface="Tw Cen M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4198749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theme" Target="../theme/theme3.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useBgFill="1">
        <p:nvSpPr>
          <p:cNvPr id="8" name="Rounded Rectangle 7"/>
          <p:cNvSpPr/>
          <p:nvPr/>
        </p:nvSpPr>
        <p:spPr>
          <a:xfrm>
            <a:off x="53975"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 name="Slide Number Placeholder 4"/>
          <p:cNvSpPr>
            <a:spLocks noGrp="1"/>
          </p:cNvSpPr>
          <p:nvPr>
            <p:ph type="sldNum" sz="quarter" idx="4"/>
          </p:nvPr>
        </p:nvSpPr>
        <p:spPr bwMode="auto">
          <a:xfrm>
            <a:off x="146050" y="6210300"/>
            <a:ext cx="457200" cy="457200"/>
          </a:xfrm>
          <a:prstGeom prst="ellipse">
            <a:avLst/>
          </a:prstGeom>
          <a:ln>
            <a:noFill/>
            <a:miter lim="800000"/>
            <a:headEnd/>
            <a:tailEnd/>
          </a:ln>
        </p:spPr>
        <p:txBody>
          <a:bodyPr vert="horz" wrap="square" lIns="0" tIns="45720" rIns="0" bIns="45720" numCol="1" anchor="t" anchorCtr="0" compatLnSpc="1">
            <a:prstTxWarp prst="textNoShape">
              <a:avLst/>
            </a:prstTxWarp>
          </a:bodyPr>
          <a:lstStyle>
            <a:lvl1pPr algn="r">
              <a:defRPr sz="1400">
                <a:solidFill>
                  <a:schemeClr val="tx2"/>
                </a:solidFill>
              </a:defRPr>
            </a:lvl1pPr>
          </a:lstStyle>
          <a:p>
            <a:pPr fontAlgn="base">
              <a:spcBef>
                <a:spcPct val="0"/>
              </a:spcBef>
              <a:spcAft>
                <a:spcPct val="0"/>
              </a:spcAft>
            </a:pPr>
            <a:fld id="{EFF00014-884B-46DF-996E-CF94FC169F1D}" type="slidenum">
              <a:rPr lang="en-US" altLang="en-US">
                <a:solidFill>
                  <a:srgbClr val="5B6973"/>
                </a:solidFill>
                <a:cs typeface="Arial" panose="020B0604020202020204" pitchFamily="34" charset="0"/>
              </a:rPr>
              <a:pPr fontAlgn="base">
                <a:spcBef>
                  <a:spcPct val="0"/>
                </a:spcBef>
                <a:spcAft>
                  <a:spcPct val="0"/>
                </a:spcAft>
              </a:pPr>
              <a:t>‹#›</a:t>
            </a:fld>
            <a:endParaRPr lang="en-US" altLang="en-US">
              <a:solidFill>
                <a:srgbClr val="5B6973"/>
              </a:solidFill>
              <a:cs typeface="Arial" panose="020B0604020202020204" pitchFamily="34" charset="0"/>
            </a:endParaRPr>
          </a:p>
        </p:txBody>
      </p:sp>
    </p:spTree>
    <p:extLst>
      <p:ext uri="{BB962C8B-B14F-4D97-AF65-F5344CB8AC3E}">
        <p14:creationId xmlns:p14="http://schemas.microsoft.com/office/powerpoint/2010/main" val="4992209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57984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6" r:id="rId10"/>
    <p:sldLayoutId id="2147483677" r:id="rId11"/>
    <p:sldLayoutId id="2147483678" r:id="rId12"/>
    <p:sldLayoutId id="2147483679" r:id="rId13"/>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Tw Cen MT" pitchFamily="34" charset="0"/>
        </a:defRPr>
      </a:lvl2pPr>
      <a:lvl3pPr algn="ctr" defTabSz="457200" rtl="0" eaLnBrk="0" fontAlgn="base" hangingPunct="0">
        <a:spcBef>
          <a:spcPct val="0"/>
        </a:spcBef>
        <a:spcAft>
          <a:spcPct val="0"/>
        </a:spcAft>
        <a:defRPr sz="4400">
          <a:solidFill>
            <a:schemeClr val="tx1"/>
          </a:solidFill>
          <a:latin typeface="Tw Cen MT" pitchFamily="34" charset="0"/>
        </a:defRPr>
      </a:lvl3pPr>
      <a:lvl4pPr algn="ctr" defTabSz="457200" rtl="0" eaLnBrk="0" fontAlgn="base" hangingPunct="0">
        <a:spcBef>
          <a:spcPct val="0"/>
        </a:spcBef>
        <a:spcAft>
          <a:spcPct val="0"/>
        </a:spcAft>
        <a:defRPr sz="4400">
          <a:solidFill>
            <a:schemeClr val="tx1"/>
          </a:solidFill>
          <a:latin typeface="Tw Cen MT" pitchFamily="34" charset="0"/>
        </a:defRPr>
      </a:lvl4pPr>
      <a:lvl5pPr algn="ctr" defTabSz="457200" rtl="0" eaLnBrk="0" fontAlgn="base" hangingPunct="0">
        <a:spcBef>
          <a:spcPct val="0"/>
        </a:spcBef>
        <a:spcAft>
          <a:spcPct val="0"/>
        </a:spcAft>
        <a:defRPr sz="4400">
          <a:solidFill>
            <a:schemeClr val="tx1"/>
          </a:solidFill>
          <a:latin typeface="Tw Cen MT" pitchFamily="34" charset="0"/>
        </a:defRPr>
      </a:lvl5pPr>
      <a:lvl6pPr marL="457200" algn="ctr" defTabSz="457200" rtl="0" fontAlgn="base">
        <a:spcBef>
          <a:spcPct val="0"/>
        </a:spcBef>
        <a:spcAft>
          <a:spcPct val="0"/>
        </a:spcAft>
        <a:defRPr sz="4400">
          <a:solidFill>
            <a:schemeClr val="tx1"/>
          </a:solidFill>
          <a:latin typeface="Tw Cen MT" pitchFamily="34" charset="0"/>
        </a:defRPr>
      </a:lvl6pPr>
      <a:lvl7pPr marL="914400" algn="ctr" defTabSz="457200" rtl="0" fontAlgn="base">
        <a:spcBef>
          <a:spcPct val="0"/>
        </a:spcBef>
        <a:spcAft>
          <a:spcPct val="0"/>
        </a:spcAft>
        <a:defRPr sz="4400">
          <a:solidFill>
            <a:schemeClr val="tx1"/>
          </a:solidFill>
          <a:latin typeface="Tw Cen MT" pitchFamily="34" charset="0"/>
        </a:defRPr>
      </a:lvl7pPr>
      <a:lvl8pPr marL="1371600" algn="ctr" defTabSz="457200" rtl="0" fontAlgn="base">
        <a:spcBef>
          <a:spcPct val="0"/>
        </a:spcBef>
        <a:spcAft>
          <a:spcPct val="0"/>
        </a:spcAft>
        <a:defRPr sz="4400">
          <a:solidFill>
            <a:schemeClr val="tx1"/>
          </a:solidFill>
          <a:latin typeface="Tw Cen MT" pitchFamily="34" charset="0"/>
        </a:defRPr>
      </a:lvl8pPr>
      <a:lvl9pPr marL="1828800" algn="ctr" defTabSz="457200" rtl="0" fontAlgn="base">
        <a:spcBef>
          <a:spcPct val="0"/>
        </a:spcBef>
        <a:spcAft>
          <a:spcPct val="0"/>
        </a:spcAft>
        <a:defRPr sz="4400">
          <a:solidFill>
            <a:schemeClr val="tx1"/>
          </a:solidFill>
          <a:latin typeface="Tw Cen MT"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useBgFill="1">
        <p:nvSpPr>
          <p:cNvPr id="8" name="Rounded Rectangle 7"/>
          <p:cNvSpPr/>
          <p:nvPr/>
        </p:nvSpPr>
        <p:spPr>
          <a:xfrm>
            <a:off x="53975"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 name="Slide Number Placeholder 4"/>
          <p:cNvSpPr>
            <a:spLocks noGrp="1"/>
          </p:cNvSpPr>
          <p:nvPr>
            <p:ph type="sldNum" sz="quarter" idx="4"/>
          </p:nvPr>
        </p:nvSpPr>
        <p:spPr bwMode="auto">
          <a:xfrm>
            <a:off x="146050" y="6210300"/>
            <a:ext cx="457200" cy="457200"/>
          </a:xfrm>
          <a:prstGeom prst="ellipse">
            <a:avLst/>
          </a:prstGeom>
          <a:ln>
            <a:noFill/>
            <a:miter lim="800000"/>
            <a:headEnd/>
            <a:tailEnd/>
          </a:ln>
        </p:spPr>
        <p:txBody>
          <a:bodyPr vert="horz" wrap="square" lIns="0" tIns="45720" rIns="0" bIns="45720" numCol="1" anchor="t" anchorCtr="0" compatLnSpc="1">
            <a:prstTxWarp prst="textNoShape">
              <a:avLst/>
            </a:prstTxWarp>
          </a:bodyPr>
          <a:lstStyle>
            <a:lvl1pPr algn="r">
              <a:defRPr sz="1400">
                <a:solidFill>
                  <a:schemeClr val="tx2"/>
                </a:solidFill>
              </a:defRPr>
            </a:lvl1pPr>
          </a:lstStyle>
          <a:p>
            <a:pPr fontAlgn="base">
              <a:spcBef>
                <a:spcPct val="0"/>
              </a:spcBef>
              <a:spcAft>
                <a:spcPct val="0"/>
              </a:spcAft>
            </a:pPr>
            <a:fld id="{EFF00014-884B-46DF-996E-CF94FC169F1D}" type="slidenum">
              <a:rPr lang="en-US" altLang="en-US">
                <a:solidFill>
                  <a:srgbClr val="696464"/>
                </a:solidFill>
                <a:cs typeface="Arial" panose="020B0604020202020204" pitchFamily="34" charset="0"/>
              </a:rPr>
              <a:pPr fontAlgn="base">
                <a:spcBef>
                  <a:spcPct val="0"/>
                </a:spcBef>
                <a:spcAft>
                  <a:spcPct val="0"/>
                </a:spcAft>
              </a:pPr>
              <a:t>‹#›</a:t>
            </a:fld>
            <a:endParaRPr lang="en-US" altLang="en-US">
              <a:solidFill>
                <a:srgbClr val="696464"/>
              </a:solidFill>
              <a:cs typeface="Arial" panose="020B0604020202020204" pitchFamily="34" charset="0"/>
            </a:endParaRPr>
          </a:p>
        </p:txBody>
      </p:sp>
    </p:spTree>
    <p:extLst>
      <p:ext uri="{BB962C8B-B14F-4D97-AF65-F5344CB8AC3E}">
        <p14:creationId xmlns:p14="http://schemas.microsoft.com/office/powerpoint/2010/main" val="336611312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Lst>
  <p:transition/>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www.census.gov/programs-surveys/saipe.html" TargetMode="External"/><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hyperlink" Target="mailto:TQPartnership@ed.gov" TargetMode="External"/><Relationship Id="rId2" Type="http://schemas.openxmlformats.org/officeDocument/2006/relationships/notesSlide" Target="../notesSlides/notesSlide17.xml"/><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hyperlink" Target="https://www.gpo.gov/fdsys/pkg/USCODE-2016-title20/html/USCODE-2016-title20-chap28-subchapII-partA-sec1022a.htm" TargetMode="External"/><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hyperlink" Target="http://innovation.ed.gov/what-we-do/teacher-quality/teacher-quality-partnership/"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9.xml"/><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9.xml"/><Relationship Id="rId4" Type="http://schemas.openxmlformats.org/officeDocument/2006/relationships/hyperlink" Target="mailto:TQPartnership@ed.gov"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mailto:TQPartnership@ed.gov" TargetMode="External"/><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innovation.ed.gov/what-we-do/teacher-quality/teacher-quality-partnershi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TQPartnership@ed.gov"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govinfo.gov/content/pkg/USCODE-2016-title20/html/USCODE-2016-title20-chap28-subchapII.htm"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innovation.ed.gov/what-we-do/teacher-quality/teacher-quality-partnershi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ubtitle 1"/>
          <p:cNvSpPr>
            <a:spLocks noGrp="1"/>
          </p:cNvSpPr>
          <p:nvPr>
            <p:ph type="subTitle" idx="1"/>
          </p:nvPr>
        </p:nvSpPr>
        <p:spPr>
          <a:xfrm>
            <a:off x="457200" y="3039018"/>
            <a:ext cx="8229599" cy="1453055"/>
          </a:xfrm>
        </p:spPr>
        <p:txBody>
          <a:bodyPr/>
          <a:lstStyle/>
          <a:p>
            <a:pPr eaLnBrk="1" hangingPunct="1">
              <a:spcBef>
                <a:spcPts val="0"/>
              </a:spcBef>
            </a:pPr>
            <a:r>
              <a:rPr lang="en-US" altLang="en-US" b="1" dirty="0">
                <a:solidFill>
                  <a:schemeClr val="tx1"/>
                </a:solidFill>
                <a:cs typeface="Arial" panose="020B0604020202020204" pitchFamily="34" charset="0"/>
              </a:rPr>
              <a:t>U.S. Department of Education</a:t>
            </a:r>
          </a:p>
          <a:p>
            <a:pPr eaLnBrk="1" hangingPunct="1">
              <a:spcBef>
                <a:spcPts val="0"/>
              </a:spcBef>
            </a:pPr>
            <a:r>
              <a:rPr lang="en-US" altLang="en-US" b="1" dirty="0">
                <a:solidFill>
                  <a:schemeClr val="tx1"/>
                </a:solidFill>
                <a:cs typeface="Arial" panose="020B0604020202020204" pitchFamily="34" charset="0"/>
              </a:rPr>
              <a:t>Office of Elementary and Secondary Education</a:t>
            </a:r>
          </a:p>
          <a:p>
            <a:pPr eaLnBrk="1" hangingPunct="1">
              <a:spcBef>
                <a:spcPts val="0"/>
              </a:spcBef>
            </a:pPr>
            <a:r>
              <a:rPr lang="en-US" altLang="en-US" b="1" dirty="0">
                <a:solidFill>
                  <a:schemeClr val="tx1"/>
                </a:solidFill>
                <a:cs typeface="Arial" panose="020B0604020202020204" pitchFamily="34" charset="0"/>
              </a:rPr>
              <a:t>Closing Date:  </a:t>
            </a:r>
            <a:r>
              <a:rPr lang="en-US" altLang="en-US" b="1" dirty="0">
                <a:solidFill>
                  <a:srgbClr val="FF0000"/>
                </a:solidFill>
                <a:cs typeface="Arial" panose="020B0604020202020204" pitchFamily="34" charset="0"/>
              </a:rPr>
              <a:t>May 20, 2019 @ 11:59:59 pm Eastern time</a:t>
            </a:r>
          </a:p>
          <a:p>
            <a:pPr eaLnBrk="1" hangingPunct="1">
              <a:spcBef>
                <a:spcPts val="0"/>
              </a:spcBef>
            </a:pPr>
            <a:endParaRPr lang="en-US" altLang="en-US" b="1" dirty="0">
              <a:solidFill>
                <a:schemeClr val="tx1"/>
              </a:solidFill>
              <a:cs typeface="Arial" panose="020B0604020202020204" pitchFamily="34" charset="0"/>
            </a:endParaRPr>
          </a:p>
        </p:txBody>
      </p:sp>
      <p:sp>
        <p:nvSpPr>
          <p:cNvPr id="75779" name="Title 2"/>
          <p:cNvSpPr>
            <a:spLocks noGrp="1"/>
          </p:cNvSpPr>
          <p:nvPr>
            <p:ph type="ctrTitle"/>
          </p:nvPr>
        </p:nvSpPr>
        <p:spPr/>
        <p:txBody>
          <a:bodyPr/>
          <a:lstStyle/>
          <a:p>
            <a:pPr eaLnBrk="1" hangingPunct="1"/>
            <a:r>
              <a:rPr altLang="en-US" sz="3800" b="1" dirty="0">
                <a:cs typeface="Arial" panose="020B0604020202020204" pitchFamily="34" charset="0"/>
              </a:rPr>
              <a:t>Teacher Quality Partnership (TQP)</a:t>
            </a:r>
            <a:br>
              <a:rPr altLang="en-US" sz="3800" b="1" dirty="0">
                <a:cs typeface="Arial" panose="020B0604020202020204" pitchFamily="34" charset="0"/>
              </a:rPr>
            </a:br>
            <a:r>
              <a:rPr altLang="en-US" sz="3800" b="1" dirty="0">
                <a:cs typeface="Arial" panose="020B0604020202020204" pitchFamily="34" charset="0"/>
              </a:rPr>
              <a:t>Grant Competition FY </a:t>
            </a:r>
            <a:r>
              <a:rPr lang="en-US" altLang="en-US" sz="3800" b="1" dirty="0">
                <a:cs typeface="Arial" panose="020B0604020202020204" pitchFamily="34" charset="0"/>
              </a:rPr>
              <a:t>2019</a:t>
            </a:r>
            <a:endParaRPr altLang="en-US" sz="3800" b="1" dirty="0">
              <a:cs typeface="Arial" panose="020B0604020202020204" pitchFamily="34" charset="0"/>
            </a:endParaRPr>
          </a:p>
        </p:txBody>
      </p:sp>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4521" y="4907298"/>
            <a:ext cx="1602582" cy="1485680"/>
          </a:xfrm>
          <a:prstGeom prst="rect">
            <a:avLst/>
          </a:prstGeom>
          <a:noFill/>
        </p:spPr>
      </p:pic>
    </p:spTree>
    <p:extLst>
      <p:ext uri="{BB962C8B-B14F-4D97-AF65-F5344CB8AC3E}">
        <p14:creationId xmlns:p14="http://schemas.microsoft.com/office/powerpoint/2010/main" val="329786237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6"/>
          <p:cNvSpPr>
            <a:spLocks noGrp="1"/>
          </p:cNvSpPr>
          <p:nvPr>
            <p:ph type="title"/>
          </p:nvPr>
        </p:nvSpPr>
        <p:spPr>
          <a:xfrm>
            <a:off x="704850" y="228600"/>
            <a:ext cx="7772400" cy="914400"/>
          </a:xfrm>
        </p:spPr>
        <p:txBody>
          <a:bodyPr/>
          <a:lstStyle/>
          <a:p>
            <a:pPr algn="ctr" eaLnBrk="1" hangingPunct="1"/>
            <a:r>
              <a:rPr lang="en-US" altLang="en-US" b="1">
                <a:solidFill>
                  <a:schemeClr val="tx1"/>
                </a:solidFill>
                <a:cs typeface="Arial" panose="020B0604020202020204" pitchFamily="34" charset="0"/>
              </a:rPr>
              <a:t> The Eligible Partnership</a:t>
            </a:r>
          </a:p>
        </p:txBody>
      </p:sp>
      <p:sp>
        <p:nvSpPr>
          <p:cNvPr id="8499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851CD1D8-99F3-4EBD-91F0-481509CADD91}" type="slidenum">
              <a:rPr lang="en-US" altLang="en-US" sz="1400">
                <a:solidFill>
                  <a:prstClr val="black"/>
                </a:solidFill>
              </a:rPr>
              <a:pPr eaLnBrk="1" hangingPunct="1">
                <a:spcBef>
                  <a:spcPct val="0"/>
                </a:spcBef>
                <a:buSzTx/>
                <a:buFontTx/>
                <a:buNone/>
              </a:pPr>
              <a:t>10</a:t>
            </a:fld>
            <a:endParaRPr lang="en-US" altLang="en-US" sz="1400">
              <a:solidFill>
                <a:prstClr val="black"/>
              </a:solidFill>
            </a:endParaRPr>
          </a:p>
        </p:txBody>
      </p:sp>
      <p:sp>
        <p:nvSpPr>
          <p:cNvPr id="84997" name="TextBox 4"/>
          <p:cNvSpPr txBox="1">
            <a:spLocks noChangeArrowheads="1"/>
          </p:cNvSpPr>
          <p:nvPr/>
        </p:nvSpPr>
        <p:spPr bwMode="auto">
          <a:xfrm>
            <a:off x="316929" y="1143000"/>
            <a:ext cx="8458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2400" dirty="0">
                <a:solidFill>
                  <a:prstClr val="black"/>
                </a:solidFill>
                <a:cs typeface="Arial" panose="020B0604020202020204" pitchFamily="34" charset="0"/>
              </a:rPr>
              <a:t>Applicants MUST be an “</a:t>
            </a:r>
            <a:r>
              <a:rPr lang="en-US" altLang="en-US" sz="2400" b="1" dirty="0">
                <a:solidFill>
                  <a:prstClr val="black"/>
                </a:solidFill>
                <a:cs typeface="Arial" panose="020B0604020202020204" pitchFamily="34" charset="0"/>
              </a:rPr>
              <a:t>eligible partnership</a:t>
            </a:r>
            <a:r>
              <a:rPr lang="en-US" altLang="en-US" sz="2400" dirty="0">
                <a:solidFill>
                  <a:prstClr val="black"/>
                </a:solidFill>
                <a:cs typeface="Arial" panose="020B0604020202020204" pitchFamily="34" charset="0"/>
              </a:rPr>
              <a:t>” </a:t>
            </a:r>
          </a:p>
          <a:p>
            <a:pPr algn="ctr" eaLnBrk="1" fontAlgn="base" hangingPunct="1">
              <a:spcBef>
                <a:spcPct val="0"/>
              </a:spcBef>
              <a:spcAft>
                <a:spcPct val="0"/>
              </a:spcAft>
              <a:buSzTx/>
              <a:buFontTx/>
              <a:buNone/>
            </a:pPr>
            <a:r>
              <a:rPr lang="en-US" altLang="en-US" sz="2400" dirty="0">
                <a:solidFill>
                  <a:prstClr val="black"/>
                </a:solidFill>
                <a:cs typeface="Arial" panose="020B0604020202020204" pitchFamily="34" charset="0"/>
              </a:rPr>
              <a:t>as defined in </a:t>
            </a:r>
            <a:r>
              <a:rPr lang="en-US" altLang="en-US" sz="2400" dirty="0" err="1">
                <a:solidFill>
                  <a:prstClr val="black"/>
                </a:solidFill>
                <a:cs typeface="Arial" panose="020B0604020202020204" pitchFamily="34" charset="0"/>
              </a:rPr>
              <a:t>HEA</a:t>
            </a:r>
            <a:r>
              <a:rPr lang="en-US" altLang="en-US" sz="2400" dirty="0">
                <a:solidFill>
                  <a:prstClr val="black"/>
                </a:solidFill>
                <a:cs typeface="Arial" panose="020B0604020202020204" pitchFamily="34" charset="0"/>
              </a:rPr>
              <a:t> section 200(6):</a:t>
            </a:r>
          </a:p>
        </p:txBody>
      </p:sp>
      <p:sp>
        <p:nvSpPr>
          <p:cNvPr id="84998" name="TextBox 1"/>
          <p:cNvSpPr txBox="1">
            <a:spLocks noChangeArrowheads="1"/>
          </p:cNvSpPr>
          <p:nvPr/>
        </p:nvSpPr>
        <p:spPr bwMode="auto">
          <a:xfrm>
            <a:off x="603250" y="5873572"/>
            <a:ext cx="80073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2400" dirty="0">
                <a:solidFill>
                  <a:prstClr val="black"/>
                </a:solidFill>
                <a:cs typeface="Arial" panose="020B0604020202020204" pitchFamily="34" charset="0"/>
              </a:rPr>
              <a:t>All five (5) entities </a:t>
            </a:r>
            <a:r>
              <a:rPr lang="en-US" altLang="en-US" sz="2400" b="1" dirty="0">
                <a:solidFill>
                  <a:prstClr val="black"/>
                </a:solidFill>
                <a:cs typeface="Arial" panose="020B0604020202020204" pitchFamily="34" charset="0"/>
              </a:rPr>
              <a:t>MUST</a:t>
            </a:r>
            <a:r>
              <a:rPr lang="en-US" altLang="en-US" sz="2400" dirty="0">
                <a:solidFill>
                  <a:prstClr val="black"/>
                </a:solidFill>
                <a:cs typeface="Arial" panose="020B0604020202020204" pitchFamily="34" charset="0"/>
              </a:rPr>
              <a:t> be included as part of the “eligible partnership</a:t>
            </a:r>
            <a:r>
              <a:rPr lang="en-US" altLang="en-US" sz="1800" dirty="0">
                <a:solidFill>
                  <a:prstClr val="black"/>
                </a:solidFill>
                <a:cs typeface="Arial" panose="020B0604020202020204" pitchFamily="34" charset="0"/>
              </a:rPr>
              <a:t>”</a:t>
            </a:r>
          </a:p>
        </p:txBody>
      </p:sp>
      <p:graphicFrame>
        <p:nvGraphicFramePr>
          <p:cNvPr id="2" name="Diagram 1"/>
          <p:cNvGraphicFramePr/>
          <p:nvPr>
            <p:extLst>
              <p:ext uri="{D42A27DB-BD31-4B8C-83A1-F6EECF244321}">
                <p14:modId xmlns:p14="http://schemas.microsoft.com/office/powerpoint/2010/main" val="3567696337"/>
              </p:ext>
            </p:extLst>
          </p:nvPr>
        </p:nvGraphicFramePr>
        <p:xfrm>
          <a:off x="268305" y="1744663"/>
          <a:ext cx="8677239" cy="3816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945264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20D8E-CCCA-421D-98C0-E448B5A853EB}"/>
              </a:ext>
            </a:extLst>
          </p:cNvPr>
          <p:cNvSpPr>
            <a:spLocks noGrp="1"/>
          </p:cNvSpPr>
          <p:nvPr>
            <p:ph type="title"/>
          </p:nvPr>
        </p:nvSpPr>
        <p:spPr>
          <a:xfrm>
            <a:off x="457200" y="274638"/>
            <a:ext cx="8229600" cy="1143000"/>
          </a:xfrm>
        </p:spPr>
        <p:txBody>
          <a:bodyPr/>
          <a:lstStyle/>
          <a:p>
            <a:pPr algn="ctr"/>
            <a:r>
              <a:rPr lang="en-US" sz="3600" b="1" dirty="0">
                <a:solidFill>
                  <a:schemeClr val="tx1"/>
                </a:solidFill>
              </a:rPr>
              <a:t>Optional Entities </a:t>
            </a:r>
            <a:br>
              <a:rPr lang="en-US" sz="3600" b="1" dirty="0">
                <a:solidFill>
                  <a:schemeClr val="tx1"/>
                </a:solidFill>
              </a:rPr>
            </a:br>
            <a:r>
              <a:rPr lang="en-US" sz="3600" b="1" dirty="0">
                <a:solidFill>
                  <a:schemeClr val="tx1"/>
                </a:solidFill>
              </a:rPr>
              <a:t>for the Eligible Partnership</a:t>
            </a:r>
          </a:p>
        </p:txBody>
      </p:sp>
      <p:sp>
        <p:nvSpPr>
          <p:cNvPr id="3" name="Slide Number Placeholder 2">
            <a:extLst>
              <a:ext uri="{FF2B5EF4-FFF2-40B4-BE49-F238E27FC236}">
                <a16:creationId xmlns:a16="http://schemas.microsoft.com/office/drawing/2014/main" id="{963E5AF4-BEC5-471C-B98D-FA4694641910}"/>
              </a:ext>
            </a:extLst>
          </p:cNvPr>
          <p:cNvSpPr>
            <a:spLocks noGrp="1"/>
          </p:cNvSpPr>
          <p:nvPr>
            <p:ph type="sldNum" sz="quarter" idx="10"/>
          </p:nvPr>
        </p:nvSpPr>
        <p:spPr/>
        <p:txBody>
          <a:bodyPr/>
          <a:lstStyle/>
          <a:p>
            <a:fld id="{6EF47F61-5C3B-46AB-80FB-BA4AD2A22BEB}" type="slidenum">
              <a:rPr lang="en-US" altLang="en-US" smtClean="0">
                <a:solidFill>
                  <a:prstClr val="black"/>
                </a:solidFill>
              </a:rPr>
              <a:pPr/>
              <a:t>11</a:t>
            </a:fld>
            <a:endParaRPr lang="en-US" altLang="en-US">
              <a:solidFill>
                <a:prstClr val="black"/>
              </a:solidFill>
            </a:endParaRPr>
          </a:p>
        </p:txBody>
      </p:sp>
      <p:sp>
        <p:nvSpPr>
          <p:cNvPr id="4" name="Rectangle 3">
            <a:extLst>
              <a:ext uri="{FF2B5EF4-FFF2-40B4-BE49-F238E27FC236}">
                <a16:creationId xmlns:a16="http://schemas.microsoft.com/office/drawing/2014/main" id="{DA60DD0F-D48E-4607-B2C4-14502DFF733E}"/>
              </a:ext>
            </a:extLst>
          </p:cNvPr>
          <p:cNvSpPr/>
          <p:nvPr/>
        </p:nvSpPr>
        <p:spPr>
          <a:xfrm>
            <a:off x="457200" y="1981201"/>
            <a:ext cx="8229600" cy="3970318"/>
          </a:xfrm>
          <a:prstGeom prst="rect">
            <a:avLst/>
          </a:prstGeom>
        </p:spPr>
        <p:txBody>
          <a:bodyPr wrap="square">
            <a:spAutoFit/>
          </a:bodyPr>
          <a:lstStyle/>
          <a:p>
            <a:r>
              <a:rPr lang="en-US" sz="2800" dirty="0"/>
              <a:t>(B) may include any of the following:</a:t>
            </a:r>
          </a:p>
          <a:p>
            <a:r>
              <a:rPr lang="en-US" sz="2800" dirty="0"/>
              <a:t>(</a:t>
            </a:r>
            <a:r>
              <a:rPr lang="en-US" sz="2800" dirty="0" err="1"/>
              <a:t>i</a:t>
            </a:r>
            <a:r>
              <a:rPr lang="en-US" sz="2800" dirty="0"/>
              <a:t>) The Governor of the State.</a:t>
            </a:r>
          </a:p>
          <a:p>
            <a:r>
              <a:rPr lang="en-US" sz="2800" dirty="0"/>
              <a:t>(ii) The State educational agency.</a:t>
            </a:r>
          </a:p>
          <a:p>
            <a:r>
              <a:rPr lang="en-US" sz="2800" dirty="0"/>
              <a:t>(iii) The State board of education.</a:t>
            </a:r>
          </a:p>
          <a:p>
            <a:r>
              <a:rPr lang="en-US" sz="2800" dirty="0"/>
              <a:t>(iv) The State agency for higher education.</a:t>
            </a:r>
          </a:p>
          <a:p>
            <a:r>
              <a:rPr lang="en-US" sz="2800" dirty="0"/>
              <a:t>(v) A business.</a:t>
            </a:r>
          </a:p>
          <a:p>
            <a:r>
              <a:rPr lang="en-US" sz="2800" dirty="0"/>
              <a:t>(vi) A public or private nonprofit educational organization.</a:t>
            </a:r>
          </a:p>
          <a:p>
            <a:r>
              <a:rPr lang="en-US" sz="2800" dirty="0"/>
              <a:t>(vii) An educational service agency.</a:t>
            </a:r>
          </a:p>
        </p:txBody>
      </p:sp>
    </p:spTree>
    <p:extLst>
      <p:ext uri="{BB962C8B-B14F-4D97-AF65-F5344CB8AC3E}">
        <p14:creationId xmlns:p14="http://schemas.microsoft.com/office/powerpoint/2010/main" val="150153113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20D8E-CCCA-421D-98C0-E448B5A853EB}"/>
              </a:ext>
            </a:extLst>
          </p:cNvPr>
          <p:cNvSpPr>
            <a:spLocks noGrp="1"/>
          </p:cNvSpPr>
          <p:nvPr>
            <p:ph type="title"/>
          </p:nvPr>
        </p:nvSpPr>
        <p:spPr>
          <a:xfrm>
            <a:off x="457200" y="274638"/>
            <a:ext cx="8229600" cy="1143000"/>
          </a:xfrm>
        </p:spPr>
        <p:txBody>
          <a:bodyPr/>
          <a:lstStyle/>
          <a:p>
            <a:pPr algn="ctr"/>
            <a:r>
              <a:rPr lang="en-US" sz="3600" b="1" dirty="0">
                <a:solidFill>
                  <a:schemeClr val="tx1"/>
                </a:solidFill>
              </a:rPr>
              <a:t>Optional Entities </a:t>
            </a:r>
            <a:br>
              <a:rPr lang="en-US" sz="3600" b="1" dirty="0">
                <a:solidFill>
                  <a:schemeClr val="tx1"/>
                </a:solidFill>
              </a:rPr>
            </a:br>
            <a:r>
              <a:rPr lang="en-US" sz="3600" b="1" dirty="0">
                <a:solidFill>
                  <a:schemeClr val="tx1"/>
                </a:solidFill>
              </a:rPr>
              <a:t>for the Eligible Partnership</a:t>
            </a:r>
          </a:p>
        </p:txBody>
      </p:sp>
      <p:sp>
        <p:nvSpPr>
          <p:cNvPr id="3" name="Slide Number Placeholder 2">
            <a:extLst>
              <a:ext uri="{FF2B5EF4-FFF2-40B4-BE49-F238E27FC236}">
                <a16:creationId xmlns:a16="http://schemas.microsoft.com/office/drawing/2014/main" id="{963E5AF4-BEC5-471C-B98D-FA4694641910}"/>
              </a:ext>
            </a:extLst>
          </p:cNvPr>
          <p:cNvSpPr>
            <a:spLocks noGrp="1"/>
          </p:cNvSpPr>
          <p:nvPr>
            <p:ph type="sldNum" sz="quarter" idx="10"/>
          </p:nvPr>
        </p:nvSpPr>
        <p:spPr/>
        <p:txBody>
          <a:bodyPr/>
          <a:lstStyle/>
          <a:p>
            <a:fld id="{6EF47F61-5C3B-46AB-80FB-BA4AD2A22BEB}" type="slidenum">
              <a:rPr lang="en-US" altLang="en-US" smtClean="0">
                <a:solidFill>
                  <a:prstClr val="black"/>
                </a:solidFill>
              </a:rPr>
              <a:pPr/>
              <a:t>12</a:t>
            </a:fld>
            <a:endParaRPr lang="en-US" altLang="en-US">
              <a:solidFill>
                <a:prstClr val="black"/>
              </a:solidFill>
            </a:endParaRPr>
          </a:p>
        </p:txBody>
      </p:sp>
      <p:sp>
        <p:nvSpPr>
          <p:cNvPr id="4" name="Rectangle 3">
            <a:extLst>
              <a:ext uri="{FF2B5EF4-FFF2-40B4-BE49-F238E27FC236}">
                <a16:creationId xmlns:a16="http://schemas.microsoft.com/office/drawing/2014/main" id="{5FA28791-B5B4-43CE-ADC5-9A43C9851010}"/>
              </a:ext>
            </a:extLst>
          </p:cNvPr>
          <p:cNvSpPr/>
          <p:nvPr/>
        </p:nvSpPr>
        <p:spPr>
          <a:xfrm>
            <a:off x="593855" y="1545253"/>
            <a:ext cx="8229600" cy="4893647"/>
          </a:xfrm>
          <a:prstGeom prst="rect">
            <a:avLst/>
          </a:prstGeom>
        </p:spPr>
        <p:txBody>
          <a:bodyPr wrap="square">
            <a:spAutoFit/>
          </a:bodyPr>
          <a:lstStyle/>
          <a:p>
            <a:r>
              <a:rPr lang="en-US" sz="2400" dirty="0"/>
              <a:t>(viii) A teacher organization.</a:t>
            </a:r>
          </a:p>
          <a:p>
            <a:r>
              <a:rPr lang="en-US" sz="2400" dirty="0"/>
              <a:t>(ix) A high-performing local educational agency, or a consortium of such local educational agencies, that can serve as a resource to the partnership.</a:t>
            </a:r>
          </a:p>
          <a:p>
            <a:r>
              <a:rPr lang="en-US" sz="2400" dirty="0"/>
              <a:t>(x) A charter school (as defined in section 7221i of this title).</a:t>
            </a:r>
          </a:p>
          <a:p>
            <a:r>
              <a:rPr lang="en-US" sz="2400" dirty="0"/>
              <a:t>(xi) A school or department within the partner institution that focuses on psychology and human development.</a:t>
            </a:r>
          </a:p>
          <a:p>
            <a:r>
              <a:rPr lang="en-US" sz="2400" dirty="0"/>
              <a:t>(xii) A school or department within the partner institution with comparable expertise in the disciplines of teaching, learning, and child and adolescent development.</a:t>
            </a:r>
          </a:p>
          <a:p>
            <a:r>
              <a:rPr lang="en-US" sz="2400" dirty="0"/>
              <a:t>(xiii) An entity operating a program that provides alternative routes to State certification of teachers.</a:t>
            </a:r>
          </a:p>
        </p:txBody>
      </p:sp>
    </p:spTree>
    <p:extLst>
      <p:ext uri="{BB962C8B-B14F-4D97-AF65-F5344CB8AC3E}">
        <p14:creationId xmlns:p14="http://schemas.microsoft.com/office/powerpoint/2010/main" val="114620217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solidFill>
            <a:schemeClr val="bg1"/>
          </a:solidFill>
        </p:spPr>
        <p:txBody>
          <a:bodyPr>
            <a:normAutofit/>
          </a:bodyPr>
          <a:lstStyle/>
          <a:p>
            <a:pPr eaLnBrk="1" hangingPunct="1">
              <a:defRPr/>
            </a:pPr>
            <a:r>
              <a:rPr lang="en-US" altLang="en-US" b="1" dirty="0">
                <a:solidFill>
                  <a:schemeClr val="tx2"/>
                </a:solidFill>
                <a:latin typeface="Arial" panose="020B0604020202020204" pitchFamily="34" charset="0"/>
                <a:cs typeface="Arial" panose="020B0604020202020204" pitchFamily="34" charset="0"/>
              </a:rPr>
              <a:t>Eligibility Components</a:t>
            </a:r>
            <a:endParaRPr lang="en-US" altLang="en-US" b="1" strike="sngStrike" dirty="0">
              <a:solidFill>
                <a:schemeClr val="tx2"/>
              </a:solidFill>
              <a:latin typeface="Arial" panose="020B0604020202020204" pitchFamily="34" charset="0"/>
              <a:cs typeface="Arial" panose="020B0604020202020204" pitchFamily="34" charset="0"/>
            </a:endParaRPr>
          </a:p>
        </p:txBody>
      </p:sp>
      <p:sp>
        <p:nvSpPr>
          <p:cNvPr id="86019" name="Slide Number Placeholder 1"/>
          <p:cNvSpPr>
            <a:spLocks noGrp="1"/>
          </p:cNvSpPr>
          <p:nvPr>
            <p:ph type="sldNum"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fld id="{98E7AB3A-2BA1-431A-87A8-D0A0D9C2891A}" type="slidenum">
              <a:rPr lang="en-US" altLang="en-US">
                <a:solidFill>
                  <a:srgbClr val="333333"/>
                </a:solidFill>
              </a:rPr>
              <a:pPr defTabSz="914400" eaLnBrk="1" hangingPunct="1"/>
              <a:t>13</a:t>
            </a:fld>
            <a:endParaRPr lang="en-US" altLang="en-US">
              <a:solidFill>
                <a:srgbClr val="333333"/>
              </a:solidFill>
            </a:endParaRPr>
          </a:p>
        </p:txBody>
      </p:sp>
      <p:graphicFrame>
        <p:nvGraphicFramePr>
          <p:cNvPr id="3" name="Diagram 2"/>
          <p:cNvGraphicFramePr/>
          <p:nvPr>
            <p:extLst>
              <p:ext uri="{D42A27DB-BD31-4B8C-83A1-F6EECF244321}">
                <p14:modId xmlns:p14="http://schemas.microsoft.com/office/powerpoint/2010/main" val="566444436"/>
              </p:ext>
            </p:extLst>
          </p:nvPr>
        </p:nvGraphicFramePr>
        <p:xfrm>
          <a:off x="457200" y="1371600"/>
          <a:ext cx="3886200" cy="3954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6021" name="TextBox 3"/>
          <p:cNvSpPr txBox="1">
            <a:spLocks noChangeArrowheads="1"/>
          </p:cNvSpPr>
          <p:nvPr/>
        </p:nvSpPr>
        <p:spPr bwMode="auto">
          <a:xfrm>
            <a:off x="457200" y="5326063"/>
            <a:ext cx="8077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a:solidFill>
                  <a:schemeClr val="tx1"/>
                </a:solidFill>
                <a:latin typeface="Arial" panose="020B0604020202020204" pitchFamily="34" charset="0"/>
                <a:cs typeface="Arial" panose="020B0604020202020204" pitchFamily="34" charset="0"/>
              </a:defRPr>
            </a:lvl1pPr>
            <a:lvl2pPr marL="742950" indent="-285750" defTabSz="457200" eaLnBrk="0" hangingPunct="0">
              <a:defRPr>
                <a:solidFill>
                  <a:schemeClr val="tx1"/>
                </a:solidFill>
                <a:latin typeface="Arial" panose="020B0604020202020204" pitchFamily="34" charset="0"/>
                <a:cs typeface="Arial" panose="020B0604020202020204" pitchFamily="34" charset="0"/>
              </a:defRPr>
            </a:lvl2pPr>
            <a:lvl3pPr marL="1143000" indent="-228600" defTabSz="457200" eaLnBrk="0" hangingPunct="0">
              <a:defRPr>
                <a:solidFill>
                  <a:schemeClr val="tx1"/>
                </a:solidFill>
                <a:latin typeface="Arial" panose="020B0604020202020204" pitchFamily="34" charset="0"/>
                <a:cs typeface="Arial" panose="020B0604020202020204" pitchFamily="34" charset="0"/>
              </a:defRPr>
            </a:lvl3pPr>
            <a:lvl4pPr marL="1600200" indent="-228600" defTabSz="457200" eaLnBrk="0" hangingPunct="0">
              <a:defRPr>
                <a:solidFill>
                  <a:schemeClr val="tx1"/>
                </a:solidFill>
                <a:latin typeface="Arial" panose="020B0604020202020204" pitchFamily="34" charset="0"/>
                <a:cs typeface="Arial" panose="020B0604020202020204" pitchFamily="34" charset="0"/>
              </a:defRPr>
            </a:lvl4pPr>
            <a:lvl5pPr marL="2057400" indent="-228600" defTabSz="4572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pPr>
            <a:r>
              <a:rPr lang="en-US" altLang="en-US" sz="2400" dirty="0">
                <a:solidFill>
                  <a:srgbClr val="000000"/>
                </a:solidFill>
              </a:rPr>
              <a:t>Documentation of these </a:t>
            </a:r>
            <a:r>
              <a:rPr lang="en-US" altLang="en-US" sz="2400" dirty="0"/>
              <a:t>eligibility </a:t>
            </a:r>
            <a:r>
              <a:rPr lang="en-US" altLang="en-US" sz="2400" dirty="0">
                <a:solidFill>
                  <a:srgbClr val="000000"/>
                </a:solidFill>
              </a:rPr>
              <a:t>requirements must be included in the application at the time of submission.</a:t>
            </a:r>
          </a:p>
        </p:txBody>
      </p:sp>
      <p:graphicFrame>
        <p:nvGraphicFramePr>
          <p:cNvPr id="7" name="Diagram 6"/>
          <p:cNvGraphicFramePr/>
          <p:nvPr>
            <p:extLst>
              <p:ext uri="{D42A27DB-BD31-4B8C-83A1-F6EECF244321}">
                <p14:modId xmlns:p14="http://schemas.microsoft.com/office/powerpoint/2010/main" val="2847027231"/>
              </p:ext>
            </p:extLst>
          </p:nvPr>
        </p:nvGraphicFramePr>
        <p:xfrm>
          <a:off x="5029200" y="1591056"/>
          <a:ext cx="3657600" cy="379281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128591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28600"/>
            <a:ext cx="8229600" cy="728472"/>
          </a:xfrm>
        </p:spPr>
        <p:txBody>
          <a:bodyPr>
            <a:normAutofit fontScale="90000"/>
          </a:bodyPr>
          <a:lstStyle/>
          <a:p>
            <a:pPr eaLnBrk="1" hangingPunct="1">
              <a:defRPr/>
            </a:pPr>
            <a:r>
              <a:rPr lang="en-US" altLang="en-US" b="1" dirty="0">
                <a:solidFill>
                  <a:schemeClr val="tx2"/>
                </a:solidFill>
                <a:latin typeface="Arial" panose="020B0604020202020204" pitchFamily="34" charset="0"/>
                <a:cs typeface="Arial" panose="020B0604020202020204" pitchFamily="34" charset="0"/>
              </a:rPr>
              <a:t>Poverty Data/Rural Status</a:t>
            </a:r>
            <a:endParaRPr lang="en-US" altLang="en-US" b="1" strike="sngStrike" dirty="0">
              <a:solidFill>
                <a:schemeClr val="tx2"/>
              </a:solidFill>
              <a:latin typeface="Arial" panose="020B0604020202020204" pitchFamily="34" charset="0"/>
              <a:cs typeface="Arial" panose="020B0604020202020204" pitchFamily="34" charset="0"/>
            </a:endParaRPr>
          </a:p>
        </p:txBody>
      </p:sp>
      <p:graphicFrame>
        <p:nvGraphicFramePr>
          <p:cNvPr id="7" name="Content Placeholder 5"/>
          <p:cNvGraphicFramePr>
            <a:graphicFrameLocks noGrp="1"/>
          </p:cNvGraphicFramePr>
          <p:nvPr>
            <p:ph idx="4294967295"/>
            <p:extLst/>
          </p:nvPr>
        </p:nvGraphicFramePr>
        <p:xfrm>
          <a:off x="481818" y="1066800"/>
          <a:ext cx="8229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p:cNvSpPr/>
          <p:nvPr/>
        </p:nvSpPr>
        <p:spPr>
          <a:xfrm>
            <a:off x="914400" y="6162920"/>
            <a:ext cx="7162800" cy="369332"/>
          </a:xfrm>
          <a:prstGeom prst="rect">
            <a:avLst/>
          </a:prstGeom>
        </p:spPr>
        <p:txBody>
          <a:bodyPr wrap="square">
            <a:spAutoFit/>
          </a:bodyPr>
          <a:lstStyle/>
          <a:p>
            <a:pPr algn="ctr" fontAlgn="base">
              <a:spcBef>
                <a:spcPct val="0"/>
              </a:spcBef>
              <a:spcAft>
                <a:spcPct val="0"/>
              </a:spcAft>
            </a:pPr>
            <a:r>
              <a:rPr lang="en-US" b="1" dirty="0">
                <a:solidFill>
                  <a:srgbClr val="000000"/>
                </a:solidFill>
                <a:latin typeface="Arial" panose="020B0604020202020204" pitchFamily="34" charset="0"/>
                <a:cs typeface="Arial" panose="020B0604020202020204" pitchFamily="34" charset="0"/>
              </a:rPr>
              <a:t>Data MUST be documented in ONE of four ways</a:t>
            </a:r>
            <a:r>
              <a:rPr lang="en-US" dirty="0">
                <a:solidFill>
                  <a:srgbClr val="333333"/>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13970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28600"/>
            <a:ext cx="8229600" cy="728472"/>
          </a:xfrm>
        </p:spPr>
        <p:txBody>
          <a:bodyPr>
            <a:normAutofit fontScale="90000"/>
          </a:bodyPr>
          <a:lstStyle/>
          <a:p>
            <a:pPr eaLnBrk="1" hangingPunct="1">
              <a:defRPr/>
            </a:pPr>
            <a:r>
              <a:rPr lang="en-US" altLang="en-US" b="1" dirty="0">
                <a:solidFill>
                  <a:schemeClr val="tx2"/>
                </a:solidFill>
                <a:latin typeface="Arial" panose="020B0604020202020204" pitchFamily="34" charset="0"/>
                <a:cs typeface="Arial" panose="020B0604020202020204" pitchFamily="34" charset="0"/>
              </a:rPr>
              <a:t>Teacher Need Data</a:t>
            </a:r>
            <a:endParaRPr lang="en-US" altLang="en-US" b="1" strike="sngStrike" dirty="0">
              <a:solidFill>
                <a:schemeClr val="tx2"/>
              </a:solidFill>
              <a:latin typeface="Arial" panose="020B0604020202020204" pitchFamily="34" charset="0"/>
              <a:cs typeface="Arial" panose="020B0604020202020204" pitchFamily="34" charset="0"/>
            </a:endParaRPr>
          </a:p>
        </p:txBody>
      </p:sp>
      <p:sp>
        <p:nvSpPr>
          <p:cNvPr id="2" name="Rectangle 1"/>
          <p:cNvSpPr/>
          <p:nvPr/>
        </p:nvSpPr>
        <p:spPr>
          <a:xfrm>
            <a:off x="0" y="973711"/>
            <a:ext cx="9144000" cy="461665"/>
          </a:xfrm>
          <a:prstGeom prst="rect">
            <a:avLst/>
          </a:prstGeom>
        </p:spPr>
        <p:txBody>
          <a:bodyPr wrap="square">
            <a:spAutoFit/>
          </a:bodyPr>
          <a:lstStyle/>
          <a:p>
            <a:pPr algn="ctr" fontAlgn="base">
              <a:spcBef>
                <a:spcPct val="0"/>
              </a:spcBef>
              <a:spcAft>
                <a:spcPct val="0"/>
              </a:spcAft>
            </a:pPr>
            <a:r>
              <a:rPr lang="en-US" sz="2400" b="1" dirty="0">
                <a:solidFill>
                  <a:srgbClr val="000000"/>
                </a:solidFill>
                <a:latin typeface="Arial" panose="020B0604020202020204" pitchFamily="34" charset="0"/>
                <a:cs typeface="Arial" panose="020B0604020202020204" pitchFamily="34" charset="0"/>
              </a:rPr>
              <a:t>Data MUST be documented in ONE of these three ways</a:t>
            </a:r>
            <a:r>
              <a:rPr lang="en-US" sz="2400" dirty="0">
                <a:solidFill>
                  <a:srgbClr val="000000"/>
                </a:solidFill>
                <a:latin typeface="Arial" panose="020B0604020202020204" pitchFamily="34" charset="0"/>
                <a:cs typeface="Arial" panose="020B0604020202020204" pitchFamily="34" charset="0"/>
              </a:rPr>
              <a:t>.</a:t>
            </a:r>
          </a:p>
        </p:txBody>
      </p:sp>
      <p:graphicFrame>
        <p:nvGraphicFramePr>
          <p:cNvPr id="5" name="Content Placeholder 5"/>
          <p:cNvGraphicFramePr>
            <a:graphicFrameLocks noGrp="1"/>
          </p:cNvGraphicFramePr>
          <p:nvPr>
            <p:ph idx="4294967295"/>
            <p:extLst>
              <p:ext uri="{D42A27DB-BD31-4B8C-83A1-F6EECF244321}">
                <p14:modId xmlns:p14="http://schemas.microsoft.com/office/powerpoint/2010/main" val="1938109219"/>
              </p:ext>
            </p:extLst>
          </p:nvPr>
        </p:nvGraphicFramePr>
        <p:xfrm>
          <a:off x="374737" y="1828800"/>
          <a:ext cx="83058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7348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28600"/>
            <a:ext cx="8229600" cy="728472"/>
          </a:xfrm>
          <a:solidFill>
            <a:schemeClr val="bg1"/>
          </a:solidFill>
        </p:spPr>
        <p:txBody>
          <a:bodyPr>
            <a:normAutofit fontScale="90000"/>
          </a:bodyPr>
          <a:lstStyle/>
          <a:p>
            <a:pPr eaLnBrk="1" hangingPunct="1">
              <a:defRPr/>
            </a:pPr>
            <a:r>
              <a:rPr lang="en-US" altLang="en-US" b="1" dirty="0">
                <a:solidFill>
                  <a:schemeClr val="tx2"/>
                </a:solidFill>
                <a:latin typeface="Arial" panose="020B0604020202020204" pitchFamily="34" charset="0"/>
                <a:cs typeface="Arial" panose="020B0604020202020204" pitchFamily="34" charset="0"/>
              </a:rPr>
              <a:t>High-Need School Data</a:t>
            </a:r>
            <a:endParaRPr lang="en-US" altLang="en-US" b="1" strike="sngStrike" dirty="0">
              <a:solidFill>
                <a:schemeClr val="tx2"/>
              </a:solidFill>
              <a:latin typeface="Arial" panose="020B0604020202020204" pitchFamily="34" charset="0"/>
              <a:cs typeface="Arial" panose="020B0604020202020204" pitchFamily="34" charset="0"/>
            </a:endParaRPr>
          </a:p>
        </p:txBody>
      </p:sp>
      <p:sp>
        <p:nvSpPr>
          <p:cNvPr id="2" name="Rectangle 1"/>
          <p:cNvSpPr/>
          <p:nvPr/>
        </p:nvSpPr>
        <p:spPr>
          <a:xfrm>
            <a:off x="762000" y="1199022"/>
            <a:ext cx="7162800" cy="369332"/>
          </a:xfrm>
          <a:prstGeom prst="rect">
            <a:avLst/>
          </a:prstGeom>
        </p:spPr>
        <p:txBody>
          <a:bodyPr wrap="square">
            <a:spAutoFit/>
          </a:bodyPr>
          <a:lstStyle/>
          <a:p>
            <a:pPr algn="ctr" fontAlgn="base">
              <a:spcBef>
                <a:spcPct val="0"/>
              </a:spcBef>
              <a:spcAft>
                <a:spcPct val="0"/>
              </a:spcAft>
            </a:pPr>
            <a:r>
              <a:rPr lang="en-US" b="1" dirty="0">
                <a:solidFill>
                  <a:srgbClr val="000000"/>
                </a:solidFill>
                <a:latin typeface="Arial" panose="020B0604020202020204" pitchFamily="34" charset="0"/>
                <a:cs typeface="Arial" panose="020B0604020202020204" pitchFamily="34" charset="0"/>
              </a:rPr>
              <a:t>Data MUST be documented in ONE of three ways</a:t>
            </a:r>
            <a:r>
              <a:rPr lang="en-US" dirty="0">
                <a:solidFill>
                  <a:srgbClr val="333333"/>
                </a:solidFill>
                <a:latin typeface="Arial" panose="020B0604020202020204" pitchFamily="34" charset="0"/>
                <a:cs typeface="Arial" panose="020B0604020202020204" pitchFamily="34" charset="0"/>
              </a:rPr>
              <a:t>.</a:t>
            </a:r>
          </a:p>
        </p:txBody>
      </p:sp>
      <p:graphicFrame>
        <p:nvGraphicFramePr>
          <p:cNvPr id="5" name="Content Placeholder 5"/>
          <p:cNvGraphicFramePr>
            <a:graphicFrameLocks noGrp="1"/>
          </p:cNvGraphicFramePr>
          <p:nvPr>
            <p:ph idx="4294967295"/>
            <p:extLst>
              <p:ext uri="{D42A27DB-BD31-4B8C-83A1-F6EECF244321}">
                <p14:modId xmlns:p14="http://schemas.microsoft.com/office/powerpoint/2010/main" val="200848473"/>
              </p:ext>
            </p:extLst>
          </p:nvPr>
        </p:nvGraphicFramePr>
        <p:xfrm>
          <a:off x="228600" y="1905000"/>
          <a:ext cx="8229600" cy="4449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1730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17</a:t>
            </a:fld>
            <a:endParaRPr lang="en-US" altLang="en-US">
              <a:solidFill>
                <a:prstClr val="black"/>
              </a:solidFill>
            </a:endParaRPr>
          </a:p>
        </p:txBody>
      </p:sp>
      <p:sp>
        <p:nvSpPr>
          <p:cNvPr id="3" name="Title 1"/>
          <p:cNvSpPr txBox="1">
            <a:spLocks/>
          </p:cNvSpPr>
          <p:nvPr/>
        </p:nvSpPr>
        <p:spPr>
          <a:xfrm>
            <a:off x="441434" y="228600"/>
            <a:ext cx="8229600"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sz="3200" b="1" dirty="0">
                <a:solidFill>
                  <a:prstClr val="black"/>
                </a:solidFill>
                <a:cs typeface="Arial" panose="020B0604020202020204" pitchFamily="34" charset="0"/>
              </a:rPr>
              <a:t>Sample High-Need Data Resources</a:t>
            </a: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441434" y="1285140"/>
            <a:ext cx="8229600" cy="4339650"/>
          </a:xfrm>
          <a:prstGeom prst="rect">
            <a:avLst/>
          </a:prstGeom>
        </p:spPr>
        <p:txBody>
          <a:bodyPr wrap="square">
            <a:spAutoFit/>
          </a:bodyPr>
          <a:lstStyle/>
          <a:p>
            <a:pPr fontAlgn="base">
              <a:spcBef>
                <a:spcPct val="0"/>
              </a:spcBef>
              <a:spcAft>
                <a:spcPct val="0"/>
              </a:spcAft>
            </a:pPr>
            <a:r>
              <a:rPr lang="en-US" sz="2400" dirty="0">
                <a:solidFill>
                  <a:prstClr val="black"/>
                </a:solidFill>
                <a:cs typeface="Arial" panose="020B0604020202020204" pitchFamily="34" charset="0"/>
              </a:rPr>
              <a:t>To document the high-need requirements, we are providing data links from the Census Bureau. </a:t>
            </a:r>
          </a:p>
          <a:p>
            <a:pPr fontAlgn="base">
              <a:spcBef>
                <a:spcPct val="0"/>
              </a:spcBef>
              <a:spcAft>
                <a:spcPct val="0"/>
              </a:spcAft>
            </a:pPr>
            <a:r>
              <a:rPr lang="en-US" sz="2400" dirty="0">
                <a:solidFill>
                  <a:prstClr val="black"/>
                </a:solidFill>
                <a:cs typeface="Arial" panose="020B0604020202020204" pitchFamily="34" charset="0"/>
              </a:rPr>
              <a:t> </a:t>
            </a:r>
          </a:p>
          <a:p>
            <a:pPr fontAlgn="base">
              <a:spcBef>
                <a:spcPct val="0"/>
              </a:spcBef>
              <a:spcAft>
                <a:spcPct val="0"/>
              </a:spcAft>
            </a:pPr>
            <a:r>
              <a:rPr lang="en-US" sz="2000" u="sng" dirty="0">
                <a:solidFill>
                  <a:prstClr val="black"/>
                </a:solidFill>
                <a:cs typeface="Arial" panose="020B0604020202020204" pitchFamily="34" charset="0"/>
                <a:hlinkClick r:id="rId3"/>
              </a:rPr>
              <a:t>https://www.census.gov/programs-surveys/saipe.html</a:t>
            </a:r>
            <a:endParaRPr lang="en-US" sz="2000" u="sng" dirty="0">
              <a:solidFill>
                <a:prstClr val="black"/>
              </a:solidFill>
              <a:cs typeface="Arial" panose="020B0604020202020204" pitchFamily="34" charset="0"/>
            </a:endParaRPr>
          </a:p>
          <a:p>
            <a:pPr fontAlgn="base">
              <a:spcBef>
                <a:spcPct val="0"/>
              </a:spcBef>
              <a:spcAft>
                <a:spcPct val="0"/>
              </a:spcAft>
            </a:pPr>
            <a:endParaRPr lang="en-US" sz="2000" u="sng" dirty="0">
              <a:solidFill>
                <a:prstClr val="black"/>
              </a:solidFill>
              <a:cs typeface="Arial" panose="020B0604020202020204" pitchFamily="34" charset="0"/>
            </a:endParaRPr>
          </a:p>
          <a:p>
            <a:pPr fontAlgn="base">
              <a:spcBef>
                <a:spcPct val="0"/>
              </a:spcBef>
              <a:spcAft>
                <a:spcPct val="0"/>
              </a:spcAft>
            </a:pPr>
            <a:endParaRPr lang="en-US" sz="2000" u="sng" dirty="0">
              <a:solidFill>
                <a:prstClr val="black"/>
              </a:solidFill>
              <a:cs typeface="Arial" panose="020B0604020202020204" pitchFamily="34" charset="0"/>
            </a:endParaRPr>
          </a:p>
          <a:p>
            <a:pPr marL="342900" indent="-342900" fontAlgn="base">
              <a:spcBef>
                <a:spcPct val="0"/>
              </a:spcBef>
              <a:spcAft>
                <a:spcPct val="0"/>
              </a:spcAft>
              <a:buFont typeface="Arial" panose="020B0604020202020204" pitchFamily="34" charset="0"/>
              <a:buChar char="•"/>
            </a:pPr>
            <a:r>
              <a:rPr lang="en-US" sz="2400" dirty="0">
                <a:solidFill>
                  <a:prstClr val="black"/>
                </a:solidFill>
                <a:cs typeface="Arial" panose="020B0604020202020204" pitchFamily="34" charset="0"/>
              </a:rPr>
              <a:t>The Department will review comparable data sources on a  case-by-case basis to determine eligibility.</a:t>
            </a:r>
          </a:p>
          <a:p>
            <a:pPr marL="342900" indent="-342900" fontAlgn="base">
              <a:spcBef>
                <a:spcPct val="0"/>
              </a:spcBef>
              <a:spcAft>
                <a:spcPct val="0"/>
              </a:spcAft>
              <a:buFont typeface="Arial" panose="020B0604020202020204" pitchFamily="34" charset="0"/>
              <a:buChar char="•"/>
            </a:pPr>
            <a:r>
              <a:rPr lang="en-US" sz="2400" dirty="0">
                <a:solidFill>
                  <a:prstClr val="black"/>
                </a:solidFill>
                <a:cs typeface="Arial" panose="020B0604020202020204" pitchFamily="34" charset="0"/>
              </a:rPr>
              <a:t>Data used must be the most recent available.</a:t>
            </a:r>
          </a:p>
          <a:p>
            <a:pPr marL="342900" indent="-342900" fontAlgn="base">
              <a:spcBef>
                <a:spcPct val="0"/>
              </a:spcBef>
              <a:spcAft>
                <a:spcPct val="0"/>
              </a:spcAft>
              <a:buFont typeface="Arial" panose="020B0604020202020204" pitchFamily="34" charset="0"/>
              <a:buChar char="•"/>
            </a:pPr>
            <a:r>
              <a:rPr lang="en-US" sz="2400" dirty="0">
                <a:solidFill>
                  <a:prstClr val="black"/>
                </a:solidFill>
                <a:cs typeface="Arial" panose="020B0604020202020204" pitchFamily="34" charset="0"/>
              </a:rPr>
              <a:t>Applicants are strongly encouraged to use the Optional High-Need LEA and High-Need School(s) Data Checklist found in the TQP Application Package.</a:t>
            </a:r>
          </a:p>
        </p:txBody>
      </p:sp>
    </p:spTree>
    <p:extLst>
      <p:ext uri="{BB962C8B-B14F-4D97-AF65-F5344CB8AC3E}">
        <p14:creationId xmlns:p14="http://schemas.microsoft.com/office/powerpoint/2010/main" val="74460830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Placeholder 4"/>
          <p:cNvSpPr txBox="1">
            <a:spLocks/>
          </p:cNvSpPr>
          <p:nvPr/>
        </p:nvSpPr>
        <p:spPr bwMode="auto">
          <a:xfrm>
            <a:off x="57150" y="1066800"/>
            <a:ext cx="9029700" cy="1295400"/>
          </a:xfrm>
          <a:prstGeom prst="rect">
            <a:avLst/>
          </a:prstGeom>
          <a:solidFill>
            <a:srgbClr val="0D28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1098550" eaLnBrk="0" hangingPunct="0">
              <a:spcBef>
                <a:spcPts val="375"/>
              </a:spcBef>
              <a:buChar char="o"/>
              <a:defRPr sz="2000">
                <a:solidFill>
                  <a:schemeClr val="tx1"/>
                </a:solidFill>
                <a:latin typeface="Arial" panose="020B0604020202020204" pitchFamily="34" charset="0"/>
              </a:defRPr>
            </a:lvl5pPr>
            <a:lvl6pPr marL="1555750" eaLnBrk="0" fontAlgn="base" hangingPunct="0">
              <a:spcBef>
                <a:spcPts val="375"/>
              </a:spcBef>
              <a:spcAft>
                <a:spcPct val="0"/>
              </a:spcAft>
              <a:buChar char="o"/>
              <a:defRPr sz="2000">
                <a:solidFill>
                  <a:schemeClr val="tx1"/>
                </a:solidFill>
                <a:latin typeface="Arial" panose="020B0604020202020204" pitchFamily="34" charset="0"/>
              </a:defRPr>
            </a:lvl6pPr>
            <a:lvl7pPr marL="2012950" eaLnBrk="0" fontAlgn="base" hangingPunct="0">
              <a:spcBef>
                <a:spcPts val="375"/>
              </a:spcBef>
              <a:spcAft>
                <a:spcPct val="0"/>
              </a:spcAft>
              <a:buChar char="o"/>
              <a:defRPr sz="2000">
                <a:solidFill>
                  <a:schemeClr val="tx1"/>
                </a:solidFill>
                <a:latin typeface="Arial" panose="020B0604020202020204" pitchFamily="34" charset="0"/>
              </a:defRPr>
            </a:lvl7pPr>
            <a:lvl8pPr marL="2470150" eaLnBrk="0" fontAlgn="base" hangingPunct="0">
              <a:spcBef>
                <a:spcPts val="375"/>
              </a:spcBef>
              <a:spcAft>
                <a:spcPct val="0"/>
              </a:spcAft>
              <a:buChar char="o"/>
              <a:defRPr sz="2000">
                <a:solidFill>
                  <a:schemeClr val="tx1"/>
                </a:solidFill>
                <a:latin typeface="Arial" panose="020B0604020202020204" pitchFamily="34" charset="0"/>
              </a:defRPr>
            </a:lvl8pPr>
            <a:lvl9pPr marL="2927350" eaLnBrk="0" fontAlgn="base" hangingPunct="0">
              <a:spcBef>
                <a:spcPts val="375"/>
              </a:spcBef>
              <a:spcAft>
                <a:spcPct val="0"/>
              </a:spcAft>
              <a:buChar char="o"/>
              <a:defRPr sz="2000">
                <a:solidFill>
                  <a:schemeClr val="tx1"/>
                </a:solidFill>
                <a:latin typeface="Arial" panose="020B0604020202020204" pitchFamily="34" charset="0"/>
              </a:defRPr>
            </a:lvl9pPr>
          </a:lstStyle>
          <a:p>
            <a:pPr lvl="4" eaLnBrk="1" fontAlgn="base" hangingPunct="1">
              <a:spcBef>
                <a:spcPct val="0"/>
              </a:spcBef>
              <a:spcAft>
                <a:spcPct val="0"/>
              </a:spcAft>
              <a:buFont typeface="Wingdings 2" panose="05020102010507070707" pitchFamily="18" charset="2"/>
              <a:buNone/>
            </a:pPr>
            <a:r>
              <a:rPr lang="en-US" altLang="en-US" sz="4000" b="1">
                <a:solidFill>
                  <a:srgbClr val="FFFFFF"/>
                </a:solidFill>
                <a:cs typeface="Arial" panose="020B0604020202020204" pitchFamily="34" charset="0"/>
              </a:rPr>
              <a:t>Eligibility Questions</a:t>
            </a:r>
          </a:p>
        </p:txBody>
      </p:sp>
      <p:sp>
        <p:nvSpPr>
          <p:cNvPr id="9113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645139CB-0C1B-4841-BEF3-6D909AE1E0E6}" type="slidenum">
              <a:rPr lang="en-US" altLang="en-US" sz="1400">
                <a:solidFill>
                  <a:srgbClr val="000000"/>
                </a:solidFill>
              </a:rPr>
              <a:pPr eaLnBrk="1" hangingPunct="1">
                <a:spcBef>
                  <a:spcPct val="0"/>
                </a:spcBef>
                <a:buSzTx/>
                <a:buFontTx/>
                <a:buNone/>
              </a:pPr>
              <a:t>18</a:t>
            </a:fld>
            <a:endParaRPr lang="en-US" altLang="en-US" sz="1400">
              <a:solidFill>
                <a:srgbClr val="000000"/>
              </a:solidFill>
            </a:endParaRPr>
          </a:p>
        </p:txBody>
      </p:sp>
      <p:sp>
        <p:nvSpPr>
          <p:cNvPr id="91140" name="TextBox 1"/>
          <p:cNvSpPr txBox="1">
            <a:spLocks noChangeArrowheads="1"/>
          </p:cNvSpPr>
          <p:nvPr/>
        </p:nvSpPr>
        <p:spPr bwMode="auto">
          <a:xfrm>
            <a:off x="304800" y="3200400"/>
            <a:ext cx="8382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2400" dirty="0">
                <a:solidFill>
                  <a:prstClr val="black"/>
                </a:solidFill>
                <a:cs typeface="Arial" panose="020B0604020202020204" pitchFamily="34" charset="0"/>
              </a:rPr>
              <a:t>If you have questions about TQP eligibility, please first review the TQP FAQ</a:t>
            </a:r>
            <a:r>
              <a:rPr lang="en-US" altLang="en-US" sz="2400" dirty="0">
                <a:cs typeface="Arial" panose="020B0604020202020204" pitchFamily="34" charset="0"/>
              </a:rPr>
              <a:t>s </a:t>
            </a:r>
            <a:r>
              <a:rPr lang="en-US" altLang="en-US" sz="2400" dirty="0">
                <a:solidFill>
                  <a:prstClr val="black"/>
                </a:solidFill>
                <a:cs typeface="Arial" panose="020B0604020202020204" pitchFamily="34" charset="0"/>
              </a:rPr>
              <a:t>document on the TQP webpage.          If your question is not answered in the FAQ</a:t>
            </a:r>
            <a:r>
              <a:rPr lang="en-US" altLang="en-US" sz="2400" dirty="0">
                <a:cs typeface="Arial" panose="020B0604020202020204" pitchFamily="34" charset="0"/>
              </a:rPr>
              <a:t>s</a:t>
            </a:r>
            <a:r>
              <a:rPr lang="en-US" altLang="en-US" sz="2400" dirty="0">
                <a:solidFill>
                  <a:prstClr val="black"/>
                </a:solidFill>
                <a:cs typeface="Arial" panose="020B0604020202020204" pitchFamily="34" charset="0"/>
              </a:rPr>
              <a:t> document, you may email your questions to </a:t>
            </a:r>
            <a:r>
              <a:rPr lang="en-US" altLang="en-US" sz="2400" dirty="0">
                <a:solidFill>
                  <a:prstClr val="black"/>
                </a:solidFill>
                <a:cs typeface="Arial" panose="020B0604020202020204" pitchFamily="34" charset="0"/>
                <a:hlinkClick r:id="rId3"/>
              </a:rPr>
              <a:t>TQPartnership@ed.gov</a:t>
            </a:r>
            <a:r>
              <a:rPr lang="en-US" altLang="en-US" sz="2400" dirty="0">
                <a:solidFill>
                  <a:prstClr val="black"/>
                </a:solidFill>
                <a:cs typeface="Arial" panose="020B0604020202020204" pitchFamily="34" charset="0"/>
              </a:rPr>
              <a:t>.   </a:t>
            </a:r>
          </a:p>
        </p:txBody>
      </p:sp>
      <p:pic>
        <p:nvPicPr>
          <p:cNvPr id="5" name="Picture 4"/>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4559" y="5334000"/>
            <a:ext cx="1354138" cy="1333500"/>
          </a:xfrm>
          <a:prstGeom prst="rect">
            <a:avLst/>
          </a:prstGeom>
          <a:noFill/>
        </p:spPr>
      </p:pic>
    </p:spTree>
    <p:extLst>
      <p:ext uri="{BB962C8B-B14F-4D97-AF65-F5344CB8AC3E}">
        <p14:creationId xmlns:p14="http://schemas.microsoft.com/office/powerpoint/2010/main" val="221932896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Placeholder 4"/>
          <p:cNvSpPr txBox="1">
            <a:spLocks/>
          </p:cNvSpPr>
          <p:nvPr/>
        </p:nvSpPr>
        <p:spPr bwMode="auto">
          <a:xfrm>
            <a:off x="57150" y="1066800"/>
            <a:ext cx="9029700" cy="1295400"/>
          </a:xfrm>
          <a:prstGeom prst="rect">
            <a:avLst/>
          </a:prstGeom>
          <a:solidFill>
            <a:srgbClr val="0D28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1098550" eaLnBrk="0" hangingPunct="0">
              <a:spcBef>
                <a:spcPts val="375"/>
              </a:spcBef>
              <a:buChar char="o"/>
              <a:defRPr sz="2000">
                <a:solidFill>
                  <a:schemeClr val="tx1"/>
                </a:solidFill>
                <a:latin typeface="Arial" panose="020B0604020202020204" pitchFamily="34" charset="0"/>
              </a:defRPr>
            </a:lvl5pPr>
            <a:lvl6pPr marL="1555750" eaLnBrk="0" fontAlgn="base" hangingPunct="0">
              <a:spcBef>
                <a:spcPts val="375"/>
              </a:spcBef>
              <a:spcAft>
                <a:spcPct val="0"/>
              </a:spcAft>
              <a:buChar char="o"/>
              <a:defRPr sz="2000">
                <a:solidFill>
                  <a:schemeClr val="tx1"/>
                </a:solidFill>
                <a:latin typeface="Arial" panose="020B0604020202020204" pitchFamily="34" charset="0"/>
              </a:defRPr>
            </a:lvl6pPr>
            <a:lvl7pPr marL="2012950" eaLnBrk="0" fontAlgn="base" hangingPunct="0">
              <a:spcBef>
                <a:spcPts val="375"/>
              </a:spcBef>
              <a:spcAft>
                <a:spcPct val="0"/>
              </a:spcAft>
              <a:buChar char="o"/>
              <a:defRPr sz="2000">
                <a:solidFill>
                  <a:schemeClr val="tx1"/>
                </a:solidFill>
                <a:latin typeface="Arial" panose="020B0604020202020204" pitchFamily="34" charset="0"/>
              </a:defRPr>
            </a:lvl7pPr>
            <a:lvl8pPr marL="2470150" eaLnBrk="0" fontAlgn="base" hangingPunct="0">
              <a:spcBef>
                <a:spcPts val="375"/>
              </a:spcBef>
              <a:spcAft>
                <a:spcPct val="0"/>
              </a:spcAft>
              <a:buChar char="o"/>
              <a:defRPr sz="2000">
                <a:solidFill>
                  <a:schemeClr val="tx1"/>
                </a:solidFill>
                <a:latin typeface="Arial" panose="020B0604020202020204" pitchFamily="34" charset="0"/>
              </a:defRPr>
            </a:lvl8pPr>
            <a:lvl9pPr marL="2927350" eaLnBrk="0" fontAlgn="base" hangingPunct="0">
              <a:spcBef>
                <a:spcPts val="375"/>
              </a:spcBef>
              <a:spcAft>
                <a:spcPct val="0"/>
              </a:spcAft>
              <a:buChar char="o"/>
              <a:defRPr sz="2000">
                <a:solidFill>
                  <a:schemeClr val="tx1"/>
                </a:solidFill>
                <a:latin typeface="Arial" panose="020B0604020202020204" pitchFamily="34" charset="0"/>
              </a:defRPr>
            </a:lvl9pPr>
          </a:lstStyle>
          <a:p>
            <a:pPr lvl="4" eaLnBrk="1" fontAlgn="base" hangingPunct="1">
              <a:spcBef>
                <a:spcPct val="0"/>
              </a:spcBef>
              <a:spcAft>
                <a:spcPct val="0"/>
              </a:spcAft>
              <a:buFont typeface="Wingdings 2" panose="05020102010507070707" pitchFamily="18" charset="2"/>
              <a:buNone/>
            </a:pPr>
            <a:r>
              <a:rPr lang="en-US" altLang="en-US" sz="4000" b="1">
                <a:solidFill>
                  <a:srgbClr val="FFFFFF"/>
                </a:solidFill>
                <a:cs typeface="Arial" panose="020B0604020202020204" pitchFamily="34" charset="0"/>
              </a:rPr>
              <a:t>TQP Program Requirements</a:t>
            </a:r>
          </a:p>
        </p:txBody>
      </p:sp>
      <p:sp>
        <p:nvSpPr>
          <p:cNvPr id="10445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EA7CEFD7-344A-4A77-A465-6748BF5BB6E8}" type="slidenum">
              <a:rPr lang="en-US" altLang="en-US" sz="1400">
                <a:solidFill>
                  <a:srgbClr val="000000"/>
                </a:solidFill>
              </a:rPr>
              <a:pPr eaLnBrk="1" hangingPunct="1">
                <a:spcBef>
                  <a:spcPct val="0"/>
                </a:spcBef>
                <a:buSzTx/>
                <a:buFontTx/>
                <a:buNone/>
              </a:pPr>
              <a:t>19</a:t>
            </a:fld>
            <a:endParaRPr lang="en-US" altLang="en-US" sz="1400">
              <a:solidFill>
                <a:srgbClr val="000000"/>
              </a:solidFill>
            </a:endParaRPr>
          </a:p>
        </p:txBody>
      </p:sp>
      <p:sp>
        <p:nvSpPr>
          <p:cNvPr id="5" name="TextBox 3"/>
          <p:cNvSpPr txBox="1">
            <a:spLocks noChangeArrowheads="1"/>
          </p:cNvSpPr>
          <p:nvPr/>
        </p:nvSpPr>
        <p:spPr bwMode="auto">
          <a:xfrm>
            <a:off x="756744" y="2430152"/>
            <a:ext cx="7853855"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buFont typeface="Arial" pitchFamily="34" charset="0"/>
              <a:buChar char="•"/>
              <a:defRPr/>
            </a:pPr>
            <a:r>
              <a:rPr lang="en-US" altLang="en-US" sz="2200" dirty="0">
                <a:solidFill>
                  <a:prstClr val="black"/>
                </a:solidFill>
              </a:rPr>
              <a:t>Applicants should review </a:t>
            </a:r>
            <a:r>
              <a:rPr lang="en-US" altLang="en-US" sz="2200" dirty="0">
                <a:solidFill>
                  <a:prstClr val="black"/>
                </a:solidFill>
                <a:hlinkClick r:id="rId3"/>
              </a:rPr>
              <a:t>Section 202 of the HEA </a:t>
            </a:r>
            <a:r>
              <a:rPr lang="en-US" altLang="en-US" sz="2200" dirty="0">
                <a:solidFill>
                  <a:prstClr val="black"/>
                </a:solidFill>
              </a:rPr>
              <a:t>or the NIA for the full TQP General Requirements language.</a:t>
            </a:r>
          </a:p>
          <a:p>
            <a:pPr eaLnBrk="1" fontAlgn="base" hangingPunct="1">
              <a:spcBef>
                <a:spcPct val="0"/>
              </a:spcBef>
              <a:spcAft>
                <a:spcPct val="0"/>
              </a:spcAft>
              <a:buFont typeface="Arial" pitchFamily="34" charset="0"/>
              <a:buChar char="•"/>
              <a:defRPr/>
            </a:pPr>
            <a:r>
              <a:rPr lang="en-US" altLang="en-US" sz="2200" dirty="0">
                <a:solidFill>
                  <a:prstClr val="black"/>
                </a:solidFill>
              </a:rPr>
              <a:t>Applicants MUST address ALL TQP General Program Requirements, </a:t>
            </a:r>
            <a:r>
              <a:rPr lang="en-US" altLang="en-US" sz="2200" i="1" dirty="0">
                <a:solidFill>
                  <a:prstClr val="black"/>
                </a:solidFill>
              </a:rPr>
              <a:t>or </a:t>
            </a:r>
            <a:r>
              <a:rPr lang="en-US" altLang="en-US" sz="2200" dirty="0">
                <a:solidFill>
                  <a:prstClr val="black"/>
                </a:solidFill>
              </a:rPr>
              <a:t>they may be deemed ineligible.</a:t>
            </a:r>
          </a:p>
          <a:p>
            <a:pPr eaLnBrk="1" fontAlgn="base" hangingPunct="1">
              <a:spcBef>
                <a:spcPct val="0"/>
              </a:spcBef>
              <a:spcAft>
                <a:spcPct val="0"/>
              </a:spcAft>
              <a:buFont typeface="Arial" pitchFamily="34" charset="0"/>
              <a:buChar char="•"/>
              <a:defRPr/>
            </a:pPr>
            <a:r>
              <a:rPr lang="en-US" altLang="en-US" sz="2200" dirty="0">
                <a:solidFill>
                  <a:prstClr val="black"/>
                </a:solidFill>
              </a:rPr>
              <a:t>TQP General Program Requirements may be addressed as part of the selection criteria.</a:t>
            </a:r>
          </a:p>
          <a:p>
            <a:pPr eaLnBrk="1" fontAlgn="base" hangingPunct="1">
              <a:spcBef>
                <a:spcPct val="0"/>
              </a:spcBef>
              <a:spcAft>
                <a:spcPct val="0"/>
              </a:spcAft>
              <a:buFont typeface="Arial" pitchFamily="34" charset="0"/>
              <a:buChar char="•"/>
              <a:defRPr/>
            </a:pPr>
            <a:r>
              <a:rPr lang="en-US" altLang="en-US" sz="2200" dirty="0">
                <a:solidFill>
                  <a:prstClr val="black"/>
                </a:solidFill>
              </a:rPr>
              <a:t>Applicants are strongly encouraged to use the               </a:t>
            </a:r>
            <a:r>
              <a:rPr lang="en-US" altLang="en-US" sz="2200" i="1" dirty="0">
                <a:solidFill>
                  <a:prstClr val="black"/>
                </a:solidFill>
              </a:rPr>
              <a:t>Optional General Program Requirements Checklist</a:t>
            </a:r>
            <a:r>
              <a:rPr lang="en-US" altLang="en-US" sz="2200" dirty="0">
                <a:solidFill>
                  <a:prstClr val="black"/>
                </a:solidFill>
              </a:rPr>
              <a:t> found in the TQP Application Instructions Package and on the TQP Webpage. </a:t>
            </a:r>
          </a:p>
          <a:p>
            <a:pPr marL="0" indent="0" eaLnBrk="1" fontAlgn="base" hangingPunct="1">
              <a:spcBef>
                <a:spcPct val="0"/>
              </a:spcBef>
              <a:spcAft>
                <a:spcPct val="0"/>
              </a:spcAft>
              <a:defRPr/>
            </a:pPr>
            <a:endParaRPr lang="en-US" altLang="en-US" sz="2200" b="1" dirty="0">
              <a:solidFill>
                <a:prstClr val="black"/>
              </a:solidFill>
            </a:endParaRPr>
          </a:p>
        </p:txBody>
      </p:sp>
    </p:spTree>
    <p:extLst>
      <p:ext uri="{BB962C8B-B14F-4D97-AF65-F5344CB8AC3E}">
        <p14:creationId xmlns:p14="http://schemas.microsoft.com/office/powerpoint/2010/main" val="269778826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2</a:t>
            </a:fld>
            <a:endParaRPr lang="en-US" altLang="en-US">
              <a:solidFill>
                <a:prstClr val="black"/>
              </a:solidFill>
            </a:endParaRPr>
          </a:p>
        </p:txBody>
      </p:sp>
      <p:sp>
        <p:nvSpPr>
          <p:cNvPr id="3" name="Title 1"/>
          <p:cNvSpPr txBox="1">
            <a:spLocks/>
          </p:cNvSpPr>
          <p:nvPr/>
        </p:nvSpPr>
        <p:spPr>
          <a:xfrm>
            <a:off x="441434" y="0"/>
            <a:ext cx="8229600" cy="14700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Note About These Slides</a:t>
            </a:r>
          </a:p>
        </p:txBody>
      </p:sp>
      <p:sp>
        <p:nvSpPr>
          <p:cNvPr id="4" name="Content Placeholder 2"/>
          <p:cNvSpPr txBox="1">
            <a:spLocks/>
          </p:cNvSpPr>
          <p:nvPr/>
        </p:nvSpPr>
        <p:spPr>
          <a:xfrm>
            <a:off x="441434" y="1143000"/>
            <a:ext cx="8229600" cy="39624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eaLnBrk="1" hangingPunct="1">
              <a:spcBef>
                <a:spcPct val="0"/>
              </a:spcBef>
              <a:buFont typeface="Arial" pitchFamily="34" charset="0"/>
              <a:buChar char="•"/>
              <a:defRPr/>
            </a:pPr>
            <a:r>
              <a:rPr lang="en-US" sz="2400" dirty="0">
                <a:solidFill>
                  <a:prstClr val="black"/>
                </a:solidFill>
                <a:cs typeface="Arial" pitchFamily="34" charset="0"/>
              </a:rPr>
              <a:t>The slides presented on this webinar are available for download on the TQP webpage.</a:t>
            </a:r>
          </a:p>
          <a:p>
            <a:pPr marL="0" indent="0" eaLnBrk="1" hangingPunct="1">
              <a:spcBef>
                <a:spcPct val="0"/>
              </a:spcBef>
              <a:buFont typeface="Wingdings 2" panose="05020102010507070707" pitchFamily="18" charset="2"/>
              <a:buNone/>
              <a:defRPr/>
            </a:pPr>
            <a:endParaRPr lang="en-US" sz="2400" dirty="0">
              <a:solidFill>
                <a:prstClr val="black"/>
              </a:solidFill>
              <a:cs typeface="Arial" pitchFamily="34" charset="0"/>
            </a:endParaRPr>
          </a:p>
          <a:p>
            <a:pPr eaLnBrk="1" hangingPunct="1">
              <a:spcBef>
                <a:spcPct val="0"/>
              </a:spcBef>
              <a:buFont typeface="Arial" pitchFamily="34" charset="0"/>
              <a:buChar char="•"/>
              <a:defRPr/>
            </a:pPr>
            <a:r>
              <a:rPr lang="en-US" sz="2400" dirty="0">
                <a:solidFill>
                  <a:prstClr val="black"/>
                </a:solidFill>
                <a:cs typeface="Arial" pitchFamily="34" charset="0"/>
              </a:rPr>
              <a:t>Applicants are strongly encouraged to download the </a:t>
            </a:r>
            <a:r>
              <a:rPr lang="en-US" sz="2400" dirty="0">
                <a:solidFill>
                  <a:prstClr val="white"/>
                </a:solidFill>
                <a:cs typeface="Arial" pitchFamily="34" charset="0"/>
              </a:rPr>
              <a:t>TQP </a:t>
            </a:r>
            <a:r>
              <a:rPr lang="en-US" sz="2400" dirty="0">
                <a:solidFill>
                  <a:prstClr val="black"/>
                </a:solidFill>
                <a:cs typeface="Arial" pitchFamily="34" charset="0"/>
              </a:rPr>
              <a:t>TQP Application Instructions Package from the TQP webpage and review it in its entirety.  The TQP Application Instructions Package provides instructions needed to apply for this TQP grant.</a:t>
            </a:r>
          </a:p>
          <a:p>
            <a:pPr marL="0" indent="0" eaLnBrk="1" hangingPunct="1">
              <a:spcBef>
                <a:spcPct val="0"/>
              </a:spcBef>
              <a:buFont typeface="Wingdings 2" panose="05020102010507070707" pitchFamily="18" charset="2"/>
              <a:buNone/>
              <a:defRPr/>
            </a:pPr>
            <a:r>
              <a:rPr lang="en-US" sz="1800" dirty="0">
                <a:solidFill>
                  <a:prstClr val="black"/>
                </a:solidFill>
                <a:cs typeface="Arial" pitchFamily="34" charset="0"/>
                <a:hlinkClick r:id="rId3"/>
              </a:rPr>
              <a:t>http://innovation.ed.gov/what-we-do/teacher-quality/teacher-quality-partnership/</a:t>
            </a:r>
            <a:endParaRPr lang="en-US" sz="1800" dirty="0">
              <a:solidFill>
                <a:prstClr val="black"/>
              </a:solidFill>
              <a:cs typeface="Arial" pitchFamily="34" charset="0"/>
            </a:endParaRPr>
          </a:p>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p:txBody>
      </p:sp>
      <p:sp>
        <p:nvSpPr>
          <p:cNvPr id="5" name="TextBox 5"/>
          <p:cNvSpPr txBox="1">
            <a:spLocks noChangeArrowheads="1"/>
          </p:cNvSpPr>
          <p:nvPr/>
        </p:nvSpPr>
        <p:spPr bwMode="auto">
          <a:xfrm>
            <a:off x="784334" y="4800600"/>
            <a:ext cx="7543800" cy="1631216"/>
          </a:xfrm>
          <a:prstGeom prst="rect">
            <a:avLst/>
          </a:prstGeom>
          <a:solidFill>
            <a:schemeClr val="bg1"/>
          </a:solidFill>
          <a:ln w="28575">
            <a:solidFill>
              <a:schemeClr val="tx1"/>
            </a:solidFill>
            <a:miter lim="800000"/>
            <a:headEnd/>
            <a:tailEnd/>
          </a:ln>
        </p:spPr>
        <p:txBody>
          <a:bodyPr>
            <a:spAutoFit/>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2000" b="1" dirty="0">
                <a:solidFill>
                  <a:srgbClr val="FF0000"/>
                </a:solidFill>
                <a:cs typeface="Arial" panose="020B0604020202020204" pitchFamily="34" charset="0"/>
              </a:rPr>
              <a:t>Note: </a:t>
            </a:r>
            <a:r>
              <a:rPr lang="en-US" altLang="en-US" sz="2000" dirty="0">
                <a:solidFill>
                  <a:prstClr val="black"/>
                </a:solidFill>
                <a:cs typeface="Arial" panose="020B0604020202020204" pitchFamily="34" charset="0"/>
              </a:rPr>
              <a:t>These slides are intended as guidance only and do </a:t>
            </a:r>
            <a:r>
              <a:rPr lang="en-US" sz="2000" dirty="0">
                <a:solidFill>
                  <a:prstClr val="black"/>
                </a:solidFill>
                <a:cs typeface="Arial" panose="020B0604020202020204" pitchFamily="34" charset="0"/>
              </a:rPr>
              <a:t>not impose any requirements beyond those included in the language of 20 </a:t>
            </a:r>
            <a:r>
              <a:rPr lang="en-US" sz="2000" dirty="0" err="1">
                <a:solidFill>
                  <a:prstClr val="black"/>
                </a:solidFill>
                <a:cs typeface="Arial" panose="020B0604020202020204" pitchFamily="34" charset="0"/>
              </a:rPr>
              <a:t>U.S.C</a:t>
            </a:r>
            <a:r>
              <a:rPr lang="en-US" sz="2000" dirty="0">
                <a:solidFill>
                  <a:prstClr val="black"/>
                </a:solidFill>
                <a:cs typeface="Arial" panose="020B0604020202020204" pitchFamily="34" charset="0"/>
              </a:rPr>
              <a:t>. §§1021—</a:t>
            </a:r>
            <a:r>
              <a:rPr lang="en-US" sz="2000" dirty="0" err="1">
                <a:solidFill>
                  <a:prstClr val="black"/>
                </a:solidFill>
                <a:cs typeface="Arial" panose="020B0604020202020204" pitchFamily="34" charset="0"/>
              </a:rPr>
              <a:t>1022h</a:t>
            </a:r>
            <a:r>
              <a:rPr lang="en-US" sz="2000" dirty="0">
                <a:solidFill>
                  <a:prstClr val="black"/>
                </a:solidFill>
                <a:cs typeface="Arial" panose="020B0604020202020204" pitchFamily="34" charset="0"/>
              </a:rPr>
              <a:t>, the NIA, and any other applicable provisions established in rules for this competition.</a:t>
            </a:r>
            <a:r>
              <a:rPr lang="en-US" altLang="en-US" sz="2000" dirty="0">
                <a:solidFill>
                  <a:prstClr val="black"/>
                </a:solidFill>
                <a:cs typeface="Arial" panose="020B0604020202020204" pitchFamily="34" charset="0"/>
              </a:rPr>
              <a:t> Please</a:t>
            </a:r>
            <a:br>
              <a:rPr lang="en-US" altLang="en-US" sz="2000" dirty="0">
                <a:solidFill>
                  <a:prstClr val="black"/>
                </a:solidFill>
                <a:cs typeface="Arial" panose="020B0604020202020204" pitchFamily="34" charset="0"/>
              </a:rPr>
            </a:br>
            <a:r>
              <a:rPr lang="en-US" altLang="en-US" sz="2000" dirty="0">
                <a:solidFill>
                  <a:prstClr val="black"/>
                </a:solidFill>
                <a:cs typeface="Arial" panose="020B0604020202020204" pitchFamily="34" charset="0"/>
              </a:rPr>
              <a:t>refer to the official documents published in the </a:t>
            </a:r>
            <a:r>
              <a:rPr lang="en-US" altLang="en-US" sz="2000" i="1" dirty="0">
                <a:solidFill>
                  <a:prstClr val="black"/>
                </a:solidFill>
                <a:cs typeface="Arial" panose="020B0604020202020204" pitchFamily="34" charset="0"/>
              </a:rPr>
              <a:t>Federal Register</a:t>
            </a:r>
            <a:r>
              <a:rPr lang="en-US" altLang="en-US" sz="2000" dirty="0">
                <a:solidFill>
                  <a:prstClr val="black"/>
                </a:solidFill>
                <a:latin typeface="Perpetua" panose="02020502060401020303" pitchFamily="18" charset="0"/>
                <a:cs typeface="Arial" panose="020B0604020202020204" pitchFamily="34" charset="0"/>
              </a:rPr>
              <a:t>.</a:t>
            </a:r>
          </a:p>
        </p:txBody>
      </p:sp>
    </p:spTree>
    <p:extLst>
      <p:ext uri="{BB962C8B-B14F-4D97-AF65-F5344CB8AC3E}">
        <p14:creationId xmlns:p14="http://schemas.microsoft.com/office/powerpoint/2010/main" val="240233756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bwMode="auto">
          <a:xfrm>
            <a:off x="228600" y="228600"/>
            <a:ext cx="84582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3600" b="1" dirty="0">
                <a:solidFill>
                  <a:schemeClr val="tx1"/>
                </a:solidFill>
                <a:latin typeface="Arial" panose="020B0604020202020204" pitchFamily="34" charset="0"/>
                <a:cs typeface="Arial" panose="020B0604020202020204" pitchFamily="34" charset="0"/>
              </a:rPr>
              <a:t>TQP General Program Requirements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5294779"/>
              </p:ext>
            </p:extLst>
          </p:nvPr>
        </p:nvGraphicFramePr>
        <p:xfrm>
          <a:off x="431800" y="1130301"/>
          <a:ext cx="8229600" cy="5078689"/>
        </p:xfrm>
        <a:graphic>
          <a:graphicData uri="http://schemas.openxmlformats.org/drawingml/2006/table">
            <a:tbl>
              <a:tblPr firstRow="1" bandRow="1">
                <a:tableStyleId>{5C22544A-7EE6-4342-B048-85BDC9FD1C3A}</a:tableStyleId>
              </a:tblPr>
              <a:tblGrid>
                <a:gridCol w="3225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574962">
                <a:tc>
                  <a:txBody>
                    <a:bodyPr/>
                    <a:lstStyle/>
                    <a:p>
                      <a:r>
                        <a:rPr lang="en-US" sz="1800" b="1" dirty="0">
                          <a:latin typeface="Arial" panose="020B0604020202020204" pitchFamily="34" charset="0"/>
                          <a:cs typeface="Arial" panose="020B0604020202020204" pitchFamily="34" charset="0"/>
                        </a:rPr>
                        <a:t>Program Requirement</a:t>
                      </a:r>
                      <a:endParaRPr lang="en-US" sz="1800" b="1" dirty="0">
                        <a:solidFill>
                          <a:schemeClr val="bg1"/>
                        </a:solidFill>
                        <a:latin typeface="Arial" panose="020B0604020202020204" pitchFamily="34" charset="0"/>
                        <a:cs typeface="Arial" panose="020B0604020202020204" pitchFamily="34" charset="0"/>
                      </a:endParaRPr>
                    </a:p>
                  </a:txBody>
                  <a:tcPr marT="45716" marB="45716"/>
                </a:tc>
                <a:tc>
                  <a:txBody>
                    <a:bodyPr/>
                    <a:lstStyle/>
                    <a:p>
                      <a:r>
                        <a:rPr lang="en-US" sz="1800" b="1" dirty="0">
                          <a:latin typeface="Arial" panose="020B0604020202020204" pitchFamily="34" charset="0"/>
                          <a:cs typeface="Arial" panose="020B0604020202020204" pitchFamily="34" charset="0"/>
                        </a:rPr>
                        <a:t>Location in Statute</a:t>
                      </a:r>
                    </a:p>
                  </a:txBody>
                  <a:tcPr marT="45716" marB="45716"/>
                </a:tc>
                <a:tc>
                  <a:txBody>
                    <a:bodyPr/>
                    <a:lstStyle/>
                    <a:p>
                      <a:r>
                        <a:rPr lang="en-US" sz="1800" b="1" dirty="0">
                          <a:latin typeface="Arial" panose="020B0604020202020204" pitchFamily="34" charset="0"/>
                          <a:cs typeface="Arial" panose="020B0604020202020204" pitchFamily="34" charset="0"/>
                        </a:rPr>
                        <a:t>Location in Project</a:t>
                      </a:r>
                      <a:r>
                        <a:rPr lang="en-US" sz="1800" b="1" baseline="0" dirty="0">
                          <a:latin typeface="Arial" panose="020B0604020202020204" pitchFamily="34" charset="0"/>
                          <a:cs typeface="Arial" panose="020B0604020202020204" pitchFamily="34" charset="0"/>
                        </a:rPr>
                        <a:t> Narrative</a:t>
                      </a:r>
                      <a:endParaRPr lang="en-US" sz="1800" b="1" dirty="0">
                        <a:latin typeface="Arial" panose="020B0604020202020204" pitchFamily="34" charset="0"/>
                        <a:cs typeface="Arial" panose="020B0604020202020204" pitchFamily="34" charset="0"/>
                      </a:endParaRPr>
                    </a:p>
                  </a:txBody>
                  <a:tcPr marT="45716" marB="45716"/>
                </a:tc>
                <a:extLst>
                  <a:ext uri="{0D108BD9-81ED-4DB2-BD59-A6C34878D82A}">
                    <a16:rowId xmlns:a16="http://schemas.microsoft.com/office/drawing/2014/main" val="10000"/>
                  </a:ext>
                </a:extLst>
              </a:tr>
              <a:tr h="373493">
                <a:tc>
                  <a:txBody>
                    <a:bodyPr/>
                    <a:lstStyle/>
                    <a:p>
                      <a:r>
                        <a:rPr lang="en-US" sz="1800" b="1" dirty="0">
                          <a:solidFill>
                            <a:schemeClr val="tx1"/>
                          </a:solidFill>
                          <a:latin typeface="Arial" panose="020B0604020202020204" pitchFamily="34" charset="0"/>
                          <a:cs typeface="Arial" panose="020B0604020202020204" pitchFamily="34" charset="0"/>
                        </a:rPr>
                        <a:t>Needs</a:t>
                      </a:r>
                      <a:r>
                        <a:rPr lang="en-US" sz="1800" b="1" baseline="0" dirty="0">
                          <a:solidFill>
                            <a:schemeClr val="tx1"/>
                          </a:solidFill>
                          <a:latin typeface="Arial" panose="020B0604020202020204" pitchFamily="34" charset="0"/>
                          <a:cs typeface="Arial" panose="020B0604020202020204" pitchFamily="34" charset="0"/>
                        </a:rPr>
                        <a:t> Assessment</a:t>
                      </a:r>
                      <a:endParaRPr lang="en-US" sz="1800" b="1" dirty="0">
                        <a:solidFill>
                          <a:schemeClr val="tx1"/>
                        </a:solidFill>
                        <a:latin typeface="Arial" panose="020B0604020202020204" pitchFamily="34" charset="0"/>
                        <a:cs typeface="Arial" panose="020B0604020202020204" pitchFamily="34" charset="0"/>
                      </a:endParaRPr>
                    </a:p>
                  </a:txBody>
                  <a:tcPr marT="45716" marB="45716"/>
                </a:tc>
                <a:tc>
                  <a:txBody>
                    <a:bodyPr/>
                    <a:lstStyle/>
                    <a:p>
                      <a:r>
                        <a:rPr lang="en-US" sz="1800" dirty="0">
                          <a:solidFill>
                            <a:schemeClr val="tx1"/>
                          </a:solidFill>
                          <a:latin typeface="Arial" panose="020B0604020202020204" pitchFamily="34" charset="0"/>
                          <a:cs typeface="Arial" panose="020B0604020202020204" pitchFamily="34" charset="0"/>
                        </a:rPr>
                        <a:t>202(b)(1)</a:t>
                      </a:r>
                    </a:p>
                  </a:txBody>
                  <a:tcPr marT="45716" marB="45716"/>
                </a:tc>
                <a:tc>
                  <a:txBody>
                    <a:bodyPr/>
                    <a:lstStyle/>
                    <a:p>
                      <a:r>
                        <a:rPr lang="en-US" sz="1800" dirty="0">
                          <a:solidFill>
                            <a:schemeClr val="tx1"/>
                          </a:solidFill>
                          <a:latin typeface="Arial" panose="020B0604020202020204" pitchFamily="34" charset="0"/>
                          <a:cs typeface="Arial" panose="020B0604020202020204" pitchFamily="34" charset="0"/>
                        </a:rPr>
                        <a:t>Appendix</a:t>
                      </a:r>
                      <a:r>
                        <a:rPr lang="en-US" sz="1800" baseline="0" dirty="0">
                          <a:solidFill>
                            <a:schemeClr val="tx1"/>
                          </a:solidFill>
                          <a:latin typeface="Arial" panose="020B0604020202020204" pitchFamily="34" charset="0"/>
                          <a:cs typeface="Arial" panose="020B0604020202020204" pitchFamily="34" charset="0"/>
                        </a:rPr>
                        <a:t> C</a:t>
                      </a:r>
                      <a:endParaRPr lang="en-US" sz="1800" dirty="0">
                        <a:solidFill>
                          <a:schemeClr val="tx1"/>
                        </a:solidFill>
                        <a:latin typeface="Arial" panose="020B0604020202020204" pitchFamily="34" charset="0"/>
                        <a:cs typeface="Arial" panose="020B0604020202020204" pitchFamily="34" charset="0"/>
                      </a:endParaRPr>
                    </a:p>
                  </a:txBody>
                  <a:tcPr marT="45716" marB="45716"/>
                </a:tc>
                <a:extLst>
                  <a:ext uri="{0D108BD9-81ED-4DB2-BD59-A6C34878D82A}">
                    <a16:rowId xmlns:a16="http://schemas.microsoft.com/office/drawing/2014/main" val="10001"/>
                  </a:ext>
                </a:extLst>
              </a:tr>
              <a:tr h="373493">
                <a:tc>
                  <a:txBody>
                    <a:bodyPr/>
                    <a:lstStyle/>
                    <a:p>
                      <a:r>
                        <a:rPr lang="en-US" sz="1800" b="1" dirty="0">
                          <a:solidFill>
                            <a:schemeClr val="tx1"/>
                          </a:solidFill>
                          <a:latin typeface="Arial" panose="020B0604020202020204" pitchFamily="34" charset="0"/>
                          <a:cs typeface="Arial" panose="020B0604020202020204" pitchFamily="34" charset="0"/>
                        </a:rPr>
                        <a:t>Description</a:t>
                      </a:r>
                      <a:r>
                        <a:rPr lang="en-US" sz="1800" b="1" baseline="0" dirty="0">
                          <a:solidFill>
                            <a:schemeClr val="tx1"/>
                          </a:solidFill>
                          <a:latin typeface="Arial" panose="020B0604020202020204" pitchFamily="34" charset="0"/>
                          <a:cs typeface="Arial" panose="020B0604020202020204" pitchFamily="34" charset="0"/>
                        </a:rPr>
                        <a:t> of Project</a:t>
                      </a:r>
                      <a:endParaRPr lang="en-US" sz="1800" b="1" dirty="0">
                        <a:solidFill>
                          <a:schemeClr val="tx1"/>
                        </a:solidFill>
                        <a:latin typeface="Arial" panose="020B0604020202020204" pitchFamily="34" charset="0"/>
                        <a:cs typeface="Arial" panose="020B0604020202020204" pitchFamily="34" charset="0"/>
                      </a:endParaRPr>
                    </a:p>
                  </a:txBody>
                  <a:tcPr marT="45716" marB="45716"/>
                </a:tc>
                <a:tc>
                  <a:txBody>
                    <a:bodyPr/>
                    <a:lstStyle/>
                    <a:p>
                      <a:r>
                        <a:rPr lang="en-US" sz="1800" dirty="0">
                          <a:solidFill>
                            <a:schemeClr val="tx1"/>
                          </a:solidFill>
                          <a:latin typeface="Arial" panose="020B0604020202020204" pitchFamily="34" charset="0"/>
                          <a:cs typeface="Arial" panose="020B0604020202020204" pitchFamily="34" charset="0"/>
                        </a:rPr>
                        <a:t>202(b)(2,3,6(A)</a:t>
                      </a:r>
                      <a:r>
                        <a:rPr lang="en-US" sz="1800" baseline="0" dirty="0">
                          <a:solidFill>
                            <a:schemeClr val="tx1"/>
                          </a:solidFill>
                          <a:latin typeface="Arial" panose="020B0604020202020204" pitchFamily="34" charset="0"/>
                          <a:cs typeface="Arial" panose="020B0604020202020204" pitchFamily="34" charset="0"/>
                        </a:rPr>
                        <a:t> &amp; (F-J))</a:t>
                      </a:r>
                      <a:endParaRPr lang="en-US" sz="1800" dirty="0">
                        <a:solidFill>
                          <a:schemeClr val="tx1"/>
                        </a:solidFill>
                        <a:latin typeface="Arial" panose="020B0604020202020204" pitchFamily="34" charset="0"/>
                        <a:cs typeface="Arial" panose="020B0604020202020204" pitchFamily="34" charset="0"/>
                      </a:endParaRPr>
                    </a:p>
                  </a:txBody>
                  <a:tcPr marT="45716" marB="45716"/>
                </a:tc>
                <a:tc>
                  <a:txBody>
                    <a:bodyPr/>
                    <a:lstStyle/>
                    <a:p>
                      <a:r>
                        <a:rPr lang="en-US" sz="1800" dirty="0">
                          <a:solidFill>
                            <a:schemeClr val="tx1"/>
                          </a:solidFill>
                          <a:latin typeface="Arial" panose="020B0604020202020204" pitchFamily="34" charset="0"/>
                          <a:cs typeface="Arial" panose="020B0604020202020204" pitchFamily="34" charset="0"/>
                        </a:rPr>
                        <a:t>Project Design </a:t>
                      </a:r>
                    </a:p>
                  </a:txBody>
                  <a:tcPr marT="45716" marB="45716"/>
                </a:tc>
                <a:extLst>
                  <a:ext uri="{0D108BD9-81ED-4DB2-BD59-A6C34878D82A}">
                    <a16:rowId xmlns:a16="http://schemas.microsoft.com/office/drawing/2014/main" val="10002"/>
                  </a:ext>
                </a:extLst>
              </a:tr>
              <a:tr h="1314207">
                <a:tc>
                  <a:txBody>
                    <a:bodyPr/>
                    <a:lstStyle/>
                    <a:p>
                      <a:r>
                        <a:rPr lang="en-US" sz="1800" b="1" dirty="0">
                          <a:solidFill>
                            <a:schemeClr val="tx1"/>
                          </a:solidFill>
                          <a:latin typeface="Arial" panose="020B0604020202020204" pitchFamily="34" charset="0"/>
                          <a:cs typeface="Arial" panose="020B0604020202020204" pitchFamily="34" charset="0"/>
                        </a:rPr>
                        <a:t>Description</a:t>
                      </a:r>
                      <a:r>
                        <a:rPr lang="en-US" sz="1800" b="1" baseline="0" dirty="0">
                          <a:solidFill>
                            <a:schemeClr val="tx1"/>
                          </a:solidFill>
                          <a:latin typeface="Arial" panose="020B0604020202020204" pitchFamily="34" charset="0"/>
                          <a:cs typeface="Arial" panose="020B0604020202020204" pitchFamily="34" charset="0"/>
                        </a:rPr>
                        <a:t> of coordination strategies and alignment with State and student academic achievement standards</a:t>
                      </a:r>
                      <a:endParaRPr lang="en-US" sz="1800" b="1" dirty="0">
                        <a:solidFill>
                          <a:schemeClr val="tx1"/>
                        </a:solidFill>
                        <a:latin typeface="Arial" panose="020B0604020202020204" pitchFamily="34" charset="0"/>
                        <a:cs typeface="Arial" panose="020B0604020202020204" pitchFamily="34" charset="0"/>
                      </a:endParaRPr>
                    </a:p>
                  </a:txBody>
                  <a:tcPr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panose="020B0604020202020204" pitchFamily="34" charset="0"/>
                          <a:cs typeface="Arial" panose="020B0604020202020204" pitchFamily="34" charset="0"/>
                        </a:rPr>
                        <a:t>202(b)(4(A-B),6(B-C)</a:t>
                      </a:r>
                      <a:r>
                        <a:rPr lang="en-US" sz="1800" baseline="0" dirty="0">
                          <a:solidFill>
                            <a:schemeClr val="tx1"/>
                          </a:solidFill>
                          <a:latin typeface="Arial" panose="020B0604020202020204" pitchFamily="34" charset="0"/>
                          <a:cs typeface="Arial" panose="020B0604020202020204" pitchFamily="34" charset="0"/>
                        </a:rPr>
                        <a:t> &amp; (E))</a:t>
                      </a:r>
                      <a:endParaRPr lang="en-US" sz="1800" dirty="0">
                        <a:solidFill>
                          <a:schemeClr val="tx1"/>
                        </a:solidFill>
                        <a:latin typeface="Arial" panose="020B0604020202020204" pitchFamily="34" charset="0"/>
                        <a:cs typeface="Arial" panose="020B0604020202020204" pitchFamily="34" charset="0"/>
                      </a:endParaRPr>
                    </a:p>
                    <a:p>
                      <a:endParaRPr lang="en-US" sz="1800" dirty="0">
                        <a:solidFill>
                          <a:schemeClr val="tx1"/>
                        </a:solidFill>
                        <a:latin typeface="Arial" panose="020B0604020202020204" pitchFamily="34" charset="0"/>
                        <a:cs typeface="Arial" panose="020B0604020202020204" pitchFamily="34" charset="0"/>
                      </a:endParaRPr>
                    </a:p>
                  </a:txBody>
                  <a:tcPr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panose="020B0604020202020204" pitchFamily="34" charset="0"/>
                          <a:cs typeface="Arial" panose="020B0604020202020204" pitchFamily="34" charset="0"/>
                        </a:rPr>
                        <a:t>Project</a:t>
                      </a:r>
                      <a:r>
                        <a:rPr lang="en-US" sz="1800" baseline="0" dirty="0">
                          <a:solidFill>
                            <a:schemeClr val="tx1"/>
                          </a:solidFill>
                          <a:latin typeface="Arial" panose="020B0604020202020204" pitchFamily="34" charset="0"/>
                          <a:cs typeface="Arial" panose="020B0604020202020204" pitchFamily="34" charset="0"/>
                        </a:rPr>
                        <a:t> Design </a:t>
                      </a:r>
                      <a:endParaRPr lang="en-US" sz="1800" dirty="0">
                        <a:solidFill>
                          <a:schemeClr val="tx1"/>
                        </a:solidFill>
                        <a:latin typeface="Arial" panose="020B0604020202020204" pitchFamily="34" charset="0"/>
                        <a:cs typeface="Arial" panose="020B0604020202020204" pitchFamily="34" charset="0"/>
                      </a:endParaRPr>
                    </a:p>
                    <a:p>
                      <a:endParaRPr lang="en-US" sz="1800" dirty="0">
                        <a:solidFill>
                          <a:schemeClr val="tx1"/>
                        </a:solidFill>
                        <a:latin typeface="Arial" panose="020B0604020202020204" pitchFamily="34" charset="0"/>
                        <a:cs typeface="Arial" panose="020B0604020202020204" pitchFamily="34" charset="0"/>
                      </a:endParaRPr>
                    </a:p>
                  </a:txBody>
                  <a:tcPr marT="45716" marB="45716"/>
                </a:tc>
                <a:extLst>
                  <a:ext uri="{0D108BD9-81ED-4DB2-BD59-A6C34878D82A}">
                    <a16:rowId xmlns:a16="http://schemas.microsoft.com/office/drawing/2014/main" val="10003"/>
                  </a:ext>
                </a:extLst>
              </a:tr>
              <a:tr h="13142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Arial" panose="020B0604020202020204" pitchFamily="34" charset="0"/>
                          <a:cs typeface="Arial" panose="020B0604020202020204" pitchFamily="34" charset="0"/>
                        </a:rPr>
                        <a:t>Assessment</a:t>
                      </a:r>
                      <a:r>
                        <a:rPr lang="en-US" sz="1800" b="1" baseline="0" dirty="0">
                          <a:solidFill>
                            <a:schemeClr val="tx1"/>
                          </a:solidFill>
                          <a:latin typeface="Arial" panose="020B0604020202020204" pitchFamily="34" charset="0"/>
                          <a:cs typeface="Arial" panose="020B0604020202020204" pitchFamily="34" charset="0"/>
                        </a:rPr>
                        <a:t> of the resources available</a:t>
                      </a:r>
                      <a:endParaRPr lang="en-US" sz="1800" b="1" dirty="0">
                        <a:solidFill>
                          <a:schemeClr val="tx1"/>
                        </a:solidFill>
                        <a:latin typeface="Arial" panose="020B0604020202020204" pitchFamily="34" charset="0"/>
                        <a:cs typeface="Arial" panose="020B0604020202020204" pitchFamily="34" charset="0"/>
                      </a:endParaRPr>
                    </a:p>
                    <a:p>
                      <a:endParaRPr lang="en-US" sz="1800" b="1" dirty="0">
                        <a:solidFill>
                          <a:schemeClr val="tx1"/>
                        </a:solidFill>
                        <a:latin typeface="Arial" panose="020B0604020202020204" pitchFamily="34" charset="0"/>
                        <a:cs typeface="Arial" panose="020B0604020202020204" pitchFamily="34" charset="0"/>
                      </a:endParaRPr>
                    </a:p>
                  </a:txBody>
                  <a:tcPr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panose="020B0604020202020204" pitchFamily="34" charset="0"/>
                          <a:cs typeface="Arial" panose="020B0604020202020204" pitchFamily="34" charset="0"/>
                        </a:rPr>
                        <a:t>202(b)(5)</a:t>
                      </a:r>
                    </a:p>
                    <a:p>
                      <a:endParaRPr lang="en-US" sz="1800" dirty="0">
                        <a:solidFill>
                          <a:schemeClr val="tx1"/>
                        </a:solidFill>
                        <a:latin typeface="Arial" panose="020B0604020202020204" pitchFamily="34" charset="0"/>
                        <a:cs typeface="Arial" panose="020B0604020202020204" pitchFamily="34" charset="0"/>
                      </a:endParaRPr>
                    </a:p>
                  </a:txBody>
                  <a:tcPr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solidFill>
                            <a:schemeClr val="tx1"/>
                          </a:solidFill>
                          <a:latin typeface="Arial" panose="020B0604020202020204" pitchFamily="34" charset="0"/>
                          <a:cs typeface="Arial" panose="020B0604020202020204" pitchFamily="34" charset="0"/>
                        </a:rPr>
                        <a:t>Management Plan,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solidFill>
                            <a:schemeClr val="tx1"/>
                          </a:solidFill>
                          <a:latin typeface="Arial" panose="020B0604020202020204" pitchFamily="34" charset="0"/>
                          <a:cs typeface="Arial" panose="020B0604020202020204" pitchFamily="34" charset="0"/>
                        </a:rPr>
                        <a:t>Adequacy of Resources, Budget Narrative</a:t>
                      </a:r>
                      <a:endParaRPr lang="en-US" sz="1800" dirty="0">
                        <a:solidFill>
                          <a:schemeClr val="tx1"/>
                        </a:solidFill>
                        <a:latin typeface="Arial" panose="020B0604020202020204" pitchFamily="34" charset="0"/>
                        <a:cs typeface="Arial" panose="020B0604020202020204" pitchFamily="34" charset="0"/>
                      </a:endParaRPr>
                    </a:p>
                  </a:txBody>
                  <a:tcPr marT="45716" marB="45716"/>
                </a:tc>
                <a:extLst>
                  <a:ext uri="{0D108BD9-81ED-4DB2-BD59-A6C34878D82A}">
                    <a16:rowId xmlns:a16="http://schemas.microsoft.com/office/drawing/2014/main" val="10004"/>
                  </a:ext>
                </a:extLst>
              </a:tr>
              <a:tr h="8213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Arial" panose="020B0604020202020204" pitchFamily="34" charset="0"/>
                          <a:cs typeface="Arial" panose="020B0604020202020204" pitchFamily="34" charset="0"/>
                        </a:rPr>
                        <a:t>Description</a:t>
                      </a:r>
                      <a:r>
                        <a:rPr lang="en-US" sz="1800" b="1" baseline="0" dirty="0">
                          <a:solidFill>
                            <a:schemeClr val="tx1"/>
                          </a:solidFill>
                          <a:latin typeface="Arial" panose="020B0604020202020204" pitchFamily="34" charset="0"/>
                          <a:cs typeface="Arial" panose="020B0604020202020204" pitchFamily="34" charset="0"/>
                        </a:rPr>
                        <a:t> of Evaluation Plan</a:t>
                      </a:r>
                      <a:endParaRPr lang="en-US" sz="1800" b="1" dirty="0">
                        <a:solidFill>
                          <a:schemeClr val="tx1"/>
                        </a:solidFill>
                        <a:latin typeface="Arial" panose="020B0604020202020204" pitchFamily="34" charset="0"/>
                        <a:cs typeface="Arial" panose="020B0604020202020204" pitchFamily="34" charset="0"/>
                      </a:endParaRPr>
                    </a:p>
                    <a:p>
                      <a:endParaRPr lang="en-US" sz="1800" b="1" dirty="0">
                        <a:solidFill>
                          <a:schemeClr val="tx1"/>
                        </a:solidFill>
                        <a:latin typeface="Arial" panose="020B0604020202020204" pitchFamily="34" charset="0"/>
                        <a:cs typeface="Arial" panose="020B0604020202020204" pitchFamily="34" charset="0"/>
                      </a:endParaRPr>
                    </a:p>
                  </a:txBody>
                  <a:tcPr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panose="020B0604020202020204" pitchFamily="34" charset="0"/>
                          <a:cs typeface="Arial" panose="020B0604020202020204" pitchFamily="34" charset="0"/>
                        </a:rPr>
                        <a:t>202(b)(6(D) &amp; (K))</a:t>
                      </a:r>
                    </a:p>
                    <a:p>
                      <a:endParaRPr lang="en-US" sz="1800" dirty="0">
                        <a:solidFill>
                          <a:schemeClr val="tx1"/>
                        </a:solidFill>
                        <a:latin typeface="Arial" panose="020B0604020202020204" pitchFamily="34" charset="0"/>
                        <a:cs typeface="Arial" panose="020B0604020202020204" pitchFamily="34" charset="0"/>
                      </a:endParaRPr>
                    </a:p>
                  </a:txBody>
                  <a:tcPr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Arial" panose="020B0604020202020204" pitchFamily="34" charset="0"/>
                          <a:cs typeface="Arial" panose="020B0604020202020204" pitchFamily="34" charset="0"/>
                        </a:rPr>
                        <a:t>Evaluation Plan</a:t>
                      </a:r>
                    </a:p>
                    <a:p>
                      <a:endParaRPr lang="en-US" sz="1800" dirty="0">
                        <a:solidFill>
                          <a:schemeClr val="tx1"/>
                        </a:solidFill>
                        <a:latin typeface="Arial" panose="020B0604020202020204" pitchFamily="34" charset="0"/>
                        <a:cs typeface="Arial" panose="020B0604020202020204" pitchFamily="34" charset="0"/>
                      </a:endParaRPr>
                    </a:p>
                  </a:txBody>
                  <a:tcPr marT="45716" marB="45716"/>
                </a:tc>
                <a:extLst>
                  <a:ext uri="{0D108BD9-81ED-4DB2-BD59-A6C34878D82A}">
                    <a16:rowId xmlns:a16="http://schemas.microsoft.com/office/drawing/2014/main" val="10005"/>
                  </a:ext>
                </a:extLst>
              </a:tr>
            </a:tbl>
          </a:graphicData>
        </a:graphic>
      </p:graphicFrame>
      <p:sp>
        <p:nvSpPr>
          <p:cNvPr id="105509" name="Slide Number Placeholder 1"/>
          <p:cNvSpPr>
            <a:spLocks noGrp="1"/>
          </p:cNvSpPr>
          <p:nvPr>
            <p:ph type="sldNum" sz="quarter" idx="4294967295"/>
          </p:nvPr>
        </p:nvSpPr>
        <p:spPr bwMode="auto">
          <a:xfrm>
            <a:off x="3990975" y="6249988"/>
            <a:ext cx="11620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10D4F76-CC5C-4E89-AF02-75F511A76577}" type="slidenum">
              <a:rPr lang="en-US" altLang="en-US">
                <a:solidFill>
                  <a:srgbClr val="333333"/>
                </a:solidFill>
              </a:rPr>
              <a:pPr eaLnBrk="1" hangingPunct="1"/>
              <a:t>20</a:t>
            </a:fld>
            <a:endParaRPr lang="en-US" altLang="en-US">
              <a:solidFill>
                <a:srgbClr val="333333"/>
              </a:solidFill>
            </a:endParaRPr>
          </a:p>
        </p:txBody>
      </p:sp>
    </p:spTree>
    <p:extLst>
      <p:ext uri="{BB962C8B-B14F-4D97-AF65-F5344CB8AC3E}">
        <p14:creationId xmlns:p14="http://schemas.microsoft.com/office/powerpoint/2010/main" val="113327925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21</a:t>
            </a:fld>
            <a:endParaRPr lang="en-US" altLang="en-US">
              <a:solidFill>
                <a:prstClr val="black"/>
              </a:solidFill>
            </a:endParaRPr>
          </a:p>
        </p:txBody>
      </p:sp>
      <p:sp>
        <p:nvSpPr>
          <p:cNvPr id="3" name="Title 1"/>
          <p:cNvSpPr txBox="1">
            <a:spLocks/>
          </p:cNvSpPr>
          <p:nvPr/>
        </p:nvSpPr>
        <p:spPr>
          <a:xfrm>
            <a:off x="441434" y="228600"/>
            <a:ext cx="8321566"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Needs Assessment</a:t>
            </a: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457200" y="1316653"/>
            <a:ext cx="8229600" cy="4893647"/>
          </a:xfrm>
          <a:prstGeom prst="rect">
            <a:avLst/>
          </a:prstGeom>
        </p:spPr>
        <p:txBody>
          <a:bodyPr wrap="square">
            <a:spAutoFit/>
          </a:bodyPr>
          <a:lstStyle/>
          <a:p>
            <a:pPr marL="342900" indent="-342900" fontAlgn="base">
              <a:spcBef>
                <a:spcPct val="0"/>
              </a:spcBef>
              <a:spcAft>
                <a:spcPct val="0"/>
              </a:spcAft>
              <a:buFont typeface="Arial" panose="020B0604020202020204" pitchFamily="34" charset="0"/>
              <a:buChar char="•"/>
              <a:defRPr/>
            </a:pPr>
            <a:r>
              <a:rPr lang="en-US" altLang="en-US" sz="2400" dirty="0">
                <a:solidFill>
                  <a:prstClr val="black"/>
                </a:solidFill>
                <a:cs typeface="Arial" panose="020B0604020202020204" pitchFamily="34" charset="0"/>
              </a:rPr>
              <a:t>Applicants must conduct a needs assessment of the proposed partners to determine the current processes for preparation, ongoing training, professional development, and retention of all general and special education teachers, principals, and early childhood teachers. </a:t>
            </a:r>
          </a:p>
          <a:p>
            <a:pPr fontAlgn="base">
              <a:spcBef>
                <a:spcPct val="0"/>
              </a:spcBef>
              <a:spcAft>
                <a:spcPct val="0"/>
              </a:spcAft>
              <a:defRPr/>
            </a:pPr>
            <a:endParaRPr lang="en-US" altLang="en-US" sz="2400" dirty="0">
              <a:solidFill>
                <a:prstClr val="black"/>
              </a:solidFill>
              <a:cs typeface="Arial" panose="020B0604020202020204" pitchFamily="34" charset="0"/>
            </a:endParaRPr>
          </a:p>
          <a:p>
            <a:pPr marL="342900" indent="-342900" fontAlgn="base">
              <a:spcBef>
                <a:spcPct val="0"/>
              </a:spcBef>
              <a:spcAft>
                <a:spcPct val="0"/>
              </a:spcAft>
              <a:buFont typeface="Arial" panose="020B0604020202020204" pitchFamily="34" charset="0"/>
              <a:buChar char="•"/>
              <a:defRPr/>
            </a:pPr>
            <a:r>
              <a:rPr lang="en-US" altLang="en-US" sz="2400" dirty="0">
                <a:solidFill>
                  <a:prstClr val="black"/>
                </a:solidFill>
                <a:cs typeface="Arial" panose="020B0604020202020204" pitchFamily="34" charset="0"/>
              </a:rPr>
              <a:t>Applicants might also consider identifying the weaknesses of the current processes in an effort to understand how to improve them.</a:t>
            </a:r>
          </a:p>
          <a:p>
            <a:pPr fontAlgn="base">
              <a:spcBef>
                <a:spcPct val="0"/>
              </a:spcBef>
              <a:spcAft>
                <a:spcPct val="0"/>
              </a:spcAft>
              <a:defRPr/>
            </a:pPr>
            <a:endParaRPr lang="en-US" altLang="en-US" sz="2400" dirty="0">
              <a:solidFill>
                <a:prstClr val="black"/>
              </a:solidFill>
              <a:cs typeface="Arial" panose="020B0604020202020204" pitchFamily="34" charset="0"/>
            </a:endParaRPr>
          </a:p>
          <a:p>
            <a:pPr marL="342900" indent="-342900" fontAlgn="base">
              <a:spcBef>
                <a:spcPct val="0"/>
              </a:spcBef>
              <a:spcAft>
                <a:spcPct val="0"/>
              </a:spcAft>
              <a:buFont typeface="Arial" panose="020B0604020202020204" pitchFamily="34" charset="0"/>
              <a:buChar char="•"/>
              <a:defRPr/>
            </a:pPr>
            <a:r>
              <a:rPr lang="en-US" altLang="en-US" sz="2400" dirty="0">
                <a:solidFill>
                  <a:prstClr val="black"/>
                </a:solidFill>
                <a:cs typeface="Arial" panose="020B0604020202020204" pitchFamily="34" charset="0"/>
              </a:rPr>
              <a:t>Needs Assessment is not a part of the project narrative and should be uploaded separately into </a:t>
            </a:r>
            <a:r>
              <a:rPr lang="en-US" altLang="en-US" sz="2400" b="1" dirty="0">
                <a:solidFill>
                  <a:prstClr val="black"/>
                </a:solidFill>
                <a:cs typeface="Arial" panose="020B0604020202020204" pitchFamily="34" charset="0"/>
              </a:rPr>
              <a:t>Appendix C.</a:t>
            </a:r>
          </a:p>
        </p:txBody>
      </p:sp>
    </p:spTree>
    <p:extLst>
      <p:ext uri="{BB962C8B-B14F-4D97-AF65-F5344CB8AC3E}">
        <p14:creationId xmlns:p14="http://schemas.microsoft.com/office/powerpoint/2010/main" val="347647845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22</a:t>
            </a:fld>
            <a:endParaRPr lang="en-US" altLang="en-US">
              <a:solidFill>
                <a:prstClr val="black"/>
              </a:solidFill>
            </a:endParaRPr>
          </a:p>
        </p:txBody>
      </p:sp>
      <p:sp>
        <p:nvSpPr>
          <p:cNvPr id="3" name="Title 1"/>
          <p:cNvSpPr txBox="1">
            <a:spLocks/>
          </p:cNvSpPr>
          <p:nvPr/>
        </p:nvSpPr>
        <p:spPr>
          <a:xfrm>
            <a:off x="395451" y="0"/>
            <a:ext cx="8321566"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Description of the Project</a:t>
            </a: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441434" y="1143000"/>
            <a:ext cx="8229600" cy="5293757"/>
          </a:xfrm>
          <a:prstGeom prst="rect">
            <a:avLst/>
          </a:prstGeom>
        </p:spPr>
        <p:txBody>
          <a:bodyPr wrap="square">
            <a:spAutoFit/>
          </a:bodyPr>
          <a:lstStyle/>
          <a:p>
            <a:pPr marL="342900" indent="-342900" fontAlgn="base">
              <a:spcBef>
                <a:spcPct val="0"/>
              </a:spcBef>
              <a:spcAft>
                <a:spcPct val="0"/>
              </a:spcAft>
              <a:buFont typeface="Arial" panose="020B0604020202020204" pitchFamily="34" charset="0"/>
              <a:buChar char="•"/>
              <a:defRPr/>
            </a:pPr>
            <a:r>
              <a:rPr lang="en-US" altLang="en-US" sz="2200" b="1" dirty="0">
                <a:solidFill>
                  <a:prstClr val="black"/>
                </a:solidFill>
                <a:cs typeface="Arial" panose="020B0604020202020204" pitchFamily="34" charset="0"/>
              </a:rPr>
              <a:t>Describe how the partnership will prepare teachers:</a:t>
            </a:r>
          </a:p>
          <a:p>
            <a:pPr marL="800100" lvl="1" indent="-342900" fontAlgn="base">
              <a:spcBef>
                <a:spcPct val="0"/>
              </a:spcBef>
              <a:spcAft>
                <a:spcPct val="0"/>
              </a:spcAft>
              <a:buFont typeface="Courier New" panose="02070309020205020404" pitchFamily="49" charset="0"/>
              <a:buChar char="o"/>
              <a:defRPr/>
            </a:pPr>
            <a:r>
              <a:rPr lang="en-US" altLang="en-US" sz="2000" dirty="0">
                <a:solidFill>
                  <a:prstClr val="black"/>
                </a:solidFill>
                <a:cs typeface="Arial" panose="020B0604020202020204" pitchFamily="34" charset="0"/>
              </a:rPr>
              <a:t>With strong teaching skills </a:t>
            </a:r>
          </a:p>
          <a:p>
            <a:pPr marL="800100" lvl="1" indent="-342900" fontAlgn="base">
              <a:spcBef>
                <a:spcPct val="0"/>
              </a:spcBef>
              <a:spcAft>
                <a:spcPct val="0"/>
              </a:spcAft>
              <a:buFont typeface="Courier New" panose="02070309020205020404" pitchFamily="49" charset="0"/>
              <a:buChar char="o"/>
              <a:defRPr/>
            </a:pPr>
            <a:r>
              <a:rPr lang="en-US" altLang="en-US" sz="2000" dirty="0">
                <a:solidFill>
                  <a:prstClr val="black"/>
                </a:solidFill>
                <a:cs typeface="Arial" panose="020B0604020202020204" pitchFamily="34" charset="0"/>
              </a:rPr>
              <a:t>To use research and data to modify and improve classroom instruction</a:t>
            </a:r>
          </a:p>
          <a:p>
            <a:pPr marL="800100" lvl="1" indent="-342900" fontAlgn="base">
              <a:spcBef>
                <a:spcPct val="0"/>
              </a:spcBef>
              <a:spcAft>
                <a:spcPct val="0"/>
              </a:spcAft>
              <a:buFont typeface="Courier New" panose="02070309020205020404" pitchFamily="49" charset="0"/>
              <a:buChar char="o"/>
              <a:defRPr/>
            </a:pPr>
            <a:r>
              <a:rPr lang="en-US" altLang="en-US" sz="2000" dirty="0">
                <a:solidFill>
                  <a:prstClr val="black"/>
                </a:solidFill>
                <a:cs typeface="Arial" panose="020B0604020202020204" pitchFamily="34" charset="0"/>
              </a:rPr>
              <a:t>To teach students with disabilities</a:t>
            </a:r>
            <a:r>
              <a:rPr lang="en-US" altLang="en-US" sz="2000" dirty="0">
                <a:cs typeface="Arial" panose="020B0604020202020204" pitchFamily="34" charset="0"/>
              </a:rPr>
              <a:t>, i</a:t>
            </a:r>
            <a:r>
              <a:rPr lang="en-US" altLang="en-US" sz="2000" dirty="0">
                <a:solidFill>
                  <a:prstClr val="black"/>
                </a:solidFill>
                <a:cs typeface="Arial" panose="020B0604020202020204" pitchFamily="34" charset="0"/>
              </a:rPr>
              <a:t>ncluding as member of IEP team under IDEA</a:t>
            </a:r>
          </a:p>
          <a:p>
            <a:pPr marL="800100" lvl="1" indent="-342900" fontAlgn="base">
              <a:spcBef>
                <a:spcPct val="0"/>
              </a:spcBef>
              <a:spcAft>
                <a:spcPct val="0"/>
              </a:spcAft>
              <a:buFont typeface="Courier New" panose="02070309020205020404" pitchFamily="49" charset="0"/>
              <a:buChar char="o"/>
              <a:defRPr/>
            </a:pPr>
            <a:r>
              <a:rPr lang="en-US" altLang="en-US" sz="2000" dirty="0">
                <a:solidFill>
                  <a:prstClr val="black"/>
                </a:solidFill>
                <a:cs typeface="Arial" panose="020B0604020202020204" pitchFamily="34" charset="0"/>
              </a:rPr>
              <a:t>To teach limited English Learners </a:t>
            </a:r>
          </a:p>
          <a:p>
            <a:pPr marL="800100" lvl="1" indent="-342900" fontAlgn="base">
              <a:spcBef>
                <a:spcPct val="0"/>
              </a:spcBef>
              <a:spcAft>
                <a:spcPct val="0"/>
              </a:spcAft>
              <a:buFont typeface="Courier New" panose="02070309020205020404" pitchFamily="49" charset="0"/>
              <a:buChar char="o"/>
              <a:defRPr/>
            </a:pPr>
            <a:endParaRPr lang="en-US" altLang="en-US" sz="2000" dirty="0">
              <a:solidFill>
                <a:prstClr val="black"/>
              </a:solidFill>
              <a:cs typeface="Arial" panose="020B0604020202020204" pitchFamily="34" charset="0"/>
            </a:endParaRPr>
          </a:p>
          <a:p>
            <a:pPr marL="342900" indent="-342900" fontAlgn="base">
              <a:spcBef>
                <a:spcPct val="0"/>
              </a:spcBef>
              <a:spcAft>
                <a:spcPct val="0"/>
              </a:spcAft>
              <a:buFont typeface="Arial" panose="020B0604020202020204" pitchFamily="34" charset="0"/>
              <a:buChar char="•"/>
              <a:defRPr/>
            </a:pPr>
            <a:r>
              <a:rPr lang="en-US" altLang="en-US" sz="2200" b="1" dirty="0">
                <a:solidFill>
                  <a:prstClr val="black"/>
                </a:solidFill>
                <a:cs typeface="Arial" panose="020B0604020202020204" pitchFamily="34" charset="0"/>
              </a:rPr>
              <a:t>Describe how IHE faculty will work with LEA teachers to provide professional development and to implement literacy programs.</a:t>
            </a:r>
          </a:p>
          <a:p>
            <a:pPr marL="342900" indent="-342900" fontAlgn="base">
              <a:spcBef>
                <a:spcPct val="0"/>
              </a:spcBef>
              <a:spcAft>
                <a:spcPct val="0"/>
              </a:spcAft>
              <a:buFont typeface="Arial" panose="020B0604020202020204" pitchFamily="34" charset="0"/>
              <a:buChar char="•"/>
              <a:defRPr/>
            </a:pPr>
            <a:r>
              <a:rPr lang="en-US" altLang="en-US" sz="2200" b="1" dirty="0">
                <a:solidFill>
                  <a:prstClr val="black"/>
                </a:solidFill>
                <a:cs typeface="Arial" panose="020B0604020202020204" pitchFamily="34" charset="0"/>
              </a:rPr>
              <a:t>Describe how applicant will design, implement, or enhance a year-long rigorous teaching pre-service clinical component.</a:t>
            </a:r>
          </a:p>
          <a:p>
            <a:pPr marL="342900" indent="-342900" fontAlgn="base">
              <a:spcBef>
                <a:spcPct val="0"/>
              </a:spcBef>
              <a:spcAft>
                <a:spcPct val="0"/>
              </a:spcAft>
              <a:buFont typeface="Arial" panose="020B0604020202020204" pitchFamily="34" charset="0"/>
              <a:buChar char="•"/>
              <a:defRPr/>
            </a:pPr>
            <a:r>
              <a:rPr lang="en-US" altLang="en-US" sz="2200" b="1" dirty="0">
                <a:solidFill>
                  <a:prstClr val="black"/>
                </a:solidFill>
                <a:cs typeface="Arial" panose="020B0604020202020204" pitchFamily="34" charset="0"/>
              </a:rPr>
              <a:t>Describe how the applicant will support in-service professional development activities.</a:t>
            </a:r>
          </a:p>
        </p:txBody>
      </p:sp>
    </p:spTree>
    <p:extLst>
      <p:ext uri="{BB962C8B-B14F-4D97-AF65-F5344CB8AC3E}">
        <p14:creationId xmlns:p14="http://schemas.microsoft.com/office/powerpoint/2010/main" val="14594542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23</a:t>
            </a:fld>
            <a:endParaRPr lang="en-US" altLang="en-US">
              <a:solidFill>
                <a:prstClr val="black"/>
              </a:solidFill>
            </a:endParaRPr>
          </a:p>
        </p:txBody>
      </p:sp>
      <p:sp>
        <p:nvSpPr>
          <p:cNvPr id="3" name="Title 1"/>
          <p:cNvSpPr txBox="1">
            <a:spLocks/>
          </p:cNvSpPr>
          <p:nvPr/>
        </p:nvSpPr>
        <p:spPr>
          <a:xfrm>
            <a:off x="404648" y="522287"/>
            <a:ext cx="8321566"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sz="3200" b="1" dirty="0">
                <a:solidFill>
                  <a:prstClr val="black"/>
                </a:solidFill>
                <a:cs typeface="Arial" panose="020B0604020202020204" pitchFamily="34" charset="0"/>
              </a:rPr>
              <a:t>Description of coordination strategies and alignment with State and student academic achievement standards</a:t>
            </a: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404648" y="2139940"/>
            <a:ext cx="8229600" cy="3416320"/>
          </a:xfrm>
          <a:prstGeom prst="rect">
            <a:avLst/>
          </a:prstGeom>
        </p:spPr>
        <p:txBody>
          <a:bodyPr wrap="square">
            <a:spAutoFit/>
          </a:bodyPr>
          <a:lstStyle/>
          <a:p>
            <a:pPr fontAlgn="base">
              <a:spcBef>
                <a:spcPct val="0"/>
              </a:spcBef>
              <a:spcAft>
                <a:spcPct val="0"/>
              </a:spcAft>
              <a:defRPr/>
            </a:pPr>
            <a:r>
              <a:rPr lang="en-US" altLang="en-US" sz="2400" b="1" dirty="0">
                <a:solidFill>
                  <a:prstClr val="black"/>
                </a:solidFill>
                <a:cs typeface="Arial" panose="020B0604020202020204" pitchFamily="34" charset="0"/>
              </a:rPr>
              <a:t>Description must include how the partnership plans to:</a:t>
            </a:r>
          </a:p>
          <a:p>
            <a:pPr marL="342900" indent="-342900" fontAlgn="base">
              <a:spcBef>
                <a:spcPct val="0"/>
              </a:spcBef>
              <a:spcAft>
                <a:spcPct val="0"/>
              </a:spcAft>
              <a:buFont typeface="Arial" panose="020B0604020202020204" pitchFamily="34" charset="0"/>
              <a:buChar char="•"/>
              <a:defRPr/>
            </a:pPr>
            <a:r>
              <a:rPr lang="en-US" altLang="en-US" sz="2400" dirty="0">
                <a:solidFill>
                  <a:prstClr val="black"/>
                </a:solidFill>
                <a:cs typeface="Arial" panose="020B0604020202020204" pitchFamily="34" charset="0"/>
              </a:rPr>
              <a:t>Coordinate strategies with other professional development programs, </a:t>
            </a:r>
            <a:r>
              <a:rPr lang="en-US" altLang="en-US" sz="2400" dirty="0">
                <a:cs typeface="Arial" panose="020B0604020202020204" pitchFamily="34" charset="0"/>
              </a:rPr>
              <a:t>including those that are </a:t>
            </a:r>
            <a:r>
              <a:rPr lang="en-US" altLang="en-US" sz="2400" dirty="0">
                <a:solidFill>
                  <a:prstClr val="black"/>
                </a:solidFill>
                <a:cs typeface="Arial" panose="020B0604020202020204" pitchFamily="34" charset="0"/>
              </a:rPr>
              <a:t>funded under ESEA, IDEA, and other Federal sources</a:t>
            </a:r>
          </a:p>
          <a:p>
            <a:pPr marL="342900" indent="-342900" fontAlgn="base">
              <a:spcBef>
                <a:spcPct val="0"/>
              </a:spcBef>
              <a:spcAft>
                <a:spcPct val="0"/>
              </a:spcAft>
              <a:buFont typeface="Arial" panose="020B0604020202020204" pitchFamily="34" charset="0"/>
              <a:buChar char="•"/>
              <a:defRPr/>
            </a:pPr>
            <a:r>
              <a:rPr lang="en-US" altLang="en-US" sz="2400" dirty="0">
                <a:solidFill>
                  <a:prstClr val="black"/>
                </a:solidFill>
                <a:cs typeface="Arial" panose="020B0604020202020204" pitchFamily="34" charset="0"/>
              </a:rPr>
              <a:t>Have activities that are consistent with State ESEA academic content standards, State ECE standards and domains</a:t>
            </a:r>
          </a:p>
          <a:p>
            <a:pPr marL="342900" indent="-342900" fontAlgn="base">
              <a:spcBef>
                <a:spcPct val="0"/>
              </a:spcBef>
              <a:spcAft>
                <a:spcPct val="0"/>
              </a:spcAft>
              <a:buFont typeface="Arial" panose="020B0604020202020204" pitchFamily="34" charset="0"/>
              <a:buChar char="•"/>
              <a:defRPr/>
            </a:pPr>
            <a:r>
              <a:rPr lang="en-US" altLang="en-US" sz="2400" dirty="0">
                <a:solidFill>
                  <a:prstClr val="black"/>
                </a:solidFill>
                <a:cs typeface="Arial" panose="020B0604020202020204" pitchFamily="34" charset="0"/>
              </a:rPr>
              <a:t>Correspond with the goal of improving student academic achievement </a:t>
            </a:r>
          </a:p>
        </p:txBody>
      </p:sp>
    </p:spTree>
    <p:extLst>
      <p:ext uri="{BB962C8B-B14F-4D97-AF65-F5344CB8AC3E}">
        <p14:creationId xmlns:p14="http://schemas.microsoft.com/office/powerpoint/2010/main" val="21436552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24</a:t>
            </a:fld>
            <a:endParaRPr lang="en-US" altLang="en-US">
              <a:solidFill>
                <a:prstClr val="black"/>
              </a:solidFill>
            </a:endParaRPr>
          </a:p>
        </p:txBody>
      </p:sp>
      <p:sp>
        <p:nvSpPr>
          <p:cNvPr id="3" name="Title 1"/>
          <p:cNvSpPr txBox="1">
            <a:spLocks/>
          </p:cNvSpPr>
          <p:nvPr/>
        </p:nvSpPr>
        <p:spPr>
          <a:xfrm>
            <a:off x="441434" y="228600"/>
            <a:ext cx="8321566"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sz="3200" b="1" dirty="0">
                <a:solidFill>
                  <a:prstClr val="black"/>
                </a:solidFill>
                <a:cs typeface="Arial" panose="020B0604020202020204" pitchFamily="34" charset="0"/>
              </a:rPr>
              <a:t>Assessment of the Available Resources</a:t>
            </a: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487417" y="1676400"/>
            <a:ext cx="8229600" cy="2529923"/>
          </a:xfrm>
          <a:prstGeom prst="rect">
            <a:avLst/>
          </a:prstGeom>
        </p:spPr>
        <p:txBody>
          <a:bodyPr wrap="square">
            <a:spAutoFit/>
          </a:bodyPr>
          <a:lstStyle/>
          <a:p>
            <a:pPr marL="342900" indent="-342900" defTabSz="457200" fontAlgn="base">
              <a:spcBef>
                <a:spcPct val="20000"/>
              </a:spcBef>
              <a:spcAft>
                <a:spcPct val="0"/>
              </a:spcAft>
            </a:pPr>
            <a:r>
              <a:rPr lang="en-US" altLang="en-US" sz="2400" b="1" dirty="0">
                <a:solidFill>
                  <a:srgbClr val="000000"/>
                </a:solidFill>
                <a:cs typeface="Arial" panose="020B0604020202020204" pitchFamily="34" charset="0"/>
              </a:rPr>
              <a:t>Application needs to describe resources available to the partnership</a:t>
            </a:r>
            <a:r>
              <a:rPr lang="en-US" altLang="en-US" sz="2400" dirty="0">
                <a:solidFill>
                  <a:srgbClr val="000000"/>
                </a:solidFill>
                <a:cs typeface="Arial" panose="020B0604020202020204" pitchFamily="34" charset="0"/>
              </a:rPr>
              <a:t>:</a:t>
            </a:r>
            <a:endParaRPr lang="en-US" altLang="en-US" sz="2800" dirty="0">
              <a:solidFill>
                <a:srgbClr val="000000"/>
              </a:solidFill>
              <a:cs typeface="Arial" panose="020B0604020202020204" pitchFamily="34" charset="0"/>
            </a:endParaRPr>
          </a:p>
          <a:p>
            <a:pPr marL="342900" indent="-342900" defTabSz="457200" fontAlgn="base">
              <a:spcBef>
                <a:spcPct val="20000"/>
              </a:spcBef>
              <a:spcAft>
                <a:spcPct val="0"/>
              </a:spcAft>
              <a:buFont typeface="Arial" pitchFamily="34" charset="0"/>
              <a:buChar char="•"/>
            </a:pPr>
            <a:r>
              <a:rPr lang="en-US" altLang="en-US" sz="2400" dirty="0">
                <a:solidFill>
                  <a:srgbClr val="000000"/>
                </a:solidFill>
                <a:cs typeface="Arial" panose="020B0604020202020204" pitchFamily="34" charset="0"/>
              </a:rPr>
              <a:t>Integration of funds from related sources</a:t>
            </a:r>
          </a:p>
          <a:p>
            <a:pPr marL="342900" indent="-342900" defTabSz="457200" fontAlgn="base">
              <a:spcBef>
                <a:spcPct val="20000"/>
              </a:spcBef>
              <a:spcAft>
                <a:spcPct val="0"/>
              </a:spcAft>
              <a:buFont typeface="Arial" pitchFamily="34" charset="0"/>
              <a:buChar char="•"/>
            </a:pPr>
            <a:r>
              <a:rPr lang="en-US" altLang="en-US" sz="2400" dirty="0">
                <a:solidFill>
                  <a:srgbClr val="000000"/>
                </a:solidFill>
                <a:cs typeface="Arial" panose="020B0604020202020204" pitchFamily="34" charset="0"/>
              </a:rPr>
              <a:t>Intended use of grant funds</a:t>
            </a:r>
          </a:p>
          <a:p>
            <a:pPr marL="342900" indent="-342900" defTabSz="457200" fontAlgn="base">
              <a:spcBef>
                <a:spcPct val="20000"/>
              </a:spcBef>
              <a:spcAft>
                <a:spcPct val="0"/>
              </a:spcAft>
              <a:buFont typeface="Arial" pitchFamily="34" charset="0"/>
              <a:buChar char="•"/>
            </a:pPr>
            <a:r>
              <a:rPr lang="en-US" altLang="en-US" sz="2400" dirty="0">
                <a:solidFill>
                  <a:srgbClr val="000000"/>
                </a:solidFill>
                <a:cs typeface="Arial" panose="020B0604020202020204" pitchFamily="34" charset="0"/>
              </a:rPr>
              <a:t>Commitment of the resources of the partnership to required project activities</a:t>
            </a:r>
          </a:p>
        </p:txBody>
      </p:sp>
    </p:spTree>
    <p:extLst>
      <p:ext uri="{BB962C8B-B14F-4D97-AF65-F5344CB8AC3E}">
        <p14:creationId xmlns:p14="http://schemas.microsoft.com/office/powerpoint/2010/main" val="191950189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25</a:t>
            </a:fld>
            <a:endParaRPr lang="en-US" altLang="en-US">
              <a:solidFill>
                <a:prstClr val="black"/>
              </a:solidFill>
            </a:endParaRPr>
          </a:p>
        </p:txBody>
      </p:sp>
      <p:sp>
        <p:nvSpPr>
          <p:cNvPr id="3" name="Title 1"/>
          <p:cNvSpPr txBox="1">
            <a:spLocks/>
          </p:cNvSpPr>
          <p:nvPr/>
        </p:nvSpPr>
        <p:spPr>
          <a:xfrm>
            <a:off x="441434" y="228600"/>
            <a:ext cx="8321566"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Description of Evaluation Plan</a:t>
            </a: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6" name="Rectangle 5"/>
          <p:cNvSpPr/>
          <p:nvPr/>
        </p:nvSpPr>
        <p:spPr>
          <a:xfrm>
            <a:off x="441434" y="1752600"/>
            <a:ext cx="8229600" cy="2708434"/>
          </a:xfrm>
          <a:prstGeom prst="rect">
            <a:avLst/>
          </a:prstGeom>
        </p:spPr>
        <p:txBody>
          <a:bodyPr wrap="square">
            <a:spAutoFit/>
          </a:bodyPr>
          <a:lstStyle/>
          <a:p>
            <a:pPr fontAlgn="base">
              <a:spcBef>
                <a:spcPct val="0"/>
              </a:spcBef>
              <a:spcAft>
                <a:spcPct val="0"/>
              </a:spcAft>
              <a:defRPr/>
            </a:pPr>
            <a:r>
              <a:rPr lang="en-US" altLang="en-US" sz="2600" b="1" dirty="0">
                <a:solidFill>
                  <a:prstClr val="black"/>
                </a:solidFill>
                <a:cs typeface="Arial" panose="020B0604020202020204" pitchFamily="34" charset="0"/>
              </a:rPr>
              <a:t>Application needs to describe: </a:t>
            </a:r>
          </a:p>
          <a:p>
            <a:pPr fontAlgn="base">
              <a:spcBef>
                <a:spcPct val="0"/>
              </a:spcBef>
              <a:spcAft>
                <a:spcPct val="0"/>
              </a:spcAft>
              <a:defRPr/>
            </a:pPr>
            <a:endParaRPr lang="en-US" altLang="en-US" sz="2400" dirty="0">
              <a:solidFill>
                <a:prstClr val="black"/>
              </a:solidFill>
              <a:cs typeface="Arial" panose="020B0604020202020204" pitchFamily="34" charset="0"/>
            </a:endParaRPr>
          </a:p>
          <a:p>
            <a:pPr marL="342900" indent="-342900" fontAlgn="base">
              <a:spcBef>
                <a:spcPct val="0"/>
              </a:spcBef>
              <a:spcAft>
                <a:spcPct val="0"/>
              </a:spcAft>
              <a:buFont typeface="Arial" panose="020B0604020202020204" pitchFamily="34" charset="0"/>
              <a:buChar char="•"/>
              <a:defRPr/>
            </a:pPr>
            <a:r>
              <a:rPr lang="en-US" altLang="en-US" sz="2400" dirty="0">
                <a:solidFill>
                  <a:prstClr val="black"/>
                </a:solidFill>
                <a:cs typeface="Arial" panose="020B0604020202020204" pitchFamily="34" charset="0"/>
              </a:rPr>
              <a:t>The evaluation plan under section 204(a) of the HEA</a:t>
            </a:r>
          </a:p>
          <a:p>
            <a:pPr fontAlgn="base">
              <a:spcBef>
                <a:spcPct val="0"/>
              </a:spcBef>
              <a:spcAft>
                <a:spcPct val="0"/>
              </a:spcAft>
              <a:defRPr/>
            </a:pPr>
            <a:endParaRPr lang="en-US" altLang="en-US" sz="2400" dirty="0">
              <a:solidFill>
                <a:prstClr val="black"/>
              </a:solidFill>
              <a:cs typeface="Arial" panose="020B0604020202020204" pitchFamily="34" charset="0"/>
            </a:endParaRPr>
          </a:p>
          <a:p>
            <a:pPr marL="342900" indent="-342900" fontAlgn="base">
              <a:spcBef>
                <a:spcPct val="0"/>
              </a:spcBef>
              <a:spcAft>
                <a:spcPct val="0"/>
              </a:spcAft>
              <a:buFont typeface="Arial" panose="020B0604020202020204" pitchFamily="34" charset="0"/>
              <a:buChar char="•"/>
              <a:defRPr/>
            </a:pPr>
            <a:r>
              <a:rPr lang="en-US" altLang="en-US" sz="2400" dirty="0">
                <a:solidFill>
                  <a:prstClr val="black"/>
                </a:solidFill>
                <a:cs typeface="Arial" panose="020B0604020202020204" pitchFamily="34" charset="0"/>
              </a:rPr>
              <a:t>How the partnership will collect, analyze, and use data on retention to evaluate the effectiveness of the partnership’s teacher support systems </a:t>
            </a:r>
          </a:p>
        </p:txBody>
      </p:sp>
    </p:spTree>
    <p:extLst>
      <p:ext uri="{BB962C8B-B14F-4D97-AF65-F5344CB8AC3E}">
        <p14:creationId xmlns:p14="http://schemas.microsoft.com/office/powerpoint/2010/main" val="46314229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Placeholder 4"/>
          <p:cNvSpPr txBox="1">
            <a:spLocks/>
          </p:cNvSpPr>
          <p:nvPr/>
        </p:nvSpPr>
        <p:spPr bwMode="auto">
          <a:xfrm>
            <a:off x="130284" y="685800"/>
            <a:ext cx="8845550" cy="1295400"/>
          </a:xfrm>
          <a:prstGeom prst="rect">
            <a:avLst/>
          </a:prstGeom>
          <a:solidFill>
            <a:srgbClr val="0D28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1098550" eaLnBrk="0" hangingPunct="0">
              <a:spcBef>
                <a:spcPts val="375"/>
              </a:spcBef>
              <a:buChar char="o"/>
              <a:defRPr sz="2000">
                <a:solidFill>
                  <a:schemeClr val="tx1"/>
                </a:solidFill>
                <a:latin typeface="Arial" panose="020B0604020202020204" pitchFamily="34" charset="0"/>
              </a:defRPr>
            </a:lvl5pPr>
            <a:lvl6pPr marL="1555750" eaLnBrk="0" fontAlgn="base" hangingPunct="0">
              <a:spcBef>
                <a:spcPts val="375"/>
              </a:spcBef>
              <a:spcAft>
                <a:spcPct val="0"/>
              </a:spcAft>
              <a:buChar char="o"/>
              <a:defRPr sz="2000">
                <a:solidFill>
                  <a:schemeClr val="tx1"/>
                </a:solidFill>
                <a:latin typeface="Arial" panose="020B0604020202020204" pitchFamily="34" charset="0"/>
              </a:defRPr>
            </a:lvl6pPr>
            <a:lvl7pPr marL="2012950" eaLnBrk="0" fontAlgn="base" hangingPunct="0">
              <a:spcBef>
                <a:spcPts val="375"/>
              </a:spcBef>
              <a:spcAft>
                <a:spcPct val="0"/>
              </a:spcAft>
              <a:buChar char="o"/>
              <a:defRPr sz="2000">
                <a:solidFill>
                  <a:schemeClr val="tx1"/>
                </a:solidFill>
                <a:latin typeface="Arial" panose="020B0604020202020204" pitchFamily="34" charset="0"/>
              </a:defRPr>
            </a:lvl7pPr>
            <a:lvl8pPr marL="2470150" eaLnBrk="0" fontAlgn="base" hangingPunct="0">
              <a:spcBef>
                <a:spcPts val="375"/>
              </a:spcBef>
              <a:spcAft>
                <a:spcPct val="0"/>
              </a:spcAft>
              <a:buChar char="o"/>
              <a:defRPr sz="2000">
                <a:solidFill>
                  <a:schemeClr val="tx1"/>
                </a:solidFill>
                <a:latin typeface="Arial" panose="020B0604020202020204" pitchFamily="34" charset="0"/>
              </a:defRPr>
            </a:lvl8pPr>
            <a:lvl9pPr marL="2927350" eaLnBrk="0" fontAlgn="base" hangingPunct="0">
              <a:spcBef>
                <a:spcPts val="375"/>
              </a:spcBef>
              <a:spcAft>
                <a:spcPct val="0"/>
              </a:spcAft>
              <a:buChar char="o"/>
              <a:defRPr sz="2000">
                <a:solidFill>
                  <a:schemeClr val="tx1"/>
                </a:solidFill>
                <a:latin typeface="Arial" panose="020B0604020202020204" pitchFamily="34" charset="0"/>
              </a:defRPr>
            </a:lvl9pPr>
          </a:lstStyle>
          <a:p>
            <a:pPr lvl="4" eaLnBrk="1" fontAlgn="base" hangingPunct="1">
              <a:spcBef>
                <a:spcPct val="0"/>
              </a:spcBef>
              <a:spcAft>
                <a:spcPct val="0"/>
              </a:spcAft>
              <a:buFont typeface="Wingdings 2" panose="05020102010507070707" pitchFamily="18" charset="2"/>
              <a:buNone/>
            </a:pPr>
            <a:r>
              <a:rPr lang="en-US" altLang="en-US" sz="3300" b="1" dirty="0">
                <a:solidFill>
                  <a:srgbClr val="FFFFFF"/>
                </a:solidFill>
                <a:cs typeface="Arial" panose="020B0604020202020204" pitchFamily="34" charset="0"/>
              </a:rPr>
              <a:t>100% Non-Federal Match Requirement</a:t>
            </a:r>
          </a:p>
        </p:txBody>
      </p:sp>
      <p:sp>
        <p:nvSpPr>
          <p:cNvPr id="11469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9411D681-0731-42E5-866C-CB062627B38F}" type="slidenum">
              <a:rPr lang="en-US" altLang="en-US" sz="1400">
                <a:solidFill>
                  <a:srgbClr val="000000"/>
                </a:solidFill>
              </a:rPr>
              <a:pPr eaLnBrk="1" hangingPunct="1">
                <a:spcBef>
                  <a:spcPct val="0"/>
                </a:spcBef>
                <a:buSzTx/>
                <a:buFontTx/>
                <a:buNone/>
              </a:pPr>
              <a:t>26</a:t>
            </a:fld>
            <a:endParaRPr lang="en-US" altLang="en-US" sz="1400">
              <a:solidFill>
                <a:srgbClr val="00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219769"/>
            <a:ext cx="2900011" cy="4275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2190" y="4123362"/>
            <a:ext cx="2705100" cy="2372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612" y="2362200"/>
            <a:ext cx="2751083"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87051" y="5070158"/>
            <a:ext cx="2286203" cy="461665"/>
          </a:xfrm>
          <a:prstGeom prst="rect">
            <a:avLst/>
          </a:prstGeom>
          <a:noFill/>
        </p:spPr>
        <p:txBody>
          <a:bodyPr wrap="none" rtlCol="0">
            <a:spAutoFit/>
          </a:bodyPr>
          <a:lstStyle/>
          <a:p>
            <a:pPr fontAlgn="base">
              <a:spcBef>
                <a:spcPct val="0"/>
              </a:spcBef>
              <a:spcAft>
                <a:spcPct val="0"/>
              </a:spcAft>
            </a:pPr>
            <a:r>
              <a:rPr lang="en-US" sz="2400" b="1" dirty="0">
                <a:solidFill>
                  <a:srgbClr val="395891"/>
                </a:solidFill>
                <a:cs typeface="Arial" panose="020B0604020202020204" pitchFamily="34" charset="0"/>
              </a:rPr>
              <a:t>Federal Funds</a:t>
            </a:r>
          </a:p>
        </p:txBody>
      </p:sp>
      <p:sp>
        <p:nvSpPr>
          <p:cNvPr id="8" name="TextBox 7"/>
          <p:cNvSpPr txBox="1"/>
          <p:nvPr/>
        </p:nvSpPr>
        <p:spPr>
          <a:xfrm>
            <a:off x="3124200" y="3536036"/>
            <a:ext cx="2541080" cy="461665"/>
          </a:xfrm>
          <a:prstGeom prst="rect">
            <a:avLst/>
          </a:prstGeom>
          <a:noFill/>
        </p:spPr>
        <p:txBody>
          <a:bodyPr wrap="none" rtlCol="0">
            <a:spAutoFit/>
          </a:bodyPr>
          <a:lstStyle/>
          <a:p>
            <a:pPr fontAlgn="base">
              <a:spcBef>
                <a:spcPct val="0"/>
              </a:spcBef>
              <a:spcAft>
                <a:spcPct val="0"/>
              </a:spcAft>
            </a:pPr>
            <a:r>
              <a:rPr lang="en-US" sz="2400" b="1" dirty="0">
                <a:solidFill>
                  <a:srgbClr val="00B050"/>
                </a:solidFill>
                <a:cs typeface="Arial" panose="020B0604020202020204" pitchFamily="34" charset="0"/>
              </a:rPr>
              <a:t>Matching Funds</a:t>
            </a:r>
          </a:p>
        </p:txBody>
      </p:sp>
    </p:spTree>
    <p:extLst>
      <p:ext uri="{BB962C8B-B14F-4D97-AF65-F5344CB8AC3E}">
        <p14:creationId xmlns:p14="http://schemas.microsoft.com/office/powerpoint/2010/main" val="276331496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Placeholder 4"/>
          <p:cNvSpPr txBox="1">
            <a:spLocks/>
          </p:cNvSpPr>
          <p:nvPr/>
        </p:nvSpPr>
        <p:spPr bwMode="auto">
          <a:xfrm>
            <a:off x="57150" y="1066800"/>
            <a:ext cx="9029700" cy="1295400"/>
          </a:xfrm>
          <a:prstGeom prst="rect">
            <a:avLst/>
          </a:prstGeom>
          <a:solidFill>
            <a:srgbClr val="0D28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1098550" eaLnBrk="0" hangingPunct="0">
              <a:spcBef>
                <a:spcPts val="375"/>
              </a:spcBef>
              <a:buChar char="o"/>
              <a:defRPr sz="2000">
                <a:solidFill>
                  <a:schemeClr val="tx1"/>
                </a:solidFill>
                <a:latin typeface="Arial" panose="020B0604020202020204" pitchFamily="34" charset="0"/>
              </a:defRPr>
            </a:lvl5pPr>
            <a:lvl6pPr marL="1555750" eaLnBrk="0" fontAlgn="base" hangingPunct="0">
              <a:spcBef>
                <a:spcPts val="375"/>
              </a:spcBef>
              <a:spcAft>
                <a:spcPct val="0"/>
              </a:spcAft>
              <a:buChar char="o"/>
              <a:defRPr sz="2000">
                <a:solidFill>
                  <a:schemeClr val="tx1"/>
                </a:solidFill>
                <a:latin typeface="Arial" panose="020B0604020202020204" pitchFamily="34" charset="0"/>
              </a:defRPr>
            </a:lvl6pPr>
            <a:lvl7pPr marL="2012950" eaLnBrk="0" fontAlgn="base" hangingPunct="0">
              <a:spcBef>
                <a:spcPts val="375"/>
              </a:spcBef>
              <a:spcAft>
                <a:spcPct val="0"/>
              </a:spcAft>
              <a:buChar char="o"/>
              <a:defRPr sz="2000">
                <a:solidFill>
                  <a:schemeClr val="tx1"/>
                </a:solidFill>
                <a:latin typeface="Arial" panose="020B0604020202020204" pitchFamily="34" charset="0"/>
              </a:defRPr>
            </a:lvl7pPr>
            <a:lvl8pPr marL="2470150" eaLnBrk="0" fontAlgn="base" hangingPunct="0">
              <a:spcBef>
                <a:spcPts val="375"/>
              </a:spcBef>
              <a:spcAft>
                <a:spcPct val="0"/>
              </a:spcAft>
              <a:buChar char="o"/>
              <a:defRPr sz="2000">
                <a:solidFill>
                  <a:schemeClr val="tx1"/>
                </a:solidFill>
                <a:latin typeface="Arial" panose="020B0604020202020204" pitchFamily="34" charset="0"/>
              </a:defRPr>
            </a:lvl8pPr>
            <a:lvl9pPr marL="2927350" eaLnBrk="0" fontAlgn="base" hangingPunct="0">
              <a:spcBef>
                <a:spcPts val="375"/>
              </a:spcBef>
              <a:spcAft>
                <a:spcPct val="0"/>
              </a:spcAft>
              <a:buChar char="o"/>
              <a:defRPr sz="2000">
                <a:solidFill>
                  <a:schemeClr val="tx1"/>
                </a:solidFill>
                <a:latin typeface="Arial" panose="020B0604020202020204" pitchFamily="34" charset="0"/>
              </a:defRPr>
            </a:lvl9pPr>
          </a:lstStyle>
          <a:p>
            <a:pPr lvl="4" eaLnBrk="1" fontAlgn="base" hangingPunct="1">
              <a:spcBef>
                <a:spcPct val="0"/>
              </a:spcBef>
              <a:spcAft>
                <a:spcPct val="0"/>
              </a:spcAft>
              <a:buFont typeface="Wingdings 2" panose="05020102010507070707" pitchFamily="18" charset="2"/>
              <a:buNone/>
            </a:pPr>
            <a:r>
              <a:rPr lang="en-US" altLang="en-US" sz="3600" b="1" dirty="0">
                <a:solidFill>
                  <a:srgbClr val="FFFFFF"/>
                </a:solidFill>
                <a:cs typeface="Arial" panose="020B0604020202020204" pitchFamily="34" charset="0"/>
              </a:rPr>
              <a:t>TQP Program Requirement Questions</a:t>
            </a:r>
          </a:p>
        </p:txBody>
      </p:sp>
      <p:sp>
        <p:nvSpPr>
          <p:cNvPr id="11469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9411D681-0731-42E5-866C-CB062627B38F}" type="slidenum">
              <a:rPr lang="en-US" altLang="en-US" sz="1400">
                <a:solidFill>
                  <a:srgbClr val="000000"/>
                </a:solidFill>
              </a:rPr>
              <a:pPr eaLnBrk="1" hangingPunct="1">
                <a:spcBef>
                  <a:spcPct val="0"/>
                </a:spcBef>
                <a:buSzTx/>
                <a:buFontTx/>
                <a:buNone/>
              </a:pPr>
              <a:t>27</a:t>
            </a:fld>
            <a:endParaRPr lang="en-US" altLang="en-US" sz="1400">
              <a:solidFill>
                <a:srgbClr val="000000"/>
              </a:solidFill>
            </a:endParaRPr>
          </a:p>
        </p:txBody>
      </p:sp>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5181600"/>
            <a:ext cx="1562100" cy="1485900"/>
          </a:xfrm>
          <a:prstGeom prst="rect">
            <a:avLst/>
          </a:prstGeom>
          <a:noFill/>
        </p:spPr>
      </p:pic>
      <p:sp>
        <p:nvSpPr>
          <p:cNvPr id="6" name="TextBox 1"/>
          <p:cNvSpPr txBox="1">
            <a:spLocks noChangeArrowheads="1"/>
          </p:cNvSpPr>
          <p:nvPr/>
        </p:nvSpPr>
        <p:spPr bwMode="auto">
          <a:xfrm>
            <a:off x="304800" y="3200400"/>
            <a:ext cx="8382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algn="ctr" eaLnBrk="1" fontAlgn="base" hangingPunct="1">
              <a:spcBef>
                <a:spcPct val="0"/>
              </a:spcBef>
              <a:spcAft>
                <a:spcPct val="0"/>
              </a:spcAft>
              <a:buSzTx/>
              <a:buFontTx/>
              <a:buNone/>
            </a:pPr>
            <a:r>
              <a:rPr lang="en-US" altLang="en-US" sz="2400" dirty="0">
                <a:solidFill>
                  <a:prstClr val="black"/>
                </a:solidFill>
                <a:cs typeface="Arial" panose="020B0604020202020204" pitchFamily="34" charset="0"/>
              </a:rPr>
              <a:t>If you have questions about TQP Program Requirement</a:t>
            </a:r>
            <a:r>
              <a:rPr lang="en-US" altLang="en-US" sz="2400" dirty="0">
                <a:cs typeface="Arial" panose="020B0604020202020204" pitchFamily="34" charset="0"/>
              </a:rPr>
              <a:t>s</a:t>
            </a:r>
            <a:r>
              <a:rPr lang="en-US" altLang="en-US" sz="2400" dirty="0">
                <a:solidFill>
                  <a:prstClr val="black"/>
                </a:solidFill>
                <a:cs typeface="Arial" panose="020B0604020202020204" pitchFamily="34" charset="0"/>
              </a:rPr>
              <a:t>, please first review the TQP FAQ</a:t>
            </a:r>
            <a:r>
              <a:rPr lang="en-US" altLang="en-US" sz="2400" dirty="0">
                <a:cs typeface="Arial" panose="020B0604020202020204" pitchFamily="34" charset="0"/>
              </a:rPr>
              <a:t>s</a:t>
            </a:r>
            <a:r>
              <a:rPr lang="en-US" altLang="en-US" sz="2400" dirty="0">
                <a:solidFill>
                  <a:prstClr val="black"/>
                </a:solidFill>
                <a:cs typeface="Arial" panose="020B0604020202020204" pitchFamily="34" charset="0"/>
              </a:rPr>
              <a:t> document on the TQP webpage.</a:t>
            </a:r>
          </a:p>
          <a:p>
            <a:pPr algn="ctr" eaLnBrk="1" fontAlgn="base" hangingPunct="1">
              <a:spcBef>
                <a:spcPct val="0"/>
              </a:spcBef>
              <a:spcAft>
                <a:spcPct val="0"/>
              </a:spcAft>
              <a:buSzTx/>
              <a:buFontTx/>
              <a:buNone/>
            </a:pPr>
            <a:r>
              <a:rPr lang="en-US" altLang="en-US" sz="2400" dirty="0">
                <a:solidFill>
                  <a:prstClr val="black"/>
                </a:solidFill>
                <a:cs typeface="Arial" panose="020B0604020202020204" pitchFamily="34" charset="0"/>
              </a:rPr>
              <a:t>If your question is not answered in the FAQ</a:t>
            </a:r>
            <a:r>
              <a:rPr lang="en-US" altLang="en-US" sz="2400" dirty="0">
                <a:cs typeface="Arial" panose="020B0604020202020204" pitchFamily="34" charset="0"/>
              </a:rPr>
              <a:t>s </a:t>
            </a:r>
            <a:r>
              <a:rPr lang="en-US" altLang="en-US" sz="2400" dirty="0">
                <a:solidFill>
                  <a:prstClr val="black"/>
                </a:solidFill>
                <a:cs typeface="Arial" panose="020B0604020202020204" pitchFamily="34" charset="0"/>
              </a:rPr>
              <a:t>document, you may email your questions to </a:t>
            </a:r>
            <a:r>
              <a:rPr lang="en-US" altLang="en-US" sz="2400" dirty="0">
                <a:solidFill>
                  <a:prstClr val="black"/>
                </a:solidFill>
                <a:cs typeface="Arial" panose="020B0604020202020204" pitchFamily="34" charset="0"/>
                <a:hlinkClick r:id="rId4"/>
              </a:rPr>
              <a:t>TQPartnership@ed.gov</a:t>
            </a:r>
            <a:r>
              <a:rPr lang="en-US" altLang="en-US" sz="2400" dirty="0">
                <a:solidFill>
                  <a:prstClr val="black"/>
                </a:solidFill>
                <a:cs typeface="Arial" panose="020B0604020202020204" pitchFamily="34" charset="0"/>
              </a:rPr>
              <a:t>.   </a:t>
            </a:r>
          </a:p>
        </p:txBody>
      </p:sp>
    </p:spTree>
    <p:extLst>
      <p:ext uri="{BB962C8B-B14F-4D97-AF65-F5344CB8AC3E}">
        <p14:creationId xmlns:p14="http://schemas.microsoft.com/office/powerpoint/2010/main" val="99283578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a:xfrm>
            <a:off x="228600" y="228600"/>
            <a:ext cx="8686800" cy="1143000"/>
          </a:xfrm>
        </p:spPr>
        <p:txBody>
          <a:bodyPr anchor="ctr"/>
          <a:lstStyle/>
          <a:p>
            <a:pPr algn="ctr" eaLnBrk="1" hangingPunct="1"/>
            <a:r>
              <a:rPr lang="en-US" altLang="en-US" sz="3600" b="1" dirty="0">
                <a:solidFill>
                  <a:schemeClr val="tx1"/>
                </a:solidFill>
                <a:cs typeface="Arial" pitchFamily="34" charset="0"/>
              </a:rPr>
              <a:t>TQP Competition Reminders</a:t>
            </a:r>
          </a:p>
        </p:txBody>
      </p:sp>
      <p:sp>
        <p:nvSpPr>
          <p:cNvPr id="132099" name="Rectangle 5"/>
          <p:cNvSpPr>
            <a:spLocks noChangeArrowheads="1"/>
          </p:cNvSpPr>
          <p:nvPr/>
        </p:nvSpPr>
        <p:spPr bwMode="auto">
          <a:xfrm>
            <a:off x="381000" y="1022787"/>
            <a:ext cx="8305800" cy="479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eaLnBrk="0" hangingPunct="0">
              <a:spcBef>
                <a:spcPts val="575"/>
              </a:spcBef>
              <a:buSzPct val="85000"/>
              <a:buFont typeface="Wingdings 2" pitchFamily="18" charset="2"/>
              <a:buChar char=""/>
              <a:tabLst>
                <a:tab pos="3200400" algn="l"/>
              </a:tabLst>
              <a:defRPr sz="2600">
                <a:solidFill>
                  <a:schemeClr val="tx1"/>
                </a:solidFill>
                <a:latin typeface="Arial" pitchFamily="34" charset="0"/>
              </a:defRPr>
            </a:lvl1pPr>
            <a:lvl2pPr marL="1036638" indent="-342900" eaLnBrk="0" hangingPunct="0">
              <a:spcBef>
                <a:spcPts val="375"/>
              </a:spcBef>
              <a:buSzPct val="85000"/>
              <a:buFont typeface="Wingdings 2" pitchFamily="18" charset="2"/>
              <a:buChar char=""/>
              <a:tabLst>
                <a:tab pos="3200400" algn="l"/>
              </a:tabLst>
              <a:defRPr sz="2400">
                <a:solidFill>
                  <a:schemeClr val="tx1"/>
                </a:solidFill>
                <a:latin typeface="Arial" pitchFamily="34" charset="0"/>
              </a:defRPr>
            </a:lvl2pPr>
            <a:lvl3pPr marL="1143000" indent="-228600" eaLnBrk="0" hangingPunct="0">
              <a:spcBef>
                <a:spcPts val="375"/>
              </a:spcBef>
              <a:buSzPct val="85000"/>
              <a:buFont typeface="Wingdings 2" pitchFamily="18" charset="2"/>
              <a:buChar char=""/>
              <a:tabLst>
                <a:tab pos="3200400" algn="l"/>
              </a:tabLst>
              <a:defRPr sz="2000">
                <a:solidFill>
                  <a:schemeClr val="tx1"/>
                </a:solidFill>
                <a:latin typeface="Arial" pitchFamily="34" charset="0"/>
              </a:defRPr>
            </a:lvl3pPr>
            <a:lvl4pPr marL="1600200" indent="-228600" eaLnBrk="0" hangingPunct="0">
              <a:spcBef>
                <a:spcPts val="375"/>
              </a:spcBef>
              <a:buSzPct val="80000"/>
              <a:buFont typeface="Wingdings 2" pitchFamily="18" charset="2"/>
              <a:buChar char=""/>
              <a:tabLst>
                <a:tab pos="3200400" algn="l"/>
              </a:tabLst>
              <a:defRPr sz="2000">
                <a:solidFill>
                  <a:schemeClr val="tx1"/>
                </a:solidFill>
                <a:latin typeface="Arial" pitchFamily="34" charset="0"/>
              </a:defRPr>
            </a:lvl4pPr>
            <a:lvl5pPr marL="2057400" indent="-228600" eaLnBrk="0" hangingPunct="0">
              <a:spcBef>
                <a:spcPts val="375"/>
              </a:spcBef>
              <a:buChar char="o"/>
              <a:tabLst>
                <a:tab pos="3200400" algn="l"/>
              </a:tabLst>
              <a:defRPr sz="2000">
                <a:solidFill>
                  <a:schemeClr val="tx1"/>
                </a:solidFill>
                <a:latin typeface="Arial" pitchFamily="34" charset="0"/>
              </a:defRPr>
            </a:lvl5pPr>
            <a:lvl6pPr marL="2514600" indent="-228600" eaLnBrk="0" fontAlgn="base" hangingPunct="0">
              <a:spcBef>
                <a:spcPts val="375"/>
              </a:spcBef>
              <a:spcAft>
                <a:spcPct val="0"/>
              </a:spcAft>
              <a:buChar char="o"/>
              <a:tabLst>
                <a:tab pos="3200400" algn="l"/>
              </a:tabLst>
              <a:defRPr sz="2000">
                <a:solidFill>
                  <a:schemeClr val="tx1"/>
                </a:solidFill>
                <a:latin typeface="Arial" pitchFamily="34" charset="0"/>
              </a:defRPr>
            </a:lvl6pPr>
            <a:lvl7pPr marL="2971800" indent="-228600" eaLnBrk="0" fontAlgn="base" hangingPunct="0">
              <a:spcBef>
                <a:spcPts val="375"/>
              </a:spcBef>
              <a:spcAft>
                <a:spcPct val="0"/>
              </a:spcAft>
              <a:buChar char="o"/>
              <a:tabLst>
                <a:tab pos="3200400" algn="l"/>
              </a:tabLst>
              <a:defRPr sz="2000">
                <a:solidFill>
                  <a:schemeClr val="tx1"/>
                </a:solidFill>
                <a:latin typeface="Arial" pitchFamily="34" charset="0"/>
              </a:defRPr>
            </a:lvl7pPr>
            <a:lvl8pPr marL="3429000" indent="-228600" eaLnBrk="0" fontAlgn="base" hangingPunct="0">
              <a:spcBef>
                <a:spcPts val="375"/>
              </a:spcBef>
              <a:spcAft>
                <a:spcPct val="0"/>
              </a:spcAft>
              <a:buChar char="o"/>
              <a:tabLst>
                <a:tab pos="3200400" algn="l"/>
              </a:tabLst>
              <a:defRPr sz="2000">
                <a:solidFill>
                  <a:schemeClr val="tx1"/>
                </a:solidFill>
                <a:latin typeface="Arial" pitchFamily="34" charset="0"/>
              </a:defRPr>
            </a:lvl8pPr>
            <a:lvl9pPr marL="3886200" indent="-228600" eaLnBrk="0" fontAlgn="base" hangingPunct="0">
              <a:spcBef>
                <a:spcPts val="375"/>
              </a:spcBef>
              <a:spcAft>
                <a:spcPct val="0"/>
              </a:spcAft>
              <a:buChar char="o"/>
              <a:tabLst>
                <a:tab pos="3200400" algn="l"/>
              </a:tabLst>
              <a:defRPr sz="2000">
                <a:solidFill>
                  <a:schemeClr val="tx1"/>
                </a:solidFill>
                <a:latin typeface="Arial" pitchFamily="34" charset="0"/>
              </a:defRPr>
            </a:lvl9pPr>
          </a:lstStyle>
          <a:p>
            <a:pPr fontAlgn="base">
              <a:spcBef>
                <a:spcPct val="0"/>
              </a:spcBef>
              <a:spcAft>
                <a:spcPct val="0"/>
              </a:spcAft>
              <a:buSzTx/>
              <a:buFontTx/>
              <a:buNone/>
            </a:pPr>
            <a:endParaRPr lang="en-US" altLang="en-US" sz="800" dirty="0">
              <a:solidFill>
                <a:prstClr val="black"/>
              </a:solidFill>
              <a:cs typeface="Arial" panose="020B0604020202020204" pitchFamily="34" charset="0"/>
            </a:endParaRPr>
          </a:p>
          <a:p>
            <a:pPr lvl="1" fontAlgn="base">
              <a:spcBef>
                <a:spcPts val="800"/>
              </a:spcBef>
              <a:spcAft>
                <a:spcPts val="800"/>
              </a:spcAft>
              <a:buSzTx/>
            </a:pPr>
            <a:r>
              <a:rPr lang="en-US" altLang="en-US" sz="2800" b="1" dirty="0">
                <a:solidFill>
                  <a:prstClr val="black"/>
                </a:solidFill>
                <a:cs typeface="Arial" panose="020B0604020202020204" pitchFamily="34" charset="0"/>
              </a:rPr>
              <a:t>Closing Date:  </a:t>
            </a:r>
            <a:r>
              <a:rPr lang="en-US" altLang="en-US" sz="2800" b="1" dirty="0">
                <a:solidFill>
                  <a:srgbClr val="FF0000"/>
                </a:solidFill>
                <a:cs typeface="Arial" panose="020B0604020202020204" pitchFamily="34" charset="0"/>
              </a:rPr>
              <a:t>May 20, 2019 </a:t>
            </a:r>
            <a:r>
              <a:rPr lang="en-US" altLang="en-US" sz="2800" b="1" dirty="0">
                <a:solidFill>
                  <a:prstClr val="black"/>
                </a:solidFill>
                <a:cs typeface="Arial" panose="020B0604020202020204" pitchFamily="34" charset="0"/>
              </a:rPr>
              <a:t>at 11:59:59 p.m., Eastern time.</a:t>
            </a:r>
          </a:p>
          <a:p>
            <a:pPr lvl="1" fontAlgn="base">
              <a:spcBef>
                <a:spcPts val="800"/>
              </a:spcBef>
              <a:spcAft>
                <a:spcPts val="800"/>
              </a:spcAft>
              <a:buSzTx/>
            </a:pPr>
            <a:r>
              <a:rPr lang="en-US" altLang="en-US" sz="2800" dirty="0">
                <a:solidFill>
                  <a:prstClr val="black"/>
                </a:solidFill>
                <a:cs typeface="Arial" panose="020B0604020202020204" pitchFamily="34" charset="0"/>
              </a:rPr>
              <a:t>Late applications WILL NOT be reviewed.</a:t>
            </a:r>
          </a:p>
          <a:p>
            <a:pPr lvl="1" fontAlgn="base">
              <a:spcBef>
                <a:spcPts val="800"/>
              </a:spcBef>
              <a:spcAft>
                <a:spcPts val="800"/>
              </a:spcAft>
              <a:buSzTx/>
            </a:pPr>
            <a:r>
              <a:rPr lang="en-US" altLang="en-US" sz="2800" dirty="0">
                <a:solidFill>
                  <a:prstClr val="black"/>
                </a:solidFill>
                <a:cs typeface="Arial" panose="020B0604020202020204" pitchFamily="34" charset="0"/>
              </a:rPr>
              <a:t>FY 19 Intent to Apply Due Date</a:t>
            </a:r>
            <a:r>
              <a:rPr lang="en-US" altLang="en-US" sz="2800" dirty="0">
                <a:solidFill>
                  <a:prstClr val="black"/>
                </a:solidFill>
                <a:cs typeface="Arial" panose="020B0604020202020204" pitchFamily="34" charset="0"/>
                <a:sym typeface="Wingdings" panose="05000000000000000000" pitchFamily="2" charset="2"/>
              </a:rPr>
              <a:t>: </a:t>
            </a:r>
            <a:r>
              <a:rPr lang="en-US" altLang="en-US" sz="2800" dirty="0">
                <a:solidFill>
                  <a:srgbClr val="FF0000"/>
                </a:solidFill>
                <a:cs typeface="Arial" panose="020B0604020202020204" pitchFamily="34" charset="0"/>
                <a:sym typeface="Wingdings" panose="05000000000000000000" pitchFamily="2" charset="2"/>
              </a:rPr>
              <a:t>May 1, 2019</a:t>
            </a:r>
            <a:r>
              <a:rPr lang="en-US" altLang="en-US" sz="2800" b="1" dirty="0">
                <a:solidFill>
                  <a:prstClr val="black"/>
                </a:solidFill>
                <a:cs typeface="Arial" panose="020B0604020202020204" pitchFamily="34" charset="0"/>
              </a:rPr>
              <a:t> </a:t>
            </a:r>
          </a:p>
          <a:p>
            <a:pPr lvl="1" fontAlgn="base">
              <a:spcBef>
                <a:spcPts val="800"/>
              </a:spcBef>
              <a:spcAft>
                <a:spcPts val="800"/>
              </a:spcAft>
              <a:buSzTx/>
            </a:pPr>
            <a:r>
              <a:rPr lang="en-US" altLang="en-US" sz="2800" dirty="0">
                <a:solidFill>
                  <a:prstClr val="black"/>
                </a:solidFill>
                <a:cs typeface="Arial" panose="020B0604020202020204" pitchFamily="34" charset="0"/>
              </a:rPr>
              <a:t>Send Intents to: </a:t>
            </a:r>
            <a:r>
              <a:rPr lang="en-US" altLang="en-US" sz="2800" dirty="0">
                <a:solidFill>
                  <a:prstClr val="black"/>
                </a:solidFill>
                <a:cs typeface="Arial" panose="020B0604020202020204" pitchFamily="34" charset="0"/>
                <a:hlinkClick r:id="rId3"/>
              </a:rPr>
              <a:t>TQPartnership@ed.gov</a:t>
            </a:r>
            <a:endParaRPr lang="en-US" altLang="en-US" sz="2800" dirty="0">
              <a:solidFill>
                <a:prstClr val="black"/>
              </a:solidFill>
              <a:cs typeface="Arial" panose="020B0604020202020204" pitchFamily="34" charset="0"/>
            </a:endParaRPr>
          </a:p>
          <a:p>
            <a:pPr lvl="1" fontAlgn="base">
              <a:spcBef>
                <a:spcPts val="800"/>
              </a:spcBef>
              <a:spcAft>
                <a:spcPts val="800"/>
              </a:spcAft>
              <a:buSzTx/>
            </a:pPr>
            <a:r>
              <a:rPr lang="en-US" altLang="en-US" sz="2800" dirty="0">
                <a:solidFill>
                  <a:prstClr val="black"/>
                </a:solidFill>
                <a:cs typeface="Arial" panose="020B0604020202020204" pitchFamily="34" charset="0"/>
              </a:rPr>
              <a:t>All applications must be submitted electronically using </a:t>
            </a:r>
            <a:r>
              <a:rPr lang="en-US" altLang="en-US" sz="2800" b="1" dirty="0">
                <a:solidFill>
                  <a:prstClr val="black"/>
                </a:solidFill>
                <a:cs typeface="Arial" panose="020B0604020202020204" pitchFamily="34" charset="0"/>
              </a:rPr>
              <a:t>Grants.gov</a:t>
            </a:r>
            <a:r>
              <a:rPr lang="en-US" altLang="en-US" sz="2800" dirty="0">
                <a:solidFill>
                  <a:prstClr val="black"/>
                </a:solidFill>
                <a:cs typeface="Arial" panose="020B0604020202020204" pitchFamily="34" charset="0"/>
              </a:rPr>
              <a:t>.</a:t>
            </a:r>
          </a:p>
          <a:p>
            <a:pPr lvl="1" fontAlgn="base">
              <a:spcBef>
                <a:spcPts val="800"/>
              </a:spcBef>
              <a:spcAft>
                <a:spcPts val="800"/>
              </a:spcAft>
              <a:buSzTx/>
            </a:pPr>
            <a:r>
              <a:rPr lang="en-US" altLang="en-US" sz="2800" dirty="0">
                <a:solidFill>
                  <a:prstClr val="black"/>
                </a:solidFill>
                <a:cs typeface="Arial" panose="020B0604020202020204" pitchFamily="34" charset="0"/>
              </a:rPr>
              <a:t>Grants.gov Help Desk: 1-800-519-4726.</a:t>
            </a:r>
          </a:p>
        </p:txBody>
      </p:sp>
      <p:sp>
        <p:nvSpPr>
          <p:cNvPr id="13210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spcBef>
                <a:spcPts val="575"/>
              </a:spcBef>
              <a:buSzPct val="85000"/>
              <a:buFont typeface="Wingdings 2" pitchFamily="18" charset="2"/>
              <a:buChar char=""/>
              <a:defRPr sz="2600">
                <a:solidFill>
                  <a:schemeClr val="tx1"/>
                </a:solidFill>
                <a:latin typeface="Arial" pitchFamily="34" charset="0"/>
              </a:defRPr>
            </a:lvl1pPr>
            <a:lvl2pPr marL="742950" indent="-285750" eaLnBrk="0" hangingPunct="0">
              <a:spcBef>
                <a:spcPts val="375"/>
              </a:spcBef>
              <a:buSzPct val="85000"/>
              <a:buFont typeface="Wingdings 2" pitchFamily="18" charset="2"/>
              <a:buChar char=""/>
              <a:defRPr sz="2400">
                <a:solidFill>
                  <a:schemeClr val="tx1"/>
                </a:solidFill>
                <a:latin typeface="Arial" pitchFamily="34" charset="0"/>
              </a:defRPr>
            </a:lvl2pPr>
            <a:lvl3pPr marL="1143000" indent="-228600" eaLnBrk="0" hangingPunct="0">
              <a:spcBef>
                <a:spcPts val="375"/>
              </a:spcBef>
              <a:buSzPct val="85000"/>
              <a:buFont typeface="Wingdings 2" pitchFamily="18" charset="2"/>
              <a:buChar char=""/>
              <a:defRPr sz="2000">
                <a:solidFill>
                  <a:schemeClr val="tx1"/>
                </a:solidFill>
                <a:latin typeface="Arial" pitchFamily="34" charset="0"/>
              </a:defRPr>
            </a:lvl3pPr>
            <a:lvl4pPr marL="1600200" indent="-228600" eaLnBrk="0" hangingPunct="0">
              <a:spcBef>
                <a:spcPts val="375"/>
              </a:spcBef>
              <a:buSzPct val="80000"/>
              <a:buFont typeface="Wingdings 2" pitchFamily="18" charset="2"/>
              <a:buChar char=""/>
              <a:defRPr sz="2000">
                <a:solidFill>
                  <a:schemeClr val="tx1"/>
                </a:solidFill>
                <a:latin typeface="Arial" pitchFamily="34" charset="0"/>
              </a:defRPr>
            </a:lvl4pPr>
            <a:lvl5pPr marL="2057400" indent="-228600" eaLnBrk="0" hangingPunct="0">
              <a:spcBef>
                <a:spcPts val="375"/>
              </a:spcBef>
              <a:buChar char="o"/>
              <a:defRPr sz="2000">
                <a:solidFill>
                  <a:schemeClr val="tx1"/>
                </a:solidFill>
                <a:latin typeface="Arial" pitchFamily="34" charset="0"/>
              </a:defRPr>
            </a:lvl5pPr>
            <a:lvl6pPr marL="2514600" indent="-228600" eaLnBrk="0" fontAlgn="base" hangingPunct="0">
              <a:spcBef>
                <a:spcPts val="375"/>
              </a:spcBef>
              <a:spcAft>
                <a:spcPct val="0"/>
              </a:spcAft>
              <a:buChar char="o"/>
              <a:defRPr sz="2000">
                <a:solidFill>
                  <a:schemeClr val="tx1"/>
                </a:solidFill>
                <a:latin typeface="Arial" pitchFamily="34" charset="0"/>
              </a:defRPr>
            </a:lvl6pPr>
            <a:lvl7pPr marL="2971800" indent="-228600" eaLnBrk="0" fontAlgn="base" hangingPunct="0">
              <a:spcBef>
                <a:spcPts val="375"/>
              </a:spcBef>
              <a:spcAft>
                <a:spcPct val="0"/>
              </a:spcAft>
              <a:buChar char="o"/>
              <a:defRPr sz="2000">
                <a:solidFill>
                  <a:schemeClr val="tx1"/>
                </a:solidFill>
                <a:latin typeface="Arial" pitchFamily="34" charset="0"/>
              </a:defRPr>
            </a:lvl7pPr>
            <a:lvl8pPr marL="3429000" indent="-228600" eaLnBrk="0" fontAlgn="base" hangingPunct="0">
              <a:spcBef>
                <a:spcPts val="375"/>
              </a:spcBef>
              <a:spcAft>
                <a:spcPct val="0"/>
              </a:spcAft>
              <a:buChar char="o"/>
              <a:defRPr sz="2000">
                <a:solidFill>
                  <a:schemeClr val="tx1"/>
                </a:solidFill>
                <a:latin typeface="Arial" pitchFamily="34" charset="0"/>
              </a:defRPr>
            </a:lvl8pPr>
            <a:lvl9pPr marL="3886200" indent="-228600" eaLnBrk="0" fontAlgn="base" hangingPunct="0">
              <a:spcBef>
                <a:spcPts val="375"/>
              </a:spcBef>
              <a:spcAft>
                <a:spcPct val="0"/>
              </a:spcAft>
              <a:buChar char="o"/>
              <a:defRPr sz="2000">
                <a:solidFill>
                  <a:schemeClr val="tx1"/>
                </a:solidFill>
                <a:latin typeface="Arial" pitchFamily="34" charset="0"/>
              </a:defRPr>
            </a:lvl9pPr>
          </a:lstStyle>
          <a:p>
            <a:pPr eaLnBrk="1" hangingPunct="1">
              <a:spcBef>
                <a:spcPct val="0"/>
              </a:spcBef>
              <a:buSzTx/>
              <a:buFontTx/>
              <a:buNone/>
            </a:pPr>
            <a:fld id="{EBF93466-96A4-483F-AE56-75A177D9FB59}" type="slidenum">
              <a:rPr lang="en-US" altLang="en-US" sz="1400" smtClean="0">
                <a:solidFill>
                  <a:prstClr val="black"/>
                </a:solidFill>
              </a:rPr>
              <a:pPr eaLnBrk="1" hangingPunct="1">
                <a:spcBef>
                  <a:spcPct val="0"/>
                </a:spcBef>
                <a:buSzTx/>
                <a:buFontTx/>
                <a:buNone/>
              </a:pPr>
              <a:t>28</a:t>
            </a:fld>
            <a:endParaRPr lang="en-US" altLang="en-US" sz="1400">
              <a:solidFill>
                <a:prstClr val="black"/>
              </a:solidFill>
            </a:endParaRPr>
          </a:p>
        </p:txBody>
      </p:sp>
    </p:spTree>
    <p:extLst>
      <p:ext uri="{BB962C8B-B14F-4D97-AF65-F5344CB8AC3E}">
        <p14:creationId xmlns:p14="http://schemas.microsoft.com/office/powerpoint/2010/main" val="409815725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itle 2"/>
          <p:cNvSpPr>
            <a:spLocks noGrp="1"/>
          </p:cNvSpPr>
          <p:nvPr>
            <p:ph type="ctrTitle"/>
          </p:nvPr>
        </p:nvSpPr>
        <p:spPr>
          <a:xfrm>
            <a:off x="457200" y="1219200"/>
            <a:ext cx="8229600" cy="2227868"/>
          </a:xfrm>
        </p:spPr>
        <p:txBody>
          <a:bodyPr/>
          <a:lstStyle/>
          <a:p>
            <a:pPr eaLnBrk="1" hangingPunct="1"/>
            <a:r>
              <a:rPr lang="en-US" altLang="en-US" sz="3800" b="1" dirty="0">
                <a:cs typeface="Arial" panose="020B0604020202020204" pitchFamily="34" charset="0"/>
              </a:rPr>
              <a:t>Thank you for your interest in </a:t>
            </a:r>
            <a:br>
              <a:rPr lang="en-US" altLang="en-US" sz="3800" b="1" dirty="0">
                <a:cs typeface="Arial" panose="020B0604020202020204" pitchFamily="34" charset="0"/>
              </a:rPr>
            </a:br>
            <a:r>
              <a:rPr lang="en-US" altLang="en-US" sz="3800" b="1" dirty="0">
                <a:cs typeface="Arial" panose="020B0604020202020204" pitchFamily="34" charset="0"/>
              </a:rPr>
              <a:t>the TQP Grant Program.</a:t>
            </a:r>
          </a:p>
        </p:txBody>
      </p:sp>
      <p:sp>
        <p:nvSpPr>
          <p:cNvPr id="3" name="TextBox 2"/>
          <p:cNvSpPr txBox="1"/>
          <p:nvPr/>
        </p:nvSpPr>
        <p:spPr>
          <a:xfrm>
            <a:off x="457200" y="3057886"/>
            <a:ext cx="8229600" cy="1569660"/>
          </a:xfrm>
          <a:prstGeom prst="rect">
            <a:avLst/>
          </a:prstGeom>
          <a:noFill/>
        </p:spPr>
        <p:txBody>
          <a:bodyPr wrap="square" rtlCol="0">
            <a:spAutoFit/>
          </a:bodyPr>
          <a:lstStyle/>
          <a:p>
            <a:pPr algn="ctr" fontAlgn="base">
              <a:spcBef>
                <a:spcPct val="0"/>
              </a:spcBef>
              <a:spcAft>
                <a:spcPct val="0"/>
              </a:spcAft>
            </a:pPr>
            <a:r>
              <a:rPr lang="en-US" sz="2400" b="1" dirty="0">
                <a:solidFill>
                  <a:prstClr val="black"/>
                </a:solidFill>
                <a:cs typeface="Arial" panose="020B0604020202020204" pitchFamily="34" charset="0"/>
              </a:rPr>
              <a:t>Best wishes on a successful TQP application submission.</a:t>
            </a:r>
          </a:p>
          <a:p>
            <a:pPr algn="ctr" fontAlgn="base">
              <a:spcBef>
                <a:spcPct val="0"/>
              </a:spcBef>
              <a:spcAft>
                <a:spcPct val="0"/>
              </a:spcAft>
            </a:pPr>
            <a:r>
              <a:rPr lang="en-US" sz="2400" b="1" dirty="0">
                <a:solidFill>
                  <a:prstClr val="black"/>
                </a:solidFill>
                <a:cs typeface="Arial" panose="020B0604020202020204" pitchFamily="34" charset="0"/>
              </a:rPr>
              <a:t>Closing Date:  </a:t>
            </a:r>
            <a:r>
              <a:rPr lang="en-US" sz="2400" b="1" dirty="0">
                <a:solidFill>
                  <a:srgbClr val="FF0000"/>
                </a:solidFill>
                <a:cs typeface="Arial" panose="020B0604020202020204" pitchFamily="34" charset="0"/>
              </a:rPr>
              <a:t>May 20, 2019 @ 11:59:59 p.m.</a:t>
            </a:r>
          </a:p>
          <a:p>
            <a:pPr algn="ctr" fontAlgn="base">
              <a:spcBef>
                <a:spcPct val="0"/>
              </a:spcBef>
              <a:spcAft>
                <a:spcPct val="0"/>
              </a:spcAft>
            </a:pPr>
            <a:r>
              <a:rPr lang="en-US" sz="2400" b="1" dirty="0">
                <a:solidFill>
                  <a:srgbClr val="FF0000"/>
                </a:solidFill>
                <a:cs typeface="Arial" panose="020B0604020202020204" pitchFamily="34" charset="0"/>
              </a:rPr>
              <a:t>Eastern time </a:t>
            </a:r>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0709" y="4800600"/>
            <a:ext cx="1602582" cy="1485680"/>
          </a:xfrm>
          <a:prstGeom prst="rect">
            <a:avLst/>
          </a:prstGeom>
          <a:noFill/>
        </p:spPr>
      </p:pic>
    </p:spTree>
    <p:extLst>
      <p:ext uri="{BB962C8B-B14F-4D97-AF65-F5344CB8AC3E}">
        <p14:creationId xmlns:p14="http://schemas.microsoft.com/office/powerpoint/2010/main" val="64960052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a:xfrm>
            <a:off x="228600" y="-12700"/>
            <a:ext cx="8686800" cy="1143000"/>
          </a:xfrm>
        </p:spPr>
        <p:txBody>
          <a:bodyPr anchor="ctr"/>
          <a:lstStyle/>
          <a:p>
            <a:pPr algn="ctr" eaLnBrk="1" hangingPunct="1"/>
            <a:r>
              <a:rPr lang="en-US" altLang="en-US" sz="3600" b="1" dirty="0">
                <a:solidFill>
                  <a:schemeClr val="tx1"/>
                </a:solidFill>
                <a:cs typeface="Arial" pitchFamily="34" charset="0"/>
              </a:rPr>
              <a:t>TQP Competition Resources</a:t>
            </a:r>
          </a:p>
        </p:txBody>
      </p:sp>
      <p:sp>
        <p:nvSpPr>
          <p:cNvPr id="132099" name="Rectangle 5"/>
          <p:cNvSpPr>
            <a:spLocks noChangeArrowheads="1"/>
          </p:cNvSpPr>
          <p:nvPr/>
        </p:nvSpPr>
        <p:spPr bwMode="auto">
          <a:xfrm>
            <a:off x="568325" y="1123097"/>
            <a:ext cx="8007350" cy="573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eaLnBrk="0" hangingPunct="0">
              <a:spcBef>
                <a:spcPts val="575"/>
              </a:spcBef>
              <a:buSzPct val="85000"/>
              <a:buFont typeface="Wingdings 2" pitchFamily="18" charset="2"/>
              <a:buChar char=""/>
              <a:tabLst>
                <a:tab pos="3200400" algn="l"/>
              </a:tabLst>
              <a:defRPr sz="2600">
                <a:solidFill>
                  <a:schemeClr val="tx1"/>
                </a:solidFill>
                <a:latin typeface="Arial" pitchFamily="34" charset="0"/>
              </a:defRPr>
            </a:lvl1pPr>
            <a:lvl2pPr marL="1036638" indent="-342900" eaLnBrk="0" hangingPunct="0">
              <a:spcBef>
                <a:spcPts val="375"/>
              </a:spcBef>
              <a:buSzPct val="85000"/>
              <a:buFont typeface="Wingdings 2" pitchFamily="18" charset="2"/>
              <a:buChar char=""/>
              <a:tabLst>
                <a:tab pos="3200400" algn="l"/>
              </a:tabLst>
              <a:defRPr sz="2400">
                <a:solidFill>
                  <a:schemeClr val="tx1"/>
                </a:solidFill>
                <a:latin typeface="Arial" pitchFamily="34" charset="0"/>
              </a:defRPr>
            </a:lvl2pPr>
            <a:lvl3pPr marL="1143000" indent="-228600" eaLnBrk="0" hangingPunct="0">
              <a:spcBef>
                <a:spcPts val="375"/>
              </a:spcBef>
              <a:buSzPct val="85000"/>
              <a:buFont typeface="Wingdings 2" pitchFamily="18" charset="2"/>
              <a:buChar char=""/>
              <a:tabLst>
                <a:tab pos="3200400" algn="l"/>
              </a:tabLst>
              <a:defRPr sz="2000">
                <a:solidFill>
                  <a:schemeClr val="tx1"/>
                </a:solidFill>
                <a:latin typeface="Arial" pitchFamily="34" charset="0"/>
              </a:defRPr>
            </a:lvl3pPr>
            <a:lvl4pPr marL="1600200" indent="-228600" eaLnBrk="0" hangingPunct="0">
              <a:spcBef>
                <a:spcPts val="375"/>
              </a:spcBef>
              <a:buSzPct val="80000"/>
              <a:buFont typeface="Wingdings 2" pitchFamily="18" charset="2"/>
              <a:buChar char=""/>
              <a:tabLst>
                <a:tab pos="3200400" algn="l"/>
              </a:tabLst>
              <a:defRPr sz="2000">
                <a:solidFill>
                  <a:schemeClr val="tx1"/>
                </a:solidFill>
                <a:latin typeface="Arial" pitchFamily="34" charset="0"/>
              </a:defRPr>
            </a:lvl4pPr>
            <a:lvl5pPr marL="2057400" indent="-228600" eaLnBrk="0" hangingPunct="0">
              <a:spcBef>
                <a:spcPts val="375"/>
              </a:spcBef>
              <a:buChar char="o"/>
              <a:tabLst>
                <a:tab pos="3200400" algn="l"/>
              </a:tabLst>
              <a:defRPr sz="2000">
                <a:solidFill>
                  <a:schemeClr val="tx1"/>
                </a:solidFill>
                <a:latin typeface="Arial" pitchFamily="34" charset="0"/>
              </a:defRPr>
            </a:lvl5pPr>
            <a:lvl6pPr marL="2514600" indent="-228600" eaLnBrk="0" fontAlgn="base" hangingPunct="0">
              <a:spcBef>
                <a:spcPts val="375"/>
              </a:spcBef>
              <a:spcAft>
                <a:spcPct val="0"/>
              </a:spcAft>
              <a:buChar char="o"/>
              <a:tabLst>
                <a:tab pos="3200400" algn="l"/>
              </a:tabLst>
              <a:defRPr sz="2000">
                <a:solidFill>
                  <a:schemeClr val="tx1"/>
                </a:solidFill>
                <a:latin typeface="Arial" pitchFamily="34" charset="0"/>
              </a:defRPr>
            </a:lvl6pPr>
            <a:lvl7pPr marL="2971800" indent="-228600" eaLnBrk="0" fontAlgn="base" hangingPunct="0">
              <a:spcBef>
                <a:spcPts val="375"/>
              </a:spcBef>
              <a:spcAft>
                <a:spcPct val="0"/>
              </a:spcAft>
              <a:buChar char="o"/>
              <a:tabLst>
                <a:tab pos="3200400" algn="l"/>
              </a:tabLst>
              <a:defRPr sz="2000">
                <a:solidFill>
                  <a:schemeClr val="tx1"/>
                </a:solidFill>
                <a:latin typeface="Arial" pitchFamily="34" charset="0"/>
              </a:defRPr>
            </a:lvl7pPr>
            <a:lvl8pPr marL="3429000" indent="-228600" eaLnBrk="0" fontAlgn="base" hangingPunct="0">
              <a:spcBef>
                <a:spcPts val="375"/>
              </a:spcBef>
              <a:spcAft>
                <a:spcPct val="0"/>
              </a:spcAft>
              <a:buChar char="o"/>
              <a:tabLst>
                <a:tab pos="3200400" algn="l"/>
              </a:tabLst>
              <a:defRPr sz="2000">
                <a:solidFill>
                  <a:schemeClr val="tx1"/>
                </a:solidFill>
                <a:latin typeface="Arial" pitchFamily="34" charset="0"/>
              </a:defRPr>
            </a:lvl8pPr>
            <a:lvl9pPr marL="3886200" indent="-228600" eaLnBrk="0" fontAlgn="base" hangingPunct="0">
              <a:spcBef>
                <a:spcPts val="375"/>
              </a:spcBef>
              <a:spcAft>
                <a:spcPct val="0"/>
              </a:spcAft>
              <a:buChar char="o"/>
              <a:tabLst>
                <a:tab pos="3200400" algn="l"/>
              </a:tabLst>
              <a:defRPr sz="2000">
                <a:solidFill>
                  <a:schemeClr val="tx1"/>
                </a:solidFill>
                <a:latin typeface="Arial" pitchFamily="34" charset="0"/>
              </a:defRPr>
            </a:lvl9pPr>
          </a:lstStyle>
          <a:p>
            <a:pPr lvl="1" fontAlgn="base">
              <a:spcBef>
                <a:spcPts val="800"/>
              </a:spcBef>
              <a:spcAft>
                <a:spcPts val="800"/>
              </a:spcAft>
              <a:buSzTx/>
              <a:buFont typeface="Arial" panose="020B0604020202020204" pitchFamily="34" charset="0"/>
              <a:buChar char="•"/>
            </a:pPr>
            <a:r>
              <a:rPr lang="en-US" altLang="en-US" b="1" dirty="0">
                <a:solidFill>
                  <a:prstClr val="black"/>
                </a:solidFill>
                <a:cs typeface="Arial" panose="020B0604020202020204" pitchFamily="34" charset="0"/>
              </a:rPr>
              <a:t>TQP Program Webpage                                             </a:t>
            </a:r>
            <a:r>
              <a:rPr lang="en-US" altLang="en-US" dirty="0">
                <a:solidFill>
                  <a:prstClr val="black"/>
                </a:solidFill>
                <a:cs typeface="Arial" panose="020B0604020202020204" pitchFamily="34" charset="0"/>
                <a:hlinkClick r:id="rId3"/>
              </a:rPr>
              <a:t>http://innovation.ed.gov/what-we-do/teacher-quality/teacher-quality-partnership/</a:t>
            </a:r>
            <a:endParaRPr lang="en-US" altLang="en-US" dirty="0">
              <a:solidFill>
                <a:prstClr val="black"/>
              </a:solidFill>
              <a:cs typeface="Arial" panose="020B0604020202020204" pitchFamily="34" charset="0"/>
            </a:endParaRPr>
          </a:p>
          <a:p>
            <a:pPr lvl="1" fontAlgn="base">
              <a:spcBef>
                <a:spcPts val="800"/>
              </a:spcBef>
              <a:spcAft>
                <a:spcPts val="800"/>
              </a:spcAft>
              <a:buSzTx/>
              <a:buFont typeface="Arial" panose="020B0604020202020204" pitchFamily="34" charset="0"/>
              <a:buChar char="•"/>
            </a:pPr>
            <a:r>
              <a:rPr lang="en-US" altLang="en-US" b="1" dirty="0">
                <a:solidFill>
                  <a:prstClr val="black"/>
                </a:solidFill>
                <a:cs typeface="Arial" panose="020B0604020202020204" pitchFamily="34" charset="0"/>
              </a:rPr>
              <a:t>FY 19 TQP Notice Inviting Applications (NIA)</a:t>
            </a:r>
          </a:p>
          <a:p>
            <a:pPr lvl="1" fontAlgn="base">
              <a:spcBef>
                <a:spcPts val="800"/>
              </a:spcBef>
              <a:spcAft>
                <a:spcPts val="800"/>
              </a:spcAft>
              <a:buSzTx/>
              <a:buFont typeface="Arial" panose="020B0604020202020204" pitchFamily="34" charset="0"/>
              <a:buChar char="•"/>
            </a:pPr>
            <a:r>
              <a:rPr lang="en-US" altLang="en-US" b="1" dirty="0">
                <a:solidFill>
                  <a:prstClr val="black"/>
                </a:solidFill>
                <a:cs typeface="Arial" panose="020B0604020202020204" pitchFamily="34" charset="0"/>
              </a:rPr>
              <a:t>FY 19 TQP Application Instructions Package</a:t>
            </a:r>
          </a:p>
          <a:p>
            <a:pPr lvl="1" fontAlgn="base">
              <a:spcBef>
                <a:spcPts val="800"/>
              </a:spcBef>
              <a:spcAft>
                <a:spcPts val="800"/>
              </a:spcAft>
              <a:buSzTx/>
              <a:buFont typeface="Arial" panose="020B0604020202020204" pitchFamily="34" charset="0"/>
              <a:buChar char="•"/>
            </a:pPr>
            <a:r>
              <a:rPr lang="en-US" altLang="en-US" b="1" dirty="0">
                <a:cs typeface="Arial" panose="020B0604020202020204" pitchFamily="34" charset="0"/>
              </a:rPr>
              <a:t>FY 19 TQP FAQs Document</a:t>
            </a:r>
          </a:p>
          <a:p>
            <a:pPr lvl="1" fontAlgn="base">
              <a:spcBef>
                <a:spcPts val="800"/>
              </a:spcBef>
              <a:spcAft>
                <a:spcPts val="800"/>
              </a:spcAft>
              <a:buSzTx/>
              <a:buFont typeface="Arial" panose="020B0604020202020204" pitchFamily="34" charset="0"/>
              <a:buChar char="•"/>
            </a:pPr>
            <a:r>
              <a:rPr lang="en-US" altLang="en-US" b="1" dirty="0">
                <a:cs typeface="Arial" panose="020B0604020202020204" pitchFamily="34" charset="0"/>
              </a:rPr>
              <a:t>FY 19 TQP Informational Webinars</a:t>
            </a:r>
          </a:p>
          <a:p>
            <a:pPr lvl="1" fontAlgn="base">
              <a:spcBef>
                <a:spcPts val="800"/>
              </a:spcBef>
              <a:spcAft>
                <a:spcPts val="800"/>
              </a:spcAft>
              <a:buSzTx/>
              <a:buFont typeface="Arial" panose="020B0604020202020204" pitchFamily="34" charset="0"/>
              <a:buChar char="•"/>
            </a:pPr>
            <a:r>
              <a:rPr lang="en-US" altLang="en-US" b="1" dirty="0">
                <a:solidFill>
                  <a:prstClr val="black"/>
                </a:solidFill>
                <a:cs typeface="Arial" panose="020B0604020202020204" pitchFamily="34" charset="0"/>
              </a:rPr>
              <a:t>TQP Application Checklist</a:t>
            </a:r>
          </a:p>
          <a:p>
            <a:pPr lvl="1" fontAlgn="base">
              <a:spcBef>
                <a:spcPts val="800"/>
              </a:spcBef>
              <a:spcAft>
                <a:spcPts val="800"/>
              </a:spcAft>
              <a:buSzTx/>
              <a:buFont typeface="Arial" panose="020B0604020202020204" pitchFamily="34" charset="0"/>
              <a:buChar char="•"/>
            </a:pPr>
            <a:r>
              <a:rPr lang="en-US" altLang="en-US" b="1" dirty="0">
                <a:cs typeface="Arial" panose="020B0604020202020204" pitchFamily="34" charset="0"/>
              </a:rPr>
              <a:t>Match Documentation Form</a:t>
            </a:r>
          </a:p>
          <a:p>
            <a:pPr lvl="1" fontAlgn="base">
              <a:spcBef>
                <a:spcPts val="800"/>
              </a:spcBef>
              <a:spcAft>
                <a:spcPts val="800"/>
              </a:spcAft>
              <a:buSzTx/>
              <a:buFont typeface="Arial" panose="020B0604020202020204" pitchFamily="34" charset="0"/>
              <a:buChar char="•"/>
            </a:pPr>
            <a:r>
              <a:rPr lang="en-US" altLang="en-US" b="1" dirty="0">
                <a:cs typeface="Arial" panose="020B0604020202020204" pitchFamily="34" charset="0"/>
              </a:rPr>
              <a:t>TQP Budget Narrative Template</a:t>
            </a:r>
          </a:p>
          <a:p>
            <a:pPr lvl="1" fontAlgn="base">
              <a:spcBef>
                <a:spcPts val="800"/>
              </a:spcBef>
              <a:spcAft>
                <a:spcPts val="800"/>
              </a:spcAft>
              <a:buSzTx/>
              <a:buFont typeface="Arial" panose="020B0604020202020204" pitchFamily="34" charset="0"/>
              <a:buChar char="•"/>
            </a:pPr>
            <a:endParaRPr lang="en-US" altLang="en-US" sz="2000" b="1" dirty="0">
              <a:solidFill>
                <a:srgbClr val="FF0000"/>
              </a:solidFill>
              <a:cs typeface="Arial" panose="020B0604020202020204" pitchFamily="34" charset="0"/>
            </a:endParaRPr>
          </a:p>
        </p:txBody>
      </p:sp>
      <p:sp>
        <p:nvSpPr>
          <p:cNvPr id="13210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spcBef>
                <a:spcPts val="575"/>
              </a:spcBef>
              <a:buSzPct val="85000"/>
              <a:buFont typeface="Wingdings 2" pitchFamily="18" charset="2"/>
              <a:buChar char=""/>
              <a:defRPr sz="2600">
                <a:solidFill>
                  <a:schemeClr val="tx1"/>
                </a:solidFill>
                <a:latin typeface="Arial" pitchFamily="34" charset="0"/>
              </a:defRPr>
            </a:lvl1pPr>
            <a:lvl2pPr marL="742950" indent="-285750" eaLnBrk="0" hangingPunct="0">
              <a:spcBef>
                <a:spcPts val="375"/>
              </a:spcBef>
              <a:buSzPct val="85000"/>
              <a:buFont typeface="Wingdings 2" pitchFamily="18" charset="2"/>
              <a:buChar char=""/>
              <a:defRPr sz="2400">
                <a:solidFill>
                  <a:schemeClr val="tx1"/>
                </a:solidFill>
                <a:latin typeface="Arial" pitchFamily="34" charset="0"/>
              </a:defRPr>
            </a:lvl2pPr>
            <a:lvl3pPr marL="1143000" indent="-228600" eaLnBrk="0" hangingPunct="0">
              <a:spcBef>
                <a:spcPts val="375"/>
              </a:spcBef>
              <a:buSzPct val="85000"/>
              <a:buFont typeface="Wingdings 2" pitchFamily="18" charset="2"/>
              <a:buChar char=""/>
              <a:defRPr sz="2000">
                <a:solidFill>
                  <a:schemeClr val="tx1"/>
                </a:solidFill>
                <a:latin typeface="Arial" pitchFamily="34" charset="0"/>
              </a:defRPr>
            </a:lvl3pPr>
            <a:lvl4pPr marL="1600200" indent="-228600" eaLnBrk="0" hangingPunct="0">
              <a:spcBef>
                <a:spcPts val="375"/>
              </a:spcBef>
              <a:buSzPct val="80000"/>
              <a:buFont typeface="Wingdings 2" pitchFamily="18" charset="2"/>
              <a:buChar char=""/>
              <a:defRPr sz="2000">
                <a:solidFill>
                  <a:schemeClr val="tx1"/>
                </a:solidFill>
                <a:latin typeface="Arial" pitchFamily="34" charset="0"/>
              </a:defRPr>
            </a:lvl4pPr>
            <a:lvl5pPr marL="2057400" indent="-228600" eaLnBrk="0" hangingPunct="0">
              <a:spcBef>
                <a:spcPts val="375"/>
              </a:spcBef>
              <a:buChar char="o"/>
              <a:defRPr sz="2000">
                <a:solidFill>
                  <a:schemeClr val="tx1"/>
                </a:solidFill>
                <a:latin typeface="Arial" pitchFamily="34" charset="0"/>
              </a:defRPr>
            </a:lvl5pPr>
            <a:lvl6pPr marL="2514600" indent="-228600" eaLnBrk="0" fontAlgn="base" hangingPunct="0">
              <a:spcBef>
                <a:spcPts val="375"/>
              </a:spcBef>
              <a:spcAft>
                <a:spcPct val="0"/>
              </a:spcAft>
              <a:buChar char="o"/>
              <a:defRPr sz="2000">
                <a:solidFill>
                  <a:schemeClr val="tx1"/>
                </a:solidFill>
                <a:latin typeface="Arial" pitchFamily="34" charset="0"/>
              </a:defRPr>
            </a:lvl6pPr>
            <a:lvl7pPr marL="2971800" indent="-228600" eaLnBrk="0" fontAlgn="base" hangingPunct="0">
              <a:spcBef>
                <a:spcPts val="375"/>
              </a:spcBef>
              <a:spcAft>
                <a:spcPct val="0"/>
              </a:spcAft>
              <a:buChar char="o"/>
              <a:defRPr sz="2000">
                <a:solidFill>
                  <a:schemeClr val="tx1"/>
                </a:solidFill>
                <a:latin typeface="Arial" pitchFamily="34" charset="0"/>
              </a:defRPr>
            </a:lvl7pPr>
            <a:lvl8pPr marL="3429000" indent="-228600" eaLnBrk="0" fontAlgn="base" hangingPunct="0">
              <a:spcBef>
                <a:spcPts val="375"/>
              </a:spcBef>
              <a:spcAft>
                <a:spcPct val="0"/>
              </a:spcAft>
              <a:buChar char="o"/>
              <a:defRPr sz="2000">
                <a:solidFill>
                  <a:schemeClr val="tx1"/>
                </a:solidFill>
                <a:latin typeface="Arial" pitchFamily="34" charset="0"/>
              </a:defRPr>
            </a:lvl8pPr>
            <a:lvl9pPr marL="3886200" indent="-228600" eaLnBrk="0" fontAlgn="base" hangingPunct="0">
              <a:spcBef>
                <a:spcPts val="375"/>
              </a:spcBef>
              <a:spcAft>
                <a:spcPct val="0"/>
              </a:spcAft>
              <a:buChar char="o"/>
              <a:defRPr sz="2000">
                <a:solidFill>
                  <a:schemeClr val="tx1"/>
                </a:solidFill>
                <a:latin typeface="Arial" pitchFamily="34" charset="0"/>
              </a:defRPr>
            </a:lvl9pPr>
          </a:lstStyle>
          <a:p>
            <a:pPr eaLnBrk="1" hangingPunct="1">
              <a:spcBef>
                <a:spcPct val="0"/>
              </a:spcBef>
              <a:buSzTx/>
              <a:buFontTx/>
              <a:buNone/>
            </a:pPr>
            <a:fld id="{EBF93466-96A4-483F-AE56-75A177D9FB59}" type="slidenum">
              <a:rPr lang="en-US" altLang="en-US" sz="1400" smtClean="0">
                <a:solidFill>
                  <a:prstClr val="black"/>
                </a:solidFill>
              </a:rPr>
              <a:pPr eaLnBrk="1" hangingPunct="1">
                <a:spcBef>
                  <a:spcPct val="0"/>
                </a:spcBef>
                <a:buSzTx/>
                <a:buFontTx/>
                <a:buNone/>
              </a:pPr>
              <a:t>3</a:t>
            </a:fld>
            <a:endParaRPr lang="en-US" altLang="en-US" sz="1400">
              <a:solidFill>
                <a:prstClr val="black"/>
              </a:solidFill>
            </a:endParaRPr>
          </a:p>
        </p:txBody>
      </p:sp>
    </p:spTree>
    <p:extLst>
      <p:ext uri="{BB962C8B-B14F-4D97-AF65-F5344CB8AC3E}">
        <p14:creationId xmlns:p14="http://schemas.microsoft.com/office/powerpoint/2010/main" val="73469383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a:xfrm>
            <a:off x="232432" y="228600"/>
            <a:ext cx="8686800" cy="1143000"/>
          </a:xfrm>
        </p:spPr>
        <p:txBody>
          <a:bodyPr anchor="ctr"/>
          <a:lstStyle/>
          <a:p>
            <a:pPr algn="ctr" eaLnBrk="1" hangingPunct="1"/>
            <a:r>
              <a:rPr lang="en-US" altLang="en-US" sz="3600" b="1" dirty="0">
                <a:solidFill>
                  <a:schemeClr val="tx1"/>
                </a:solidFill>
                <a:cs typeface="Arial" pitchFamily="34" charset="0"/>
              </a:rPr>
              <a:t>TQP Competition Resources</a:t>
            </a:r>
          </a:p>
        </p:txBody>
      </p:sp>
      <p:sp>
        <p:nvSpPr>
          <p:cNvPr id="132099" name="Rectangle 5"/>
          <p:cNvSpPr>
            <a:spLocks noChangeArrowheads="1"/>
          </p:cNvSpPr>
          <p:nvPr/>
        </p:nvSpPr>
        <p:spPr bwMode="auto">
          <a:xfrm>
            <a:off x="572157" y="1254533"/>
            <a:ext cx="8007350" cy="5037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eaLnBrk="0" hangingPunct="0">
              <a:spcBef>
                <a:spcPts val="575"/>
              </a:spcBef>
              <a:buSzPct val="85000"/>
              <a:buFont typeface="Wingdings 2" pitchFamily="18" charset="2"/>
              <a:buChar char=""/>
              <a:tabLst>
                <a:tab pos="3200400" algn="l"/>
              </a:tabLst>
              <a:defRPr sz="2600">
                <a:solidFill>
                  <a:schemeClr val="tx1"/>
                </a:solidFill>
                <a:latin typeface="Arial" pitchFamily="34" charset="0"/>
              </a:defRPr>
            </a:lvl1pPr>
            <a:lvl2pPr marL="1036638" indent="-342900" eaLnBrk="0" hangingPunct="0">
              <a:spcBef>
                <a:spcPts val="375"/>
              </a:spcBef>
              <a:buSzPct val="85000"/>
              <a:buFont typeface="Wingdings 2" pitchFamily="18" charset="2"/>
              <a:buChar char=""/>
              <a:tabLst>
                <a:tab pos="3200400" algn="l"/>
              </a:tabLst>
              <a:defRPr sz="2400">
                <a:solidFill>
                  <a:schemeClr val="tx1"/>
                </a:solidFill>
                <a:latin typeface="Arial" pitchFamily="34" charset="0"/>
              </a:defRPr>
            </a:lvl2pPr>
            <a:lvl3pPr marL="1143000" indent="-228600" eaLnBrk="0" hangingPunct="0">
              <a:spcBef>
                <a:spcPts val="375"/>
              </a:spcBef>
              <a:buSzPct val="85000"/>
              <a:buFont typeface="Wingdings 2" pitchFamily="18" charset="2"/>
              <a:buChar char=""/>
              <a:tabLst>
                <a:tab pos="3200400" algn="l"/>
              </a:tabLst>
              <a:defRPr sz="2000">
                <a:solidFill>
                  <a:schemeClr val="tx1"/>
                </a:solidFill>
                <a:latin typeface="Arial" pitchFamily="34" charset="0"/>
              </a:defRPr>
            </a:lvl3pPr>
            <a:lvl4pPr marL="1600200" indent="-228600" eaLnBrk="0" hangingPunct="0">
              <a:spcBef>
                <a:spcPts val="375"/>
              </a:spcBef>
              <a:buSzPct val="80000"/>
              <a:buFont typeface="Wingdings 2" pitchFamily="18" charset="2"/>
              <a:buChar char=""/>
              <a:tabLst>
                <a:tab pos="3200400" algn="l"/>
              </a:tabLst>
              <a:defRPr sz="2000">
                <a:solidFill>
                  <a:schemeClr val="tx1"/>
                </a:solidFill>
                <a:latin typeface="Arial" pitchFamily="34" charset="0"/>
              </a:defRPr>
            </a:lvl4pPr>
            <a:lvl5pPr marL="2057400" indent="-228600" eaLnBrk="0" hangingPunct="0">
              <a:spcBef>
                <a:spcPts val="375"/>
              </a:spcBef>
              <a:buChar char="o"/>
              <a:tabLst>
                <a:tab pos="3200400" algn="l"/>
              </a:tabLst>
              <a:defRPr sz="2000">
                <a:solidFill>
                  <a:schemeClr val="tx1"/>
                </a:solidFill>
                <a:latin typeface="Arial" pitchFamily="34" charset="0"/>
              </a:defRPr>
            </a:lvl5pPr>
            <a:lvl6pPr marL="2514600" indent="-228600" eaLnBrk="0" fontAlgn="base" hangingPunct="0">
              <a:spcBef>
                <a:spcPts val="375"/>
              </a:spcBef>
              <a:spcAft>
                <a:spcPct val="0"/>
              </a:spcAft>
              <a:buChar char="o"/>
              <a:tabLst>
                <a:tab pos="3200400" algn="l"/>
              </a:tabLst>
              <a:defRPr sz="2000">
                <a:solidFill>
                  <a:schemeClr val="tx1"/>
                </a:solidFill>
                <a:latin typeface="Arial" pitchFamily="34" charset="0"/>
              </a:defRPr>
            </a:lvl6pPr>
            <a:lvl7pPr marL="2971800" indent="-228600" eaLnBrk="0" fontAlgn="base" hangingPunct="0">
              <a:spcBef>
                <a:spcPts val="375"/>
              </a:spcBef>
              <a:spcAft>
                <a:spcPct val="0"/>
              </a:spcAft>
              <a:buChar char="o"/>
              <a:tabLst>
                <a:tab pos="3200400" algn="l"/>
              </a:tabLst>
              <a:defRPr sz="2000">
                <a:solidFill>
                  <a:schemeClr val="tx1"/>
                </a:solidFill>
                <a:latin typeface="Arial" pitchFamily="34" charset="0"/>
              </a:defRPr>
            </a:lvl7pPr>
            <a:lvl8pPr marL="3429000" indent="-228600" eaLnBrk="0" fontAlgn="base" hangingPunct="0">
              <a:spcBef>
                <a:spcPts val="375"/>
              </a:spcBef>
              <a:spcAft>
                <a:spcPct val="0"/>
              </a:spcAft>
              <a:buChar char="o"/>
              <a:tabLst>
                <a:tab pos="3200400" algn="l"/>
              </a:tabLst>
              <a:defRPr sz="2000">
                <a:solidFill>
                  <a:schemeClr val="tx1"/>
                </a:solidFill>
                <a:latin typeface="Arial" pitchFamily="34" charset="0"/>
              </a:defRPr>
            </a:lvl8pPr>
            <a:lvl9pPr marL="3886200" indent="-228600" eaLnBrk="0" fontAlgn="base" hangingPunct="0">
              <a:spcBef>
                <a:spcPts val="375"/>
              </a:spcBef>
              <a:spcAft>
                <a:spcPct val="0"/>
              </a:spcAft>
              <a:buChar char="o"/>
              <a:tabLst>
                <a:tab pos="3200400" algn="l"/>
              </a:tabLst>
              <a:defRPr sz="2000">
                <a:solidFill>
                  <a:schemeClr val="tx1"/>
                </a:solidFill>
                <a:latin typeface="Arial" pitchFamily="34" charset="0"/>
              </a:defRPr>
            </a:lvl9pPr>
          </a:lstStyle>
          <a:p>
            <a:pPr marL="693738" lvl="1" indent="0" fontAlgn="base">
              <a:spcBef>
                <a:spcPts val="800"/>
              </a:spcBef>
              <a:spcAft>
                <a:spcPts val="800"/>
              </a:spcAft>
              <a:buSzTx/>
              <a:buFont typeface="Wingdings 2" pitchFamily="18" charset="2"/>
              <a:buNone/>
            </a:pPr>
            <a:endParaRPr lang="en-US" altLang="en-US" b="1" dirty="0">
              <a:solidFill>
                <a:prstClr val="black"/>
              </a:solidFill>
              <a:cs typeface="Arial" panose="020B0604020202020204" pitchFamily="34" charset="0"/>
            </a:endParaRPr>
          </a:p>
          <a:p>
            <a:pPr lvl="1" fontAlgn="base">
              <a:spcBef>
                <a:spcPts val="800"/>
              </a:spcBef>
              <a:spcAft>
                <a:spcPts val="800"/>
              </a:spcAft>
              <a:buSzTx/>
              <a:buFont typeface="Arial" panose="020B0604020202020204" pitchFamily="34" charset="0"/>
              <a:buChar char="•"/>
            </a:pPr>
            <a:r>
              <a:rPr lang="en-US" altLang="en-US" b="1" dirty="0">
                <a:solidFill>
                  <a:prstClr val="black"/>
                </a:solidFill>
                <a:cs typeface="Arial" panose="020B0604020202020204" pitchFamily="34" charset="0"/>
              </a:rPr>
              <a:t>TQP Optional Program Checklists (4)</a:t>
            </a:r>
          </a:p>
          <a:p>
            <a:pPr lvl="3" fontAlgn="base">
              <a:spcBef>
                <a:spcPts val="800"/>
              </a:spcBef>
              <a:spcAft>
                <a:spcPts val="800"/>
              </a:spcAft>
              <a:buFont typeface="Arial" pitchFamily="34" charset="0"/>
              <a:buChar char="•"/>
            </a:pPr>
            <a:r>
              <a:rPr lang="en-US" altLang="en-US" dirty="0">
                <a:solidFill>
                  <a:prstClr val="black"/>
                </a:solidFill>
                <a:cs typeface="Arial" panose="020B0604020202020204" pitchFamily="34" charset="0"/>
              </a:rPr>
              <a:t>Optional Eligible Partnership AND IHE Verification Checklist</a:t>
            </a:r>
          </a:p>
          <a:p>
            <a:pPr lvl="3" fontAlgn="base">
              <a:spcBef>
                <a:spcPts val="800"/>
              </a:spcBef>
              <a:spcAft>
                <a:spcPts val="800"/>
              </a:spcAft>
              <a:buFont typeface="Arial" pitchFamily="34" charset="0"/>
              <a:buChar char="•"/>
            </a:pPr>
            <a:r>
              <a:rPr lang="en-US" altLang="en-US" dirty="0">
                <a:solidFill>
                  <a:prstClr val="black"/>
                </a:solidFill>
                <a:cs typeface="Arial" panose="020B0604020202020204" pitchFamily="34" charset="0"/>
              </a:rPr>
              <a:t>Optional TQP General Application and Program Requirements Checklist </a:t>
            </a:r>
          </a:p>
          <a:p>
            <a:pPr lvl="3" fontAlgn="base">
              <a:spcBef>
                <a:spcPts val="800"/>
              </a:spcBef>
              <a:spcAft>
                <a:spcPts val="800"/>
              </a:spcAft>
              <a:buFont typeface="Arial" pitchFamily="34" charset="0"/>
              <a:buChar char="•"/>
            </a:pPr>
            <a:r>
              <a:rPr lang="en-US" altLang="en-US" dirty="0">
                <a:solidFill>
                  <a:prstClr val="black"/>
                </a:solidFill>
                <a:cs typeface="Arial" panose="020B0604020202020204" pitchFamily="34" charset="0"/>
              </a:rPr>
              <a:t>Optional High-Need LEA AND High-Need School Checklist </a:t>
            </a:r>
          </a:p>
          <a:p>
            <a:pPr lvl="3" fontAlgn="base">
              <a:spcBef>
                <a:spcPts val="800"/>
              </a:spcBef>
              <a:spcAft>
                <a:spcPts val="800"/>
              </a:spcAft>
              <a:buFont typeface="Arial" pitchFamily="34" charset="0"/>
              <a:buChar char="•"/>
            </a:pPr>
            <a:r>
              <a:rPr lang="en-US" altLang="en-US" dirty="0">
                <a:solidFill>
                  <a:prstClr val="black"/>
                </a:solidFill>
                <a:cs typeface="Arial" panose="020B0604020202020204" pitchFamily="34" charset="0"/>
              </a:rPr>
              <a:t>Optional Absolute Priority Checklist </a:t>
            </a:r>
          </a:p>
          <a:p>
            <a:pPr marL="1371600" lvl="3" indent="0" fontAlgn="base">
              <a:spcBef>
                <a:spcPts val="800"/>
              </a:spcBef>
              <a:spcAft>
                <a:spcPts val="800"/>
              </a:spcAft>
              <a:buNone/>
            </a:pPr>
            <a:endParaRPr lang="en-US" altLang="en-US" dirty="0">
              <a:solidFill>
                <a:prstClr val="black"/>
              </a:solidFill>
              <a:cs typeface="Arial" panose="020B0604020202020204" pitchFamily="34" charset="0"/>
            </a:endParaRPr>
          </a:p>
          <a:p>
            <a:pPr marL="685800" lvl="3" indent="0" fontAlgn="base">
              <a:spcBef>
                <a:spcPts val="800"/>
              </a:spcBef>
              <a:spcAft>
                <a:spcPts val="800"/>
              </a:spcAft>
              <a:buNone/>
            </a:pPr>
            <a:endParaRPr lang="en-US" altLang="en-US" dirty="0">
              <a:solidFill>
                <a:prstClr val="black"/>
              </a:solidFill>
              <a:cs typeface="Arial" panose="020B0604020202020204" pitchFamily="34" charset="0"/>
            </a:endParaRPr>
          </a:p>
        </p:txBody>
      </p:sp>
      <p:sp>
        <p:nvSpPr>
          <p:cNvPr id="13210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spcBef>
                <a:spcPts val="575"/>
              </a:spcBef>
              <a:buSzPct val="85000"/>
              <a:buFont typeface="Wingdings 2" pitchFamily="18" charset="2"/>
              <a:buChar char=""/>
              <a:defRPr sz="2600">
                <a:solidFill>
                  <a:schemeClr val="tx1"/>
                </a:solidFill>
                <a:latin typeface="Arial" pitchFamily="34" charset="0"/>
              </a:defRPr>
            </a:lvl1pPr>
            <a:lvl2pPr marL="742950" indent="-285750" eaLnBrk="0" hangingPunct="0">
              <a:spcBef>
                <a:spcPts val="375"/>
              </a:spcBef>
              <a:buSzPct val="85000"/>
              <a:buFont typeface="Wingdings 2" pitchFamily="18" charset="2"/>
              <a:buChar char=""/>
              <a:defRPr sz="2400">
                <a:solidFill>
                  <a:schemeClr val="tx1"/>
                </a:solidFill>
                <a:latin typeface="Arial" pitchFamily="34" charset="0"/>
              </a:defRPr>
            </a:lvl2pPr>
            <a:lvl3pPr marL="1143000" indent="-228600" eaLnBrk="0" hangingPunct="0">
              <a:spcBef>
                <a:spcPts val="375"/>
              </a:spcBef>
              <a:buSzPct val="85000"/>
              <a:buFont typeface="Wingdings 2" pitchFamily="18" charset="2"/>
              <a:buChar char=""/>
              <a:defRPr sz="2000">
                <a:solidFill>
                  <a:schemeClr val="tx1"/>
                </a:solidFill>
                <a:latin typeface="Arial" pitchFamily="34" charset="0"/>
              </a:defRPr>
            </a:lvl3pPr>
            <a:lvl4pPr marL="1600200" indent="-228600" eaLnBrk="0" hangingPunct="0">
              <a:spcBef>
                <a:spcPts val="375"/>
              </a:spcBef>
              <a:buSzPct val="80000"/>
              <a:buFont typeface="Wingdings 2" pitchFamily="18" charset="2"/>
              <a:buChar char=""/>
              <a:defRPr sz="2000">
                <a:solidFill>
                  <a:schemeClr val="tx1"/>
                </a:solidFill>
                <a:latin typeface="Arial" pitchFamily="34" charset="0"/>
              </a:defRPr>
            </a:lvl4pPr>
            <a:lvl5pPr marL="2057400" indent="-228600" eaLnBrk="0" hangingPunct="0">
              <a:spcBef>
                <a:spcPts val="375"/>
              </a:spcBef>
              <a:buChar char="o"/>
              <a:defRPr sz="2000">
                <a:solidFill>
                  <a:schemeClr val="tx1"/>
                </a:solidFill>
                <a:latin typeface="Arial" pitchFamily="34" charset="0"/>
              </a:defRPr>
            </a:lvl5pPr>
            <a:lvl6pPr marL="2514600" indent="-228600" eaLnBrk="0" fontAlgn="base" hangingPunct="0">
              <a:spcBef>
                <a:spcPts val="375"/>
              </a:spcBef>
              <a:spcAft>
                <a:spcPct val="0"/>
              </a:spcAft>
              <a:buChar char="o"/>
              <a:defRPr sz="2000">
                <a:solidFill>
                  <a:schemeClr val="tx1"/>
                </a:solidFill>
                <a:latin typeface="Arial" pitchFamily="34" charset="0"/>
              </a:defRPr>
            </a:lvl6pPr>
            <a:lvl7pPr marL="2971800" indent="-228600" eaLnBrk="0" fontAlgn="base" hangingPunct="0">
              <a:spcBef>
                <a:spcPts val="375"/>
              </a:spcBef>
              <a:spcAft>
                <a:spcPct val="0"/>
              </a:spcAft>
              <a:buChar char="o"/>
              <a:defRPr sz="2000">
                <a:solidFill>
                  <a:schemeClr val="tx1"/>
                </a:solidFill>
                <a:latin typeface="Arial" pitchFamily="34" charset="0"/>
              </a:defRPr>
            </a:lvl7pPr>
            <a:lvl8pPr marL="3429000" indent="-228600" eaLnBrk="0" fontAlgn="base" hangingPunct="0">
              <a:spcBef>
                <a:spcPts val="375"/>
              </a:spcBef>
              <a:spcAft>
                <a:spcPct val="0"/>
              </a:spcAft>
              <a:buChar char="o"/>
              <a:defRPr sz="2000">
                <a:solidFill>
                  <a:schemeClr val="tx1"/>
                </a:solidFill>
                <a:latin typeface="Arial" pitchFamily="34" charset="0"/>
              </a:defRPr>
            </a:lvl8pPr>
            <a:lvl9pPr marL="3886200" indent="-228600" eaLnBrk="0" fontAlgn="base" hangingPunct="0">
              <a:spcBef>
                <a:spcPts val="375"/>
              </a:spcBef>
              <a:spcAft>
                <a:spcPct val="0"/>
              </a:spcAft>
              <a:buChar char="o"/>
              <a:defRPr sz="2000">
                <a:solidFill>
                  <a:schemeClr val="tx1"/>
                </a:solidFill>
                <a:latin typeface="Arial" pitchFamily="34" charset="0"/>
              </a:defRPr>
            </a:lvl9pPr>
          </a:lstStyle>
          <a:p>
            <a:pPr eaLnBrk="1" hangingPunct="1">
              <a:spcBef>
                <a:spcPct val="0"/>
              </a:spcBef>
              <a:buSzTx/>
              <a:buFontTx/>
              <a:buNone/>
            </a:pPr>
            <a:fld id="{EBF93466-96A4-483F-AE56-75A177D9FB59}" type="slidenum">
              <a:rPr lang="en-US" altLang="en-US" sz="1400" smtClean="0">
                <a:solidFill>
                  <a:prstClr val="black"/>
                </a:solidFill>
              </a:rPr>
              <a:pPr eaLnBrk="1" hangingPunct="1">
                <a:spcBef>
                  <a:spcPct val="0"/>
                </a:spcBef>
                <a:buSzTx/>
                <a:buFontTx/>
                <a:buNone/>
              </a:pPr>
              <a:t>4</a:t>
            </a:fld>
            <a:endParaRPr lang="en-US" altLang="en-US" sz="1400">
              <a:solidFill>
                <a:prstClr val="black"/>
              </a:solidFill>
            </a:endParaRPr>
          </a:p>
        </p:txBody>
      </p:sp>
    </p:spTree>
    <p:extLst>
      <p:ext uri="{BB962C8B-B14F-4D97-AF65-F5344CB8AC3E}">
        <p14:creationId xmlns:p14="http://schemas.microsoft.com/office/powerpoint/2010/main" val="245265149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5</a:t>
            </a:fld>
            <a:endParaRPr lang="en-US" altLang="en-US">
              <a:solidFill>
                <a:prstClr val="black"/>
              </a:solidFill>
            </a:endParaRPr>
          </a:p>
        </p:txBody>
      </p:sp>
      <p:sp>
        <p:nvSpPr>
          <p:cNvPr id="3" name="Title 1"/>
          <p:cNvSpPr txBox="1">
            <a:spLocks/>
          </p:cNvSpPr>
          <p:nvPr/>
        </p:nvSpPr>
        <p:spPr>
          <a:xfrm>
            <a:off x="441434" y="228601"/>
            <a:ext cx="8229600" cy="1066800"/>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sz="3800" b="1" dirty="0">
                <a:solidFill>
                  <a:prstClr val="black"/>
                </a:solidFill>
                <a:cs typeface="Arial" panose="020B0604020202020204" pitchFamily="34" charset="0"/>
              </a:rPr>
              <a:t>General TQP Competition Q&amp;A</a:t>
            </a: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93725" lvl="2" indent="0" eaLnBrk="1" hangingPunct="1">
              <a:spcBef>
                <a:spcPct val="0"/>
              </a:spcBef>
              <a:buFont typeface="Wingdings 2" panose="05020102010507070707" pitchFamily="18" charset="2"/>
              <a:buNone/>
              <a:defRPr/>
            </a:pPr>
            <a:endParaRPr lang="en-US" dirty="0">
              <a:solidFill>
                <a:prstClr val="black"/>
              </a:solidFill>
              <a:cs typeface="Arial" pitchFamily="34" charset="0"/>
            </a:endParaRPr>
          </a:p>
          <a:p>
            <a:pPr eaLnBrk="1" hangingPunct="1">
              <a:spcBef>
                <a:spcPct val="0"/>
              </a:spcBef>
              <a:buFont typeface="Arial" pitchFamily="34" charset="0"/>
              <a:buChar char="•"/>
              <a:defRPr/>
            </a:pPr>
            <a:r>
              <a:rPr lang="en-US" sz="2400" dirty="0">
                <a:solidFill>
                  <a:prstClr val="black"/>
                </a:solidFill>
                <a:cs typeface="Arial" pitchFamily="34" charset="0"/>
              </a:rPr>
              <a:t>Applicants are strongly encouraged to read the TQP Notice Inviting Applications (NIA) in its entirety.</a:t>
            </a:r>
          </a:p>
          <a:p>
            <a:pPr eaLnBrk="1" hangingPunct="1">
              <a:spcBef>
                <a:spcPct val="0"/>
              </a:spcBef>
              <a:buFont typeface="Arial" pitchFamily="34" charset="0"/>
              <a:buChar char="•"/>
              <a:defRPr/>
            </a:pPr>
            <a:r>
              <a:rPr lang="en-US" sz="2400" dirty="0">
                <a:solidFill>
                  <a:prstClr val="black"/>
                </a:solidFill>
                <a:cs typeface="Arial" pitchFamily="34" charset="0"/>
              </a:rPr>
              <a:t>Applicants are strongly encouraged to read the TQP Frequently Asked Questions (FAQ</a:t>
            </a:r>
            <a:r>
              <a:rPr lang="en-US" sz="2400" dirty="0">
                <a:cs typeface="Arial" pitchFamily="34" charset="0"/>
              </a:rPr>
              <a:t>s</a:t>
            </a:r>
            <a:r>
              <a:rPr lang="en-US" sz="2400" dirty="0">
                <a:solidFill>
                  <a:prstClr val="black"/>
                </a:solidFill>
                <a:cs typeface="Arial" pitchFamily="34" charset="0"/>
              </a:rPr>
              <a:t>) document in its entirety.</a:t>
            </a:r>
          </a:p>
          <a:p>
            <a:pPr eaLnBrk="1" hangingPunct="1">
              <a:spcBef>
                <a:spcPct val="0"/>
              </a:spcBef>
              <a:buFont typeface="Arial" pitchFamily="34" charset="0"/>
              <a:buChar char="•"/>
              <a:defRPr/>
            </a:pPr>
            <a:r>
              <a:rPr lang="en-US" sz="2400" dirty="0">
                <a:solidFill>
                  <a:prstClr val="black"/>
                </a:solidFill>
                <a:cs typeface="Arial" pitchFamily="34" charset="0"/>
              </a:rPr>
              <a:t>If your questions are not answered in the TQP FAQ</a:t>
            </a:r>
            <a:r>
              <a:rPr lang="en-US" sz="2400" dirty="0">
                <a:cs typeface="Arial" pitchFamily="34" charset="0"/>
              </a:rPr>
              <a:t>s</a:t>
            </a:r>
            <a:r>
              <a:rPr lang="en-US" sz="2400" dirty="0">
                <a:solidFill>
                  <a:prstClr val="black"/>
                </a:solidFill>
                <a:cs typeface="Arial" pitchFamily="34" charset="0"/>
              </a:rPr>
              <a:t> document, you may email them to the TQP program inbox at </a:t>
            </a:r>
            <a:r>
              <a:rPr lang="en-US" sz="2400" dirty="0">
                <a:solidFill>
                  <a:prstClr val="black"/>
                </a:solidFill>
                <a:cs typeface="Arial" pitchFamily="34" charset="0"/>
                <a:hlinkClick r:id="rId3"/>
              </a:rPr>
              <a:t>TQPartnership@ed.gov</a:t>
            </a:r>
            <a:r>
              <a:rPr lang="en-US" sz="2400" dirty="0">
                <a:solidFill>
                  <a:prstClr val="black"/>
                </a:solidFill>
                <a:cs typeface="Arial" pitchFamily="34" charset="0"/>
              </a:rPr>
              <a:t>.  Please do not  wait until the last minute to email your questions. </a:t>
            </a:r>
          </a:p>
          <a:p>
            <a:pPr eaLnBrk="1" hangingPunct="1">
              <a:spcBef>
                <a:spcPct val="0"/>
              </a:spcBef>
              <a:buFont typeface="Arial" pitchFamily="34" charset="0"/>
              <a:buChar char="•"/>
              <a:defRPr/>
            </a:pPr>
            <a:endParaRPr lang="en-US" sz="2200" dirty="0">
              <a:solidFill>
                <a:prstClr val="black"/>
              </a:solidFill>
              <a:cs typeface="Arial" pitchFamily="34" charset="0"/>
            </a:endParaRPr>
          </a:p>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Tree>
    <p:extLst>
      <p:ext uri="{BB962C8B-B14F-4D97-AF65-F5344CB8AC3E}">
        <p14:creationId xmlns:p14="http://schemas.microsoft.com/office/powerpoint/2010/main" val="38662104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6</a:t>
            </a:fld>
            <a:endParaRPr lang="en-US" altLang="en-US">
              <a:solidFill>
                <a:prstClr val="black"/>
              </a:solidFill>
            </a:endParaRPr>
          </a:p>
        </p:txBody>
      </p:sp>
      <p:sp>
        <p:nvSpPr>
          <p:cNvPr id="3" name="Title 1"/>
          <p:cNvSpPr txBox="1">
            <a:spLocks/>
          </p:cNvSpPr>
          <p:nvPr/>
        </p:nvSpPr>
        <p:spPr>
          <a:xfrm>
            <a:off x="441434" y="228600"/>
            <a:ext cx="8229600" cy="1241425"/>
          </a:xfrm>
          <a:prstGeom prst="rect">
            <a:avLst/>
          </a:prstGeom>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Agenda for This Webinar</a:t>
            </a: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5" name="Rectangle 4"/>
          <p:cNvSpPr/>
          <p:nvPr/>
        </p:nvSpPr>
        <p:spPr>
          <a:xfrm>
            <a:off x="603250" y="1470026"/>
            <a:ext cx="8312150" cy="4616648"/>
          </a:xfrm>
          <a:prstGeom prst="rect">
            <a:avLst/>
          </a:prstGeom>
        </p:spPr>
        <p:txBody>
          <a:bodyPr wrap="square">
            <a:spAutoFit/>
          </a:bodyPr>
          <a:lstStyle/>
          <a:p>
            <a:pPr fontAlgn="base">
              <a:lnSpc>
                <a:spcPct val="150000"/>
              </a:lnSpc>
              <a:spcBef>
                <a:spcPct val="0"/>
              </a:spcBef>
              <a:spcAft>
                <a:spcPct val="0"/>
              </a:spcAft>
            </a:pPr>
            <a:r>
              <a:rPr lang="en-US" sz="2600" dirty="0">
                <a:solidFill>
                  <a:srgbClr val="00B050"/>
                </a:solidFill>
                <a:cs typeface="Arial" panose="020B0604020202020204" pitchFamily="34" charset="0"/>
              </a:rPr>
              <a:t>I</a:t>
            </a:r>
            <a:r>
              <a:rPr lang="en-US" sz="2800" dirty="0">
                <a:solidFill>
                  <a:srgbClr val="00B050"/>
                </a:solidFill>
                <a:cs typeface="Arial" panose="020B0604020202020204" pitchFamily="34" charset="0"/>
              </a:rPr>
              <a:t>.  TQP Program Purpose and Overview</a:t>
            </a:r>
          </a:p>
          <a:p>
            <a:pPr fontAlgn="base">
              <a:lnSpc>
                <a:spcPct val="150000"/>
              </a:lnSpc>
              <a:spcBef>
                <a:spcPct val="0"/>
              </a:spcBef>
              <a:spcAft>
                <a:spcPct val="0"/>
              </a:spcAft>
            </a:pPr>
            <a:r>
              <a:rPr lang="en-US" sz="2800" dirty="0">
                <a:solidFill>
                  <a:srgbClr val="00B050"/>
                </a:solidFill>
                <a:cs typeface="Arial" panose="020B0604020202020204" pitchFamily="34" charset="0"/>
              </a:rPr>
              <a:t>II. Eligibility Requirements</a:t>
            </a:r>
          </a:p>
          <a:p>
            <a:pPr fontAlgn="base">
              <a:lnSpc>
                <a:spcPct val="150000"/>
              </a:lnSpc>
              <a:spcBef>
                <a:spcPct val="0"/>
              </a:spcBef>
              <a:spcAft>
                <a:spcPct val="0"/>
              </a:spcAft>
            </a:pPr>
            <a:r>
              <a:rPr lang="en-US" sz="2800" dirty="0">
                <a:solidFill>
                  <a:srgbClr val="00B050"/>
                </a:solidFill>
                <a:cs typeface="Arial" panose="020B0604020202020204" pitchFamily="34" charset="0"/>
              </a:rPr>
              <a:t>III.TQP Program Requirements</a:t>
            </a:r>
          </a:p>
          <a:p>
            <a:pPr fontAlgn="base">
              <a:lnSpc>
                <a:spcPct val="150000"/>
              </a:lnSpc>
              <a:spcBef>
                <a:spcPct val="0"/>
              </a:spcBef>
              <a:spcAft>
                <a:spcPct val="0"/>
              </a:spcAft>
            </a:pPr>
            <a:r>
              <a:rPr lang="en-US" sz="2800" dirty="0">
                <a:solidFill>
                  <a:prstClr val="white">
                    <a:lumMod val="50000"/>
                  </a:prstClr>
                </a:solidFill>
                <a:cs typeface="Arial" panose="020B0604020202020204" pitchFamily="34" charset="0"/>
              </a:rPr>
              <a:t>IV. FY 19 Program Priorities</a:t>
            </a:r>
          </a:p>
          <a:p>
            <a:pPr fontAlgn="base">
              <a:lnSpc>
                <a:spcPct val="150000"/>
              </a:lnSpc>
              <a:spcBef>
                <a:spcPct val="0"/>
              </a:spcBef>
              <a:spcAft>
                <a:spcPct val="0"/>
              </a:spcAft>
            </a:pPr>
            <a:r>
              <a:rPr lang="en-US" sz="2800" dirty="0">
                <a:solidFill>
                  <a:prstClr val="white">
                    <a:lumMod val="50000"/>
                  </a:prstClr>
                </a:solidFill>
                <a:cs typeface="Arial" panose="020B0604020202020204" pitchFamily="34" charset="0"/>
              </a:rPr>
              <a:t>V. Selection Criteria &amp; Scoring</a:t>
            </a:r>
          </a:p>
          <a:p>
            <a:pPr fontAlgn="base">
              <a:lnSpc>
                <a:spcPct val="150000"/>
              </a:lnSpc>
              <a:spcBef>
                <a:spcPct val="0"/>
              </a:spcBef>
              <a:spcAft>
                <a:spcPct val="0"/>
              </a:spcAft>
            </a:pPr>
            <a:r>
              <a:rPr lang="en-US" sz="2800" dirty="0">
                <a:solidFill>
                  <a:prstClr val="white">
                    <a:lumMod val="50000"/>
                  </a:prstClr>
                </a:solidFill>
                <a:cs typeface="Arial" panose="020B0604020202020204" pitchFamily="34" charset="0"/>
              </a:rPr>
              <a:t>VI. Competition Reminders and Resources</a:t>
            </a:r>
          </a:p>
          <a:p>
            <a:pPr fontAlgn="base">
              <a:lnSpc>
                <a:spcPct val="150000"/>
              </a:lnSpc>
              <a:spcBef>
                <a:spcPct val="0"/>
              </a:spcBef>
              <a:spcAft>
                <a:spcPct val="0"/>
              </a:spcAft>
            </a:pPr>
            <a:r>
              <a:rPr lang="en-US" sz="2800" dirty="0">
                <a:solidFill>
                  <a:prstClr val="white">
                    <a:lumMod val="50000"/>
                  </a:prstClr>
                </a:solidFill>
                <a:cs typeface="Arial" panose="020B0604020202020204" pitchFamily="34" charset="0"/>
              </a:rPr>
              <a:t>VII. Budget and </a:t>
            </a:r>
            <a:r>
              <a:rPr lang="en-US" sz="2800">
                <a:solidFill>
                  <a:prstClr val="white">
                    <a:lumMod val="50000"/>
                  </a:prstClr>
                </a:solidFill>
                <a:cs typeface="Arial" panose="020B0604020202020204" pitchFamily="34" charset="0"/>
              </a:rPr>
              <a:t>Match Requirements</a:t>
            </a:r>
            <a:endParaRPr lang="en-US" sz="2800" dirty="0">
              <a:solidFill>
                <a:prstClr val="white">
                  <a:lumMod val="50000"/>
                </a:prstClr>
              </a:solidFill>
              <a:cs typeface="Arial" panose="020B0604020202020204" pitchFamily="34" charset="0"/>
            </a:endParaRPr>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78263" y="5327431"/>
            <a:ext cx="1508234" cy="1347952"/>
          </a:xfrm>
          <a:prstGeom prst="rect">
            <a:avLst/>
          </a:prstGeom>
          <a:noFill/>
        </p:spPr>
      </p:pic>
    </p:spTree>
    <p:extLst>
      <p:ext uri="{BB962C8B-B14F-4D97-AF65-F5344CB8AC3E}">
        <p14:creationId xmlns:p14="http://schemas.microsoft.com/office/powerpoint/2010/main" val="313818484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E330AB6-7EFE-45B2-8AC5-40C64341D870}" type="slidenum">
              <a:rPr lang="en-US" altLang="en-US" smtClean="0">
                <a:solidFill>
                  <a:prstClr val="black"/>
                </a:solidFill>
              </a:rPr>
              <a:pPr/>
              <a:t>7</a:t>
            </a:fld>
            <a:endParaRPr lang="en-US" altLang="en-US">
              <a:solidFill>
                <a:prstClr val="black"/>
              </a:solidFill>
            </a:endParaRPr>
          </a:p>
        </p:txBody>
      </p:sp>
      <p:sp>
        <p:nvSpPr>
          <p:cNvPr id="3" name="Title 1"/>
          <p:cNvSpPr txBox="1">
            <a:spLocks/>
          </p:cNvSpPr>
          <p:nvPr/>
        </p:nvSpPr>
        <p:spPr>
          <a:xfrm>
            <a:off x="441434" y="228600"/>
            <a:ext cx="8229600" cy="1241425"/>
          </a:xfrm>
          <a:prstGeom prst="rect">
            <a:avLst/>
          </a:prstGeom>
          <a:solidFill>
            <a:schemeClr val="bg1"/>
          </a:solidFill>
        </p:spPr>
        <p:txBody>
          <a:bodyPr anchor="ct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algn="ctr" eaLnBrk="1" hangingPunct="1"/>
            <a:r>
              <a:rPr lang="en-US" altLang="en-US" b="1" dirty="0">
                <a:solidFill>
                  <a:prstClr val="black"/>
                </a:solidFill>
                <a:cs typeface="Arial" panose="020B0604020202020204" pitchFamily="34" charset="0"/>
              </a:rPr>
              <a:t>Authorizing Legislation</a:t>
            </a:r>
          </a:p>
        </p:txBody>
      </p:sp>
      <p:sp>
        <p:nvSpPr>
          <p:cNvPr id="4" name="Content Placeholder 2"/>
          <p:cNvSpPr txBox="1">
            <a:spLocks/>
          </p:cNvSpPr>
          <p:nvPr/>
        </p:nvSpPr>
        <p:spPr>
          <a:xfrm>
            <a:off x="441434" y="1143000"/>
            <a:ext cx="8473966" cy="5410200"/>
          </a:xfrm>
          <a:prstGeom prst="rect">
            <a:avLst/>
          </a:prstGeom>
        </p:spPr>
        <p:txBody>
          <a:bodyPr bIns="91440"/>
          <a:lstStyle>
            <a:lvl1pPr marL="273050" indent="-273050" algn="l" rtl="0" eaLnBrk="0" fontAlgn="base" hangingPunct="0">
              <a:spcBef>
                <a:spcPts val="575"/>
              </a:spcBef>
              <a:spcAft>
                <a:spcPct val="0"/>
              </a:spcAft>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eaLnBrk="1" hangingPunct="1">
              <a:spcBef>
                <a:spcPct val="0"/>
              </a:spcBef>
              <a:buFont typeface="Wingdings 2" panose="05020102010507070707" pitchFamily="18" charset="2"/>
              <a:buNone/>
              <a:defRPr/>
            </a:pPr>
            <a:endParaRPr lang="en-US" sz="1800" dirty="0">
              <a:solidFill>
                <a:prstClr val="black"/>
              </a:solidFill>
              <a:cs typeface="Arial" pitchFamily="34" charset="0"/>
            </a:endParaRPr>
          </a:p>
          <a:p>
            <a:pPr eaLnBrk="1" hangingPunct="1">
              <a:spcBef>
                <a:spcPct val="0"/>
              </a:spcBef>
              <a:buFont typeface="Arial" pitchFamily="34" charset="0"/>
              <a:buChar char="•"/>
              <a:defRPr/>
            </a:pPr>
            <a:endParaRPr lang="en-US" sz="2400" dirty="0">
              <a:solidFill>
                <a:prstClr val="black"/>
              </a:solidFill>
              <a:cs typeface="Arial" pitchFamily="34" charset="0"/>
            </a:endParaRPr>
          </a:p>
        </p:txBody>
      </p:sp>
      <p:sp>
        <p:nvSpPr>
          <p:cNvPr id="5" name="Rectangle 4"/>
          <p:cNvSpPr/>
          <p:nvPr/>
        </p:nvSpPr>
        <p:spPr>
          <a:xfrm>
            <a:off x="373117" y="1458092"/>
            <a:ext cx="8366234" cy="3693319"/>
          </a:xfrm>
          <a:prstGeom prst="rect">
            <a:avLst/>
          </a:prstGeom>
        </p:spPr>
        <p:txBody>
          <a:bodyPr wrap="square">
            <a:spAutoFit/>
          </a:bodyPr>
          <a:lstStyle/>
          <a:p>
            <a:pPr fontAlgn="base">
              <a:spcBef>
                <a:spcPct val="0"/>
              </a:spcBef>
              <a:spcAft>
                <a:spcPct val="0"/>
              </a:spcAft>
            </a:pPr>
            <a:r>
              <a:rPr lang="en-US" sz="2400" dirty="0">
                <a:solidFill>
                  <a:prstClr val="black"/>
                </a:solidFill>
                <a:cs typeface="Arial" panose="020B0604020202020204" pitchFamily="34" charset="0"/>
              </a:rPr>
              <a:t>The Teacher Quality Partnership program statute is contained in Title II of the Higher Education Act, as amended on August 14, 2008, by the Higher Education Opportunity Act (Public Law 110-315) (HEA).  </a:t>
            </a:r>
          </a:p>
          <a:p>
            <a:pPr fontAlgn="base">
              <a:spcBef>
                <a:spcPct val="0"/>
              </a:spcBef>
              <a:spcAft>
                <a:spcPct val="0"/>
              </a:spcAft>
            </a:pPr>
            <a:endParaRPr lang="en-US" sz="2400" dirty="0">
              <a:solidFill>
                <a:prstClr val="black"/>
              </a:solidFill>
              <a:cs typeface="Arial" panose="020B0604020202020204" pitchFamily="34" charset="0"/>
            </a:endParaRPr>
          </a:p>
          <a:p>
            <a:pPr fontAlgn="base">
              <a:spcBef>
                <a:spcPct val="0"/>
              </a:spcBef>
              <a:spcAft>
                <a:spcPct val="0"/>
              </a:spcAft>
            </a:pPr>
            <a:r>
              <a:rPr lang="en-US" sz="2400" dirty="0">
                <a:solidFill>
                  <a:prstClr val="black"/>
                </a:solidFill>
                <a:cs typeface="Arial" panose="020B0604020202020204" pitchFamily="34" charset="0"/>
              </a:rPr>
              <a:t>You may view the full version of the current TQP statute by clicking the link below. </a:t>
            </a:r>
          </a:p>
          <a:p>
            <a:pPr fontAlgn="base">
              <a:spcBef>
                <a:spcPct val="0"/>
              </a:spcBef>
              <a:spcAft>
                <a:spcPct val="0"/>
              </a:spcAft>
            </a:pPr>
            <a:endParaRPr lang="en-US" sz="2200" dirty="0">
              <a:solidFill>
                <a:prstClr val="black"/>
              </a:solidFill>
              <a:cs typeface="Arial" panose="020B0604020202020204" pitchFamily="34" charset="0"/>
            </a:endParaRPr>
          </a:p>
          <a:p>
            <a:pPr fontAlgn="base">
              <a:spcBef>
                <a:spcPct val="0"/>
              </a:spcBef>
              <a:spcAft>
                <a:spcPct val="0"/>
              </a:spcAft>
            </a:pPr>
            <a:r>
              <a:rPr lang="en-US" sz="2200" dirty="0">
                <a:solidFill>
                  <a:prstClr val="black"/>
                </a:solidFill>
                <a:cs typeface="Arial" panose="020B0604020202020204" pitchFamily="34" charset="0"/>
                <a:hlinkClick r:id="rId3"/>
              </a:rPr>
              <a:t>https://www.govinfo.gov/content/pkg/USCODE-2016-title20/html/USCODE-2016-title20-chap28-subchapII.htm</a:t>
            </a:r>
            <a:r>
              <a:rPr lang="en-US" sz="2200" dirty="0">
                <a:solidFill>
                  <a:prstClr val="black"/>
                </a:solidFill>
                <a:cs typeface="Arial" panose="020B0604020202020204" pitchFamily="34" charset="0"/>
              </a:rPr>
              <a:t> </a:t>
            </a:r>
          </a:p>
        </p:txBody>
      </p:sp>
    </p:spTree>
    <p:extLst>
      <p:ext uri="{BB962C8B-B14F-4D97-AF65-F5344CB8AC3E}">
        <p14:creationId xmlns:p14="http://schemas.microsoft.com/office/powerpoint/2010/main" val="40213826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Placeholder 4"/>
          <p:cNvSpPr txBox="1">
            <a:spLocks/>
          </p:cNvSpPr>
          <p:nvPr/>
        </p:nvSpPr>
        <p:spPr bwMode="auto">
          <a:xfrm>
            <a:off x="57150" y="1066800"/>
            <a:ext cx="9029700" cy="1295400"/>
          </a:xfrm>
          <a:prstGeom prst="rect">
            <a:avLst/>
          </a:prstGeom>
          <a:solidFill>
            <a:srgbClr val="0D28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1098550" eaLnBrk="0" hangingPunct="0">
              <a:spcBef>
                <a:spcPts val="375"/>
              </a:spcBef>
              <a:buChar char="o"/>
              <a:defRPr sz="2000">
                <a:solidFill>
                  <a:schemeClr val="tx1"/>
                </a:solidFill>
                <a:latin typeface="Arial" panose="020B0604020202020204" pitchFamily="34" charset="0"/>
              </a:defRPr>
            </a:lvl5pPr>
            <a:lvl6pPr marL="1555750" eaLnBrk="0" fontAlgn="base" hangingPunct="0">
              <a:spcBef>
                <a:spcPts val="375"/>
              </a:spcBef>
              <a:spcAft>
                <a:spcPct val="0"/>
              </a:spcAft>
              <a:buChar char="o"/>
              <a:defRPr sz="2000">
                <a:solidFill>
                  <a:schemeClr val="tx1"/>
                </a:solidFill>
                <a:latin typeface="Arial" panose="020B0604020202020204" pitchFamily="34" charset="0"/>
              </a:defRPr>
            </a:lvl6pPr>
            <a:lvl7pPr marL="2012950" eaLnBrk="0" fontAlgn="base" hangingPunct="0">
              <a:spcBef>
                <a:spcPts val="375"/>
              </a:spcBef>
              <a:spcAft>
                <a:spcPct val="0"/>
              </a:spcAft>
              <a:buChar char="o"/>
              <a:defRPr sz="2000">
                <a:solidFill>
                  <a:schemeClr val="tx1"/>
                </a:solidFill>
                <a:latin typeface="Arial" panose="020B0604020202020204" pitchFamily="34" charset="0"/>
              </a:defRPr>
            </a:lvl7pPr>
            <a:lvl8pPr marL="2470150" eaLnBrk="0" fontAlgn="base" hangingPunct="0">
              <a:spcBef>
                <a:spcPts val="375"/>
              </a:spcBef>
              <a:spcAft>
                <a:spcPct val="0"/>
              </a:spcAft>
              <a:buChar char="o"/>
              <a:defRPr sz="2000">
                <a:solidFill>
                  <a:schemeClr val="tx1"/>
                </a:solidFill>
                <a:latin typeface="Arial" panose="020B0604020202020204" pitchFamily="34" charset="0"/>
              </a:defRPr>
            </a:lvl8pPr>
            <a:lvl9pPr marL="2927350" eaLnBrk="0" fontAlgn="base" hangingPunct="0">
              <a:spcBef>
                <a:spcPts val="375"/>
              </a:spcBef>
              <a:spcAft>
                <a:spcPct val="0"/>
              </a:spcAft>
              <a:buChar char="o"/>
              <a:defRPr sz="2000">
                <a:solidFill>
                  <a:schemeClr val="tx1"/>
                </a:solidFill>
                <a:latin typeface="Arial" panose="020B0604020202020204" pitchFamily="34" charset="0"/>
              </a:defRPr>
            </a:lvl9pPr>
          </a:lstStyle>
          <a:p>
            <a:pPr lvl="4" eaLnBrk="1" fontAlgn="base" hangingPunct="1">
              <a:spcBef>
                <a:spcPct val="0"/>
              </a:spcBef>
              <a:spcAft>
                <a:spcPct val="0"/>
              </a:spcAft>
              <a:buFont typeface="Wingdings 2" panose="05020102010507070707" pitchFamily="18" charset="2"/>
              <a:buNone/>
            </a:pPr>
            <a:r>
              <a:rPr lang="en-US" altLang="en-US" sz="4000" b="1" dirty="0">
                <a:solidFill>
                  <a:srgbClr val="FFFFFF"/>
                </a:solidFill>
                <a:cs typeface="Arial" panose="020B0604020202020204" pitchFamily="34" charset="0"/>
              </a:rPr>
              <a:t>TQP Program Purpose</a:t>
            </a:r>
          </a:p>
        </p:txBody>
      </p:sp>
      <p:sp>
        <p:nvSpPr>
          <p:cNvPr id="9216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EEDE3F8D-87BE-4258-B96D-1AC8F0BA087C}" type="slidenum">
              <a:rPr lang="en-US" altLang="en-US" sz="1400">
                <a:solidFill>
                  <a:srgbClr val="000000"/>
                </a:solidFill>
              </a:rPr>
              <a:pPr eaLnBrk="1" hangingPunct="1">
                <a:spcBef>
                  <a:spcPct val="0"/>
                </a:spcBef>
                <a:buSzTx/>
                <a:buFontTx/>
                <a:buNone/>
              </a:pPr>
              <a:t>8</a:t>
            </a:fld>
            <a:endParaRPr lang="en-US" altLang="en-US" sz="1400">
              <a:solidFill>
                <a:srgbClr val="000000"/>
              </a:solidFill>
            </a:endParaRPr>
          </a:p>
        </p:txBody>
      </p:sp>
      <p:sp>
        <p:nvSpPr>
          <p:cNvPr id="2" name="Rectangle 1"/>
          <p:cNvSpPr/>
          <p:nvPr/>
        </p:nvSpPr>
        <p:spPr>
          <a:xfrm>
            <a:off x="603250" y="2667000"/>
            <a:ext cx="7854950" cy="2246769"/>
          </a:xfrm>
          <a:prstGeom prst="rect">
            <a:avLst/>
          </a:prstGeom>
        </p:spPr>
        <p:txBody>
          <a:bodyPr wrap="square">
            <a:spAutoFit/>
          </a:bodyPr>
          <a:lstStyle/>
          <a:p>
            <a:pPr algn="ctr" fontAlgn="base">
              <a:spcBef>
                <a:spcPct val="0"/>
              </a:spcBef>
              <a:spcAft>
                <a:spcPct val="0"/>
              </a:spcAft>
            </a:pPr>
            <a:r>
              <a:rPr lang="en-US" sz="2800" dirty="0">
                <a:solidFill>
                  <a:prstClr val="black"/>
                </a:solidFill>
                <a:cs typeface="Arial" panose="020B0604020202020204" pitchFamily="34" charset="0"/>
              </a:rPr>
              <a:t>To improve student achievement; improve the quality of prospective and new teachers by improving the preparation of prospective teachers and enhancing professional development activities for new teachers...</a:t>
            </a:r>
          </a:p>
        </p:txBody>
      </p:sp>
      <p:sp>
        <p:nvSpPr>
          <p:cNvPr id="3" name="Rectangle 2"/>
          <p:cNvSpPr/>
          <p:nvPr/>
        </p:nvSpPr>
        <p:spPr>
          <a:xfrm>
            <a:off x="495300" y="5541377"/>
            <a:ext cx="8153400" cy="707886"/>
          </a:xfrm>
          <a:prstGeom prst="rect">
            <a:avLst/>
          </a:prstGeom>
        </p:spPr>
        <p:txBody>
          <a:bodyPr wrap="square">
            <a:spAutoFit/>
          </a:bodyPr>
          <a:lstStyle/>
          <a:p>
            <a:pPr algn="ctr" fontAlgn="base">
              <a:spcBef>
                <a:spcPct val="0"/>
              </a:spcBef>
              <a:spcAft>
                <a:spcPct val="0"/>
              </a:spcAft>
              <a:buFont typeface="Wingdings 2" panose="05020102010507070707" pitchFamily="18" charset="2"/>
              <a:buNone/>
              <a:defRPr/>
            </a:pPr>
            <a:r>
              <a:rPr lang="en-US" altLang="en-US" sz="2000" b="1" dirty="0">
                <a:solidFill>
                  <a:srgbClr val="C00000"/>
                </a:solidFill>
                <a:cs typeface="Arial" panose="020B0604020202020204" pitchFamily="34" charset="0"/>
                <a:hlinkClick r:id="rId3"/>
              </a:rPr>
              <a:t>http://innovation.ed.gov/what-we-do/teacher-quality/teacher-quality-partnership</a:t>
            </a:r>
            <a:r>
              <a:rPr lang="en-US" altLang="en-US" sz="2000" dirty="0">
                <a:solidFill>
                  <a:srgbClr val="C00000"/>
                </a:solidFill>
                <a:cs typeface="Arial" panose="020B0604020202020204" pitchFamily="34" charset="0"/>
                <a:hlinkClick r:id="rId3"/>
              </a:rPr>
              <a:t>/</a:t>
            </a:r>
            <a:endParaRPr lang="en-US" altLang="en-US" sz="2000" dirty="0">
              <a:solidFill>
                <a:srgbClr val="C00000"/>
              </a:solidFill>
              <a:cs typeface="Arial" panose="020B0604020202020204" pitchFamily="34" charset="0"/>
            </a:endParaRPr>
          </a:p>
        </p:txBody>
      </p:sp>
    </p:spTree>
    <p:extLst>
      <p:ext uri="{BB962C8B-B14F-4D97-AF65-F5344CB8AC3E}">
        <p14:creationId xmlns:p14="http://schemas.microsoft.com/office/powerpoint/2010/main" val="265860747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Placeholder 4"/>
          <p:cNvSpPr txBox="1">
            <a:spLocks/>
          </p:cNvSpPr>
          <p:nvPr/>
        </p:nvSpPr>
        <p:spPr bwMode="auto">
          <a:xfrm>
            <a:off x="57150" y="1066800"/>
            <a:ext cx="9029700" cy="1295400"/>
          </a:xfrm>
          <a:prstGeom prst="rect">
            <a:avLst/>
          </a:prstGeom>
          <a:solidFill>
            <a:srgbClr val="0D28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1098550" eaLnBrk="0" hangingPunct="0">
              <a:spcBef>
                <a:spcPts val="375"/>
              </a:spcBef>
              <a:buChar char="o"/>
              <a:defRPr sz="2000">
                <a:solidFill>
                  <a:schemeClr val="tx1"/>
                </a:solidFill>
                <a:latin typeface="Arial" panose="020B0604020202020204" pitchFamily="34" charset="0"/>
              </a:defRPr>
            </a:lvl5pPr>
            <a:lvl6pPr marL="1555750" eaLnBrk="0" fontAlgn="base" hangingPunct="0">
              <a:spcBef>
                <a:spcPts val="375"/>
              </a:spcBef>
              <a:spcAft>
                <a:spcPct val="0"/>
              </a:spcAft>
              <a:buChar char="o"/>
              <a:defRPr sz="2000">
                <a:solidFill>
                  <a:schemeClr val="tx1"/>
                </a:solidFill>
                <a:latin typeface="Arial" panose="020B0604020202020204" pitchFamily="34" charset="0"/>
              </a:defRPr>
            </a:lvl6pPr>
            <a:lvl7pPr marL="2012950" eaLnBrk="0" fontAlgn="base" hangingPunct="0">
              <a:spcBef>
                <a:spcPts val="375"/>
              </a:spcBef>
              <a:spcAft>
                <a:spcPct val="0"/>
              </a:spcAft>
              <a:buChar char="o"/>
              <a:defRPr sz="2000">
                <a:solidFill>
                  <a:schemeClr val="tx1"/>
                </a:solidFill>
                <a:latin typeface="Arial" panose="020B0604020202020204" pitchFamily="34" charset="0"/>
              </a:defRPr>
            </a:lvl7pPr>
            <a:lvl8pPr marL="2470150" eaLnBrk="0" fontAlgn="base" hangingPunct="0">
              <a:spcBef>
                <a:spcPts val="375"/>
              </a:spcBef>
              <a:spcAft>
                <a:spcPct val="0"/>
              </a:spcAft>
              <a:buChar char="o"/>
              <a:defRPr sz="2000">
                <a:solidFill>
                  <a:schemeClr val="tx1"/>
                </a:solidFill>
                <a:latin typeface="Arial" panose="020B0604020202020204" pitchFamily="34" charset="0"/>
              </a:defRPr>
            </a:lvl8pPr>
            <a:lvl9pPr marL="2927350" eaLnBrk="0" fontAlgn="base" hangingPunct="0">
              <a:spcBef>
                <a:spcPts val="375"/>
              </a:spcBef>
              <a:spcAft>
                <a:spcPct val="0"/>
              </a:spcAft>
              <a:buChar char="o"/>
              <a:defRPr sz="2000">
                <a:solidFill>
                  <a:schemeClr val="tx1"/>
                </a:solidFill>
                <a:latin typeface="Arial" panose="020B0604020202020204" pitchFamily="34" charset="0"/>
              </a:defRPr>
            </a:lvl9pPr>
          </a:lstStyle>
          <a:p>
            <a:pPr lvl="4" eaLnBrk="1" fontAlgn="base" hangingPunct="1">
              <a:spcBef>
                <a:spcPct val="0"/>
              </a:spcBef>
              <a:spcAft>
                <a:spcPct val="0"/>
              </a:spcAft>
              <a:buFont typeface="Wingdings 2" panose="05020102010507070707" pitchFamily="18" charset="2"/>
              <a:buNone/>
            </a:pPr>
            <a:r>
              <a:rPr lang="en-US" altLang="en-US" sz="4000" b="1">
                <a:solidFill>
                  <a:prstClr val="white"/>
                </a:solidFill>
                <a:cs typeface="Arial" panose="020B0604020202020204" pitchFamily="34" charset="0"/>
              </a:rPr>
              <a:t>Eligibility Requirements</a:t>
            </a:r>
          </a:p>
        </p:txBody>
      </p:sp>
      <p:sp>
        <p:nvSpPr>
          <p:cNvPr id="8397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hangingPunct="1">
              <a:spcBef>
                <a:spcPct val="0"/>
              </a:spcBef>
              <a:buSzTx/>
              <a:buFontTx/>
              <a:buNone/>
            </a:pPr>
            <a:fld id="{044E627D-964B-4187-98BA-8C3C3EA15B66}" type="slidenum">
              <a:rPr lang="en-US" altLang="en-US" sz="1400">
                <a:solidFill>
                  <a:prstClr val="black"/>
                </a:solidFill>
              </a:rPr>
              <a:pPr eaLnBrk="1" hangingPunct="1">
                <a:spcBef>
                  <a:spcPct val="0"/>
                </a:spcBef>
                <a:buSzTx/>
                <a:buFontTx/>
                <a:buNone/>
              </a:pPr>
              <a:t>9</a:t>
            </a:fld>
            <a:endParaRPr lang="en-US" altLang="en-US" sz="1400">
              <a:solidFill>
                <a:prstClr val="black"/>
              </a:solidFill>
            </a:endParaRPr>
          </a:p>
        </p:txBody>
      </p:sp>
      <p:sp>
        <p:nvSpPr>
          <p:cNvPr id="83972" name="TextBox 3"/>
          <p:cNvSpPr txBox="1">
            <a:spLocks noChangeArrowheads="1"/>
          </p:cNvSpPr>
          <p:nvPr/>
        </p:nvSpPr>
        <p:spPr bwMode="auto">
          <a:xfrm>
            <a:off x="825500" y="2364462"/>
            <a:ext cx="7620000"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ts val="575"/>
              </a:spcBef>
              <a:buSzPct val="85000"/>
              <a:buFont typeface="Wingdings 2" panose="05020102010507070707" pitchFamily="18" charset="2"/>
              <a:buChar char=""/>
              <a:defRPr sz="2600">
                <a:solidFill>
                  <a:schemeClr val="tx1"/>
                </a:solidFill>
                <a:latin typeface="Arial" panose="020B0604020202020204" pitchFamily="34" charset="0"/>
              </a:defRPr>
            </a:lvl1pPr>
            <a:lvl2pPr marL="742950" indent="-285750" eaLnBrk="0" hangingPunct="0">
              <a:spcBef>
                <a:spcPts val="375"/>
              </a:spcBef>
              <a:buSzPct val="85000"/>
              <a:buFont typeface="Wingdings 2" panose="05020102010507070707" pitchFamily="18" charset="2"/>
              <a:buChar char=""/>
              <a:defRPr sz="2400">
                <a:solidFill>
                  <a:schemeClr val="tx1"/>
                </a:solidFill>
                <a:latin typeface="Arial" panose="020B0604020202020204" pitchFamily="34" charset="0"/>
              </a:defRPr>
            </a:lvl2pPr>
            <a:lvl3pPr marL="1143000" indent="-228600" eaLnBrk="0" hangingPunct="0">
              <a:spcBef>
                <a:spcPts val="375"/>
              </a:spcBef>
              <a:buSzPct val="85000"/>
              <a:buFont typeface="Wingdings 2" panose="05020102010507070707" pitchFamily="18" charset="2"/>
              <a:buChar char=""/>
              <a:defRPr sz="2000">
                <a:solidFill>
                  <a:schemeClr val="tx1"/>
                </a:solidFill>
                <a:latin typeface="Arial" panose="020B0604020202020204" pitchFamily="34" charset="0"/>
              </a:defRPr>
            </a:lvl3pPr>
            <a:lvl4pPr marL="1600200" indent="-228600" eaLnBrk="0" hangingPunct="0">
              <a:spcBef>
                <a:spcPts val="375"/>
              </a:spcBef>
              <a:buSzPct val="80000"/>
              <a:buFont typeface="Wingdings 2" panose="05020102010507070707" pitchFamily="18" charset="2"/>
              <a:buChar char=""/>
              <a:defRPr sz="2000">
                <a:solidFill>
                  <a:schemeClr val="tx1"/>
                </a:solidFill>
                <a:latin typeface="Arial" panose="020B0604020202020204" pitchFamily="34" charset="0"/>
              </a:defRPr>
            </a:lvl4pPr>
            <a:lvl5pPr marL="2057400" indent="-228600" eaLnBrk="0" hangingPunct="0">
              <a:spcBef>
                <a:spcPts val="375"/>
              </a:spcBef>
              <a:buChar char="o"/>
              <a:defRPr sz="2000">
                <a:solidFill>
                  <a:schemeClr val="tx1"/>
                </a:solidFill>
                <a:latin typeface="Arial" panose="020B0604020202020204" pitchFamily="34" charset="0"/>
              </a:defRPr>
            </a:lvl5pPr>
            <a:lvl6pPr marL="2514600" indent="-228600" eaLnBrk="0" fontAlgn="base" hangingPunct="0">
              <a:spcBef>
                <a:spcPts val="375"/>
              </a:spcBef>
              <a:spcAft>
                <a:spcPct val="0"/>
              </a:spcAft>
              <a:buChar char="o"/>
              <a:defRPr sz="2000">
                <a:solidFill>
                  <a:schemeClr val="tx1"/>
                </a:solidFill>
                <a:latin typeface="Arial" panose="020B0604020202020204" pitchFamily="34" charset="0"/>
              </a:defRPr>
            </a:lvl6pPr>
            <a:lvl7pPr marL="2971800" indent="-228600" eaLnBrk="0" fontAlgn="base" hangingPunct="0">
              <a:spcBef>
                <a:spcPts val="375"/>
              </a:spcBef>
              <a:spcAft>
                <a:spcPct val="0"/>
              </a:spcAft>
              <a:buChar char="o"/>
              <a:defRPr sz="2000">
                <a:solidFill>
                  <a:schemeClr val="tx1"/>
                </a:solidFill>
                <a:latin typeface="Arial" panose="020B0604020202020204" pitchFamily="34" charset="0"/>
              </a:defRPr>
            </a:lvl7pPr>
            <a:lvl8pPr marL="3429000" indent="-228600" eaLnBrk="0" fontAlgn="base" hangingPunct="0">
              <a:spcBef>
                <a:spcPts val="375"/>
              </a:spcBef>
              <a:spcAft>
                <a:spcPct val="0"/>
              </a:spcAft>
              <a:buChar char="o"/>
              <a:defRPr sz="2000">
                <a:solidFill>
                  <a:schemeClr val="tx1"/>
                </a:solidFill>
                <a:latin typeface="Arial" panose="020B0604020202020204" pitchFamily="34" charset="0"/>
              </a:defRPr>
            </a:lvl8pPr>
            <a:lvl9pPr marL="3886200" indent="-228600" eaLnBrk="0" fontAlgn="base" hangingPunct="0">
              <a:spcBef>
                <a:spcPts val="375"/>
              </a:spcBef>
              <a:spcAft>
                <a:spcPct val="0"/>
              </a:spcAft>
              <a:buChar char="o"/>
              <a:defRPr sz="2000">
                <a:solidFill>
                  <a:schemeClr val="tx1"/>
                </a:solidFill>
                <a:latin typeface="Arial" panose="020B0604020202020204" pitchFamily="34" charset="0"/>
              </a:defRPr>
            </a:lvl9pPr>
          </a:lstStyle>
          <a:p>
            <a:pPr eaLnBrk="1" fontAlgn="base" hangingPunct="1">
              <a:spcBef>
                <a:spcPct val="0"/>
              </a:spcBef>
              <a:spcAft>
                <a:spcPct val="0"/>
              </a:spcAft>
              <a:buSzTx/>
              <a:buFont typeface="Arial" panose="020B0604020202020204" pitchFamily="34" charset="0"/>
              <a:buChar char="•"/>
            </a:pPr>
            <a:r>
              <a:rPr lang="en-US" altLang="en-US" sz="2400" dirty="0">
                <a:solidFill>
                  <a:prstClr val="black"/>
                </a:solidFill>
                <a:cs typeface="Arial" panose="020B0604020202020204" pitchFamily="34" charset="0"/>
              </a:rPr>
              <a:t>Applicants should read the TQP Notice Inviting Applications (NIA) for complete information about eligibility requirements.</a:t>
            </a:r>
          </a:p>
          <a:p>
            <a:pPr eaLnBrk="1" fontAlgn="base" hangingPunct="1">
              <a:spcBef>
                <a:spcPct val="0"/>
              </a:spcBef>
              <a:spcAft>
                <a:spcPct val="0"/>
              </a:spcAft>
              <a:buSzTx/>
              <a:buFont typeface="Arial" panose="020B0604020202020204" pitchFamily="34" charset="0"/>
              <a:buChar char="•"/>
            </a:pPr>
            <a:r>
              <a:rPr lang="en-US" altLang="en-US" sz="2400" dirty="0">
                <a:solidFill>
                  <a:prstClr val="black"/>
                </a:solidFill>
                <a:cs typeface="Arial" panose="020B0604020202020204" pitchFamily="34" charset="0"/>
              </a:rPr>
              <a:t>Applicants must form an “eligible partnership.”</a:t>
            </a:r>
          </a:p>
          <a:p>
            <a:pPr eaLnBrk="1" fontAlgn="base" hangingPunct="1">
              <a:spcBef>
                <a:spcPct val="0"/>
              </a:spcBef>
              <a:spcAft>
                <a:spcPct val="0"/>
              </a:spcAft>
              <a:buSzTx/>
              <a:buFont typeface="Arial" panose="020B0604020202020204" pitchFamily="34" charset="0"/>
              <a:buChar char="•"/>
            </a:pPr>
            <a:r>
              <a:rPr lang="en-US" altLang="en-US" sz="2400" dirty="0">
                <a:solidFill>
                  <a:prstClr val="black"/>
                </a:solidFill>
                <a:cs typeface="Arial" panose="020B0604020202020204" pitchFamily="34" charset="0"/>
              </a:rPr>
              <a:t>When providing eligibility data, applicants MUST provide the most recent data available. </a:t>
            </a:r>
          </a:p>
          <a:p>
            <a:pPr eaLnBrk="1" fontAlgn="base" hangingPunct="1">
              <a:spcBef>
                <a:spcPct val="0"/>
              </a:spcBef>
              <a:spcAft>
                <a:spcPct val="0"/>
              </a:spcAft>
              <a:buSzTx/>
              <a:buFont typeface="Arial" panose="020B0604020202020204" pitchFamily="34" charset="0"/>
              <a:buChar char="•"/>
            </a:pPr>
            <a:r>
              <a:rPr lang="en-US" altLang="en-US" sz="2400" dirty="0">
                <a:solidFill>
                  <a:prstClr val="black"/>
                </a:solidFill>
                <a:cs typeface="Arial" panose="020B0604020202020204" pitchFamily="34" charset="0"/>
              </a:rPr>
              <a:t>Applicants are strongly encouraged to use the     </a:t>
            </a:r>
            <a:r>
              <a:rPr lang="en-US" altLang="en-US" sz="2400" i="1" dirty="0">
                <a:solidFill>
                  <a:prstClr val="black"/>
                </a:solidFill>
                <a:cs typeface="Arial" panose="020B0604020202020204" pitchFamily="34" charset="0"/>
              </a:rPr>
              <a:t>Optional Eligible Partnership and IHE Partner Verification Checklist </a:t>
            </a:r>
            <a:r>
              <a:rPr lang="en-US" altLang="en-US" sz="2400" dirty="0">
                <a:solidFill>
                  <a:prstClr val="black"/>
                </a:solidFill>
                <a:cs typeface="Arial" panose="020B0604020202020204" pitchFamily="34" charset="0"/>
              </a:rPr>
              <a:t>found on the TQP webpage and TQP Application Instructions Package to document eligibility requirements.</a:t>
            </a:r>
          </a:p>
          <a:p>
            <a:pPr eaLnBrk="1" fontAlgn="base" hangingPunct="1">
              <a:spcBef>
                <a:spcPct val="0"/>
              </a:spcBef>
              <a:spcAft>
                <a:spcPct val="0"/>
              </a:spcAft>
              <a:buSzTx/>
              <a:buFont typeface="Arial" panose="020B0604020202020204" pitchFamily="34" charset="0"/>
              <a:buChar char="•"/>
            </a:pPr>
            <a:endParaRPr lang="en-US" altLang="en-US" sz="2200" dirty="0">
              <a:solidFill>
                <a:prstClr val="black"/>
              </a:solidFill>
              <a:cs typeface="Arial" panose="020B0604020202020204" pitchFamily="34" charset="0"/>
            </a:endParaRPr>
          </a:p>
        </p:txBody>
      </p:sp>
    </p:spTree>
    <p:extLst>
      <p:ext uri="{BB962C8B-B14F-4D97-AF65-F5344CB8AC3E}">
        <p14:creationId xmlns:p14="http://schemas.microsoft.com/office/powerpoint/2010/main" val="2068254203"/>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Dept of Ed">
  <a:themeElements>
    <a:clrScheme name="Dept of Ed">
      <a:dk1>
        <a:srgbClr val="333333"/>
      </a:dk1>
      <a:lt1>
        <a:sysClr val="window" lastClr="FFFFFF"/>
      </a:lt1>
      <a:dk2>
        <a:srgbClr val="000000"/>
      </a:dk2>
      <a:lt2>
        <a:srgbClr val="E6E6E6"/>
      </a:lt2>
      <a:accent1>
        <a:srgbClr val="0C4790"/>
      </a:accent1>
      <a:accent2>
        <a:srgbClr val="038A00"/>
      </a:accent2>
      <a:accent3>
        <a:srgbClr val="F1990D"/>
      </a:accent3>
      <a:accent4>
        <a:srgbClr val="5B638A"/>
      </a:accent4>
      <a:accent5>
        <a:srgbClr val="70BD2F"/>
      </a:accent5>
      <a:accent6>
        <a:srgbClr val="688FAA"/>
      </a:accent6>
      <a:hlink>
        <a:srgbClr val="0C4790"/>
      </a:hlink>
      <a:folHlink>
        <a:srgbClr val="5B638A"/>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Equity">
  <a:themeElements>
    <a:clrScheme name="Custom 1">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0000FF"/>
      </a:hlink>
      <a:folHlink>
        <a:srgbClr val="96A9A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6DCCD7D132B4CBEF5D182FF14F4BE" ma:contentTypeVersion="1" ma:contentTypeDescription="Create a new document." ma:contentTypeScope="" ma:versionID="3f719001c7d56c13f555ac51c38aa358">
  <xsd:schema xmlns:xsd="http://www.w3.org/2001/XMLSchema" xmlns:xs="http://www.w3.org/2001/XMLSchema" xmlns:p="http://schemas.microsoft.com/office/2006/metadata/properties" targetNamespace="http://schemas.microsoft.com/office/2006/metadata/properties" ma:root="true" ma:fieldsID="bdd6563ea8658093abef31e3462c3c0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D187ED-052A-4F9E-A158-5612EE8F62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5922510-E1C3-4CE9-995C-70737C7DAEF9}">
  <ds:schemaRefs>
    <ds:schemaRef ds:uri="http://schemas.microsoft.com/sharepoint/v3/contenttype/forms"/>
  </ds:schemaRefs>
</ds:datastoreItem>
</file>

<file path=customXml/itemProps3.xml><?xml version="1.0" encoding="utf-8"?>
<ds:datastoreItem xmlns:ds="http://schemas.openxmlformats.org/officeDocument/2006/customXml" ds:itemID="{3EBB4DBF-3759-4320-B1FB-4ED822B19EAE}">
  <ds:schemaRefs>
    <ds:schemaRef ds:uri="http://schemas.microsoft.com/office/2006/documentManagement/types"/>
    <ds:schemaRef ds:uri="http://www.w3.org/XML/1998/namespace"/>
    <ds:schemaRef ds:uri="http://purl.org/dc/terms/"/>
    <ds:schemaRef ds:uri="http://schemas.microsoft.com/office/2006/metadata/properties"/>
    <ds:schemaRef ds:uri="http://purl.org/dc/dcmitype/"/>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8187</TotalTime>
  <Words>5347</Words>
  <Application>Microsoft Office PowerPoint</Application>
  <PresentationFormat>On-screen Show (4:3)</PresentationFormat>
  <Paragraphs>380</Paragraphs>
  <Slides>29</Slides>
  <Notes>28</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29</vt:i4>
      </vt:variant>
    </vt:vector>
  </HeadingPairs>
  <TitlesOfParts>
    <vt:vector size="40" baseType="lpstr">
      <vt:lpstr>Arial</vt:lpstr>
      <vt:lpstr>Calibri</vt:lpstr>
      <vt:lpstr>Courier New</vt:lpstr>
      <vt:lpstr>Franklin Gothic Book</vt:lpstr>
      <vt:lpstr>Perpetua</vt:lpstr>
      <vt:lpstr>Tw Cen MT</vt:lpstr>
      <vt:lpstr>Wingdings</vt:lpstr>
      <vt:lpstr>Wingdings 2</vt:lpstr>
      <vt:lpstr>Equity</vt:lpstr>
      <vt:lpstr>Dept of Ed</vt:lpstr>
      <vt:lpstr>3_Equity</vt:lpstr>
      <vt:lpstr>Teacher Quality Partnership (TQP) Grant Competition FY 2019</vt:lpstr>
      <vt:lpstr>PowerPoint Presentation</vt:lpstr>
      <vt:lpstr>TQP Competition Resources</vt:lpstr>
      <vt:lpstr>TQP Competition Resources</vt:lpstr>
      <vt:lpstr>PowerPoint Presentation</vt:lpstr>
      <vt:lpstr>PowerPoint Presentation</vt:lpstr>
      <vt:lpstr>PowerPoint Presentation</vt:lpstr>
      <vt:lpstr>PowerPoint Presentation</vt:lpstr>
      <vt:lpstr>PowerPoint Presentation</vt:lpstr>
      <vt:lpstr> The Eligible Partnership</vt:lpstr>
      <vt:lpstr>Optional Entities  for the Eligible Partnership</vt:lpstr>
      <vt:lpstr>Optional Entities  for the Eligible Partnership</vt:lpstr>
      <vt:lpstr>Eligibility Components</vt:lpstr>
      <vt:lpstr>Poverty Data/Rural Status</vt:lpstr>
      <vt:lpstr>Teacher Need Data</vt:lpstr>
      <vt:lpstr>High-Need School Data</vt:lpstr>
      <vt:lpstr>PowerPoint Presentation</vt:lpstr>
      <vt:lpstr>PowerPoint Presentation</vt:lpstr>
      <vt:lpstr>PowerPoint Presentation</vt:lpstr>
      <vt:lpstr>TQP General Program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TQP Competition Reminders</vt:lpstr>
      <vt:lpstr>Thank you for your interest in  the TQP Grant Program.</vt:lpstr>
    </vt:vector>
  </TitlesOfParts>
  <Company>U.S. Department of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Teacher Quality Partnership (TQP) Grant Competition FY 2018</dc:title>
  <dc:creator>Howerton, Mia</dc:creator>
  <cp:lastModifiedBy>Howerton, Mia</cp:lastModifiedBy>
  <cp:revision>63</cp:revision>
  <dcterms:created xsi:type="dcterms:W3CDTF">2018-05-11T12:27:00Z</dcterms:created>
  <dcterms:modified xsi:type="dcterms:W3CDTF">2019-05-10T18:30:01Z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0x0101005DD6DCCD7D132B4CBEF5D182FF14F4BE</vt:lpwstr>
  </property>
</Properties>
</file>