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7" r:id="rId5"/>
    <p:sldId id="258" r:id="rId6"/>
    <p:sldId id="259" r:id="rId7"/>
    <p:sldId id="260" r:id="rId8"/>
    <p:sldId id="261" r:id="rId9"/>
    <p:sldId id="262" r:id="rId10"/>
    <p:sldId id="265" r:id="rId11"/>
    <p:sldId id="280" r:id="rId12"/>
    <p:sldId id="271" r:id="rId13"/>
    <p:sldId id="266" r:id="rId14"/>
    <p:sldId id="263" r:id="rId15"/>
    <p:sldId id="281" r:id="rId16"/>
    <p:sldId id="267" r:id="rId17"/>
    <p:sldId id="269" r:id="rId18"/>
    <p:sldId id="270" r:id="rId19"/>
    <p:sldId id="272" r:id="rId20"/>
    <p:sldId id="278" r:id="rId21"/>
    <p:sldId id="279" r:id="rId22"/>
    <p:sldId id="275"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hlee Schmidt" initials="AS"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60501" autoAdjust="0"/>
  </p:normalViewPr>
  <p:slideViewPr>
    <p:cSldViewPr>
      <p:cViewPr varScale="1">
        <p:scale>
          <a:sx n="40" d="100"/>
          <a:sy n="40" d="100"/>
        </p:scale>
        <p:origin x="2044" y="44"/>
      </p:cViewPr>
      <p:guideLst>
        <p:guide orient="horz" pos="2160"/>
        <p:guide pos="2880"/>
      </p:guideLst>
    </p:cSldViewPr>
  </p:slideViewPr>
  <p:notesTextViewPr>
    <p:cViewPr>
      <p:scale>
        <a:sx n="1" d="1"/>
        <a:sy n="1" d="1"/>
      </p:scale>
      <p:origin x="0" y="0"/>
    </p:cViewPr>
  </p:notesTextViewPr>
  <p:sorterViewPr>
    <p:cViewPr>
      <p:scale>
        <a:sx n="100" d="100"/>
        <a:sy n="100" d="100"/>
      </p:scale>
      <p:origin x="0" y="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4C947-1915-4E2C-8ED8-C3C64DAE69A2}" type="datetimeFigureOut">
              <a:rPr lang="en-US" smtClean="0"/>
              <a:t>4/12/2019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A26E5-3C69-4FEC-B335-1236E1D74E25}" type="slidenum">
              <a:rPr lang="en-US" smtClean="0"/>
              <a:t>‹#›</a:t>
            </a:fld>
            <a:endParaRPr lang="en-US"/>
          </a:p>
        </p:txBody>
      </p:sp>
    </p:spTree>
    <p:extLst>
      <p:ext uri="{BB962C8B-B14F-4D97-AF65-F5344CB8AC3E}">
        <p14:creationId xmlns:p14="http://schemas.microsoft.com/office/powerpoint/2010/main" val="166774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Hello and Welcome to the Teacher Quality Partnership Application Information Webinar. I am Christine Miller, program officer</a:t>
            </a:r>
            <a:r>
              <a:rPr lang="en-US" altLang="en-US" sz="1000" baseline="0" dirty="0">
                <a:ea typeface="MS PGothic" panose="020B0600070205080204" pitchFamily="34" charset="-128"/>
              </a:rPr>
              <a:t> with </a:t>
            </a:r>
            <a:r>
              <a:rPr lang="en-US" altLang="en-US" sz="1000" dirty="0">
                <a:ea typeface="MS PGothic" panose="020B0600070205080204" pitchFamily="34" charset="-128"/>
              </a:rPr>
              <a:t>the TQP program. On behalf of the US Department of Education, the Office of Elementary and Secondary</a:t>
            </a:r>
            <a:r>
              <a:rPr lang="en-US" altLang="en-US" sz="1000" baseline="0" dirty="0">
                <a:ea typeface="MS PGothic" panose="020B0600070205080204" pitchFamily="34" charset="-128"/>
              </a:rPr>
              <a:t> Education </a:t>
            </a:r>
            <a:r>
              <a:rPr lang="en-US" altLang="en-US" sz="1000" dirty="0">
                <a:ea typeface="MS PGothic" panose="020B0600070205080204" pitchFamily="34" charset="-128"/>
              </a:rPr>
              <a:t>and the entire </a:t>
            </a:r>
            <a:r>
              <a:rPr lang="en-US" altLang="en-US" sz="1000" i="0" dirty="0">
                <a:ea typeface="MS PGothic" panose="020B0600070205080204" pitchFamily="34" charset="-128"/>
              </a:rPr>
              <a:t>program</a:t>
            </a:r>
            <a:r>
              <a:rPr lang="en-US" altLang="en-US" sz="1000" i="1" dirty="0">
                <a:ea typeface="MS PGothic" panose="020B0600070205080204" pitchFamily="34" charset="-128"/>
              </a:rPr>
              <a:t>  </a:t>
            </a:r>
            <a:r>
              <a:rPr lang="en-US" altLang="en-US" sz="1000" dirty="0">
                <a:ea typeface="MS PGothic" panose="020B0600070205080204" pitchFamily="34" charset="-128"/>
              </a:rPr>
              <a:t>staff, I would like to welcome you  to this  webinar and thank you for your interest in the TQP program.</a:t>
            </a:r>
          </a:p>
          <a:p>
            <a:endParaRPr lang="en-US" altLang="en-US" sz="1000" dirty="0">
              <a:ea typeface="MS PGothic" panose="020B0600070205080204" pitchFamily="34" charset="-128"/>
            </a:endParaRPr>
          </a:p>
          <a:p>
            <a:r>
              <a:rPr lang="en-US" altLang="en-US" sz="1000" dirty="0">
                <a:ea typeface="MS PGothic" panose="020B0600070205080204" pitchFamily="34" charset="-128"/>
              </a:rPr>
              <a:t>The FY 19 TQP grant competition was announced on </a:t>
            </a:r>
            <a:r>
              <a:rPr lang="en-US" altLang="en-US" sz="1000" dirty="0">
                <a:solidFill>
                  <a:srgbClr val="FF0000"/>
                </a:solidFill>
                <a:ea typeface="MS PGothic" panose="020B0600070205080204" pitchFamily="34" charset="-128"/>
              </a:rPr>
              <a:t>April 3, 2019 </a:t>
            </a:r>
            <a:r>
              <a:rPr lang="en-US" altLang="en-US" sz="1000" dirty="0">
                <a:ea typeface="MS PGothic" panose="020B0600070205080204" pitchFamily="34" charset="-128"/>
              </a:rPr>
              <a:t>and we are excited to make new awards that will continue to improve the quality of new teachers across this great nation.  </a:t>
            </a:r>
          </a:p>
          <a:p>
            <a:endParaRPr lang="en-US" altLang="en-US" sz="1000" dirty="0">
              <a:ea typeface="MS PGothic" panose="020B0600070205080204" pitchFamily="34" charset="-128"/>
            </a:endParaRPr>
          </a:p>
          <a:p>
            <a:r>
              <a:rPr lang="en-US" altLang="en-US" sz="1000" dirty="0">
                <a:ea typeface="MS PGothic" panose="020B0600070205080204" pitchFamily="34" charset="-128"/>
              </a:rPr>
              <a:t>Many of you may already be familiar with the requirements of the TQP program, but during these webinars, we will go over the specific FY 19 TQP competition details and requirements in an effort to help you submit a successful application.</a:t>
            </a:r>
          </a:p>
          <a:p>
            <a:endParaRPr lang="en-US" altLang="en-US" sz="1000" dirty="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MS PGothic" panose="020B0600070205080204" pitchFamily="34" charset="-128"/>
            </a:endParaRPr>
          </a:p>
          <a:p>
            <a:r>
              <a:rPr lang="en-US" altLang="en-US" dirty="0">
                <a:ea typeface="MS PGothic" panose="020B0600070205080204" pitchFamily="34" charset="-128"/>
              </a:rPr>
              <a:t>The third sub-factor under</a:t>
            </a:r>
            <a:r>
              <a:rPr lang="en-US" altLang="en-US" baseline="0" dirty="0">
                <a:ea typeface="MS PGothic" panose="020B0600070205080204" pitchFamily="34" charset="-128"/>
              </a:rPr>
              <a:t> Quality of Project Design</a:t>
            </a:r>
            <a:r>
              <a:rPr lang="en-US" altLang="en-US" dirty="0">
                <a:ea typeface="MS PGothic" panose="020B0600070205080204" pitchFamily="34" charset="-128"/>
              </a:rPr>
              <a:t> deals with sustainability of the project beyond</a:t>
            </a:r>
            <a:r>
              <a:rPr lang="en-US" altLang="en-US" baseline="0" dirty="0">
                <a:ea typeface="MS PGothic" panose="020B0600070205080204" pitchFamily="34" charset="-128"/>
              </a:rPr>
              <a:t> the period of federal funding. </a:t>
            </a:r>
            <a:r>
              <a:rPr lang="en-US" altLang="en-US" dirty="0">
                <a:ea typeface="MS PGothic" panose="020B0600070205080204" pitchFamily="34" charset="-128"/>
              </a:rPr>
              <a:t>The applicant should ask: Can this program’s impact be sustained after the Federal project  period,</a:t>
            </a:r>
            <a:r>
              <a:rPr lang="en-US" altLang="en-US" baseline="0" dirty="0">
                <a:ea typeface="MS PGothic" panose="020B0600070205080204" pitchFamily="34" charset="-128"/>
              </a:rPr>
              <a:t> and if so, HOW?</a:t>
            </a:r>
            <a:endParaRPr lang="en-US" altLang="en-US" dirty="0">
              <a:ea typeface="MS PGothic" panose="020B0600070205080204" pitchFamily="34" charset="-128"/>
            </a:endParaRPr>
          </a:p>
          <a:p>
            <a:endParaRPr lang="en-US" altLang="en-US" dirty="0">
              <a:ea typeface="MS PGothic" panose="020B0600070205080204" pitchFamily="34" charset="-128"/>
            </a:endParaRPr>
          </a:p>
          <a:p>
            <a:r>
              <a:rPr lang="en-US" altLang="en-US" dirty="0">
                <a:ea typeface="MS PGothic" panose="020B0600070205080204" pitchFamily="34" charset="-128"/>
              </a:rPr>
              <a:t>The fourth</a:t>
            </a:r>
            <a:r>
              <a:rPr lang="en-US" altLang="en-US" baseline="0" dirty="0">
                <a:ea typeface="MS PGothic" panose="020B0600070205080204" pitchFamily="34" charset="-128"/>
              </a:rPr>
              <a:t> sub-</a:t>
            </a:r>
            <a:r>
              <a:rPr lang="en-US" altLang="en-US" dirty="0">
                <a:ea typeface="MS PGothic" panose="020B0600070205080204" pitchFamily="34" charset="-128"/>
              </a:rPr>
              <a:t>factor speaks</a:t>
            </a:r>
            <a:r>
              <a:rPr lang="en-US" altLang="en-US" baseline="0" dirty="0">
                <a:ea typeface="MS PGothic" panose="020B0600070205080204" pitchFamily="34" charset="-128"/>
              </a:rPr>
              <a:t> to addressing the absolute priority requirements</a:t>
            </a:r>
            <a:r>
              <a:rPr lang="en-US" altLang="en-US" dirty="0">
                <a:ea typeface="MS PGothic" panose="020B0600070205080204" pitchFamily="34" charset="-128"/>
              </a:rPr>
              <a:t>.  As you read the TQP NIA </a:t>
            </a:r>
            <a:r>
              <a:rPr lang="en-US" altLang="en-US" baseline="0" dirty="0">
                <a:ea typeface="MS PGothic" panose="020B0600070205080204" pitchFamily="34" charset="-128"/>
              </a:rPr>
              <a:t>you will see that the absolute priority has an extensive list of program requirements.  It is imperative that all absolute priority requirements are met.  If all requirements are not addressed in the project narrative applicants may be deemed ineligible.  The applicant should ask, “Have all absolute priority requirements been addressed and have they been addressed in a way that is innovative and exceptional?”  </a:t>
            </a:r>
            <a:endParaRPr lang="en-US" altLang="en-US" dirty="0">
              <a:ea typeface="MS PGothic" panose="020B0600070205080204" pitchFamily="34" charset="-128"/>
            </a:endParaRPr>
          </a:p>
          <a:p>
            <a:endParaRPr lang="en-US" altLang="en-US" dirty="0">
              <a:ea typeface="MS PGothic" panose="020B0600070205080204" pitchFamily="34" charset="-128"/>
            </a:endParaRPr>
          </a:p>
          <a:p>
            <a:endParaRPr lang="en-US" altLang="en-US" dirty="0">
              <a:ea typeface="MS PGothic" panose="020B0600070205080204" pitchFamily="34" charset="-128"/>
            </a:endParaRPr>
          </a:p>
          <a:p>
            <a:endParaRPr lang="en-US" altLang="en-US" dirty="0">
              <a:ea typeface="MS PGothic" panose="020B0600070205080204" pitchFamily="34" charset="-128"/>
            </a:endParaRPr>
          </a:p>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966BC4-1DA2-4FE8-BF39-D5AE0A485B88}" type="slidenum">
              <a:rPr lang="en-US" altLang="en-US">
                <a:solidFill>
                  <a:prstClr val="black"/>
                </a:solidFill>
                <a:latin typeface="Calibri" panose="020F0502020204030204" pitchFamily="34" charset="0"/>
              </a:rPr>
              <a:pPr eaLnBrk="1" hangingPunct="1"/>
              <a:t>10</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The second criterion is Adequac</a:t>
            </a:r>
            <a:r>
              <a:rPr lang="en-US" altLang="en-US" baseline="0" dirty="0"/>
              <a:t>y of Resources, and it is worth up to 20 points</a:t>
            </a:r>
            <a:r>
              <a:rPr lang="en-US" altLang="en-US" dirty="0"/>
              <a:t>.  The section is where an applicant should describe how the lead applicant’s internal facilities and resources will interact with those of the partners to </a:t>
            </a:r>
            <a:r>
              <a:rPr lang="en-US" altLang="en-US" baseline="0" dirty="0"/>
              <a:t>positively impact the grant and help ensure project success.</a:t>
            </a:r>
            <a:endParaRPr lang="en-US" altLang="en-US" dirty="0"/>
          </a:p>
          <a:p>
            <a:endParaRPr lang="en-US" altLang="en-US" dirty="0"/>
          </a:p>
          <a:p>
            <a:r>
              <a:rPr lang="en-US" altLang="en-US" dirty="0"/>
              <a:t>The first sub-factor looks the</a:t>
            </a:r>
            <a:r>
              <a:rPr lang="en-US" altLang="en-US" baseline="0" dirty="0"/>
              <a:t> extent to which the lead agency demonstrates that their facilities, equipment, supplies and other resources will meet the needs of the grant. </a:t>
            </a:r>
            <a:r>
              <a:rPr lang="en-US" altLang="en-US" dirty="0"/>
              <a:t>. The applicant should ask: Are the lead agency’s resources and support mechanisms sufficient</a:t>
            </a:r>
            <a:r>
              <a:rPr lang="en-US" altLang="en-US" baseline="0" dirty="0"/>
              <a:t> to ensure project success?</a:t>
            </a:r>
            <a:endParaRPr lang="en-US" altLang="en-US" dirty="0"/>
          </a:p>
          <a:p>
            <a:endParaRPr lang="en-US" altLang="en-US" dirty="0"/>
          </a:p>
          <a:p>
            <a:r>
              <a:rPr lang="en-US" altLang="en-US" dirty="0"/>
              <a:t>The second sub-factor examines the range of partners that are proposed</a:t>
            </a:r>
            <a:r>
              <a:rPr lang="en-US" altLang="en-US" baseline="0" dirty="0"/>
              <a:t> to work on the grant, and how each will be working with the lead applicant to implement the project.</a:t>
            </a:r>
            <a:r>
              <a:rPr lang="en-US" altLang="en-US" dirty="0"/>
              <a:t> Applicants should ask: Do you have full support from project partners to make the proposed project a success?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833EEC-FC79-470A-8D85-33DD243A9EA7}" type="slidenum">
              <a:rPr lang="en-US" altLang="en-US">
                <a:solidFill>
                  <a:prstClr val="black"/>
                </a:solidFill>
                <a:latin typeface="Calibri" panose="020F0502020204030204" pitchFamily="34" charset="0"/>
              </a:rPr>
              <a:pPr eaLnBrk="1" hangingPunct="1"/>
              <a:t>11</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Slide</a:t>
            </a:r>
          </a:p>
        </p:txBody>
      </p:sp>
      <p:sp>
        <p:nvSpPr>
          <p:cNvPr id="4" name="Slide Number Placeholder 3"/>
          <p:cNvSpPr>
            <a:spLocks noGrp="1"/>
          </p:cNvSpPr>
          <p:nvPr>
            <p:ph type="sldNum" sz="quarter" idx="10"/>
          </p:nvPr>
        </p:nvSpPr>
        <p:spPr/>
        <p:txBody>
          <a:bodyPr/>
          <a:lstStyle/>
          <a:p>
            <a:fld id="{A9AA26E5-3C69-4FEC-B335-1236E1D74E25}" type="slidenum">
              <a:rPr lang="en-US" smtClean="0"/>
              <a:t>12</a:t>
            </a:fld>
            <a:endParaRPr lang="en-US"/>
          </a:p>
        </p:txBody>
      </p:sp>
    </p:spTree>
    <p:extLst>
      <p:ext uri="{BB962C8B-B14F-4D97-AF65-F5344CB8AC3E}">
        <p14:creationId xmlns:p14="http://schemas.microsoft.com/office/powerpoint/2010/main" val="555295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The third criterion is Quality of the Management Plan,</a:t>
            </a:r>
            <a:r>
              <a:rPr lang="en-US" altLang="en-US" baseline="0" dirty="0"/>
              <a:t> and it is worth up to 20 points</a:t>
            </a:r>
            <a:r>
              <a:rPr lang="en-US" altLang="en-US" dirty="0"/>
              <a:t>.</a:t>
            </a:r>
            <a:r>
              <a:rPr lang="en-US" altLang="en-US" baseline="0" dirty="0"/>
              <a:t>   </a:t>
            </a:r>
            <a:r>
              <a:rPr lang="en-US" altLang="en-US" dirty="0"/>
              <a:t>This criterion is focused on whether an applicant has a specific plan for how to manage the proposed</a:t>
            </a:r>
            <a:r>
              <a:rPr lang="en-US" altLang="en-US" baseline="0" dirty="0"/>
              <a:t> project</a:t>
            </a:r>
            <a:r>
              <a:rPr lang="en-US" altLang="en-US" dirty="0"/>
              <a:t> that is presented in the Project Design. </a:t>
            </a:r>
          </a:p>
          <a:p>
            <a:endParaRPr lang="en-US" altLang="en-US" dirty="0"/>
          </a:p>
          <a:p>
            <a:r>
              <a:rPr lang="en-US" altLang="en-US" dirty="0"/>
              <a:t>This</a:t>
            </a:r>
            <a:r>
              <a:rPr lang="en-US" altLang="en-US" baseline="0" dirty="0"/>
              <a:t> criterion includes only one sub-factor, the adequacy of the management plan to achieve the objectives of the proposed project on time and within budget, including clearly defined responsibilities, timelines, and milestones for accomplishing project tasks.   </a:t>
            </a:r>
            <a:r>
              <a:rPr lang="en-US" altLang="en-US" dirty="0"/>
              <a:t>What has to be done? When will it be done? Who will do it? </a:t>
            </a:r>
          </a:p>
          <a:p>
            <a:endParaRPr lang="en-US" altLang="en-US" dirty="0"/>
          </a:p>
          <a:p>
            <a:r>
              <a:rPr lang="en-US" altLang="en-US" dirty="0"/>
              <a:t>The applicant should ask:  Is there a viable plan to carry out the proposed project?</a:t>
            </a:r>
          </a:p>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0853F8-965D-43C9-ADA0-38657B7A2B37}" type="slidenum">
              <a:rPr lang="en-US" altLang="en-US">
                <a:solidFill>
                  <a:prstClr val="black"/>
                </a:solidFill>
                <a:latin typeface="Calibri" panose="020F0502020204030204" pitchFamily="34" charset="0"/>
              </a:rPr>
              <a:pPr eaLnBrk="1" hangingPunct="1"/>
              <a:t>13</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The fourth criterion is the Quality of Project Evaluation,</a:t>
            </a:r>
            <a:r>
              <a:rPr lang="en-US" altLang="en-US" baseline="0" dirty="0"/>
              <a:t> worth up to 20 points.</a:t>
            </a:r>
            <a:r>
              <a:rPr lang="en-US" altLang="en-US" dirty="0"/>
              <a:t>  This criterion explains how the effectiveness of the</a:t>
            </a:r>
            <a:r>
              <a:rPr lang="en-US" altLang="en-US" baseline="0" dirty="0"/>
              <a:t> proposed </a:t>
            </a:r>
            <a:r>
              <a:rPr lang="en-US" altLang="en-US" dirty="0"/>
              <a:t>project activities and outcomes will be evaluated and whether the evaluation will produce information that</a:t>
            </a:r>
            <a:r>
              <a:rPr lang="en-US" altLang="en-US" baseline="0" dirty="0"/>
              <a:t> will be</a:t>
            </a:r>
            <a:r>
              <a:rPr lang="en-US" altLang="en-US" dirty="0"/>
              <a:t> valuable to the field. </a:t>
            </a:r>
          </a:p>
          <a:p>
            <a:endParaRPr lang="en-US" altLang="en-US" dirty="0"/>
          </a:p>
          <a:p>
            <a:r>
              <a:rPr lang="en-US" altLang="en-US" dirty="0"/>
              <a:t>The first sub-factor looks at evaluation methods  and if they provide high-quality data on the effectiveness of the proposed project. The applicant should ask: Are key questions being asked that will provide data to support project outcomes?</a:t>
            </a:r>
          </a:p>
          <a:p>
            <a:endParaRPr lang="en-US" altLang="en-US" dirty="0"/>
          </a:p>
          <a:p>
            <a:r>
              <a:rPr lang="en-US" altLang="en-US" dirty="0"/>
              <a:t>The second sub-factor looks at the data to be collected and whether</a:t>
            </a:r>
            <a:r>
              <a:rPr lang="en-US" altLang="en-US" baseline="0" dirty="0"/>
              <a:t> or not</a:t>
            </a:r>
            <a:r>
              <a:rPr lang="en-US" altLang="en-US" dirty="0"/>
              <a:t> it meets the needs of the project. The applicant should ask: What data will be generated to help determine if the project</a:t>
            </a:r>
            <a:r>
              <a:rPr lang="en-US" altLang="en-US" baseline="0" dirty="0"/>
              <a:t> </a:t>
            </a:r>
            <a:r>
              <a:rPr lang="en-US" altLang="en-US" i="0" strike="noStrike" dirty="0"/>
              <a:t>has met </a:t>
            </a:r>
            <a:r>
              <a:rPr lang="en-US" altLang="en-US" dirty="0"/>
              <a:t>its goals and</a:t>
            </a:r>
            <a:r>
              <a:rPr lang="en-US" altLang="en-US" baseline="0" dirty="0"/>
              <a:t> is effective</a:t>
            </a:r>
            <a:r>
              <a:rPr lang="en-US" altLang="en-US" dirty="0"/>
              <a:t>?</a:t>
            </a:r>
          </a:p>
          <a:p>
            <a:endParaRPr lang="en-US" altLang="en-US" dirty="0"/>
          </a:p>
          <a:p>
            <a:r>
              <a:rPr lang="en-US" altLang="en-US" dirty="0"/>
              <a:t> </a:t>
            </a:r>
          </a:p>
          <a:p>
            <a:endParaRPr lang="en-US" altLang="en-US" dirty="0">
              <a:cs typeface="Arial" panose="020B0604020202020204"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D6BCC8-FE61-4689-9CE9-AE15901BE97B}" type="slidenum">
              <a:rPr lang="en-US" altLang="en-US">
                <a:solidFill>
                  <a:prstClr val="black"/>
                </a:solidFill>
                <a:latin typeface="Calibri" panose="020F0502020204030204" pitchFamily="34" charset="0"/>
              </a:rPr>
              <a:pPr eaLnBrk="1" hangingPunct="1"/>
              <a:t>14</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applicants develop their evaluation plans, we want to offer a bit more guidance.</a:t>
            </a:r>
          </a:p>
          <a:p>
            <a:endParaRPr lang="en-US" dirty="0"/>
          </a:p>
          <a:p>
            <a:r>
              <a:rPr lang="en-US" dirty="0"/>
              <a:t>Read slide…</a:t>
            </a:r>
          </a:p>
          <a:p>
            <a:endParaRPr lang="en-US" dirty="0"/>
          </a:p>
          <a:p>
            <a:r>
              <a:rPr lang="en-US" dirty="0"/>
              <a:t>Additionally,</a:t>
            </a:r>
            <a:r>
              <a:rPr lang="en-US" baseline="0" dirty="0"/>
              <a:t> your program evaluator should be closely involved as you draft your application so that your Evaluation Plan is reflective of your Project Design.</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15</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This ends the section on TQP Competition</a:t>
            </a:r>
            <a:r>
              <a:rPr lang="en-US" altLang="en-US" baseline="0" dirty="0"/>
              <a:t> Selection Criteria</a:t>
            </a:r>
            <a:r>
              <a:rPr lang="en-US" altLang="en-US" dirty="0"/>
              <a:t>.  If you have questions, please refer to the TQP FAQ</a:t>
            </a:r>
            <a:r>
              <a:rPr lang="en-US" altLang="en-US" i="0" dirty="0"/>
              <a:t>s </a:t>
            </a:r>
            <a:r>
              <a:rPr lang="en-US" altLang="en-US" dirty="0"/>
              <a:t>document and if necessary you may email additional questions to the TQP inbox.</a:t>
            </a:r>
          </a:p>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08DF17-509C-4600-A33D-35AC802AD4EB}" type="slidenum">
              <a:rPr lang="en-US" altLang="en-US">
                <a:solidFill>
                  <a:srgbClr val="000000"/>
                </a:solidFill>
                <a:latin typeface="Calibri" panose="020F0502020204030204" pitchFamily="34" charset="0"/>
              </a:rPr>
              <a:pPr eaLnBrk="1" hangingPunct="1"/>
              <a:t>16</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en-US" altLang="en-US" i="0" dirty="0"/>
              <a:t>Again, we are excited</a:t>
            </a:r>
            <a:r>
              <a:rPr lang="en-US" altLang="en-US" i="0" baseline="0" dirty="0"/>
              <a:t> that you are interested in the TQP program and would like improve the quality of new teachers across this great country.  We want to remind you again of the available resources that we hope will be helpful and you begin drafting your TQP applications.</a:t>
            </a:r>
            <a:endParaRPr lang="en-US" altLang="en-US" i="0" dirty="0"/>
          </a:p>
          <a:p>
            <a:endParaRPr lang="en-US" altLang="en-US" i="0" dirty="0"/>
          </a:p>
          <a:p>
            <a:r>
              <a:rPr lang="en-US" altLang="en-US" i="0" dirty="0"/>
              <a:t>The </a:t>
            </a:r>
            <a:r>
              <a:rPr lang="en-US" altLang="en-US" i="0" baseline="0" dirty="0"/>
              <a:t>TQP webpage will be your one stop shop for all things TQP.  The TQP webpage link is listed at the top of this slide.</a:t>
            </a:r>
          </a:p>
          <a:p>
            <a:r>
              <a:rPr lang="en-US" altLang="en-US" i="0" baseline="0" dirty="0"/>
              <a:t>  </a:t>
            </a:r>
          </a:p>
          <a:p>
            <a:r>
              <a:rPr lang="en-US" altLang="en-US" i="0" baseline="0" dirty="0"/>
              <a:t>On the TQP webpage you will find links to the FY 19 TQP NIA, FY 19 TQP Application Package, FY 19 TQP FAQ</a:t>
            </a:r>
            <a:r>
              <a:rPr lang="en-US" altLang="en-US" i="1" baseline="0" dirty="0"/>
              <a:t>s</a:t>
            </a:r>
            <a:r>
              <a:rPr lang="en-US" altLang="en-US" i="0" baseline="0" dirty="0"/>
              <a:t> Doc and these FY 19 Informational Webinars.  Again you are encouraged to download these documents and review them thoroughly.  </a:t>
            </a:r>
          </a:p>
          <a:p>
            <a:endParaRPr lang="en-US" altLang="en-US" i="0" baseline="0" dirty="0"/>
          </a:p>
          <a:p>
            <a:r>
              <a:rPr lang="en-US" altLang="en-US" i="0" baseline="0" dirty="0"/>
              <a:t>We have created several optional</a:t>
            </a:r>
            <a:r>
              <a:rPr lang="en-US" altLang="en-US" i="1" baseline="0" dirty="0"/>
              <a:t> </a:t>
            </a:r>
            <a:r>
              <a:rPr lang="en-US" altLang="en-US" i="0" baseline="0" dirty="0"/>
              <a:t>checklists that we think will be helpful to use to help ensure that all parts of the application and application requirements are included in your application. </a:t>
            </a:r>
            <a:r>
              <a:rPr lang="en-US" altLang="en-US" i="0" baseline="0" dirty="0">
                <a:solidFill>
                  <a:srgbClr val="FF0000"/>
                </a:solidFill>
              </a:rPr>
              <a:t>Use of the Application Checklist will be helpful in making sure all parts of your application are uploaded into the Grants.gov system.  The TQP program has a non-federal matching requirement that we will discuss in greater detail in the fourth webinar,  but sample Match Documentation Letters on the TQP website will help applicants organize and record their matching funds.  This year the TQP team is introducing a new budget narrative template.  We hope this template will make both applicant budget  narrative submissions and staff budget reviews more consistent.  While this template is not required, we strongly encourage applicants to use it for federal and nonfederal funds.</a:t>
            </a:r>
          </a:p>
          <a:p>
            <a:endParaRPr lang="en-US" altLang="en-US" i="0" baseline="0" dirty="0"/>
          </a:p>
          <a:p>
            <a:endParaRPr lang="en-US" altLang="en-US" i="0" baseline="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en-US" altLang="en-US" baseline="0" dirty="0"/>
              <a:t>Next, we have provided four TQP optional program checklists that are designed to help you document and track all application and program requirements.  While these checklists are optional, applicants are strongly </a:t>
            </a:r>
            <a:r>
              <a:rPr lang="en-US" altLang="en-US" i="0" baseline="0" dirty="0"/>
              <a:t>encouraged to use them. These checklists help you ensure that all necessary information has been included in your applications.  They also help Department staff and peer reviewers to easily find where this information is located in your application.  Also, these optional checklists will help the Department staff complete eligibility screenings for each application effectively and efficiently.</a:t>
            </a:r>
          </a:p>
          <a:p>
            <a:endParaRPr lang="en-US" altLang="en-US" baseline="0" dirty="0"/>
          </a:p>
          <a:p>
            <a:endParaRPr lang="en-US" altLang="en-US" i="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Finally</a:t>
            </a:r>
            <a:r>
              <a:rPr lang="en-US" altLang="en-US" baseline="0" dirty="0"/>
              <a:t> we want to provide some very important reminders that we hope you will not forget.</a:t>
            </a:r>
          </a:p>
          <a:p>
            <a:endParaRPr lang="en-US" altLang="en-US" baseline="0" dirty="0"/>
          </a:p>
          <a:p>
            <a:r>
              <a:rPr lang="en-US" altLang="en-US" baseline="0" dirty="0"/>
              <a:t>The ever important closing date for submission of your FY 19 TQP applications is </a:t>
            </a:r>
            <a:r>
              <a:rPr lang="en-US" altLang="en-US" baseline="0" dirty="0">
                <a:solidFill>
                  <a:srgbClr val="FF0000"/>
                </a:solidFill>
              </a:rPr>
              <a:t>May 20, 2019 </a:t>
            </a:r>
            <a:r>
              <a:rPr lang="en-US" altLang="en-US" baseline="0" dirty="0"/>
              <a:t>at 11:59:59 pm pm Eastern time.  All applications are time and date stamps in the Grants.gov system once your upload is complete. If you application is stamped after 11:59:59 pm it will be considered late and will not be read.  Remember your application is time and date stamped once the upload is complete, not when the upload starts.   Please give yourself plenty of time to upload.</a:t>
            </a:r>
          </a:p>
          <a:p>
            <a:endParaRPr lang="en-US" altLang="en-US" baseline="0" dirty="0"/>
          </a:p>
          <a:p>
            <a:r>
              <a:rPr lang="en-US" altLang="en-US" baseline="0" dirty="0"/>
              <a:t>If you plan to apply for a TQP grant, please let us know.  Please email your Intent to Apply to the TQP inbox no later than May 1</a:t>
            </a:r>
            <a:r>
              <a:rPr lang="en-US" altLang="en-US" baseline="0" dirty="0">
                <a:solidFill>
                  <a:srgbClr val="FF0000"/>
                </a:solidFill>
              </a:rPr>
              <a:t>, 2019 </a:t>
            </a:r>
            <a:r>
              <a:rPr lang="en-US" altLang="en-US" baseline="0" dirty="0"/>
              <a:t>with Intent to Apply in the email subject line.  Intents to Apply are not required but they help us to better plan for the upcoming competition.</a:t>
            </a:r>
            <a:endParaRPr lang="en-US" altLang="en-US" dirty="0"/>
          </a:p>
          <a:p>
            <a:endParaRPr lang="en-US" altLang="en-US" dirty="0"/>
          </a:p>
          <a:p>
            <a:r>
              <a:rPr lang="en-US" altLang="en-US" dirty="0"/>
              <a:t>Finally all applications</a:t>
            </a:r>
            <a:r>
              <a:rPr lang="en-US" altLang="en-US" baseline="0" dirty="0"/>
              <a:t> must be submitted electronically via Grants.gov.  If you have not used Grants.gov before you are encouraged to register for this system TODAY as it may take some time to complete the entire registration process.  If you have used Grants.gov in the past, you are also encouraged to check to make sure your account is current. </a:t>
            </a:r>
            <a:endParaRPr lang="en-US" altLang="en-US" dirty="0"/>
          </a:p>
          <a:p>
            <a:endParaRPr lang="en-US" altLang="en-US" baseline="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these pre-recorded webinars are located</a:t>
            </a:r>
            <a:r>
              <a:rPr lang="en-US" baseline="0" dirty="0"/>
              <a:t> on the TQP webpage and may be downloaded.  </a:t>
            </a:r>
            <a:r>
              <a:rPr lang="en-US" dirty="0"/>
              <a:t>We also encourage applicants to download the TQP Application Package also</a:t>
            </a:r>
            <a:r>
              <a:rPr lang="en-US" baseline="0" dirty="0"/>
              <a:t> found on</a:t>
            </a:r>
            <a:r>
              <a:rPr lang="en-US" dirty="0"/>
              <a:t> the TQP program webpage.  The TQP Application Package serves as an additional set of instructions  and guidance for potential applicants when applying for a</a:t>
            </a:r>
            <a:r>
              <a:rPr lang="en-US" baseline="0" dirty="0"/>
              <a:t> TQP </a:t>
            </a:r>
            <a:r>
              <a:rPr lang="en-US" dirty="0"/>
              <a:t>grant.  We will make references to the TQP Application Package several times during these webinars and again we encourage you to download it as soon as possible. </a:t>
            </a:r>
          </a:p>
          <a:p>
            <a:endParaRPr lang="en-US" dirty="0"/>
          </a:p>
          <a:p>
            <a:r>
              <a:rPr lang="en-US" dirty="0"/>
              <a:t>Finally, we want to stress that the information provided during these webinars is intended for guidance only.  Applicants should refer to the official documents published in the Federal Register when applying for a</a:t>
            </a:r>
            <a:r>
              <a:rPr lang="en-US" baseline="0" dirty="0"/>
              <a:t> FY 19</a:t>
            </a:r>
            <a:r>
              <a:rPr lang="en-US" dirty="0"/>
              <a:t> TQP grant.</a:t>
            </a:r>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a:t>
            </a:fld>
            <a:endParaRPr lang="en-US" altLang="en-US">
              <a:solidFill>
                <a:prstClr val="black"/>
              </a:solidFill>
            </a:endParaRPr>
          </a:p>
        </p:txBody>
      </p:sp>
    </p:spTree>
    <p:extLst>
      <p:ext uri="{BB962C8B-B14F-4D97-AF65-F5344CB8AC3E}">
        <p14:creationId xmlns:p14="http://schemas.microsoft.com/office/powerpoint/2010/main" val="103954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This ends the section on TQP Competition Resources</a:t>
            </a:r>
            <a:r>
              <a:rPr lang="en-US" altLang="en-US" baseline="0" dirty="0"/>
              <a:t> and Reminders</a:t>
            </a:r>
            <a:r>
              <a:rPr lang="en-US" altLang="en-US" dirty="0"/>
              <a:t>.  If you have questions, please refer to the TQP FAQs document and if necessary you may email additional questions to the TQP inbox.</a:t>
            </a:r>
          </a:p>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0977C-ABED-4938-AF44-2FD2ADDB8087}" type="slidenum">
              <a:rPr lang="en-US" altLang="en-US">
                <a:solidFill>
                  <a:prstClr val="black"/>
                </a:solidFill>
                <a:latin typeface="Calibri" panose="020F0502020204030204" pitchFamily="34" charset="0"/>
              </a:rPr>
              <a:pPr eaLnBrk="1" hangingPunct="1"/>
              <a:t>20</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This ends the third</a:t>
            </a:r>
            <a:r>
              <a:rPr lang="en-US" altLang="en-US" sz="1000" baseline="0" dirty="0">
                <a:ea typeface="MS PGothic" panose="020B0600070205080204" pitchFamily="34" charset="-128"/>
              </a:rPr>
              <a:t> of the four </a:t>
            </a:r>
            <a:r>
              <a:rPr lang="en-US" altLang="en-US" sz="1000" dirty="0">
                <a:ea typeface="MS PGothic" panose="020B0600070205080204" pitchFamily="34" charset="-128"/>
              </a:rPr>
              <a:t>FY 19 TQP Competition webinars.  Applicants are encouraged to download the TQP Application Package and all the TQP information webinars from the TQP webpage so that you may continue to reference the information provided as your design and draft your FY 19 TQP Application.</a:t>
            </a:r>
          </a:p>
          <a:p>
            <a:endParaRPr lang="en-US" altLang="en-US" sz="1000" dirty="0">
              <a:ea typeface="MS PGothic" panose="020B0600070205080204" pitchFamily="34" charset="-128"/>
            </a:endParaRPr>
          </a:p>
          <a:p>
            <a:r>
              <a:rPr lang="en-US" altLang="en-US" sz="1000" dirty="0">
                <a:ea typeface="MS PGothic" panose="020B0600070205080204" pitchFamily="34" charset="-128"/>
              </a:rPr>
              <a:t>Applicants are also reminded that the FY 19 TQP closing date is XXX, 2019.  All applications must be submitted electronically via Grants.gov and late applications will not be accepted. </a:t>
            </a:r>
          </a:p>
          <a:p>
            <a:endParaRPr lang="en-US" altLang="en-US" sz="1000" dirty="0">
              <a:ea typeface="MS PGothic" panose="020B0600070205080204" pitchFamily="34" charset="-128"/>
            </a:endParaRPr>
          </a:p>
          <a:p>
            <a:r>
              <a:rPr lang="en-US" altLang="en-US" sz="1000" dirty="0">
                <a:ea typeface="MS PGothic" panose="020B0600070205080204" pitchFamily="34" charset="-128"/>
              </a:rPr>
              <a:t>Again thank you for your interest in the Teacher Quality Partnership Program and best wishes on a successful TQP application.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these</a:t>
            </a:r>
            <a:r>
              <a:rPr lang="en-US" baseline="0" dirty="0"/>
              <a:t> </a:t>
            </a:r>
            <a:r>
              <a:rPr lang="en-US" i="0" baseline="0" dirty="0"/>
              <a:t>webinars are pre-recorded, you will not be able to ask live questions.  Applicants are encouraged to download the TQP FAQs document which will be found on the TQP webpage and read it in its entirety. The TQP FAQs document may not be available immediately but we will upload the document as quickly as possible.  Please continue to check the TQP webpage for updates. After reading the FAQs document, if you still have questions you make email your questions to the TQP program inbox.  We will answer your questions as quickly as possible, but we ask that you please not wait until the last minute or the day applications are due to email your questions so that we can do our best to respond before the application deadline of</a:t>
            </a:r>
            <a:r>
              <a:rPr lang="en-US" i="0" strike="noStrike" baseline="0" dirty="0"/>
              <a:t> </a:t>
            </a:r>
            <a:r>
              <a:rPr lang="en-US" i="0" strike="noStrike" baseline="0" dirty="0">
                <a:solidFill>
                  <a:srgbClr val="FF0000"/>
                </a:solidFill>
              </a:rPr>
              <a:t>May 20</a:t>
            </a:r>
            <a:r>
              <a:rPr lang="en-US" i="0" baseline="0" dirty="0">
                <a:solidFill>
                  <a:srgbClr val="FF0000"/>
                </a:solidFill>
              </a:rPr>
              <a:t>, 2019</a:t>
            </a:r>
            <a:r>
              <a:rPr lang="en-US" i="0" baseline="0" dirty="0"/>
              <a:t>.</a:t>
            </a:r>
            <a:endParaRPr lang="en-US" i="0" dirty="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3</a:t>
            </a:fld>
            <a:endParaRPr lang="en-US" altLang="en-US">
              <a:solidFill>
                <a:prstClr val="black"/>
              </a:solidFill>
            </a:endParaRPr>
          </a:p>
        </p:txBody>
      </p:sp>
    </p:spTree>
    <p:extLst>
      <p:ext uri="{BB962C8B-B14F-4D97-AF65-F5344CB8AC3E}">
        <p14:creationId xmlns:p14="http://schemas.microsoft.com/office/powerpoint/2010/main" val="154361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year we have provided four pre-recorded webinars.  Each webinar will address a different section of the FY 19 TQP competition.  This third webinar will cover Selection Criteria &amp; Scoring</a:t>
            </a:r>
            <a:r>
              <a:rPr lang="en-US" baseline="0" dirty="0"/>
              <a:t> and </a:t>
            </a:r>
            <a:r>
              <a:rPr lang="en-US" dirty="0"/>
              <a:t>Competition Reminders and Resources.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4</a:t>
            </a:fld>
            <a:endParaRPr lang="en-US" altLang="en-US">
              <a:solidFill>
                <a:prstClr val="black"/>
              </a:solidFill>
            </a:endParaRPr>
          </a:p>
        </p:txBody>
      </p:sp>
    </p:spTree>
    <p:extLst>
      <p:ext uri="{BB962C8B-B14F-4D97-AF65-F5344CB8AC3E}">
        <p14:creationId xmlns:p14="http://schemas.microsoft.com/office/powerpoint/2010/main" val="118299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In this webinar we</a:t>
            </a:r>
            <a:r>
              <a:rPr lang="en-US" altLang="en-US" baseline="0" dirty="0"/>
              <a:t> will discuss </a:t>
            </a:r>
            <a:r>
              <a:rPr lang="en-US" altLang="en-US" dirty="0"/>
              <a:t>the Selection Criteria and scoring</a:t>
            </a:r>
            <a:r>
              <a:rPr lang="en-US" altLang="en-US" baseline="0" dirty="0"/>
              <a:t> for the FY 19 TQP Competition</a:t>
            </a:r>
            <a:r>
              <a:rPr lang="en-US" altLang="en-US" dirty="0"/>
              <a:t>. The selection criteria are the criteria by which all applications will be reviewed and scored. </a:t>
            </a:r>
          </a:p>
          <a:p>
            <a:endParaRPr lang="en-US" altLang="en-US" dirty="0"/>
          </a:p>
          <a:p>
            <a:r>
              <a:rPr lang="en-US" altLang="en-US" dirty="0"/>
              <a:t>When addressing the Selection Criteria…</a:t>
            </a:r>
          </a:p>
          <a:p>
            <a:r>
              <a:rPr lang="en-US" altLang="en-US" dirty="0"/>
              <a:t>Read Slide</a:t>
            </a:r>
          </a:p>
          <a:p>
            <a:endParaRPr lang="en-US" altLang="en-US" dirty="0"/>
          </a:p>
          <a:p>
            <a:r>
              <a:rPr lang="en-US" altLang="en-US" dirty="0"/>
              <a:t>Over the next few slides, we will review each criterion</a:t>
            </a:r>
            <a:r>
              <a:rPr lang="en-US" altLang="en-US" baseline="0" dirty="0"/>
              <a:t> and its sub-factors.  </a:t>
            </a:r>
            <a:r>
              <a:rPr lang="en-US" altLang="en-US" dirty="0"/>
              <a:t>The selection criteria slides do not include the full language of each criterion or sub-factor. Applicants should read the full selection criteria</a:t>
            </a:r>
            <a:r>
              <a:rPr lang="en-US" altLang="en-US" baseline="0" dirty="0"/>
              <a:t> </a:t>
            </a:r>
            <a:r>
              <a:rPr lang="en-US" altLang="en-US" dirty="0"/>
              <a:t>language included the TQP NIA. </a:t>
            </a:r>
          </a:p>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B1A927-3411-4114-9C35-A66C872315B1}" type="slidenum">
              <a:rPr lang="en-US" altLang="en-US">
                <a:solidFill>
                  <a:prstClr val="black"/>
                </a:solidFill>
                <a:latin typeface="Calibri" panose="020F0502020204030204" pitchFamily="34" charset="0"/>
              </a:rPr>
              <a:pPr eaLnBrk="1" hangingPunct="1"/>
              <a:t>5</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This chart displays the FY 19 TQP selection criteria and the points associated with each criterion.  The</a:t>
            </a:r>
            <a:r>
              <a:rPr lang="en-US" altLang="en-US" baseline="0" dirty="0"/>
              <a:t> criteria</a:t>
            </a:r>
            <a:r>
              <a:rPr lang="en-US" altLang="en-US" dirty="0"/>
              <a:t> are: Quality of the Project Design, Adequacy of Resources,</a:t>
            </a:r>
            <a:r>
              <a:rPr lang="en-US" altLang="en-US" baseline="0" dirty="0"/>
              <a:t> </a:t>
            </a:r>
            <a:r>
              <a:rPr lang="en-US" altLang="en-US" dirty="0"/>
              <a:t>Quality of the Management Plan, and Quality of the Project Evaluation.  </a:t>
            </a:r>
            <a:r>
              <a:rPr lang="en-US" altLang="en-US" i="0" dirty="0"/>
              <a:t>The total</a:t>
            </a:r>
            <a:r>
              <a:rPr lang="en-US" altLang="en-US" i="0" baseline="0" dirty="0"/>
              <a:t> number of points possible </a:t>
            </a:r>
            <a:r>
              <a:rPr lang="en-US" altLang="en-US" baseline="0" dirty="0"/>
              <a:t>for all Selection Criteria is 100.</a:t>
            </a:r>
          </a:p>
          <a:p>
            <a:endParaRPr lang="en-US" altLang="en-US" dirty="0"/>
          </a:p>
          <a:p>
            <a:r>
              <a:rPr lang="en-US" altLang="en-US" dirty="0"/>
              <a:t>Applicants may receive up to 10 additional points for responding to the Competitive Preference Priorities</a:t>
            </a:r>
            <a:r>
              <a:rPr lang="en-US" altLang="en-US" baseline="0" dirty="0"/>
              <a:t> </a:t>
            </a:r>
            <a:r>
              <a:rPr lang="en-US" altLang="en-US" dirty="0"/>
              <a:t>if</a:t>
            </a:r>
            <a:r>
              <a:rPr lang="en-US" altLang="en-US" baseline="0" dirty="0"/>
              <a:t> they</a:t>
            </a:r>
            <a:r>
              <a:rPr lang="en-US" altLang="en-US" dirty="0"/>
              <a:t> choose to address the</a:t>
            </a:r>
            <a:r>
              <a:rPr lang="en-US" altLang="en-US" baseline="0" dirty="0"/>
              <a:t> CPPs</a:t>
            </a:r>
            <a:r>
              <a:rPr lang="en-US" altLang="en-US" dirty="0"/>
              <a:t>. Peer reviewers will assign points based on how well they believe an applicant addresses the selection criteria and, if applicable, the competitive preference priorities.  These priorities are covered</a:t>
            </a:r>
            <a:r>
              <a:rPr lang="en-US" altLang="en-US" baseline="0" dirty="0"/>
              <a:t> in more detail in our second webinar.</a:t>
            </a:r>
            <a:endParaRPr lang="en-US" altLang="en-US" dirty="0"/>
          </a:p>
          <a:p>
            <a:endParaRPr lang="en-US" altLang="en-US" dirty="0"/>
          </a:p>
          <a:p>
            <a:r>
              <a:rPr lang="en-US" altLang="en-US" dirty="0"/>
              <a:t>An application may receive up to 110 total points</a:t>
            </a:r>
            <a:r>
              <a:rPr lang="en-US" altLang="en-US" baseline="0" dirty="0"/>
              <a:t>. This includes</a:t>
            </a:r>
            <a:r>
              <a:rPr lang="en-US" altLang="en-US" dirty="0"/>
              <a:t> up to 100 points for addressing the selection criteria, and up to 10 points for addressing the optional competitive preference priorities.   </a:t>
            </a:r>
          </a:p>
          <a:p>
            <a:endParaRPr lang="en-US" altLang="en-US" dirty="0">
              <a:ea typeface="MS PGothic" panose="020B0600070205080204" pitchFamily="34" charset="-128"/>
            </a:endParaRPr>
          </a:p>
          <a:p>
            <a:r>
              <a:rPr lang="en-US" altLang="en-US" dirty="0">
                <a:ea typeface="MS PGothic" panose="020B0600070205080204" pitchFamily="34" charset="-128"/>
              </a:rPr>
              <a:t>Over the next few slides, we will review the sub-factors</a:t>
            </a:r>
            <a:r>
              <a:rPr lang="en-US" altLang="en-US" baseline="0" dirty="0">
                <a:ea typeface="MS PGothic" panose="020B0600070205080204" pitchFamily="34" charset="-128"/>
              </a:rPr>
              <a:t> for </a:t>
            </a:r>
            <a:r>
              <a:rPr lang="en-US" altLang="en-US" dirty="0">
                <a:ea typeface="MS PGothic" panose="020B0600070205080204" pitchFamily="34" charset="-128"/>
              </a:rPr>
              <a:t>each criterion and provide some guidance on what should be addressed.</a:t>
            </a:r>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168C50-9046-43D9-9CB8-643CBCFF3975}" type="slidenum">
              <a:rPr lang="en-US" altLang="en-US">
                <a:solidFill>
                  <a:prstClr val="black"/>
                </a:solidFill>
                <a:latin typeface="Calibri" panose="020F0502020204030204" pitchFamily="34" charset="0"/>
              </a:rPr>
              <a:pPr eaLnBrk="1" hangingPunct="1"/>
              <a:t>6</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ea typeface="MS PGothic" panose="020B0600070205080204" pitchFamily="34" charset="-128"/>
              </a:rPr>
              <a:t>The first criterion is Quality of the Project Design.  This criterion</a:t>
            </a:r>
            <a:r>
              <a:rPr lang="en-US" altLang="en-US" baseline="0" dirty="0">
                <a:ea typeface="MS PGothic" panose="020B0600070205080204" pitchFamily="34" charset="-128"/>
              </a:rPr>
              <a:t> is worth up to 40 points.</a:t>
            </a:r>
          </a:p>
          <a:p>
            <a:endParaRPr lang="en-US" altLang="en-US" dirty="0">
              <a:ea typeface="MS PGothic" panose="020B0600070205080204" pitchFamily="34" charset="-128"/>
            </a:endParaRPr>
          </a:p>
          <a:p>
            <a:r>
              <a:rPr lang="en-US" altLang="en-US" dirty="0">
                <a:ea typeface="MS PGothic" panose="020B0600070205080204" pitchFamily="34" charset="-128"/>
              </a:rPr>
              <a:t>The Project Design is the “heart” of the application as this</a:t>
            </a:r>
            <a:r>
              <a:rPr lang="en-US" altLang="en-US" baseline="0" dirty="0">
                <a:ea typeface="MS PGothic" panose="020B0600070205080204" pitchFamily="34" charset="-128"/>
              </a:rPr>
              <a:t> is where the applicant </a:t>
            </a:r>
            <a:r>
              <a:rPr lang="en-US" altLang="en-US" dirty="0">
                <a:ea typeface="MS PGothic" panose="020B0600070205080204" pitchFamily="34" charset="-128"/>
              </a:rPr>
              <a:t>establishes the specific goals and objectives of the proposed project and explains how those goals will be met.  The applicant will also use the Project Design</a:t>
            </a:r>
            <a:r>
              <a:rPr lang="en-US" altLang="en-US" baseline="0" dirty="0">
                <a:ea typeface="MS PGothic" panose="020B0600070205080204" pitchFamily="34" charset="-128"/>
              </a:rPr>
              <a:t> section to </a:t>
            </a:r>
            <a:r>
              <a:rPr lang="en-US" altLang="en-US" dirty="0">
                <a:ea typeface="MS PGothic" panose="020B0600070205080204" pitchFamily="34" charset="-128"/>
              </a:rPr>
              <a:t>discuss strategies used and necessary resources needed to implement a successful project.   </a:t>
            </a:r>
          </a:p>
          <a:p>
            <a:endParaRPr lang="en-US" altLang="en-US" dirty="0">
              <a:ea typeface="MS PGothic" panose="020B0600070205080204" pitchFamily="34" charset="-128"/>
            </a:endParaRPr>
          </a:p>
          <a:p>
            <a:r>
              <a:rPr lang="en-US" altLang="en-US" dirty="0">
                <a:ea typeface="MS PGothic" panose="020B0600070205080204" pitchFamily="34" charset="-128"/>
              </a:rPr>
              <a:t>This</a:t>
            </a:r>
            <a:r>
              <a:rPr lang="en-US" altLang="en-US" baseline="0" dirty="0">
                <a:ea typeface="MS PGothic" panose="020B0600070205080204" pitchFamily="34" charset="-128"/>
              </a:rPr>
              <a:t> criterion includes four sub-factors.  The </a:t>
            </a:r>
            <a:r>
              <a:rPr lang="en-US" altLang="en-US" dirty="0">
                <a:ea typeface="MS PGothic" panose="020B0600070205080204" pitchFamily="34" charset="-128"/>
              </a:rPr>
              <a:t>first sub-factor deals with demonstration</a:t>
            </a:r>
            <a:r>
              <a:rPr lang="en-US" altLang="en-US" baseline="0" dirty="0">
                <a:ea typeface="MS PGothic" panose="020B0600070205080204" pitchFamily="34" charset="-128"/>
              </a:rPr>
              <a:t> of rationale.  As you know the Department wants to promote evidence-based practices.  Demonstration of rationale is the minimum level of evidence.  </a:t>
            </a:r>
            <a:r>
              <a:rPr lang="en-US" altLang="en-US" dirty="0">
                <a:ea typeface="MS PGothic" panose="020B0600070205080204" pitchFamily="34" charset="-128"/>
              </a:rPr>
              <a:t>The applicant should ask:  Does our Logic Model reflect research and evaluation that support </a:t>
            </a:r>
            <a:r>
              <a:rPr lang="en-US" altLang="en-US" strike="sngStrike" dirty="0">
                <a:ea typeface="MS PGothic" panose="020B0600070205080204" pitchFamily="34" charset="-128"/>
              </a:rPr>
              <a:t>y</a:t>
            </a:r>
            <a:r>
              <a:rPr lang="en-US" altLang="en-US" dirty="0">
                <a:ea typeface="MS PGothic" panose="020B0600070205080204" pitchFamily="34" charset="-128"/>
              </a:rPr>
              <a:t>our project design being effective?</a:t>
            </a:r>
          </a:p>
          <a:p>
            <a:endParaRPr lang="en-US" altLang="en-US" dirty="0">
              <a:ea typeface="MS PGothic" panose="020B0600070205080204" pitchFamily="34" charset="-128"/>
            </a:endParaRPr>
          </a:p>
          <a:p>
            <a:r>
              <a:rPr lang="en-US" altLang="en-US" dirty="0">
                <a:ea typeface="MS PGothic" panose="020B0600070205080204" pitchFamily="34" charset="-128"/>
              </a:rPr>
              <a:t>The second sub-factor speaks</a:t>
            </a:r>
            <a:r>
              <a:rPr lang="en-US" altLang="en-US" baseline="0" dirty="0">
                <a:ea typeface="MS PGothic" panose="020B0600070205080204" pitchFamily="34" charset="-128"/>
              </a:rPr>
              <a:t> to addressing the specific goals and objectives of your proposed project. The applicant should ask:  </a:t>
            </a:r>
            <a:r>
              <a:rPr lang="en-US" altLang="en-US" dirty="0">
                <a:ea typeface="MS PGothic" panose="020B0600070205080204" pitchFamily="34" charset="-128"/>
              </a:rPr>
              <a:t>Are the proposed</a:t>
            </a:r>
            <a:r>
              <a:rPr lang="en-US" altLang="en-US" baseline="0" dirty="0">
                <a:ea typeface="MS PGothic" panose="020B0600070205080204" pitchFamily="34" charset="-128"/>
              </a:rPr>
              <a:t> project objectives Specific, Measureable, Attainable, Relevant, and able to be achieved in a Timely manner?</a:t>
            </a:r>
          </a:p>
          <a:p>
            <a:endParaRPr lang="en-US" altLang="en-US" dirty="0">
              <a:ea typeface="MS PGothic" panose="020B0600070205080204" pitchFamily="34" charset="-128"/>
            </a:endParaRPr>
          </a:p>
          <a:p>
            <a:r>
              <a:rPr lang="en-US" altLang="en-US" dirty="0">
                <a:ea typeface="MS PGothic" panose="020B0600070205080204" pitchFamily="34" charset="-128"/>
              </a:rPr>
              <a:t>We also want to remind applicants that they are strongly</a:t>
            </a:r>
            <a:r>
              <a:rPr lang="en-US" altLang="en-US" baseline="0" dirty="0">
                <a:ea typeface="MS PGothic" panose="020B0600070205080204" pitchFamily="34" charset="-128"/>
              </a:rPr>
              <a:t> encouraged to include a logic model as part of the Project Design.  The logic models are designed to lay out your project design and link it to your</a:t>
            </a:r>
            <a:r>
              <a:rPr lang="en-US" altLang="en-US" dirty="0">
                <a:ea typeface="MS PGothic" panose="020B0600070205080204" pitchFamily="34" charset="-128"/>
              </a:rPr>
              <a:t> </a:t>
            </a:r>
            <a:r>
              <a:rPr lang="en-US" altLang="en-US" baseline="0" dirty="0">
                <a:ea typeface="MS PGothic" panose="020B0600070205080204" pitchFamily="34" charset="-128"/>
              </a:rPr>
              <a:t>project goals, project activities,</a:t>
            </a:r>
            <a:r>
              <a:rPr lang="en-US" altLang="en-US" dirty="0">
                <a:ea typeface="MS PGothic" panose="020B0600070205080204" pitchFamily="34" charset="-128"/>
              </a:rPr>
              <a:t> </a:t>
            </a:r>
            <a:r>
              <a:rPr lang="en-US" altLang="en-US" baseline="0" dirty="0">
                <a:ea typeface="MS PGothic" panose="020B0600070205080204" pitchFamily="34" charset="-128"/>
              </a:rPr>
              <a:t>project outcomes, and project evaluatio</a:t>
            </a:r>
            <a:r>
              <a:rPr lang="en-US" altLang="en-US" dirty="0">
                <a:ea typeface="MS PGothic" panose="020B0600070205080204" pitchFamily="34" charset="-128"/>
              </a:rPr>
              <a:t>n plan</a:t>
            </a:r>
            <a:r>
              <a:rPr lang="en-US" altLang="en-US" baseline="0" dirty="0">
                <a:ea typeface="MS PGothic" panose="020B0600070205080204" pitchFamily="34" charset="-128"/>
              </a:rPr>
              <a:t>.</a:t>
            </a:r>
            <a:endParaRPr lang="en-US" altLang="en-US" dirty="0">
              <a:ea typeface="MS PGothic" panose="020B0600070205080204" pitchFamily="34" charset="-128"/>
            </a:endParaRPr>
          </a:p>
          <a:p>
            <a:endParaRPr lang="en-US" altLang="en-US" dirty="0">
              <a:ea typeface="MS PGothic" panose="020B0600070205080204" pitchFamily="34" charset="-128"/>
            </a:endParaRPr>
          </a:p>
          <a:p>
            <a:endParaRPr lang="en-US" altLang="en-US" dirty="0">
              <a:ea typeface="MS PGothic" panose="020B0600070205080204" pitchFamily="34" charset="-128"/>
            </a:endParaRPr>
          </a:p>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966BC4-1DA2-4FE8-BF39-D5AE0A485B88}" type="slidenum">
              <a:rPr lang="en-US" altLang="en-US">
                <a:solidFill>
                  <a:prstClr val="black"/>
                </a:solidFill>
                <a:latin typeface="Calibri" panose="020F0502020204030204" pitchFamily="34" charset="0"/>
              </a:rPr>
              <a:pPr eaLnBrk="1" hangingPunct="1"/>
              <a:t>7</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previous slide we mentioned a Logic Model.</a:t>
            </a:r>
          </a:p>
          <a:p>
            <a:endParaRPr lang="en-US" baseline="0" dirty="0"/>
          </a:p>
          <a:p>
            <a:r>
              <a:rPr lang="en-US" baseline="0" dirty="0"/>
              <a:t>Read the Slide</a:t>
            </a:r>
            <a:endParaRPr lang="en-US" dirty="0"/>
          </a:p>
        </p:txBody>
      </p:sp>
      <p:sp>
        <p:nvSpPr>
          <p:cNvPr id="4" name="Slide Number Placeholder 3"/>
          <p:cNvSpPr>
            <a:spLocks noGrp="1"/>
          </p:cNvSpPr>
          <p:nvPr>
            <p:ph type="sldNum" sz="quarter" idx="10"/>
          </p:nvPr>
        </p:nvSpPr>
        <p:spPr/>
        <p:txBody>
          <a:bodyPr/>
          <a:lstStyle/>
          <a:p>
            <a:fld id="{A9AA26E5-3C69-4FEC-B335-1236E1D74E25}" type="slidenum">
              <a:rPr lang="en-US" smtClean="0"/>
              <a:t>8</a:t>
            </a:fld>
            <a:endParaRPr lang="en-US"/>
          </a:p>
        </p:txBody>
      </p:sp>
    </p:spTree>
    <p:extLst>
      <p:ext uri="{BB962C8B-B14F-4D97-AF65-F5344CB8AC3E}">
        <p14:creationId xmlns:p14="http://schemas.microsoft.com/office/powerpoint/2010/main" val="181018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a:t>
            </a:r>
            <a:r>
              <a:rPr lang="en-US" baseline="0" dirty="0"/>
              <a:t> before, </a:t>
            </a:r>
            <a:r>
              <a:rPr lang="en-US" dirty="0"/>
              <a:t>applicants are strongly encouraged to include logic models as a tool to show the applicant’s plan to implement and evaluate the proposed project.  The logic model should be reflective</a:t>
            </a:r>
            <a:r>
              <a:rPr lang="en-US" baseline="0" dirty="0"/>
              <a:t> of your </a:t>
            </a:r>
            <a:r>
              <a:rPr lang="en-US" dirty="0"/>
              <a:t>Project Design as you</a:t>
            </a:r>
            <a:r>
              <a:rPr lang="en-US" baseline="0" dirty="0"/>
              <a:t> show how your Project Design</a:t>
            </a:r>
            <a:r>
              <a:rPr lang="en-US" dirty="0"/>
              <a:t> demonstrates</a:t>
            </a:r>
            <a:r>
              <a:rPr lang="en-US" baseline="0" dirty="0"/>
              <a:t> rationale.  Your logic model</a:t>
            </a:r>
            <a:r>
              <a:rPr lang="en-US" dirty="0"/>
              <a:t> should also link to the application’s Evaluation Plan.   Only one logic model is needed for each application</a:t>
            </a:r>
            <a:r>
              <a:rPr lang="en-US" baseline="0" dirty="0"/>
              <a:t> and should be uploaded as Appendix G  of your submitted application.  </a:t>
            </a:r>
            <a:r>
              <a:rPr lang="en-US" dirty="0"/>
              <a:t>This slides provides several resource links that may be helpful as you design your logic model. </a:t>
            </a:r>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9</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63500" y="1449388"/>
            <a:ext cx="9020175" cy="1527175"/>
          </a:xfrm>
          <a:prstGeom prst="rect">
            <a:avLst/>
          </a:prstGeom>
          <a:solidFill>
            <a:srgbClr val="0D287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3500" y="1397000"/>
            <a:ext cx="9020175" cy="120650"/>
          </a:xfrm>
          <a:prstGeom prst="rect">
            <a:avLst/>
          </a:prstGeom>
          <a:solidFill>
            <a:srgbClr val="507AA8"/>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63500" y="2976563"/>
            <a:ext cx="9020175" cy="111125"/>
          </a:xfrm>
          <a:prstGeom prst="rect">
            <a:avLst/>
          </a:prstGeom>
          <a:solidFill>
            <a:srgbClr val="99CC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lang="en-US"/>
              <a:t>Click to edit Master title style</a:t>
            </a:r>
          </a:p>
        </p:txBody>
      </p:sp>
    </p:spTree>
    <p:extLst>
      <p:ext uri="{BB962C8B-B14F-4D97-AF65-F5344CB8AC3E}">
        <p14:creationId xmlns:p14="http://schemas.microsoft.com/office/powerpoint/2010/main" val="1631056955"/>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2"/>
          <p:cNvSpPr>
            <a:spLocks noGrp="1"/>
          </p:cNvSpPr>
          <p:nvPr>
            <p:ph type="sldNum" sz="quarter" idx="10"/>
          </p:nvPr>
        </p:nvSpPr>
        <p:spPr/>
        <p:txBody>
          <a:bodyPr/>
          <a:lstStyle>
            <a:lvl1pPr algn="l">
              <a:defRPr>
                <a:solidFill>
                  <a:schemeClr val="tx1"/>
                </a:solidFill>
              </a:defRPr>
            </a:lvl1pPr>
          </a:lstStyle>
          <a:p>
            <a:fld id="{DFEB4CA8-12BE-4B53-A681-772B1984DB55}"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43090979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2"/>
          <p:cNvSpPr>
            <a:spLocks noGrp="1"/>
          </p:cNvSpPr>
          <p:nvPr>
            <p:ph type="sldNum" sz="quarter" idx="10"/>
          </p:nvPr>
        </p:nvSpPr>
        <p:spPr/>
        <p:txBody>
          <a:bodyPr/>
          <a:lstStyle>
            <a:lvl1pPr algn="l">
              <a:defRPr>
                <a:solidFill>
                  <a:schemeClr val="tx1"/>
                </a:solidFill>
              </a:defRPr>
            </a:lvl1pPr>
          </a:lstStyle>
          <a:p>
            <a:fld id="{6EF47F61-5C3B-46AB-80FB-BA4AD2A22BEB}"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9661268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p:cNvSpPr>
            <a:spLocks noGrp="1"/>
          </p:cNvSpPr>
          <p:nvPr>
            <p:ph type="sldNum" sz="quarter" idx="10"/>
          </p:nvPr>
        </p:nvSpPr>
        <p:spPr/>
        <p:txBody>
          <a:bodyPr/>
          <a:lstStyle>
            <a:lvl1pPr algn="l">
              <a:defRPr>
                <a:solidFill>
                  <a:schemeClr val="tx1"/>
                </a:solidFill>
              </a:defRPr>
            </a:lvl1pPr>
          </a:lstStyle>
          <a:p>
            <a:fld id="{8E330AB6-7EFE-45B2-8AC5-40C64341D87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7053174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useBgFill="1">
        <p:nvSpPr>
          <p:cNvPr id="8" name="Rounded Rectangle 7"/>
          <p:cNvSpPr/>
          <p:nvPr/>
        </p:nvSpPr>
        <p:spPr>
          <a:xfrm>
            <a:off x="5397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Slide Number Placeholder 4"/>
          <p:cNvSpPr>
            <a:spLocks noGrp="1"/>
          </p:cNvSpPr>
          <p:nvPr>
            <p:ph type="sldNum" sz="quarter" idx="4"/>
          </p:nvPr>
        </p:nvSpPr>
        <p:spPr bwMode="auto">
          <a:xfrm>
            <a:off x="146050" y="6210300"/>
            <a:ext cx="457200" cy="457200"/>
          </a:xfrm>
          <a:prstGeom prst="ellipse">
            <a:avLst/>
          </a:prstGeom>
          <a:ln>
            <a:noFill/>
            <a:miter lim="800000"/>
            <a:headEnd/>
            <a:tailEnd/>
          </a:ln>
        </p:spPr>
        <p:txBody>
          <a:bodyPr vert="horz" wrap="square" lIns="0" tIns="45720" rIns="0" bIns="45720" numCol="1" anchor="t" anchorCtr="0" compatLnSpc="1">
            <a:prstTxWarp prst="textNoShape">
              <a:avLst/>
            </a:prstTxWarp>
          </a:bodyPr>
          <a:lstStyle>
            <a:lvl1pPr algn="r">
              <a:defRPr sz="1400">
                <a:solidFill>
                  <a:schemeClr val="tx2"/>
                </a:solidFill>
              </a:defRPr>
            </a:lvl1pPr>
          </a:lstStyle>
          <a:p>
            <a:pPr fontAlgn="base">
              <a:spcBef>
                <a:spcPct val="0"/>
              </a:spcBef>
              <a:spcAft>
                <a:spcPct val="0"/>
              </a:spcAft>
            </a:pPr>
            <a:fld id="{EFF00014-884B-46DF-996E-CF94FC169F1D}" type="slidenum">
              <a:rPr lang="en-US" altLang="en-US">
                <a:solidFill>
                  <a:srgbClr val="5B6973"/>
                </a:solidFill>
                <a:cs typeface="Arial" panose="020B0604020202020204" pitchFamily="34" charset="0"/>
              </a:rPr>
              <a:pPr fontAlgn="base">
                <a:spcBef>
                  <a:spcPct val="0"/>
                </a:spcBef>
                <a:spcAft>
                  <a:spcPct val="0"/>
                </a:spcAft>
              </a:pPr>
              <a:t>‹#›</a:t>
            </a:fld>
            <a:endParaRPr lang="en-US" altLang="en-US">
              <a:solidFill>
                <a:srgbClr val="5B6973"/>
              </a:solidFill>
              <a:cs typeface="Arial" panose="020B0604020202020204" pitchFamily="34" charset="0"/>
            </a:endParaRPr>
          </a:p>
        </p:txBody>
      </p:sp>
    </p:spTree>
    <p:extLst>
      <p:ext uri="{BB962C8B-B14F-4D97-AF65-F5344CB8AC3E}">
        <p14:creationId xmlns:p14="http://schemas.microsoft.com/office/powerpoint/2010/main" val="3612998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mailto:TQPartnership@ed.gov"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mailto:TQPartnership@ed.gov"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relpacific.mcrel.org/resources/pomt-app" TargetMode="External"/><Relationship Id="rId3" Type="http://schemas.openxmlformats.org/officeDocument/2006/relationships/hyperlink" Target="http://ies.ed.gov/ncee/edlabs/regions/pacific/pdf/REL_2014025.pdf" TargetMode="External"/><Relationship Id="rId7" Type="http://schemas.openxmlformats.org/officeDocument/2006/relationships/hyperlink" Target="http://relpacific.mcrel.org/resources/elm-app"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ies.ed.gov/ncee/edlabs/regions/pacific/pdf/REL_2014034.pdf" TargetMode="External"/><Relationship Id="rId11" Type="http://schemas.openxmlformats.org/officeDocument/2006/relationships/hyperlink" Target="https://www.wkkf.org/resource-directory/resource/2006/02/wk-kellogg-foundation-logic-model-development-guide" TargetMode="External"/><Relationship Id="rId5" Type="http://schemas.openxmlformats.org/officeDocument/2006/relationships/hyperlink" Target="http://ies.ed.gov/ncee/edlabs/regions/pacific/pdf/REL_2014011.pdf" TargetMode="External"/><Relationship Id="rId10" Type="http://schemas.openxmlformats.org/officeDocument/2006/relationships/hyperlink" Target="https://tqp.grads360.org/services/PDCService.svc/GetPDCDocumentFile?fileId=28615" TargetMode="External"/><Relationship Id="rId4" Type="http://schemas.openxmlformats.org/officeDocument/2006/relationships/hyperlink" Target="http://ies.ed.gov/ncee/edlabs/regions/pacific/pdf/REL_2014007.pdf" TargetMode="External"/><Relationship Id="rId9" Type="http://schemas.openxmlformats.org/officeDocument/2006/relationships/hyperlink" Target="https://tqp.grads360.org/#program/2017-tqp-new-grantee-mee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ubtitle 1"/>
          <p:cNvSpPr>
            <a:spLocks noGrp="1"/>
          </p:cNvSpPr>
          <p:nvPr>
            <p:ph type="subTitle" idx="1"/>
          </p:nvPr>
        </p:nvSpPr>
        <p:spPr>
          <a:xfrm>
            <a:off x="402018" y="3048000"/>
            <a:ext cx="8229599" cy="1453055"/>
          </a:xfrm>
        </p:spPr>
        <p:txBody>
          <a:bodyPr/>
          <a:lstStyle/>
          <a:p>
            <a:pPr eaLnBrk="1" hangingPunct="1"/>
            <a:r>
              <a:rPr lang="en-US" altLang="en-US" b="1" dirty="0">
                <a:solidFill>
                  <a:schemeClr val="tx1"/>
                </a:solidFill>
                <a:cs typeface="Arial" panose="020B0604020202020204" pitchFamily="34" charset="0"/>
              </a:rPr>
              <a:t>U.S. Department of Education</a:t>
            </a:r>
          </a:p>
          <a:p>
            <a:pPr eaLnBrk="1" hangingPunct="1"/>
            <a:r>
              <a:rPr lang="en-US" altLang="en-US" b="1" dirty="0">
                <a:solidFill>
                  <a:schemeClr val="tx1"/>
                </a:solidFill>
                <a:cs typeface="Arial" panose="020B0604020202020204" pitchFamily="34" charset="0"/>
              </a:rPr>
              <a:t>Office of Elementary and Secondary Education</a:t>
            </a:r>
          </a:p>
          <a:p>
            <a:pPr eaLnBrk="1" hangingPunct="1"/>
            <a:r>
              <a:rPr lang="en-US" altLang="en-US" b="1" dirty="0">
                <a:solidFill>
                  <a:schemeClr val="tx1"/>
                </a:solidFill>
                <a:cs typeface="Arial" panose="020B0604020202020204" pitchFamily="34" charset="0"/>
              </a:rPr>
              <a:t>Closing Date:  </a:t>
            </a:r>
            <a:r>
              <a:rPr lang="en-US" altLang="en-US" b="1" dirty="0">
                <a:solidFill>
                  <a:srgbClr val="FF0000"/>
                </a:solidFill>
                <a:cs typeface="Arial" panose="020B0604020202020204" pitchFamily="34" charset="0"/>
              </a:rPr>
              <a:t>May 20, 2019 @ 11:59:59 p.m.,</a:t>
            </a:r>
          </a:p>
          <a:p>
            <a:pPr eaLnBrk="1" hangingPunct="1"/>
            <a:r>
              <a:rPr lang="en-US" altLang="en-US" b="1" dirty="0">
                <a:solidFill>
                  <a:srgbClr val="FF0000"/>
                </a:solidFill>
                <a:cs typeface="Arial" panose="020B0604020202020204" pitchFamily="34" charset="0"/>
              </a:rPr>
              <a:t> Eastern time</a:t>
            </a:r>
          </a:p>
          <a:p>
            <a:pPr eaLnBrk="1" hangingPunct="1"/>
            <a:endParaRPr lang="en-US" altLang="en-US" b="1" dirty="0">
              <a:solidFill>
                <a:schemeClr val="tx1"/>
              </a:solidFill>
              <a:cs typeface="Arial" panose="020B0604020202020204" pitchFamily="34" charset="0"/>
            </a:endParaRPr>
          </a:p>
        </p:txBody>
      </p:sp>
      <p:sp>
        <p:nvSpPr>
          <p:cNvPr id="75779" name="Title 2"/>
          <p:cNvSpPr>
            <a:spLocks noGrp="1"/>
          </p:cNvSpPr>
          <p:nvPr>
            <p:ph type="ctrTitle"/>
          </p:nvPr>
        </p:nvSpPr>
        <p:spPr/>
        <p:txBody>
          <a:bodyPr/>
          <a:lstStyle/>
          <a:p>
            <a:pPr eaLnBrk="1" hangingPunct="1"/>
            <a:r>
              <a:rPr altLang="en-US" sz="3800" b="1" dirty="0">
                <a:cs typeface="Arial" panose="020B0604020202020204" pitchFamily="34" charset="0"/>
              </a:rPr>
              <a:t>Teacher Quality Partnership (TQP)</a:t>
            </a:r>
            <a:br>
              <a:rPr altLang="en-US" sz="3800" b="1" dirty="0">
                <a:cs typeface="Arial" panose="020B0604020202020204" pitchFamily="34" charset="0"/>
              </a:rPr>
            </a:br>
            <a:r>
              <a:rPr altLang="en-US" sz="3800" b="1" dirty="0">
                <a:cs typeface="Arial" panose="020B0604020202020204" pitchFamily="34" charset="0"/>
              </a:rPr>
              <a:t>Grant Competition FY </a:t>
            </a:r>
            <a:r>
              <a:rPr lang="en-US" altLang="en-US" sz="3800" b="1" dirty="0">
                <a:cs typeface="Arial" panose="020B0604020202020204" pitchFamily="34" charset="0"/>
              </a:rPr>
              <a:t>2019</a:t>
            </a:r>
            <a:endParaRPr altLang="en-US" sz="3800" b="1" dirty="0">
              <a:cs typeface="Arial" panose="020B0604020202020204" pitchFamily="34"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5527" y="4953000"/>
            <a:ext cx="1602582" cy="1485680"/>
          </a:xfrm>
          <a:prstGeom prst="rect">
            <a:avLst/>
          </a:prstGeom>
          <a:noFill/>
        </p:spPr>
      </p:pic>
    </p:spTree>
    <p:extLst>
      <p:ext uri="{BB962C8B-B14F-4D97-AF65-F5344CB8AC3E}">
        <p14:creationId xmlns:p14="http://schemas.microsoft.com/office/powerpoint/2010/main" val="140701471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p:cNvSpPr>
            <a:spLocks noChangeArrowheads="1"/>
          </p:cNvSpPr>
          <p:nvPr/>
        </p:nvSpPr>
        <p:spPr bwMode="auto">
          <a:xfrm>
            <a:off x="381000" y="5257800"/>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a:solidFill>
                  <a:srgbClr val="FFFFFF"/>
                </a:solidFill>
                <a:cs typeface="Arial" panose="020B0604020202020204" pitchFamily="34" charset="0"/>
              </a:rPr>
              <a:t>Balance of Costs with Outcomes of Project</a:t>
            </a:r>
          </a:p>
        </p:txBody>
      </p:sp>
      <p:sp>
        <p:nvSpPr>
          <p:cNvPr id="119811" name="Title 1"/>
          <p:cNvSpPr>
            <a:spLocks noGrp="1"/>
          </p:cNvSpPr>
          <p:nvPr>
            <p:ph type="title"/>
          </p:nvPr>
        </p:nvSpPr>
        <p:spPr>
          <a:xfrm>
            <a:off x="-152400" y="292100"/>
            <a:ext cx="7772400" cy="1143000"/>
          </a:xfrm>
        </p:spPr>
        <p:txBody>
          <a:bodyPr/>
          <a:lstStyle/>
          <a:p>
            <a:pPr algn="ct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r>
              <a:rPr lang="en-US" altLang="en-US" sz="3600" b="1" dirty="0">
                <a:solidFill>
                  <a:schemeClr val="tx1"/>
                </a:solidFill>
                <a:cs typeface="Arial" panose="020B0604020202020204" pitchFamily="34" charset="0"/>
              </a:rPr>
              <a:t>Selection Criterion: </a:t>
            </a:r>
            <a:br>
              <a:rPr lang="en-US" altLang="en-US" sz="3600" b="1" dirty="0">
                <a:solidFill>
                  <a:schemeClr val="tx1"/>
                </a:solidFill>
                <a:cs typeface="Arial" panose="020B0604020202020204" pitchFamily="34" charset="0"/>
              </a:rPr>
            </a:br>
            <a:r>
              <a:rPr lang="en-US" altLang="en-US" sz="3600" b="1" dirty="0">
                <a:solidFill>
                  <a:schemeClr val="tx1"/>
                </a:solidFill>
                <a:cs typeface="Arial" panose="020B0604020202020204" pitchFamily="34" charset="0"/>
              </a:rPr>
              <a:t>Quality of the Project Design</a:t>
            </a:r>
          </a:p>
        </p:txBody>
      </p:sp>
      <p:grpSp>
        <p:nvGrpSpPr>
          <p:cNvPr id="119812" name="Group 15"/>
          <p:cNvGrpSpPr>
            <a:grpSpLocks/>
          </p:cNvGrpSpPr>
          <p:nvPr/>
        </p:nvGrpSpPr>
        <p:grpSpPr bwMode="auto">
          <a:xfrm>
            <a:off x="6080234" y="1540916"/>
            <a:ext cx="2698532" cy="4305300"/>
            <a:chOff x="228600" y="1992133"/>
            <a:chExt cx="2160354" cy="2333156"/>
          </a:xfrm>
        </p:grpSpPr>
        <p:sp>
          <p:nvSpPr>
            <p:cNvPr id="119820" name="Rectangle 16"/>
            <p:cNvSpPr>
              <a:spLocks noChangeArrowheads="1"/>
            </p:cNvSpPr>
            <p:nvPr/>
          </p:nvSpPr>
          <p:spPr bwMode="auto">
            <a:xfrm>
              <a:off x="228600" y="1992133"/>
              <a:ext cx="2133600" cy="961508"/>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a:solidFill>
                    <a:srgbClr val="FFFFFF"/>
                  </a:solidFill>
                  <a:cs typeface="Arial" panose="020B0604020202020204" pitchFamily="34" charset="0"/>
                </a:rPr>
                <a:t>Can this program’s impact be sustained after the Federal project period?</a:t>
              </a:r>
            </a:p>
          </p:txBody>
        </p:sp>
        <p:sp>
          <p:nvSpPr>
            <p:cNvPr id="119821" name="Rectangle 5"/>
            <p:cNvSpPr>
              <a:spLocks noChangeArrowheads="1"/>
            </p:cNvSpPr>
            <p:nvPr/>
          </p:nvSpPr>
          <p:spPr bwMode="auto">
            <a:xfrm>
              <a:off x="255354" y="3431280"/>
              <a:ext cx="2133600" cy="894009"/>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a:solidFill>
                    <a:srgbClr val="FFFFFF"/>
                  </a:solidFill>
                  <a:cs typeface="Arial" panose="020B0604020202020204" pitchFamily="34" charset="0"/>
                </a:rPr>
                <a:t>Have all the absolute priority requirements been addressed in an exception</a:t>
              </a:r>
              <a:r>
                <a:rPr lang="en-US" altLang="en-US" sz="1800" b="1" dirty="0">
                  <a:solidFill>
                    <a:schemeClr val="bg1"/>
                  </a:solidFill>
                  <a:cs typeface="Arial" panose="020B0604020202020204" pitchFamily="34" charset="0"/>
                </a:rPr>
                <a:t>al</a:t>
              </a:r>
              <a:r>
                <a:rPr lang="en-US" altLang="en-US" sz="1800" b="1" dirty="0">
                  <a:solidFill>
                    <a:srgbClr val="FFFFFF"/>
                  </a:solidFill>
                  <a:cs typeface="Arial" panose="020B0604020202020204" pitchFamily="34" charset="0"/>
                </a:rPr>
                <a:t> and innovative way?</a:t>
              </a:r>
            </a:p>
          </p:txBody>
        </p:sp>
      </p:grpSp>
      <p:sp>
        <p:nvSpPr>
          <p:cNvPr id="10" name="TextBox 9"/>
          <p:cNvSpPr txBox="1"/>
          <p:nvPr/>
        </p:nvSpPr>
        <p:spPr>
          <a:xfrm>
            <a:off x="487589" y="1626334"/>
            <a:ext cx="5486400" cy="4093428"/>
          </a:xfrm>
          <a:prstGeom prst="rect">
            <a:avLst/>
          </a:prstGeom>
          <a:noFill/>
        </p:spPr>
        <p:txBody>
          <a:bodyPr>
            <a:spAutoFit/>
          </a:bodyPr>
          <a:lstStyle/>
          <a:p>
            <a:pPr fontAlgn="base">
              <a:spcBef>
                <a:spcPct val="0"/>
              </a:spcBef>
              <a:spcAft>
                <a:spcPct val="0"/>
              </a:spcAft>
              <a:defRPr/>
            </a:pPr>
            <a:r>
              <a:rPr lang="en-US" sz="2200" dirty="0">
                <a:solidFill>
                  <a:prstClr val="black"/>
                </a:solidFill>
                <a:cs typeface="Arial" charset="0"/>
              </a:rPr>
              <a:t>3. The extent to which the proposed project is designed to build capacity and yield results that will extend beyond the period of Federal financial assistance.</a:t>
            </a:r>
          </a:p>
          <a:p>
            <a:pPr fontAlgn="base">
              <a:spcBef>
                <a:spcPct val="0"/>
              </a:spcBef>
              <a:spcAft>
                <a:spcPct val="0"/>
              </a:spcAft>
              <a:defRPr/>
            </a:pPr>
            <a:r>
              <a:rPr lang="en-US" sz="2200" dirty="0">
                <a:solidFill>
                  <a:prstClr val="black"/>
                </a:solidFill>
                <a:cs typeface="Arial" charset="0"/>
              </a:rPr>
              <a:t> </a:t>
            </a: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r>
              <a:rPr lang="en-US" sz="2200" dirty="0">
                <a:solidFill>
                  <a:prstClr val="black"/>
                </a:solidFill>
                <a:cs typeface="Arial" charset="0"/>
              </a:rPr>
              <a:t>4. The extent to which the proposed project represents an exceptional approach to the priority or priorities established for this competition.</a:t>
            </a:r>
            <a:r>
              <a:rPr lang="en-US" dirty="0">
                <a:solidFill>
                  <a:prstClr val="black"/>
                </a:solidFill>
                <a:cs typeface="Arial" charset="0"/>
              </a:rPr>
              <a:t>	</a:t>
            </a:r>
          </a:p>
          <a:p>
            <a:pPr fontAlgn="base">
              <a:spcBef>
                <a:spcPct val="0"/>
              </a:spcBef>
              <a:spcAft>
                <a:spcPct val="0"/>
              </a:spcAft>
              <a:defRPr/>
            </a:pPr>
            <a:endParaRPr lang="en-US" dirty="0">
              <a:solidFill>
                <a:prstClr val="black"/>
              </a:solidFill>
              <a:cs typeface="Arial" charset="0"/>
            </a:endParaRPr>
          </a:p>
        </p:txBody>
      </p:sp>
      <p:sp>
        <p:nvSpPr>
          <p:cNvPr id="1198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13EAB8AA-CD31-4E50-9350-B3DF8C9BDE67}" type="slidenum">
              <a:rPr lang="en-US" altLang="en-US" sz="1400">
                <a:solidFill>
                  <a:prstClr val="black"/>
                </a:solidFill>
              </a:rPr>
              <a:pPr eaLnBrk="1" hangingPunct="1">
                <a:spcBef>
                  <a:spcPct val="0"/>
                </a:spcBef>
                <a:buSzTx/>
                <a:buFontTx/>
                <a:buNone/>
              </a:pPr>
              <a:t>10</a:t>
            </a:fld>
            <a:endParaRPr lang="en-US" altLang="en-US" sz="1400">
              <a:solidFill>
                <a:prstClr val="black"/>
              </a:solidFill>
            </a:endParaRPr>
          </a:p>
        </p:txBody>
      </p:sp>
      <p:sp>
        <p:nvSpPr>
          <p:cNvPr id="119816" name="AutoShape 11" descr="Image result for heart"/>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1800">
              <a:solidFill>
                <a:prstClr val="black"/>
              </a:solidFill>
              <a:cs typeface="Arial" panose="020B0604020202020204" pitchFamily="34" charset="0"/>
            </a:endParaRPr>
          </a:p>
        </p:txBody>
      </p:sp>
      <p:sp>
        <p:nvSpPr>
          <p:cNvPr id="119817" name="AutoShape 13" descr="Image result for heart"/>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1800">
              <a:solidFill>
                <a:prstClr val="black"/>
              </a:solidFill>
              <a:cs typeface="Arial" panose="020B0604020202020204" pitchFamily="34" charset="0"/>
            </a:endParaRPr>
          </a:p>
        </p:txBody>
      </p:sp>
      <p:sp>
        <p:nvSpPr>
          <p:cNvPr id="119818" name="AutoShape 15" descr="Image result for heart"/>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1800">
              <a:solidFill>
                <a:prstClr val="black"/>
              </a:solidFill>
              <a:cs typeface="Arial" panose="020B0604020202020204" pitchFamily="34" charset="0"/>
            </a:endParaRPr>
          </a:p>
        </p:txBody>
      </p:sp>
      <p:pic>
        <p:nvPicPr>
          <p:cNvPr id="11981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211138"/>
            <a:ext cx="1214438"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23063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0" y="274638"/>
            <a:ext cx="9144000" cy="1020762"/>
          </a:xfrm>
        </p:spPr>
        <p:txBody>
          <a:bodyPr/>
          <a:lstStyle/>
          <a:p>
            <a:pPr algn="ctr"/>
            <a:r>
              <a:rPr lang="en-US" altLang="en-US" sz="3600" b="1" dirty="0">
                <a:solidFill>
                  <a:schemeClr val="tx1"/>
                </a:solidFill>
                <a:cs typeface="Arial" panose="020B0604020202020204" pitchFamily="34" charset="0"/>
              </a:rPr>
              <a:t>Selection Criterion:  </a:t>
            </a:r>
            <a:br>
              <a:rPr lang="en-US" altLang="en-US" sz="3600" b="1" dirty="0">
                <a:solidFill>
                  <a:schemeClr val="tx1"/>
                </a:solidFill>
                <a:cs typeface="Arial" panose="020B0604020202020204" pitchFamily="34" charset="0"/>
              </a:rPr>
            </a:br>
            <a:r>
              <a:rPr lang="en-US" altLang="en-US" sz="3600" b="1" dirty="0">
                <a:solidFill>
                  <a:schemeClr val="tx1"/>
                </a:solidFill>
                <a:cs typeface="Arial" panose="020B0604020202020204" pitchFamily="34" charset="0"/>
              </a:rPr>
              <a:t>Adequacy of Resources</a:t>
            </a:r>
          </a:p>
        </p:txBody>
      </p:sp>
      <p:sp>
        <p:nvSpPr>
          <p:cNvPr id="118787" name="Slide Number Placeholder 2"/>
          <p:cNvSpPr>
            <a:spLocks/>
          </p:cNvSpPr>
          <p:nvPr/>
        </p:nvSpPr>
        <p:spPr bwMode="auto">
          <a:xfrm>
            <a:off x="146050" y="6210300"/>
            <a:ext cx="457200" cy="457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fld id="{D82D0A3E-938B-411A-986E-B1417792475A}" type="slidenum">
              <a:rPr lang="en-US" altLang="en-US" sz="1400">
                <a:solidFill>
                  <a:prstClr val="black"/>
                </a:solidFill>
                <a:cs typeface="Arial" panose="020B0604020202020204" pitchFamily="34" charset="0"/>
              </a:rPr>
              <a:pPr eaLnBrk="1" fontAlgn="base" hangingPunct="1">
                <a:spcBef>
                  <a:spcPct val="0"/>
                </a:spcBef>
                <a:spcAft>
                  <a:spcPct val="0"/>
                </a:spcAft>
                <a:buSzTx/>
                <a:buFontTx/>
                <a:buNone/>
              </a:pPr>
              <a:t>11</a:t>
            </a:fld>
            <a:endParaRPr lang="en-US" altLang="en-US" sz="1400">
              <a:solidFill>
                <a:prstClr val="black"/>
              </a:solidFill>
              <a:cs typeface="Arial" panose="020B0604020202020204" pitchFamily="34" charset="0"/>
            </a:endParaRPr>
          </a:p>
        </p:txBody>
      </p:sp>
      <p:sp>
        <p:nvSpPr>
          <p:cNvPr id="7" name="TextBox 6"/>
          <p:cNvSpPr txBox="1"/>
          <p:nvPr/>
        </p:nvSpPr>
        <p:spPr>
          <a:xfrm>
            <a:off x="374650" y="1524000"/>
            <a:ext cx="5791200" cy="3785652"/>
          </a:xfrm>
          <a:prstGeom prst="rect">
            <a:avLst/>
          </a:prstGeom>
          <a:noFill/>
        </p:spPr>
        <p:txBody>
          <a:bodyPr>
            <a:spAutoFit/>
          </a:bodyPr>
          <a:lstStyle/>
          <a:p>
            <a:pPr fontAlgn="base">
              <a:spcBef>
                <a:spcPct val="0"/>
              </a:spcBef>
              <a:spcAft>
                <a:spcPct val="0"/>
              </a:spcAft>
              <a:defRPr/>
            </a:pPr>
            <a:r>
              <a:rPr lang="en-US" sz="2400" dirty="0">
                <a:solidFill>
                  <a:prstClr val="black"/>
                </a:solidFill>
                <a:cs typeface="Arial" panose="020B0604020202020204" pitchFamily="34" charset="0"/>
              </a:rPr>
              <a:t>1.The adequacy of support, including facilities, equipment, supplies, and other resources, from the applicant organization or the lead applicant organization.</a:t>
            </a:r>
          </a:p>
          <a:p>
            <a:pPr fontAlgn="base">
              <a:spcBef>
                <a:spcPct val="0"/>
              </a:spcBef>
              <a:spcAft>
                <a:spcPct val="0"/>
              </a:spcAft>
              <a:defRPr/>
            </a:pPr>
            <a:endParaRPr lang="en-US" sz="2400" dirty="0">
              <a:solidFill>
                <a:prstClr val="black"/>
              </a:solidFill>
              <a:cs typeface="Arial" panose="020B0604020202020204" pitchFamily="34" charset="0"/>
            </a:endParaRPr>
          </a:p>
          <a:p>
            <a:pPr fontAlgn="base">
              <a:spcBef>
                <a:spcPct val="0"/>
              </a:spcBef>
              <a:spcAft>
                <a:spcPct val="0"/>
              </a:spcAft>
              <a:defRPr/>
            </a:pPr>
            <a:r>
              <a:rPr lang="en-US" sz="2400" dirty="0">
                <a:solidFill>
                  <a:prstClr val="black"/>
                </a:solidFill>
                <a:cs typeface="Arial" panose="020B0604020202020204" pitchFamily="34" charset="0"/>
              </a:rPr>
              <a:t>2. The relevance and demonstrated commitment of each partner in the proposed project to the implementation and success of the project. </a:t>
            </a:r>
            <a:endParaRPr lang="en-US" dirty="0">
              <a:solidFill>
                <a:prstClr val="black"/>
              </a:solidFill>
              <a:cs typeface="Arial" panose="020B0604020202020204" pitchFamily="34" charset="0"/>
            </a:endParaRPr>
          </a:p>
        </p:txBody>
      </p:sp>
      <p:sp>
        <p:nvSpPr>
          <p:cNvPr id="118789" name="Rectangle 7"/>
          <p:cNvSpPr>
            <a:spLocks noChangeArrowheads="1"/>
          </p:cNvSpPr>
          <p:nvPr/>
        </p:nvSpPr>
        <p:spPr bwMode="auto">
          <a:xfrm>
            <a:off x="6157091" y="1371600"/>
            <a:ext cx="2597150" cy="2045226"/>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a:solidFill>
                  <a:srgbClr val="FFFFFF"/>
                </a:solidFill>
                <a:cs typeface="Arial" panose="020B0604020202020204" pitchFamily="34" charset="0"/>
              </a:rPr>
              <a:t>Are the lead agency’s  resources and support mechanisms  sufficient to ensure project success?</a:t>
            </a:r>
          </a:p>
        </p:txBody>
      </p:sp>
      <p:sp>
        <p:nvSpPr>
          <p:cNvPr id="118790" name="Rectangle 9"/>
          <p:cNvSpPr>
            <a:spLocks noChangeArrowheads="1"/>
          </p:cNvSpPr>
          <p:nvPr/>
        </p:nvSpPr>
        <p:spPr bwMode="auto">
          <a:xfrm>
            <a:off x="6191250" y="3810000"/>
            <a:ext cx="2597150" cy="1866900"/>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a:solidFill>
                  <a:srgbClr val="FFFFFF"/>
                </a:solidFill>
                <a:cs typeface="Arial" panose="020B0604020202020204" pitchFamily="34" charset="0"/>
              </a:rPr>
              <a:t>Do you have full support from project partners to make the proposed project a success?</a:t>
            </a:r>
          </a:p>
        </p:txBody>
      </p:sp>
      <p:sp>
        <p:nvSpPr>
          <p:cNvPr id="11879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64210CB3-7BAE-4549-8398-186E362C1723}" type="slidenum">
              <a:rPr lang="en-US" altLang="en-US" sz="1400">
                <a:solidFill>
                  <a:prstClr val="black"/>
                </a:solidFill>
              </a:rPr>
              <a:pPr eaLnBrk="1" hangingPunct="1">
                <a:spcBef>
                  <a:spcPct val="0"/>
                </a:spcBef>
                <a:buSzTx/>
                <a:buFontTx/>
                <a:buNone/>
              </a:pPr>
              <a:t>11</a:t>
            </a:fld>
            <a:endParaRPr lang="en-US" altLang="en-US" sz="1400">
              <a:solidFill>
                <a:prstClr val="black"/>
              </a:solidFill>
            </a:endParaRPr>
          </a:p>
        </p:txBody>
      </p:sp>
    </p:spTree>
    <p:extLst>
      <p:ext uri="{BB962C8B-B14F-4D97-AF65-F5344CB8AC3E}">
        <p14:creationId xmlns:p14="http://schemas.microsoft.com/office/powerpoint/2010/main" val="198309638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1143000"/>
          </a:xfrm>
        </p:spPr>
        <p:txBody>
          <a:bodyPr/>
          <a:lstStyle/>
          <a:p>
            <a:pPr algn="ctr"/>
            <a:r>
              <a:rPr lang="en-US" b="1" dirty="0">
                <a:solidFill>
                  <a:schemeClr val="tx1"/>
                </a:solidFill>
              </a:rPr>
              <a:t>NOTE</a:t>
            </a:r>
            <a:r>
              <a:rPr lang="en-US" dirty="0">
                <a:solidFill>
                  <a:schemeClr val="tx1"/>
                </a:solidFill>
              </a:rPr>
              <a:t>:  Adequacy of Resources </a:t>
            </a:r>
          </a:p>
        </p:txBody>
      </p:sp>
      <p:sp>
        <p:nvSpPr>
          <p:cNvPr id="3" name="Content Placeholder 2"/>
          <p:cNvSpPr>
            <a:spLocks noGrp="1"/>
          </p:cNvSpPr>
          <p:nvPr>
            <p:ph sz="quarter" idx="1"/>
          </p:nvPr>
        </p:nvSpPr>
        <p:spPr>
          <a:xfrm>
            <a:off x="457200" y="1447800"/>
            <a:ext cx="8229600" cy="4572000"/>
          </a:xfrm>
        </p:spPr>
        <p:txBody>
          <a:bodyPr/>
          <a:lstStyle/>
          <a:p>
            <a:pPr marL="0" indent="0" algn="ctr">
              <a:buNone/>
            </a:pPr>
            <a:r>
              <a:rPr lang="en-US" dirty="0"/>
              <a:t>The NIA selection criteria include factors such as “the adequacy of support, including facilities, equipment, supplies, and other resources, from the applicant organization or the lead applicant organization” and “the relevance and demonstrated commitment of each partner in the proposed project to the implementation and success of the project,” which may include a consideration of demonstrated matching support.</a:t>
            </a:r>
          </a:p>
        </p:txBody>
      </p:sp>
      <p:sp>
        <p:nvSpPr>
          <p:cNvPr id="4" name="Slide Number Placeholder 3"/>
          <p:cNvSpPr>
            <a:spLocks noGrp="1"/>
          </p:cNvSpPr>
          <p:nvPr>
            <p:ph type="sldNum" sz="quarter" idx="10"/>
          </p:nvPr>
        </p:nvSpPr>
        <p:spPr/>
        <p:txBody>
          <a:bodyPr/>
          <a:lstStyle/>
          <a:p>
            <a:fld id="{DFEB4CA8-12BE-4B53-A681-772B1984DB55}" type="slidenum">
              <a:rPr lang="en-US" altLang="en-US" smtClean="0">
                <a:solidFill>
                  <a:prstClr val="black"/>
                </a:solidFill>
              </a:rPr>
              <a:pPr/>
              <a:t>12</a:t>
            </a:fld>
            <a:endParaRPr lang="en-US" altLang="en-US">
              <a:solidFill>
                <a:prstClr val="black"/>
              </a:solidFill>
            </a:endParaRPr>
          </a:p>
        </p:txBody>
      </p:sp>
    </p:spTree>
    <p:extLst>
      <p:ext uri="{BB962C8B-B14F-4D97-AF65-F5344CB8AC3E}">
        <p14:creationId xmlns:p14="http://schemas.microsoft.com/office/powerpoint/2010/main" val="53392032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685800" y="290513"/>
            <a:ext cx="7772400" cy="1219200"/>
          </a:xfrm>
        </p:spPr>
        <p:txBody>
          <a:bodyPr/>
          <a:lstStyle/>
          <a:p>
            <a:pPr algn="ctr"/>
            <a:r>
              <a:rPr lang="en-US" altLang="en-US" sz="3200" b="1" dirty="0">
                <a:solidFill>
                  <a:schemeClr val="tx1"/>
                </a:solidFill>
                <a:cs typeface="Arial" panose="020B0604020202020204" pitchFamily="34" charset="0"/>
              </a:rPr>
              <a:t>Selection Criterion: Quality of the Management Plan and Personnel</a:t>
            </a:r>
          </a:p>
        </p:txBody>
      </p:sp>
      <p:sp>
        <p:nvSpPr>
          <p:cNvPr id="120835" name="Rectangle 4"/>
          <p:cNvSpPr>
            <a:spLocks noChangeArrowheads="1"/>
          </p:cNvSpPr>
          <p:nvPr/>
        </p:nvSpPr>
        <p:spPr bwMode="auto">
          <a:xfrm>
            <a:off x="6311900" y="2475238"/>
            <a:ext cx="2451100" cy="2553961"/>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a:solidFill>
                  <a:srgbClr val="FFFFFF"/>
                </a:solidFill>
                <a:cs typeface="Arial" panose="020B0604020202020204" pitchFamily="34" charset="0"/>
              </a:rPr>
              <a:t>Is there a viable plan to carry out the proposed project?</a:t>
            </a:r>
          </a:p>
        </p:txBody>
      </p:sp>
      <p:sp>
        <p:nvSpPr>
          <p:cNvPr id="120836" name="Rectangle 1"/>
          <p:cNvSpPr>
            <a:spLocks noChangeArrowheads="1"/>
          </p:cNvSpPr>
          <p:nvPr/>
        </p:nvSpPr>
        <p:spPr bwMode="auto">
          <a:xfrm>
            <a:off x="381000" y="2475239"/>
            <a:ext cx="5715000" cy="29854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231775" indent="-231775"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marL="0" indent="0" eaLnBrk="1" fontAlgn="base" hangingPunct="1">
              <a:spcBef>
                <a:spcPct val="0"/>
              </a:spcBef>
              <a:spcAft>
                <a:spcPct val="0"/>
              </a:spcAft>
              <a:buSzTx/>
              <a:buNone/>
            </a:pPr>
            <a:r>
              <a:rPr lang="en-US" altLang="en-US" sz="2400" dirty="0">
                <a:solidFill>
                  <a:prstClr val="black"/>
                </a:solidFill>
                <a:cs typeface="Arial" panose="020B0604020202020204" pitchFamily="34" charset="0"/>
              </a:rPr>
              <a:t>1. The adequacy of the management plan to achieve the objectives of the proposed project on time and within budget, including clearly defined responsibilities, timelines, and milestones for accomplishing project tasks.</a:t>
            </a:r>
            <a:endParaRPr lang="en-US" altLang="en-US" sz="1800" dirty="0">
              <a:solidFill>
                <a:prstClr val="black"/>
              </a:solidFill>
              <a:cs typeface="Arial" panose="020B0604020202020204" pitchFamily="34" charset="0"/>
            </a:endParaRPr>
          </a:p>
          <a:p>
            <a:pPr eaLnBrk="1" fontAlgn="base" hangingPunct="1">
              <a:spcBef>
                <a:spcPct val="0"/>
              </a:spcBef>
              <a:spcAft>
                <a:spcPct val="0"/>
              </a:spcAft>
              <a:buSzTx/>
              <a:buFontTx/>
              <a:buNone/>
            </a:pPr>
            <a:r>
              <a:rPr lang="en-US" altLang="en-US" sz="2000" i="1" dirty="0">
                <a:solidFill>
                  <a:prstClr val="black"/>
                </a:solidFill>
                <a:cs typeface="Arial" panose="020B0604020202020204" pitchFamily="34" charset="0"/>
              </a:rPr>
              <a:t>	</a:t>
            </a:r>
          </a:p>
        </p:txBody>
      </p:sp>
      <p:sp>
        <p:nvSpPr>
          <p:cNvPr id="1208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854BBFE7-CCD7-495D-B87F-351A7778A7B9}" type="slidenum">
              <a:rPr lang="en-US" altLang="en-US" sz="1400">
                <a:solidFill>
                  <a:prstClr val="black"/>
                </a:solidFill>
              </a:rPr>
              <a:pPr eaLnBrk="1" hangingPunct="1">
                <a:spcBef>
                  <a:spcPct val="0"/>
                </a:spcBef>
                <a:buSzTx/>
                <a:buFontTx/>
                <a:buNone/>
              </a:pPr>
              <a:t>13</a:t>
            </a:fld>
            <a:endParaRPr lang="en-US" altLang="en-US" sz="1400">
              <a:solidFill>
                <a:prstClr val="black"/>
              </a:solidFill>
            </a:endParaRPr>
          </a:p>
        </p:txBody>
      </p:sp>
    </p:spTree>
    <p:extLst>
      <p:ext uri="{BB962C8B-B14F-4D97-AF65-F5344CB8AC3E}">
        <p14:creationId xmlns:p14="http://schemas.microsoft.com/office/powerpoint/2010/main" val="40336361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304800" y="62064"/>
            <a:ext cx="5334000" cy="6678751"/>
          </a:xfrm>
          <a:prstGeom prst="rect">
            <a:avLst/>
          </a:prstGeom>
          <a:solidFill>
            <a:schemeClr val="bg1"/>
          </a:solidFill>
          <a:ln>
            <a:noFill/>
          </a:ln>
          <a:extLst/>
        </p:spPr>
        <p:txBody>
          <a:bodyPr wrap="square" anchor="ctr">
            <a:spAutoFit/>
          </a:bodyPr>
          <a:lstStyle/>
          <a:p>
            <a:pPr fontAlgn="base">
              <a:spcBef>
                <a:spcPct val="0"/>
              </a:spcBef>
              <a:spcAft>
                <a:spcPct val="0"/>
              </a:spcAft>
              <a:defRPr/>
            </a:pPr>
            <a:endParaRPr lang="en-US" dirty="0">
              <a:solidFill>
                <a:prstClr val="black"/>
              </a:solidFill>
              <a:cs typeface="Arial" charset="0"/>
            </a:endParaRPr>
          </a:p>
          <a:p>
            <a:pPr fontAlgn="base">
              <a:spcBef>
                <a:spcPct val="0"/>
              </a:spcBef>
              <a:spcAft>
                <a:spcPct val="0"/>
              </a:spcAft>
              <a:defRPr/>
            </a:pPr>
            <a:endParaRPr lang="en-US" dirty="0">
              <a:solidFill>
                <a:prstClr val="black"/>
              </a:solidFill>
              <a:cs typeface="Arial" charset="0"/>
            </a:endParaRPr>
          </a:p>
          <a:p>
            <a:pPr fontAlgn="base">
              <a:spcBef>
                <a:spcPct val="0"/>
              </a:spcBef>
              <a:spcAft>
                <a:spcPct val="0"/>
              </a:spcAft>
              <a:defRPr/>
            </a:pPr>
            <a:endParaRPr lang="en-US" dirty="0">
              <a:solidFill>
                <a:prstClr val="black"/>
              </a:solidFill>
              <a:cs typeface="Arial" charset="0"/>
            </a:endParaRPr>
          </a:p>
          <a:p>
            <a:pPr marL="285750" indent="-285750" fontAlgn="base">
              <a:spcBef>
                <a:spcPct val="0"/>
              </a:spcBef>
              <a:spcAft>
                <a:spcPct val="0"/>
              </a:spcAft>
              <a:buFont typeface="Arial" panose="020B0604020202020204" pitchFamily="34" charset="0"/>
              <a:buChar char="•"/>
              <a:defRPr/>
            </a:pPr>
            <a:endParaRPr lang="en-US" sz="2400" dirty="0">
              <a:solidFill>
                <a:prstClr val="black"/>
              </a:solidFill>
              <a:cs typeface="Arial" charset="0"/>
            </a:endParaRPr>
          </a:p>
          <a:p>
            <a:pPr marL="285750" indent="-285750" fontAlgn="base">
              <a:spcBef>
                <a:spcPct val="0"/>
              </a:spcBef>
              <a:spcAft>
                <a:spcPct val="0"/>
              </a:spcAft>
              <a:buFont typeface="Arial" panose="020B0604020202020204" pitchFamily="34" charset="0"/>
              <a:buChar char="•"/>
              <a:defRPr/>
            </a:pPr>
            <a:endParaRPr lang="en-US" sz="2400" dirty="0">
              <a:solidFill>
                <a:prstClr val="black"/>
              </a:solidFill>
              <a:cs typeface="Arial" charset="0"/>
            </a:endParaRPr>
          </a:p>
          <a:p>
            <a:pPr fontAlgn="base">
              <a:spcBef>
                <a:spcPct val="0"/>
              </a:spcBef>
              <a:spcAft>
                <a:spcPct val="0"/>
              </a:spcAft>
              <a:defRPr/>
            </a:pPr>
            <a:r>
              <a:rPr lang="en-US" sz="2400" dirty="0">
                <a:solidFill>
                  <a:prstClr val="black"/>
                </a:solidFill>
                <a:cs typeface="Arial" charset="0"/>
              </a:rPr>
              <a:t>1. The extent to which the methods of evaluation will provide valid and reliable performance data on relevant outcomes.</a:t>
            </a: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r>
              <a:rPr lang="en-US" sz="2400" dirty="0">
                <a:solidFill>
                  <a:prstClr val="black"/>
                </a:solidFill>
                <a:cs typeface="Arial" charset="0"/>
              </a:rPr>
              <a:t>2. The extent to which the methods of evaluation are thorough, feasible, and appropriate to the goals, objectives, and outcomes of the proposed project.</a:t>
            </a:r>
          </a:p>
          <a:p>
            <a:pPr fontAlgn="base">
              <a:spcBef>
                <a:spcPct val="0"/>
              </a:spcBef>
              <a:spcAft>
                <a:spcPct val="0"/>
              </a:spcAft>
              <a:defRPr/>
            </a:pPr>
            <a:endParaRPr lang="en-US" sz="2200" dirty="0">
              <a:solidFill>
                <a:prstClr val="black"/>
              </a:solidFill>
              <a:cs typeface="Arial" charset="0"/>
            </a:endParaRPr>
          </a:p>
          <a:p>
            <a:pPr marL="231775" indent="-231775" fontAlgn="base">
              <a:spcBef>
                <a:spcPct val="0"/>
              </a:spcBef>
              <a:spcAft>
                <a:spcPct val="0"/>
              </a:spcAft>
              <a:defRPr/>
            </a:pPr>
            <a:r>
              <a:rPr lang="en-US" sz="2200" i="1" dirty="0">
                <a:solidFill>
                  <a:prstClr val="black"/>
                </a:solidFill>
                <a:cs typeface="Arial" charset="0"/>
              </a:rPr>
              <a:t>	</a:t>
            </a:r>
          </a:p>
        </p:txBody>
      </p:sp>
      <p:sp>
        <p:nvSpPr>
          <p:cNvPr id="121858" name="Title 1"/>
          <p:cNvSpPr>
            <a:spLocks noGrp="1"/>
          </p:cNvSpPr>
          <p:nvPr>
            <p:ph type="title"/>
          </p:nvPr>
        </p:nvSpPr>
        <p:spPr>
          <a:xfrm>
            <a:off x="152400" y="381000"/>
            <a:ext cx="9144000" cy="1143000"/>
          </a:xfrm>
        </p:spPr>
        <p:txBody>
          <a:bodyPr/>
          <a:lstStyle/>
          <a:p>
            <a:pPr algn="ctr"/>
            <a:r>
              <a:rPr lang="en-US" altLang="en-US" sz="3600" b="1" dirty="0">
                <a:solidFill>
                  <a:schemeClr val="tx1"/>
                </a:solidFill>
                <a:cs typeface="Arial" panose="020B0604020202020204" pitchFamily="34" charset="0"/>
              </a:rPr>
              <a:t>Selection Criterion:</a:t>
            </a:r>
            <a:br>
              <a:rPr lang="en-US" altLang="en-US" sz="3600" b="1" dirty="0">
                <a:solidFill>
                  <a:schemeClr val="tx1"/>
                </a:solidFill>
                <a:cs typeface="Arial" panose="020B0604020202020204" pitchFamily="34" charset="0"/>
              </a:rPr>
            </a:br>
            <a:r>
              <a:rPr lang="en-US" altLang="en-US" sz="3600" b="1" dirty="0">
                <a:solidFill>
                  <a:schemeClr val="tx1"/>
                </a:solidFill>
                <a:cs typeface="Arial" panose="020B0604020202020204" pitchFamily="34" charset="0"/>
              </a:rPr>
              <a:t>Quality of Project Evaluation</a:t>
            </a:r>
          </a:p>
        </p:txBody>
      </p:sp>
      <p:sp>
        <p:nvSpPr>
          <p:cNvPr id="121859" name="Rectangle 5"/>
          <p:cNvSpPr>
            <a:spLocks noChangeArrowheads="1"/>
          </p:cNvSpPr>
          <p:nvPr/>
        </p:nvSpPr>
        <p:spPr bwMode="auto">
          <a:xfrm>
            <a:off x="6019800" y="1676400"/>
            <a:ext cx="2819400" cy="1401763"/>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a:solidFill>
                  <a:srgbClr val="FFFFFF"/>
                </a:solidFill>
                <a:cs typeface="Arial" panose="020B0604020202020204" pitchFamily="34" charset="0"/>
              </a:rPr>
              <a:t>Are key questions being asked that will provide data to support project outcomes?</a:t>
            </a:r>
          </a:p>
        </p:txBody>
      </p:sp>
      <p:sp>
        <p:nvSpPr>
          <p:cNvPr id="121860" name="TextBox 10"/>
          <p:cNvSpPr txBox="1">
            <a:spLocks noChangeArrowheads="1"/>
          </p:cNvSpPr>
          <p:nvPr/>
        </p:nvSpPr>
        <p:spPr bwMode="auto">
          <a:xfrm>
            <a:off x="6019800" y="4267200"/>
            <a:ext cx="2819400" cy="1200329"/>
          </a:xfrm>
          <a:prstGeom prst="rect">
            <a:avLst/>
          </a:prstGeom>
          <a:solidFill>
            <a:srgbClr val="0D287B"/>
          </a:solidFill>
          <a:ln w="9525">
            <a:solidFill>
              <a:srgbClr val="000066"/>
            </a:solidFill>
            <a:miter lim="800000"/>
            <a:headEnd/>
            <a:tailEnd/>
          </a:ln>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a:solidFill>
                  <a:srgbClr val="FFFFFF"/>
                </a:solidFill>
                <a:cs typeface="Arial" panose="020B0604020202020204" pitchFamily="34" charset="0"/>
              </a:rPr>
              <a:t>What data will be generated to help determine if the project has met its goals?</a:t>
            </a:r>
          </a:p>
        </p:txBody>
      </p:sp>
      <p:sp>
        <p:nvSpPr>
          <p:cNvPr id="12186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F9B1BDE3-6E84-4370-97BE-04C13DF5C711}" type="slidenum">
              <a:rPr lang="en-US" altLang="en-US" sz="1400">
                <a:solidFill>
                  <a:prstClr val="black"/>
                </a:solidFill>
              </a:rPr>
              <a:pPr eaLnBrk="1" hangingPunct="1">
                <a:spcBef>
                  <a:spcPct val="0"/>
                </a:spcBef>
                <a:buSzTx/>
                <a:buFontTx/>
                <a:buNone/>
              </a:pPr>
              <a:t>14</a:t>
            </a:fld>
            <a:endParaRPr lang="en-US" altLang="en-US" sz="1400">
              <a:solidFill>
                <a:prstClr val="black"/>
              </a:solidFill>
            </a:endParaRPr>
          </a:p>
        </p:txBody>
      </p:sp>
    </p:spTree>
    <p:extLst>
      <p:ext uri="{BB962C8B-B14F-4D97-AF65-F5344CB8AC3E}">
        <p14:creationId xmlns:p14="http://schemas.microsoft.com/office/powerpoint/2010/main" val="257861988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15</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600" b="1" dirty="0">
                <a:solidFill>
                  <a:prstClr val="black"/>
                </a:solidFill>
                <a:cs typeface="Arial" panose="020B0604020202020204" pitchFamily="34" charset="0"/>
              </a:rPr>
              <a:t>Additional Evaluation Plan Guidance</a:t>
            </a:r>
          </a:p>
        </p:txBody>
      </p:sp>
      <p:sp>
        <p:nvSpPr>
          <p:cNvPr id="4" name="Content Placeholder 2"/>
          <p:cNvSpPr txBox="1">
            <a:spLocks/>
          </p:cNvSpPr>
          <p:nvPr/>
        </p:nvSpPr>
        <p:spPr>
          <a:xfrm>
            <a:off x="441434" y="12573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237483"/>
            <a:ext cx="8473966" cy="4524315"/>
          </a:xfrm>
          <a:prstGeom prst="rect">
            <a:avLst/>
          </a:prstGeom>
        </p:spPr>
        <p:txBody>
          <a:bodyPr wrap="square">
            <a:spAutoFit/>
          </a:bodyPr>
          <a:lstStyle/>
          <a:p>
            <a:pPr fontAlgn="base">
              <a:spcBef>
                <a:spcPct val="0"/>
              </a:spcBef>
              <a:spcAft>
                <a:spcPct val="0"/>
              </a:spcAft>
              <a:defRPr/>
            </a:pPr>
            <a:r>
              <a:rPr lang="en-US" altLang="en-US" sz="2400" b="1" dirty="0">
                <a:solidFill>
                  <a:prstClr val="black"/>
                </a:solidFill>
                <a:cs typeface="Arial" panose="020B0604020202020204" pitchFamily="34" charset="0"/>
              </a:rPr>
              <a:t>Evaluation Plans Should…</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be clear and detailed.</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include objectives that are S.M.A.R.T. (Specific, Measureable, Attainable, Relevant, and Timely)</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include key questions and proposed methods for addressing them.</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link to a Logic model (Project Design) connecting inputs with intermediate and final outcomes.</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include a summary of data to be collected and how it will be collected.</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include a justification for evaluation costs.</a:t>
            </a:r>
          </a:p>
          <a:p>
            <a:pPr marL="342900" indent="-342900" fontAlgn="base">
              <a:spcBef>
                <a:spcPct val="0"/>
              </a:spcBef>
              <a:spcAft>
                <a:spcPct val="0"/>
              </a:spcAft>
              <a:buFont typeface="Wingdings" panose="05000000000000000000" pitchFamily="2" charset="2"/>
              <a:buChar char="Ø"/>
              <a:defRPr/>
            </a:pPr>
            <a:r>
              <a:rPr lang="en-US" altLang="en-US" sz="2400" dirty="0">
                <a:solidFill>
                  <a:prstClr val="black"/>
                </a:solidFill>
                <a:cs typeface="Arial" panose="020B0604020202020204" pitchFamily="34" charset="0"/>
              </a:rPr>
              <a:t>include qualifications for the desired evaluation staff.</a:t>
            </a:r>
          </a:p>
        </p:txBody>
      </p:sp>
    </p:spTree>
    <p:extLst>
      <p:ext uri="{BB962C8B-B14F-4D97-AF65-F5344CB8AC3E}">
        <p14:creationId xmlns:p14="http://schemas.microsoft.com/office/powerpoint/2010/main" val="13929101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a:solidFill>
                  <a:srgbClr val="FFFFFF"/>
                </a:solidFill>
                <a:cs typeface="Arial" panose="020B0604020202020204" pitchFamily="34" charset="0"/>
              </a:rPr>
              <a:t>Selection Criteria Questions</a:t>
            </a:r>
          </a:p>
        </p:txBody>
      </p:sp>
      <p:sp>
        <p:nvSpPr>
          <p:cNvPr id="12493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6B787F34-E8A9-4A90-AFE3-6999B9DF52C7}" type="slidenum">
              <a:rPr lang="en-US" altLang="en-US" sz="1400">
                <a:solidFill>
                  <a:srgbClr val="000000"/>
                </a:solidFill>
              </a:rPr>
              <a:pPr eaLnBrk="1" hangingPunct="1">
                <a:spcBef>
                  <a:spcPct val="0"/>
                </a:spcBef>
                <a:buSzTx/>
                <a:buFontTx/>
                <a:buNone/>
              </a:pPr>
              <a:t>16</a:t>
            </a:fld>
            <a:endParaRPr lang="en-US" altLang="en-US" sz="1400">
              <a:solidFill>
                <a:srgbClr val="000000"/>
              </a:solidFill>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181600"/>
            <a:ext cx="1562100" cy="1485900"/>
          </a:xfrm>
          <a:prstGeom prst="rect">
            <a:avLst/>
          </a:prstGeom>
          <a:noFill/>
        </p:spPr>
      </p:pic>
      <p:sp>
        <p:nvSpPr>
          <p:cNvPr id="6" name="TextBox 1"/>
          <p:cNvSpPr txBox="1">
            <a:spLocks noChangeArrowheads="1"/>
          </p:cNvSpPr>
          <p:nvPr/>
        </p:nvSpPr>
        <p:spPr bwMode="auto">
          <a:xfrm>
            <a:off x="381000" y="2971800"/>
            <a:ext cx="838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If you have questions about TQP Selection Criteria, please first review the TQP </a:t>
            </a:r>
            <a:r>
              <a:rPr lang="en-US" altLang="en-US" sz="2400" dirty="0">
                <a:cs typeface="Arial" panose="020B0604020202020204" pitchFamily="34" charset="0"/>
              </a:rPr>
              <a:t>FAQs document on the TQP webpage.   If your question is not answered in the FAQs </a:t>
            </a:r>
            <a:r>
              <a:rPr lang="en-US" altLang="en-US" sz="2400" dirty="0">
                <a:solidFill>
                  <a:prstClr val="black"/>
                </a:solidFill>
                <a:cs typeface="Arial" panose="020B0604020202020204" pitchFamily="34" charset="0"/>
              </a:rPr>
              <a:t>document, you may email your questions to </a:t>
            </a:r>
            <a:r>
              <a:rPr lang="en-US" altLang="en-US" sz="2400" dirty="0">
                <a:solidFill>
                  <a:prstClr val="black"/>
                </a:solidFill>
                <a:cs typeface="Arial" panose="020B0604020202020204" pitchFamily="34" charset="0"/>
                <a:hlinkClick r:id="rId4"/>
              </a:rPr>
              <a:t>TQPartnership@ed.gov</a:t>
            </a:r>
            <a:r>
              <a:rPr lang="en-US" altLang="en-US" sz="2400" dirty="0">
                <a:solidFill>
                  <a:prstClr val="black"/>
                </a:solidFill>
                <a:cs typeface="Arial" panose="020B0604020202020204" pitchFamily="34" charset="0"/>
              </a:rPr>
              <a:t>.   </a:t>
            </a:r>
          </a:p>
        </p:txBody>
      </p:sp>
    </p:spTree>
    <p:extLst>
      <p:ext uri="{BB962C8B-B14F-4D97-AF65-F5344CB8AC3E}">
        <p14:creationId xmlns:p14="http://schemas.microsoft.com/office/powerpoint/2010/main" val="20976780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28600" y="-12700"/>
            <a:ext cx="8686800" cy="1143000"/>
          </a:xfrm>
        </p:spPr>
        <p:txBody>
          <a:bodyPr anchor="ctr"/>
          <a:lstStyle/>
          <a:p>
            <a:pPr algn="ctr" eaLnBrk="1" hangingPunct="1"/>
            <a:r>
              <a:rPr lang="en-US" altLang="en-US" sz="3600" b="1" dirty="0">
                <a:solidFill>
                  <a:schemeClr val="tx1"/>
                </a:solidFill>
                <a:cs typeface="Arial" pitchFamily="34" charset="0"/>
              </a:rPr>
              <a:t>TQP Competition Resources</a:t>
            </a:r>
          </a:p>
        </p:txBody>
      </p:sp>
      <p:sp>
        <p:nvSpPr>
          <p:cNvPr id="132099" name="Rectangle 5"/>
          <p:cNvSpPr>
            <a:spLocks noChangeArrowheads="1"/>
          </p:cNvSpPr>
          <p:nvPr/>
        </p:nvSpPr>
        <p:spPr bwMode="auto">
          <a:xfrm>
            <a:off x="584857" y="1111510"/>
            <a:ext cx="8007350" cy="49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spcBef>
                <a:spcPts val="575"/>
              </a:spcBef>
              <a:buSzPct val="85000"/>
              <a:buFont typeface="Wingdings 2" pitchFamily="18" charset="2"/>
              <a:buChar char=""/>
              <a:tabLst>
                <a:tab pos="3200400" algn="l"/>
              </a:tabLst>
              <a:defRPr sz="2600">
                <a:solidFill>
                  <a:schemeClr val="tx1"/>
                </a:solidFill>
                <a:latin typeface="Arial" pitchFamily="34" charset="0"/>
              </a:defRPr>
            </a:lvl1pPr>
            <a:lvl2pPr marL="1036638" indent="-342900" eaLnBrk="0" hangingPunct="0">
              <a:spcBef>
                <a:spcPts val="375"/>
              </a:spcBef>
              <a:buSzPct val="85000"/>
              <a:buFont typeface="Wingdings 2" pitchFamily="18" charset="2"/>
              <a:buChar char=""/>
              <a:tabLst>
                <a:tab pos="3200400" algn="l"/>
              </a:tabLst>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tabLst>
                <a:tab pos="3200400" algn="l"/>
              </a:tabLst>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tabLst>
                <a:tab pos="3200400" algn="l"/>
              </a:tabLst>
              <a:defRPr sz="2000">
                <a:solidFill>
                  <a:schemeClr val="tx1"/>
                </a:solidFill>
                <a:latin typeface="Arial" pitchFamily="34" charset="0"/>
              </a:defRPr>
            </a:lvl4pPr>
            <a:lvl5pPr marL="2057400" indent="-228600" eaLnBrk="0" hangingPunct="0">
              <a:spcBef>
                <a:spcPts val="375"/>
              </a:spcBef>
              <a:buChar char="o"/>
              <a:tabLst>
                <a:tab pos="3200400" algn="l"/>
              </a:tabLst>
              <a:defRPr sz="2000">
                <a:solidFill>
                  <a:schemeClr val="tx1"/>
                </a:solidFill>
                <a:latin typeface="Arial" pitchFamily="34" charset="0"/>
              </a:defRPr>
            </a:lvl5pPr>
            <a:lvl6pPr marL="2514600" indent="-228600" eaLnBrk="0" fontAlgn="base" hangingPunct="0">
              <a:spcBef>
                <a:spcPts val="375"/>
              </a:spcBef>
              <a:spcAft>
                <a:spcPct val="0"/>
              </a:spcAft>
              <a:buChar char="o"/>
              <a:tabLst>
                <a:tab pos="3200400" algn="l"/>
              </a:tabLst>
              <a:defRPr sz="2000">
                <a:solidFill>
                  <a:schemeClr val="tx1"/>
                </a:solidFill>
                <a:latin typeface="Arial" pitchFamily="34" charset="0"/>
              </a:defRPr>
            </a:lvl6pPr>
            <a:lvl7pPr marL="2971800" indent="-228600" eaLnBrk="0" fontAlgn="base" hangingPunct="0">
              <a:spcBef>
                <a:spcPts val="375"/>
              </a:spcBef>
              <a:spcAft>
                <a:spcPct val="0"/>
              </a:spcAft>
              <a:buChar char="o"/>
              <a:tabLst>
                <a:tab pos="3200400" algn="l"/>
              </a:tabLst>
              <a:defRPr sz="2000">
                <a:solidFill>
                  <a:schemeClr val="tx1"/>
                </a:solidFill>
                <a:latin typeface="Arial" pitchFamily="34" charset="0"/>
              </a:defRPr>
            </a:lvl7pPr>
            <a:lvl8pPr marL="3429000" indent="-228600" eaLnBrk="0" fontAlgn="base" hangingPunct="0">
              <a:spcBef>
                <a:spcPts val="375"/>
              </a:spcBef>
              <a:spcAft>
                <a:spcPct val="0"/>
              </a:spcAft>
              <a:buChar char="o"/>
              <a:tabLst>
                <a:tab pos="3200400" algn="l"/>
              </a:tabLst>
              <a:defRPr sz="2000">
                <a:solidFill>
                  <a:schemeClr val="tx1"/>
                </a:solidFill>
                <a:latin typeface="Arial" pitchFamily="34" charset="0"/>
              </a:defRPr>
            </a:lvl8pPr>
            <a:lvl9pPr marL="3886200" indent="-228600" eaLnBrk="0" fontAlgn="base" hangingPunct="0">
              <a:spcBef>
                <a:spcPts val="375"/>
              </a:spcBef>
              <a:spcAft>
                <a:spcPct val="0"/>
              </a:spcAft>
              <a:buChar char="o"/>
              <a:tabLst>
                <a:tab pos="3200400" algn="l"/>
              </a:tabLst>
              <a:defRPr sz="2000">
                <a:solidFill>
                  <a:schemeClr val="tx1"/>
                </a:solidFill>
                <a:latin typeface="Arial" pitchFamily="34" charset="0"/>
              </a:defRPr>
            </a:lvl9pPr>
          </a:lstStyle>
          <a:p>
            <a:pPr lvl="1" fontAlgn="base">
              <a:spcBef>
                <a:spcPts val="800"/>
              </a:spcBef>
              <a:spcAft>
                <a:spcPts val="800"/>
              </a:spcAft>
              <a:buSzTx/>
              <a:buFont typeface="Arial" panose="020B0604020202020204" pitchFamily="34" charset="0"/>
              <a:buChar char="•"/>
            </a:pPr>
            <a:r>
              <a:rPr lang="en-US" altLang="en-US" sz="2000" b="1" dirty="0">
                <a:solidFill>
                  <a:prstClr val="black"/>
                </a:solidFill>
                <a:cs typeface="Arial" panose="020B0604020202020204" pitchFamily="34" charset="0"/>
              </a:rPr>
              <a:t>TQP Program Webpage                                             </a:t>
            </a:r>
            <a:r>
              <a:rPr lang="en-US" altLang="en-US" sz="1600" dirty="0">
                <a:solidFill>
                  <a:prstClr val="black"/>
                </a:solidFill>
                <a:cs typeface="Arial" panose="020B0604020202020204" pitchFamily="34" charset="0"/>
                <a:hlinkClick r:id="rId3"/>
              </a:rPr>
              <a:t>http://innovation.ed.gov/what-we-do/teacher-quality/teacher-quality-partnership/</a:t>
            </a:r>
            <a:endParaRPr lang="en-US" altLang="en-US" sz="1600" dirty="0">
              <a:solidFill>
                <a:prstClr val="black"/>
              </a:solidFill>
              <a:cs typeface="Arial" panose="020B0604020202020204" pitchFamily="34" charset="0"/>
            </a:endParaRPr>
          </a:p>
          <a:p>
            <a:pPr lvl="1" fontAlgn="base">
              <a:spcBef>
                <a:spcPts val="800"/>
              </a:spcBef>
              <a:spcAft>
                <a:spcPts val="800"/>
              </a:spcAft>
              <a:buSzTx/>
              <a:buFont typeface="Arial" panose="020B0604020202020204" pitchFamily="34" charset="0"/>
              <a:buChar char="•"/>
            </a:pPr>
            <a:r>
              <a:rPr lang="en-US" altLang="en-US" sz="2000" b="1" dirty="0">
                <a:solidFill>
                  <a:prstClr val="black"/>
                </a:solidFill>
                <a:cs typeface="Arial" panose="020B0604020202020204" pitchFamily="34" charset="0"/>
              </a:rPr>
              <a:t>FY 19 TQP Notice Inviting Applications (NIA)</a:t>
            </a:r>
          </a:p>
          <a:p>
            <a:pPr lvl="1" fontAlgn="base">
              <a:spcBef>
                <a:spcPts val="800"/>
              </a:spcBef>
              <a:spcAft>
                <a:spcPts val="800"/>
              </a:spcAft>
              <a:buSzTx/>
              <a:buFont typeface="Arial" panose="020B0604020202020204" pitchFamily="34" charset="0"/>
              <a:buChar char="•"/>
            </a:pPr>
            <a:r>
              <a:rPr lang="en-US" altLang="en-US" sz="2000" b="1" dirty="0">
                <a:solidFill>
                  <a:prstClr val="black"/>
                </a:solidFill>
                <a:cs typeface="Arial" panose="020B0604020202020204" pitchFamily="34" charset="0"/>
              </a:rPr>
              <a:t>FY 19 TQP Application Instructions Package</a:t>
            </a:r>
          </a:p>
          <a:p>
            <a:pPr lvl="1" fontAlgn="base">
              <a:spcBef>
                <a:spcPts val="800"/>
              </a:spcBef>
              <a:spcAft>
                <a:spcPts val="800"/>
              </a:spcAft>
              <a:buSzTx/>
              <a:buFont typeface="Arial" panose="020B0604020202020204" pitchFamily="34" charset="0"/>
              <a:buChar char="•"/>
            </a:pPr>
            <a:r>
              <a:rPr lang="en-US" altLang="en-US" sz="2000" b="1" dirty="0">
                <a:cs typeface="Arial" panose="020B0604020202020204" pitchFamily="34" charset="0"/>
              </a:rPr>
              <a:t>FY 19 TQP FAQs Document</a:t>
            </a:r>
          </a:p>
          <a:p>
            <a:pPr lvl="1" fontAlgn="base">
              <a:spcBef>
                <a:spcPts val="800"/>
              </a:spcBef>
              <a:spcAft>
                <a:spcPts val="800"/>
              </a:spcAft>
              <a:buSzTx/>
              <a:buFont typeface="Arial" panose="020B0604020202020204" pitchFamily="34" charset="0"/>
              <a:buChar char="•"/>
            </a:pPr>
            <a:r>
              <a:rPr lang="en-US" altLang="en-US" sz="2000" b="1" dirty="0">
                <a:cs typeface="Arial" panose="020B0604020202020204" pitchFamily="34" charset="0"/>
              </a:rPr>
              <a:t>FY 19 Informational Webinars</a:t>
            </a:r>
          </a:p>
          <a:p>
            <a:pPr lvl="1" fontAlgn="base">
              <a:spcBef>
                <a:spcPts val="800"/>
              </a:spcBef>
              <a:spcAft>
                <a:spcPts val="800"/>
              </a:spcAft>
              <a:buSzTx/>
              <a:buFont typeface="Arial" panose="020B0604020202020204" pitchFamily="34" charset="0"/>
              <a:buChar char="•"/>
            </a:pPr>
            <a:r>
              <a:rPr lang="en-US" altLang="en-US" sz="2000" b="1" dirty="0">
                <a:solidFill>
                  <a:prstClr val="black"/>
                </a:solidFill>
                <a:cs typeface="Arial" panose="020B0604020202020204" pitchFamily="34" charset="0"/>
              </a:rPr>
              <a:t>TQP Application Checklist</a:t>
            </a:r>
          </a:p>
          <a:p>
            <a:pPr lvl="1" fontAlgn="base">
              <a:spcBef>
                <a:spcPts val="800"/>
              </a:spcBef>
              <a:spcAft>
                <a:spcPts val="800"/>
              </a:spcAft>
              <a:buSzTx/>
              <a:buFont typeface="Arial" panose="020B0604020202020204" pitchFamily="34" charset="0"/>
              <a:buChar char="•"/>
            </a:pPr>
            <a:r>
              <a:rPr lang="en-US" altLang="en-US" sz="2000" b="1" dirty="0">
                <a:cs typeface="Arial" panose="020B0604020202020204" pitchFamily="34" charset="0"/>
              </a:rPr>
              <a:t>Match Documentation Form</a:t>
            </a:r>
          </a:p>
          <a:p>
            <a:pPr lvl="1" fontAlgn="base">
              <a:spcBef>
                <a:spcPts val="800"/>
              </a:spcBef>
              <a:spcAft>
                <a:spcPts val="800"/>
              </a:spcAft>
              <a:buSzTx/>
              <a:buFont typeface="Arial" panose="020B0604020202020204" pitchFamily="34" charset="0"/>
              <a:buChar char="•"/>
            </a:pPr>
            <a:r>
              <a:rPr lang="en-US" altLang="en-US" sz="2000" b="1" dirty="0">
                <a:cs typeface="Arial" panose="020B0604020202020204" pitchFamily="34" charset="0"/>
              </a:rPr>
              <a:t>TQP Budget Narrative Template</a:t>
            </a:r>
          </a:p>
          <a:p>
            <a:pPr lvl="1" fontAlgn="base">
              <a:spcBef>
                <a:spcPts val="800"/>
              </a:spcBef>
              <a:spcAft>
                <a:spcPts val="800"/>
              </a:spcAft>
              <a:buSzTx/>
              <a:buFont typeface="Arial" panose="020B0604020202020204" pitchFamily="34" charset="0"/>
              <a:buChar char="•"/>
            </a:pPr>
            <a:endParaRPr lang="en-US" altLang="en-US" sz="2000" b="1" dirty="0">
              <a:solidFill>
                <a:srgbClr val="FF0000"/>
              </a:solidFill>
              <a:cs typeface="Arial" panose="020B0604020202020204" pitchFamily="34" charset="0"/>
            </a:endParaRPr>
          </a:p>
        </p:txBody>
      </p:sp>
      <p:sp>
        <p:nvSpPr>
          <p:cNvPr id="1321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spcBef>
                <a:spcPts val="575"/>
              </a:spcBef>
              <a:buSzPct val="85000"/>
              <a:buFont typeface="Wingdings 2" pitchFamily="18" charset="2"/>
              <a:buChar char=""/>
              <a:defRPr sz="2600">
                <a:solidFill>
                  <a:schemeClr val="tx1"/>
                </a:solidFill>
                <a:latin typeface="Arial" pitchFamily="34" charset="0"/>
              </a:defRPr>
            </a:lvl1pPr>
            <a:lvl2pPr marL="742950" indent="-285750" eaLnBrk="0" hangingPunct="0">
              <a:spcBef>
                <a:spcPts val="375"/>
              </a:spcBef>
              <a:buSzPct val="85000"/>
              <a:buFont typeface="Wingdings 2" pitchFamily="18" charset="2"/>
              <a:buChar char=""/>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defRPr sz="2000">
                <a:solidFill>
                  <a:schemeClr val="tx1"/>
                </a:solidFill>
                <a:latin typeface="Arial" pitchFamily="34" charset="0"/>
              </a:defRPr>
            </a:lvl4pPr>
            <a:lvl5pPr marL="2057400" indent="-228600" eaLnBrk="0" hangingPunct="0">
              <a:spcBef>
                <a:spcPts val="375"/>
              </a:spcBef>
              <a:buChar char="o"/>
              <a:defRPr sz="2000">
                <a:solidFill>
                  <a:schemeClr val="tx1"/>
                </a:solidFill>
                <a:latin typeface="Arial" pitchFamily="34" charset="0"/>
              </a:defRPr>
            </a:lvl5pPr>
            <a:lvl6pPr marL="2514600" indent="-228600" eaLnBrk="0" fontAlgn="base" hangingPunct="0">
              <a:spcBef>
                <a:spcPts val="375"/>
              </a:spcBef>
              <a:spcAft>
                <a:spcPct val="0"/>
              </a:spcAft>
              <a:buChar char="o"/>
              <a:defRPr sz="2000">
                <a:solidFill>
                  <a:schemeClr val="tx1"/>
                </a:solidFill>
                <a:latin typeface="Arial" pitchFamily="34" charset="0"/>
              </a:defRPr>
            </a:lvl6pPr>
            <a:lvl7pPr marL="2971800" indent="-228600" eaLnBrk="0" fontAlgn="base" hangingPunct="0">
              <a:spcBef>
                <a:spcPts val="375"/>
              </a:spcBef>
              <a:spcAft>
                <a:spcPct val="0"/>
              </a:spcAft>
              <a:buChar char="o"/>
              <a:defRPr sz="2000">
                <a:solidFill>
                  <a:schemeClr val="tx1"/>
                </a:solidFill>
                <a:latin typeface="Arial" pitchFamily="34" charset="0"/>
              </a:defRPr>
            </a:lvl7pPr>
            <a:lvl8pPr marL="3429000" indent="-228600" eaLnBrk="0" fontAlgn="base" hangingPunct="0">
              <a:spcBef>
                <a:spcPts val="375"/>
              </a:spcBef>
              <a:spcAft>
                <a:spcPct val="0"/>
              </a:spcAft>
              <a:buChar char="o"/>
              <a:defRPr sz="2000">
                <a:solidFill>
                  <a:schemeClr val="tx1"/>
                </a:solidFill>
                <a:latin typeface="Arial" pitchFamily="34" charset="0"/>
              </a:defRPr>
            </a:lvl8pPr>
            <a:lvl9pPr marL="3886200" indent="-228600" eaLnBrk="0" fontAlgn="base" hangingPunct="0">
              <a:spcBef>
                <a:spcPts val="375"/>
              </a:spcBef>
              <a:spcAft>
                <a:spcPct val="0"/>
              </a:spcAft>
              <a:buChar char="o"/>
              <a:defRPr sz="2000">
                <a:solidFill>
                  <a:schemeClr val="tx1"/>
                </a:solidFill>
                <a:latin typeface="Arial" pitchFamily="34" charset="0"/>
              </a:defRPr>
            </a:lvl9pPr>
          </a:lstStyle>
          <a:p>
            <a:pPr eaLnBrk="1" hangingPunct="1">
              <a:spcBef>
                <a:spcPct val="0"/>
              </a:spcBef>
              <a:buSzTx/>
              <a:buFontTx/>
              <a:buNone/>
            </a:pPr>
            <a:fld id="{EBF93466-96A4-483F-AE56-75A177D9FB59}" type="slidenum">
              <a:rPr lang="en-US" altLang="en-US" sz="1400" smtClean="0">
                <a:solidFill>
                  <a:prstClr val="black"/>
                </a:solidFill>
              </a:rPr>
              <a:pPr eaLnBrk="1" hangingPunct="1">
                <a:spcBef>
                  <a:spcPct val="0"/>
                </a:spcBef>
                <a:buSzTx/>
                <a:buFontTx/>
                <a:buNone/>
              </a:pPr>
              <a:t>17</a:t>
            </a:fld>
            <a:endParaRPr lang="en-US" altLang="en-US" sz="1400">
              <a:solidFill>
                <a:prstClr val="black"/>
              </a:solidFill>
            </a:endParaRPr>
          </a:p>
        </p:txBody>
      </p:sp>
    </p:spTree>
    <p:extLst>
      <p:ext uri="{BB962C8B-B14F-4D97-AF65-F5344CB8AC3E}">
        <p14:creationId xmlns:p14="http://schemas.microsoft.com/office/powerpoint/2010/main" val="234509436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32432" y="228600"/>
            <a:ext cx="8686800" cy="1143000"/>
          </a:xfrm>
        </p:spPr>
        <p:txBody>
          <a:bodyPr anchor="ctr"/>
          <a:lstStyle/>
          <a:p>
            <a:pPr algn="ctr" eaLnBrk="1" hangingPunct="1"/>
            <a:r>
              <a:rPr lang="en-US" altLang="en-US" sz="3600" b="1" dirty="0">
                <a:solidFill>
                  <a:schemeClr val="tx1"/>
                </a:solidFill>
                <a:cs typeface="Arial" pitchFamily="34" charset="0"/>
              </a:rPr>
              <a:t>TQP Competition Resources</a:t>
            </a:r>
          </a:p>
        </p:txBody>
      </p:sp>
      <p:sp>
        <p:nvSpPr>
          <p:cNvPr id="132099" name="Rectangle 5"/>
          <p:cNvSpPr>
            <a:spLocks noChangeArrowheads="1"/>
          </p:cNvSpPr>
          <p:nvPr/>
        </p:nvSpPr>
        <p:spPr bwMode="auto">
          <a:xfrm>
            <a:off x="572157" y="1039089"/>
            <a:ext cx="8007350" cy="546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spcBef>
                <a:spcPts val="575"/>
              </a:spcBef>
              <a:buSzPct val="85000"/>
              <a:buFont typeface="Wingdings 2" pitchFamily="18" charset="2"/>
              <a:buChar char=""/>
              <a:tabLst>
                <a:tab pos="3200400" algn="l"/>
              </a:tabLst>
              <a:defRPr sz="2600">
                <a:solidFill>
                  <a:schemeClr val="tx1"/>
                </a:solidFill>
                <a:latin typeface="Arial" pitchFamily="34" charset="0"/>
              </a:defRPr>
            </a:lvl1pPr>
            <a:lvl2pPr marL="1036638" indent="-342900" eaLnBrk="0" hangingPunct="0">
              <a:spcBef>
                <a:spcPts val="375"/>
              </a:spcBef>
              <a:buSzPct val="85000"/>
              <a:buFont typeface="Wingdings 2" pitchFamily="18" charset="2"/>
              <a:buChar char=""/>
              <a:tabLst>
                <a:tab pos="3200400" algn="l"/>
              </a:tabLst>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tabLst>
                <a:tab pos="3200400" algn="l"/>
              </a:tabLst>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tabLst>
                <a:tab pos="3200400" algn="l"/>
              </a:tabLst>
              <a:defRPr sz="2000">
                <a:solidFill>
                  <a:schemeClr val="tx1"/>
                </a:solidFill>
                <a:latin typeface="Arial" pitchFamily="34" charset="0"/>
              </a:defRPr>
            </a:lvl4pPr>
            <a:lvl5pPr marL="2057400" indent="-228600" eaLnBrk="0" hangingPunct="0">
              <a:spcBef>
                <a:spcPts val="375"/>
              </a:spcBef>
              <a:buChar char="o"/>
              <a:tabLst>
                <a:tab pos="3200400" algn="l"/>
              </a:tabLst>
              <a:defRPr sz="2000">
                <a:solidFill>
                  <a:schemeClr val="tx1"/>
                </a:solidFill>
                <a:latin typeface="Arial" pitchFamily="34" charset="0"/>
              </a:defRPr>
            </a:lvl5pPr>
            <a:lvl6pPr marL="2514600" indent="-228600" eaLnBrk="0" fontAlgn="base" hangingPunct="0">
              <a:spcBef>
                <a:spcPts val="375"/>
              </a:spcBef>
              <a:spcAft>
                <a:spcPct val="0"/>
              </a:spcAft>
              <a:buChar char="o"/>
              <a:tabLst>
                <a:tab pos="3200400" algn="l"/>
              </a:tabLst>
              <a:defRPr sz="2000">
                <a:solidFill>
                  <a:schemeClr val="tx1"/>
                </a:solidFill>
                <a:latin typeface="Arial" pitchFamily="34" charset="0"/>
              </a:defRPr>
            </a:lvl6pPr>
            <a:lvl7pPr marL="2971800" indent="-228600" eaLnBrk="0" fontAlgn="base" hangingPunct="0">
              <a:spcBef>
                <a:spcPts val="375"/>
              </a:spcBef>
              <a:spcAft>
                <a:spcPct val="0"/>
              </a:spcAft>
              <a:buChar char="o"/>
              <a:tabLst>
                <a:tab pos="3200400" algn="l"/>
              </a:tabLst>
              <a:defRPr sz="2000">
                <a:solidFill>
                  <a:schemeClr val="tx1"/>
                </a:solidFill>
                <a:latin typeface="Arial" pitchFamily="34" charset="0"/>
              </a:defRPr>
            </a:lvl7pPr>
            <a:lvl8pPr marL="3429000" indent="-228600" eaLnBrk="0" fontAlgn="base" hangingPunct="0">
              <a:spcBef>
                <a:spcPts val="375"/>
              </a:spcBef>
              <a:spcAft>
                <a:spcPct val="0"/>
              </a:spcAft>
              <a:buChar char="o"/>
              <a:tabLst>
                <a:tab pos="3200400" algn="l"/>
              </a:tabLst>
              <a:defRPr sz="2000">
                <a:solidFill>
                  <a:schemeClr val="tx1"/>
                </a:solidFill>
                <a:latin typeface="Arial" pitchFamily="34" charset="0"/>
              </a:defRPr>
            </a:lvl8pPr>
            <a:lvl9pPr marL="3886200" indent="-228600" eaLnBrk="0" fontAlgn="base" hangingPunct="0">
              <a:spcBef>
                <a:spcPts val="375"/>
              </a:spcBef>
              <a:spcAft>
                <a:spcPct val="0"/>
              </a:spcAft>
              <a:buChar char="o"/>
              <a:tabLst>
                <a:tab pos="3200400" algn="l"/>
              </a:tabLst>
              <a:defRPr sz="2000">
                <a:solidFill>
                  <a:schemeClr val="tx1"/>
                </a:solidFill>
                <a:latin typeface="Arial" pitchFamily="34" charset="0"/>
              </a:defRPr>
            </a:lvl9pPr>
          </a:lstStyle>
          <a:p>
            <a:pPr marL="693738" lvl="1" indent="0" fontAlgn="base">
              <a:spcBef>
                <a:spcPts val="800"/>
              </a:spcBef>
              <a:spcAft>
                <a:spcPts val="800"/>
              </a:spcAft>
              <a:buSzTx/>
              <a:buFont typeface="Wingdings 2" pitchFamily="18" charset="2"/>
              <a:buNone/>
            </a:pPr>
            <a:endParaRPr lang="en-US" altLang="en-US" b="1" dirty="0">
              <a:solidFill>
                <a:prstClr val="black"/>
              </a:solidFill>
              <a:cs typeface="Arial" panose="020B0604020202020204" pitchFamily="34" charset="0"/>
            </a:endParaRPr>
          </a:p>
          <a:p>
            <a:pPr lvl="1" fontAlgn="base">
              <a:spcBef>
                <a:spcPts val="800"/>
              </a:spcBef>
              <a:spcAft>
                <a:spcPts val="800"/>
              </a:spcAft>
              <a:buSzTx/>
              <a:buFont typeface="Arial" panose="020B0604020202020204" pitchFamily="34" charset="0"/>
              <a:buChar char="•"/>
            </a:pPr>
            <a:r>
              <a:rPr lang="en-US" altLang="en-US" b="1" dirty="0">
                <a:solidFill>
                  <a:prstClr val="black"/>
                </a:solidFill>
                <a:cs typeface="Arial" panose="020B0604020202020204" pitchFamily="34" charset="0"/>
              </a:rPr>
              <a:t>TQP Optional Program Checklists (4)</a:t>
            </a:r>
          </a:p>
          <a:p>
            <a:pPr lvl="3" fontAlgn="base">
              <a:spcBef>
                <a:spcPts val="800"/>
              </a:spcBef>
              <a:spcAft>
                <a:spcPts val="800"/>
              </a:spcAft>
              <a:buFont typeface="Arial" pitchFamily="34" charset="0"/>
              <a:buChar char="•"/>
            </a:pPr>
            <a:r>
              <a:rPr lang="en-US" altLang="en-US" sz="2400" dirty="0">
                <a:solidFill>
                  <a:prstClr val="black"/>
                </a:solidFill>
                <a:cs typeface="Arial" panose="020B0604020202020204" pitchFamily="34" charset="0"/>
              </a:rPr>
              <a:t>Optional Eligible Partnership AND IHE Verification Checklist</a:t>
            </a:r>
          </a:p>
          <a:p>
            <a:pPr lvl="3" fontAlgn="base">
              <a:spcBef>
                <a:spcPts val="800"/>
              </a:spcBef>
              <a:spcAft>
                <a:spcPts val="800"/>
              </a:spcAft>
              <a:buFont typeface="Arial" pitchFamily="34" charset="0"/>
              <a:buChar char="•"/>
            </a:pPr>
            <a:r>
              <a:rPr lang="en-US" altLang="en-US" sz="2400" dirty="0">
                <a:solidFill>
                  <a:prstClr val="black"/>
                </a:solidFill>
                <a:cs typeface="Arial" panose="020B0604020202020204" pitchFamily="34" charset="0"/>
              </a:rPr>
              <a:t>Optional TQP General Application and Program Requirements Checklist </a:t>
            </a:r>
          </a:p>
          <a:p>
            <a:pPr lvl="3" fontAlgn="base">
              <a:spcBef>
                <a:spcPts val="800"/>
              </a:spcBef>
              <a:spcAft>
                <a:spcPts val="800"/>
              </a:spcAft>
              <a:buFont typeface="Arial" pitchFamily="34" charset="0"/>
              <a:buChar char="•"/>
            </a:pPr>
            <a:r>
              <a:rPr lang="en-US" altLang="en-US" sz="2400" dirty="0">
                <a:solidFill>
                  <a:prstClr val="black"/>
                </a:solidFill>
                <a:cs typeface="Arial" panose="020B0604020202020204" pitchFamily="34" charset="0"/>
              </a:rPr>
              <a:t>Optional High-Need LEA AND High-Need School Checklist </a:t>
            </a:r>
          </a:p>
          <a:p>
            <a:pPr lvl="3" fontAlgn="base">
              <a:spcBef>
                <a:spcPts val="800"/>
              </a:spcBef>
              <a:spcAft>
                <a:spcPts val="800"/>
              </a:spcAft>
              <a:buFont typeface="Arial" pitchFamily="34" charset="0"/>
              <a:buChar char="•"/>
            </a:pPr>
            <a:r>
              <a:rPr lang="en-US" altLang="en-US" sz="2400" dirty="0">
                <a:solidFill>
                  <a:prstClr val="black"/>
                </a:solidFill>
                <a:cs typeface="Arial" panose="020B0604020202020204" pitchFamily="34" charset="0"/>
              </a:rPr>
              <a:t>Optional Absolute Priority Checklist </a:t>
            </a:r>
          </a:p>
          <a:p>
            <a:pPr marL="1371600" lvl="3" indent="0" fontAlgn="base">
              <a:spcBef>
                <a:spcPts val="800"/>
              </a:spcBef>
              <a:spcAft>
                <a:spcPts val="800"/>
              </a:spcAft>
              <a:buNone/>
            </a:pPr>
            <a:endParaRPr lang="en-US" altLang="en-US" dirty="0">
              <a:solidFill>
                <a:prstClr val="black"/>
              </a:solidFill>
              <a:cs typeface="Arial" panose="020B0604020202020204" pitchFamily="34" charset="0"/>
            </a:endParaRPr>
          </a:p>
          <a:p>
            <a:pPr marL="685800" lvl="3" indent="0" fontAlgn="base">
              <a:spcBef>
                <a:spcPts val="800"/>
              </a:spcBef>
              <a:spcAft>
                <a:spcPts val="800"/>
              </a:spcAft>
              <a:buNone/>
            </a:pPr>
            <a:endParaRPr lang="en-US" altLang="en-US" dirty="0">
              <a:solidFill>
                <a:prstClr val="black"/>
              </a:solidFill>
              <a:cs typeface="Arial" panose="020B0604020202020204" pitchFamily="34" charset="0"/>
            </a:endParaRPr>
          </a:p>
        </p:txBody>
      </p:sp>
      <p:sp>
        <p:nvSpPr>
          <p:cNvPr id="1321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spcBef>
                <a:spcPts val="575"/>
              </a:spcBef>
              <a:buSzPct val="85000"/>
              <a:buFont typeface="Wingdings 2" pitchFamily="18" charset="2"/>
              <a:buChar char=""/>
              <a:defRPr sz="2600">
                <a:solidFill>
                  <a:schemeClr val="tx1"/>
                </a:solidFill>
                <a:latin typeface="Arial" pitchFamily="34" charset="0"/>
              </a:defRPr>
            </a:lvl1pPr>
            <a:lvl2pPr marL="742950" indent="-285750" eaLnBrk="0" hangingPunct="0">
              <a:spcBef>
                <a:spcPts val="375"/>
              </a:spcBef>
              <a:buSzPct val="85000"/>
              <a:buFont typeface="Wingdings 2" pitchFamily="18" charset="2"/>
              <a:buChar char=""/>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defRPr sz="2000">
                <a:solidFill>
                  <a:schemeClr val="tx1"/>
                </a:solidFill>
                <a:latin typeface="Arial" pitchFamily="34" charset="0"/>
              </a:defRPr>
            </a:lvl4pPr>
            <a:lvl5pPr marL="2057400" indent="-228600" eaLnBrk="0" hangingPunct="0">
              <a:spcBef>
                <a:spcPts val="375"/>
              </a:spcBef>
              <a:buChar char="o"/>
              <a:defRPr sz="2000">
                <a:solidFill>
                  <a:schemeClr val="tx1"/>
                </a:solidFill>
                <a:latin typeface="Arial" pitchFamily="34" charset="0"/>
              </a:defRPr>
            </a:lvl5pPr>
            <a:lvl6pPr marL="2514600" indent="-228600" eaLnBrk="0" fontAlgn="base" hangingPunct="0">
              <a:spcBef>
                <a:spcPts val="375"/>
              </a:spcBef>
              <a:spcAft>
                <a:spcPct val="0"/>
              </a:spcAft>
              <a:buChar char="o"/>
              <a:defRPr sz="2000">
                <a:solidFill>
                  <a:schemeClr val="tx1"/>
                </a:solidFill>
                <a:latin typeface="Arial" pitchFamily="34" charset="0"/>
              </a:defRPr>
            </a:lvl6pPr>
            <a:lvl7pPr marL="2971800" indent="-228600" eaLnBrk="0" fontAlgn="base" hangingPunct="0">
              <a:spcBef>
                <a:spcPts val="375"/>
              </a:spcBef>
              <a:spcAft>
                <a:spcPct val="0"/>
              </a:spcAft>
              <a:buChar char="o"/>
              <a:defRPr sz="2000">
                <a:solidFill>
                  <a:schemeClr val="tx1"/>
                </a:solidFill>
                <a:latin typeface="Arial" pitchFamily="34" charset="0"/>
              </a:defRPr>
            </a:lvl7pPr>
            <a:lvl8pPr marL="3429000" indent="-228600" eaLnBrk="0" fontAlgn="base" hangingPunct="0">
              <a:spcBef>
                <a:spcPts val="375"/>
              </a:spcBef>
              <a:spcAft>
                <a:spcPct val="0"/>
              </a:spcAft>
              <a:buChar char="o"/>
              <a:defRPr sz="2000">
                <a:solidFill>
                  <a:schemeClr val="tx1"/>
                </a:solidFill>
                <a:latin typeface="Arial" pitchFamily="34" charset="0"/>
              </a:defRPr>
            </a:lvl8pPr>
            <a:lvl9pPr marL="3886200" indent="-228600" eaLnBrk="0" fontAlgn="base" hangingPunct="0">
              <a:spcBef>
                <a:spcPts val="375"/>
              </a:spcBef>
              <a:spcAft>
                <a:spcPct val="0"/>
              </a:spcAft>
              <a:buChar char="o"/>
              <a:defRPr sz="2000">
                <a:solidFill>
                  <a:schemeClr val="tx1"/>
                </a:solidFill>
                <a:latin typeface="Arial" pitchFamily="34" charset="0"/>
              </a:defRPr>
            </a:lvl9pPr>
          </a:lstStyle>
          <a:p>
            <a:pPr eaLnBrk="1" hangingPunct="1">
              <a:spcBef>
                <a:spcPct val="0"/>
              </a:spcBef>
              <a:buSzTx/>
              <a:buFontTx/>
              <a:buNone/>
            </a:pPr>
            <a:fld id="{EBF93466-96A4-483F-AE56-75A177D9FB59}" type="slidenum">
              <a:rPr lang="en-US" altLang="en-US" sz="1400" smtClean="0">
                <a:solidFill>
                  <a:prstClr val="black"/>
                </a:solidFill>
              </a:rPr>
              <a:pPr eaLnBrk="1" hangingPunct="1">
                <a:spcBef>
                  <a:spcPct val="0"/>
                </a:spcBef>
                <a:buSzTx/>
                <a:buFontTx/>
                <a:buNone/>
              </a:pPr>
              <a:t>18</a:t>
            </a:fld>
            <a:endParaRPr lang="en-US" altLang="en-US" sz="1400">
              <a:solidFill>
                <a:prstClr val="black"/>
              </a:solidFill>
            </a:endParaRPr>
          </a:p>
        </p:txBody>
      </p:sp>
    </p:spTree>
    <p:extLst>
      <p:ext uri="{BB962C8B-B14F-4D97-AF65-F5344CB8AC3E}">
        <p14:creationId xmlns:p14="http://schemas.microsoft.com/office/powerpoint/2010/main" val="14273620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28600" y="228600"/>
            <a:ext cx="8686800" cy="1143000"/>
          </a:xfrm>
        </p:spPr>
        <p:txBody>
          <a:bodyPr anchor="ctr"/>
          <a:lstStyle/>
          <a:p>
            <a:pPr algn="ctr" eaLnBrk="1" hangingPunct="1"/>
            <a:r>
              <a:rPr lang="en-US" altLang="en-US" sz="3600" b="1" dirty="0">
                <a:solidFill>
                  <a:schemeClr val="tx1"/>
                </a:solidFill>
                <a:cs typeface="Arial" pitchFamily="34" charset="0"/>
              </a:rPr>
              <a:t>TQP Competition Reminders</a:t>
            </a:r>
          </a:p>
        </p:txBody>
      </p:sp>
      <p:sp>
        <p:nvSpPr>
          <p:cNvPr id="132099" name="Rectangle 5"/>
          <p:cNvSpPr>
            <a:spLocks noChangeArrowheads="1"/>
          </p:cNvSpPr>
          <p:nvPr/>
        </p:nvSpPr>
        <p:spPr bwMode="auto">
          <a:xfrm>
            <a:off x="228600" y="1033472"/>
            <a:ext cx="8534400" cy="47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spcBef>
                <a:spcPts val="575"/>
              </a:spcBef>
              <a:buSzPct val="85000"/>
              <a:buFont typeface="Wingdings 2" pitchFamily="18" charset="2"/>
              <a:buChar char=""/>
              <a:tabLst>
                <a:tab pos="3200400" algn="l"/>
              </a:tabLst>
              <a:defRPr sz="2600">
                <a:solidFill>
                  <a:schemeClr val="tx1"/>
                </a:solidFill>
                <a:latin typeface="Arial" pitchFamily="34" charset="0"/>
              </a:defRPr>
            </a:lvl1pPr>
            <a:lvl2pPr marL="1036638" indent="-342900" eaLnBrk="0" hangingPunct="0">
              <a:spcBef>
                <a:spcPts val="375"/>
              </a:spcBef>
              <a:buSzPct val="85000"/>
              <a:buFont typeface="Wingdings 2" pitchFamily="18" charset="2"/>
              <a:buChar char=""/>
              <a:tabLst>
                <a:tab pos="3200400" algn="l"/>
              </a:tabLst>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tabLst>
                <a:tab pos="3200400" algn="l"/>
              </a:tabLst>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tabLst>
                <a:tab pos="3200400" algn="l"/>
              </a:tabLst>
              <a:defRPr sz="2000">
                <a:solidFill>
                  <a:schemeClr val="tx1"/>
                </a:solidFill>
                <a:latin typeface="Arial" pitchFamily="34" charset="0"/>
              </a:defRPr>
            </a:lvl4pPr>
            <a:lvl5pPr marL="2057400" indent="-228600" eaLnBrk="0" hangingPunct="0">
              <a:spcBef>
                <a:spcPts val="375"/>
              </a:spcBef>
              <a:buChar char="o"/>
              <a:tabLst>
                <a:tab pos="3200400" algn="l"/>
              </a:tabLst>
              <a:defRPr sz="2000">
                <a:solidFill>
                  <a:schemeClr val="tx1"/>
                </a:solidFill>
                <a:latin typeface="Arial" pitchFamily="34" charset="0"/>
              </a:defRPr>
            </a:lvl5pPr>
            <a:lvl6pPr marL="2514600" indent="-228600" eaLnBrk="0" fontAlgn="base" hangingPunct="0">
              <a:spcBef>
                <a:spcPts val="375"/>
              </a:spcBef>
              <a:spcAft>
                <a:spcPct val="0"/>
              </a:spcAft>
              <a:buChar char="o"/>
              <a:tabLst>
                <a:tab pos="3200400" algn="l"/>
              </a:tabLst>
              <a:defRPr sz="2000">
                <a:solidFill>
                  <a:schemeClr val="tx1"/>
                </a:solidFill>
                <a:latin typeface="Arial" pitchFamily="34" charset="0"/>
              </a:defRPr>
            </a:lvl6pPr>
            <a:lvl7pPr marL="2971800" indent="-228600" eaLnBrk="0" fontAlgn="base" hangingPunct="0">
              <a:spcBef>
                <a:spcPts val="375"/>
              </a:spcBef>
              <a:spcAft>
                <a:spcPct val="0"/>
              </a:spcAft>
              <a:buChar char="o"/>
              <a:tabLst>
                <a:tab pos="3200400" algn="l"/>
              </a:tabLst>
              <a:defRPr sz="2000">
                <a:solidFill>
                  <a:schemeClr val="tx1"/>
                </a:solidFill>
                <a:latin typeface="Arial" pitchFamily="34" charset="0"/>
              </a:defRPr>
            </a:lvl7pPr>
            <a:lvl8pPr marL="3429000" indent="-228600" eaLnBrk="0" fontAlgn="base" hangingPunct="0">
              <a:spcBef>
                <a:spcPts val="375"/>
              </a:spcBef>
              <a:spcAft>
                <a:spcPct val="0"/>
              </a:spcAft>
              <a:buChar char="o"/>
              <a:tabLst>
                <a:tab pos="3200400" algn="l"/>
              </a:tabLst>
              <a:defRPr sz="2000">
                <a:solidFill>
                  <a:schemeClr val="tx1"/>
                </a:solidFill>
                <a:latin typeface="Arial" pitchFamily="34" charset="0"/>
              </a:defRPr>
            </a:lvl8pPr>
            <a:lvl9pPr marL="3886200" indent="-228600" eaLnBrk="0" fontAlgn="base" hangingPunct="0">
              <a:spcBef>
                <a:spcPts val="375"/>
              </a:spcBef>
              <a:spcAft>
                <a:spcPct val="0"/>
              </a:spcAft>
              <a:buChar char="o"/>
              <a:tabLst>
                <a:tab pos="3200400" algn="l"/>
              </a:tabLst>
              <a:defRPr sz="2000">
                <a:solidFill>
                  <a:schemeClr val="tx1"/>
                </a:solidFill>
                <a:latin typeface="Arial" pitchFamily="34" charset="0"/>
              </a:defRPr>
            </a:lvl9pPr>
          </a:lstStyle>
          <a:p>
            <a:pPr fontAlgn="base">
              <a:spcBef>
                <a:spcPct val="0"/>
              </a:spcBef>
              <a:spcAft>
                <a:spcPct val="0"/>
              </a:spcAft>
              <a:buSzTx/>
              <a:buFontTx/>
              <a:buNone/>
            </a:pPr>
            <a:endParaRPr lang="en-US" altLang="en-US" sz="800" dirty="0">
              <a:solidFill>
                <a:prstClr val="black"/>
              </a:solidFill>
              <a:cs typeface="Arial" panose="020B0604020202020204" pitchFamily="34" charset="0"/>
            </a:endParaRPr>
          </a:p>
          <a:p>
            <a:pPr lvl="1" fontAlgn="base">
              <a:spcBef>
                <a:spcPts val="800"/>
              </a:spcBef>
              <a:spcAft>
                <a:spcPts val="800"/>
              </a:spcAft>
              <a:buSzTx/>
            </a:pPr>
            <a:r>
              <a:rPr lang="en-US" altLang="en-US" sz="2800" b="1" dirty="0">
                <a:solidFill>
                  <a:prstClr val="black"/>
                </a:solidFill>
                <a:cs typeface="Arial" panose="020B0604020202020204" pitchFamily="34" charset="0"/>
              </a:rPr>
              <a:t>Closing Date:  </a:t>
            </a:r>
            <a:r>
              <a:rPr lang="en-US" altLang="en-US" sz="2800" b="1" dirty="0">
                <a:solidFill>
                  <a:srgbClr val="FF0000"/>
                </a:solidFill>
                <a:cs typeface="Arial" panose="020B0604020202020204" pitchFamily="34" charset="0"/>
              </a:rPr>
              <a:t>May 20, 2019 </a:t>
            </a:r>
            <a:r>
              <a:rPr lang="en-US" altLang="en-US" sz="2800" b="1" dirty="0">
                <a:solidFill>
                  <a:prstClr val="black"/>
                </a:solidFill>
                <a:cs typeface="Arial" panose="020B0604020202020204" pitchFamily="34" charset="0"/>
              </a:rPr>
              <a:t>at 11:59:59 p.m., Eastern time.</a:t>
            </a:r>
          </a:p>
          <a:p>
            <a:pPr lvl="1" fontAlgn="base">
              <a:spcBef>
                <a:spcPts val="800"/>
              </a:spcBef>
              <a:spcAft>
                <a:spcPts val="800"/>
              </a:spcAft>
              <a:buSzTx/>
            </a:pPr>
            <a:r>
              <a:rPr lang="en-US" altLang="en-US" sz="2800" dirty="0">
                <a:solidFill>
                  <a:prstClr val="black"/>
                </a:solidFill>
                <a:cs typeface="Arial" panose="020B0604020202020204" pitchFamily="34" charset="0"/>
              </a:rPr>
              <a:t>Late applications WILL NOT be reviewed.</a:t>
            </a:r>
          </a:p>
          <a:p>
            <a:pPr lvl="1" fontAlgn="base">
              <a:spcBef>
                <a:spcPts val="800"/>
              </a:spcBef>
              <a:spcAft>
                <a:spcPts val="800"/>
              </a:spcAft>
              <a:buSzTx/>
            </a:pPr>
            <a:r>
              <a:rPr lang="en-US" altLang="en-US" sz="2800" dirty="0">
                <a:solidFill>
                  <a:prstClr val="black"/>
                </a:solidFill>
                <a:cs typeface="Arial" panose="020B0604020202020204" pitchFamily="34" charset="0"/>
              </a:rPr>
              <a:t>FY 19 Intent to Apply Due Date</a:t>
            </a:r>
            <a:r>
              <a:rPr lang="en-US" altLang="en-US" sz="2800" dirty="0">
                <a:solidFill>
                  <a:prstClr val="black"/>
                </a:solidFill>
                <a:cs typeface="Arial" panose="020B0604020202020204" pitchFamily="34" charset="0"/>
                <a:sym typeface="Wingdings" panose="05000000000000000000" pitchFamily="2" charset="2"/>
              </a:rPr>
              <a:t>: </a:t>
            </a:r>
            <a:r>
              <a:rPr lang="en-US" altLang="en-US" sz="2800" dirty="0">
                <a:solidFill>
                  <a:srgbClr val="FF0000"/>
                </a:solidFill>
                <a:cs typeface="Arial" panose="020B0604020202020204" pitchFamily="34" charset="0"/>
                <a:sym typeface="Wingdings" panose="05000000000000000000" pitchFamily="2" charset="2"/>
              </a:rPr>
              <a:t>May 1, 2019</a:t>
            </a:r>
            <a:endParaRPr lang="en-US" altLang="en-US" sz="2800" b="1" dirty="0">
              <a:solidFill>
                <a:prstClr val="black"/>
              </a:solidFill>
              <a:cs typeface="Arial" panose="020B0604020202020204" pitchFamily="34" charset="0"/>
              <a:sym typeface="Wingdings" panose="05000000000000000000" pitchFamily="2" charset="2"/>
            </a:endParaRPr>
          </a:p>
          <a:p>
            <a:pPr lvl="1" fontAlgn="base">
              <a:spcBef>
                <a:spcPts val="800"/>
              </a:spcBef>
              <a:spcAft>
                <a:spcPts val="800"/>
              </a:spcAft>
              <a:buSzTx/>
            </a:pPr>
            <a:r>
              <a:rPr lang="en-US" altLang="en-US" sz="2800" dirty="0">
                <a:solidFill>
                  <a:prstClr val="black"/>
                </a:solidFill>
                <a:cs typeface="Arial" panose="020B0604020202020204" pitchFamily="34" charset="0"/>
              </a:rPr>
              <a:t>Send Intents to: </a:t>
            </a:r>
            <a:r>
              <a:rPr lang="en-US" altLang="en-US" sz="2800" dirty="0">
                <a:solidFill>
                  <a:prstClr val="black"/>
                </a:solidFill>
                <a:cs typeface="Arial" panose="020B0604020202020204" pitchFamily="34" charset="0"/>
                <a:hlinkClick r:id="rId3"/>
              </a:rPr>
              <a:t>TQPartnership@ed.gov</a:t>
            </a:r>
            <a:endParaRPr lang="en-US" altLang="en-US" sz="2800" dirty="0">
              <a:solidFill>
                <a:prstClr val="black"/>
              </a:solidFill>
              <a:cs typeface="Arial" panose="020B0604020202020204" pitchFamily="34" charset="0"/>
            </a:endParaRPr>
          </a:p>
          <a:p>
            <a:pPr lvl="1" fontAlgn="base">
              <a:spcBef>
                <a:spcPts val="800"/>
              </a:spcBef>
              <a:spcAft>
                <a:spcPts val="800"/>
              </a:spcAft>
              <a:buSzTx/>
            </a:pPr>
            <a:r>
              <a:rPr lang="en-US" altLang="en-US" sz="2800" dirty="0">
                <a:solidFill>
                  <a:prstClr val="black"/>
                </a:solidFill>
                <a:cs typeface="Arial" panose="020B0604020202020204" pitchFamily="34" charset="0"/>
              </a:rPr>
              <a:t>All applications must be submitted electronically using </a:t>
            </a:r>
            <a:r>
              <a:rPr lang="en-US" altLang="en-US" sz="2800" b="1" dirty="0">
                <a:solidFill>
                  <a:prstClr val="black"/>
                </a:solidFill>
                <a:cs typeface="Arial" panose="020B0604020202020204" pitchFamily="34" charset="0"/>
              </a:rPr>
              <a:t>Grants.gov</a:t>
            </a:r>
            <a:r>
              <a:rPr lang="en-US" altLang="en-US" sz="2800" dirty="0">
                <a:solidFill>
                  <a:prstClr val="black"/>
                </a:solidFill>
                <a:cs typeface="Arial" panose="020B0604020202020204" pitchFamily="34" charset="0"/>
              </a:rPr>
              <a:t>.</a:t>
            </a:r>
          </a:p>
          <a:p>
            <a:pPr lvl="1" fontAlgn="base">
              <a:spcBef>
                <a:spcPts val="800"/>
              </a:spcBef>
              <a:spcAft>
                <a:spcPts val="800"/>
              </a:spcAft>
              <a:buSzTx/>
            </a:pPr>
            <a:r>
              <a:rPr lang="en-US" altLang="en-US" sz="2800" dirty="0">
                <a:solidFill>
                  <a:prstClr val="black"/>
                </a:solidFill>
                <a:cs typeface="Arial" panose="020B0604020202020204" pitchFamily="34" charset="0"/>
              </a:rPr>
              <a:t>Grants.gov Help Desk: 1-800-519-4726.</a:t>
            </a:r>
          </a:p>
        </p:txBody>
      </p:sp>
      <p:sp>
        <p:nvSpPr>
          <p:cNvPr id="1321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spcBef>
                <a:spcPts val="575"/>
              </a:spcBef>
              <a:buSzPct val="85000"/>
              <a:buFont typeface="Wingdings 2" pitchFamily="18" charset="2"/>
              <a:buChar char=""/>
              <a:defRPr sz="2600">
                <a:solidFill>
                  <a:schemeClr val="tx1"/>
                </a:solidFill>
                <a:latin typeface="Arial" pitchFamily="34" charset="0"/>
              </a:defRPr>
            </a:lvl1pPr>
            <a:lvl2pPr marL="742950" indent="-285750" eaLnBrk="0" hangingPunct="0">
              <a:spcBef>
                <a:spcPts val="375"/>
              </a:spcBef>
              <a:buSzPct val="85000"/>
              <a:buFont typeface="Wingdings 2" pitchFamily="18" charset="2"/>
              <a:buChar char=""/>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defRPr sz="2000">
                <a:solidFill>
                  <a:schemeClr val="tx1"/>
                </a:solidFill>
                <a:latin typeface="Arial" pitchFamily="34" charset="0"/>
              </a:defRPr>
            </a:lvl4pPr>
            <a:lvl5pPr marL="2057400" indent="-228600" eaLnBrk="0" hangingPunct="0">
              <a:spcBef>
                <a:spcPts val="375"/>
              </a:spcBef>
              <a:buChar char="o"/>
              <a:defRPr sz="2000">
                <a:solidFill>
                  <a:schemeClr val="tx1"/>
                </a:solidFill>
                <a:latin typeface="Arial" pitchFamily="34" charset="0"/>
              </a:defRPr>
            </a:lvl5pPr>
            <a:lvl6pPr marL="2514600" indent="-228600" eaLnBrk="0" fontAlgn="base" hangingPunct="0">
              <a:spcBef>
                <a:spcPts val="375"/>
              </a:spcBef>
              <a:spcAft>
                <a:spcPct val="0"/>
              </a:spcAft>
              <a:buChar char="o"/>
              <a:defRPr sz="2000">
                <a:solidFill>
                  <a:schemeClr val="tx1"/>
                </a:solidFill>
                <a:latin typeface="Arial" pitchFamily="34" charset="0"/>
              </a:defRPr>
            </a:lvl6pPr>
            <a:lvl7pPr marL="2971800" indent="-228600" eaLnBrk="0" fontAlgn="base" hangingPunct="0">
              <a:spcBef>
                <a:spcPts val="375"/>
              </a:spcBef>
              <a:spcAft>
                <a:spcPct val="0"/>
              </a:spcAft>
              <a:buChar char="o"/>
              <a:defRPr sz="2000">
                <a:solidFill>
                  <a:schemeClr val="tx1"/>
                </a:solidFill>
                <a:latin typeface="Arial" pitchFamily="34" charset="0"/>
              </a:defRPr>
            </a:lvl7pPr>
            <a:lvl8pPr marL="3429000" indent="-228600" eaLnBrk="0" fontAlgn="base" hangingPunct="0">
              <a:spcBef>
                <a:spcPts val="375"/>
              </a:spcBef>
              <a:spcAft>
                <a:spcPct val="0"/>
              </a:spcAft>
              <a:buChar char="o"/>
              <a:defRPr sz="2000">
                <a:solidFill>
                  <a:schemeClr val="tx1"/>
                </a:solidFill>
                <a:latin typeface="Arial" pitchFamily="34" charset="0"/>
              </a:defRPr>
            </a:lvl8pPr>
            <a:lvl9pPr marL="3886200" indent="-228600" eaLnBrk="0" fontAlgn="base" hangingPunct="0">
              <a:spcBef>
                <a:spcPts val="375"/>
              </a:spcBef>
              <a:spcAft>
                <a:spcPct val="0"/>
              </a:spcAft>
              <a:buChar char="o"/>
              <a:defRPr sz="2000">
                <a:solidFill>
                  <a:schemeClr val="tx1"/>
                </a:solidFill>
                <a:latin typeface="Arial" pitchFamily="34" charset="0"/>
              </a:defRPr>
            </a:lvl9pPr>
          </a:lstStyle>
          <a:p>
            <a:pPr eaLnBrk="1" hangingPunct="1">
              <a:spcBef>
                <a:spcPct val="0"/>
              </a:spcBef>
              <a:buSzTx/>
              <a:buFontTx/>
              <a:buNone/>
            </a:pPr>
            <a:fld id="{EBF93466-96A4-483F-AE56-75A177D9FB59}" type="slidenum">
              <a:rPr lang="en-US" altLang="en-US" sz="1400" smtClean="0">
                <a:solidFill>
                  <a:prstClr val="black"/>
                </a:solidFill>
              </a:rPr>
              <a:pPr eaLnBrk="1" hangingPunct="1">
                <a:spcBef>
                  <a:spcPct val="0"/>
                </a:spcBef>
                <a:buSzTx/>
                <a:buFontTx/>
                <a:buNone/>
              </a:pPr>
              <a:t>19</a:t>
            </a:fld>
            <a:endParaRPr lang="en-US" altLang="en-US" sz="1400">
              <a:solidFill>
                <a:prstClr val="black"/>
              </a:solidFill>
            </a:endParaRPr>
          </a:p>
        </p:txBody>
      </p:sp>
    </p:spTree>
    <p:extLst>
      <p:ext uri="{BB962C8B-B14F-4D97-AF65-F5344CB8AC3E}">
        <p14:creationId xmlns:p14="http://schemas.microsoft.com/office/powerpoint/2010/main" val="16427870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a:t>
            </a:fld>
            <a:endParaRPr lang="en-US" altLang="en-US">
              <a:solidFill>
                <a:prstClr val="black"/>
              </a:solidFill>
            </a:endParaRPr>
          </a:p>
        </p:txBody>
      </p:sp>
      <p:sp>
        <p:nvSpPr>
          <p:cNvPr id="3" name="Title 1"/>
          <p:cNvSpPr txBox="1">
            <a:spLocks/>
          </p:cNvSpPr>
          <p:nvPr/>
        </p:nvSpPr>
        <p:spPr>
          <a:xfrm>
            <a:off x="441434" y="0"/>
            <a:ext cx="8229600" cy="14700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Note About These Slides</a:t>
            </a:r>
          </a:p>
        </p:txBody>
      </p:sp>
      <p:sp>
        <p:nvSpPr>
          <p:cNvPr id="4" name="Content Placeholder 2"/>
          <p:cNvSpPr txBox="1">
            <a:spLocks/>
          </p:cNvSpPr>
          <p:nvPr/>
        </p:nvSpPr>
        <p:spPr>
          <a:xfrm>
            <a:off x="441434" y="1143000"/>
            <a:ext cx="8229600" cy="39624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eaLnBrk="1" hangingPunct="1">
              <a:spcBef>
                <a:spcPct val="0"/>
              </a:spcBef>
              <a:buFont typeface="Arial" pitchFamily="34" charset="0"/>
              <a:buChar char="•"/>
              <a:defRPr/>
            </a:pPr>
            <a:r>
              <a:rPr lang="en-US" sz="2400" dirty="0">
                <a:solidFill>
                  <a:prstClr val="black"/>
                </a:solidFill>
                <a:cs typeface="Arial" pitchFamily="34" charset="0"/>
              </a:rPr>
              <a:t>The slides presented on this webinar are available for download on the TQP webpage.</a:t>
            </a:r>
          </a:p>
          <a:p>
            <a:pPr marL="0" indent="0" eaLnBrk="1" hangingPunct="1">
              <a:spcBef>
                <a:spcPct val="0"/>
              </a:spcBef>
              <a:buFont typeface="Wingdings 2" panose="05020102010507070707" pitchFamily="18" charset="2"/>
              <a:buNone/>
              <a:defRPr/>
            </a:pPr>
            <a:endParaRPr lang="en-US" sz="2400" dirty="0">
              <a:solidFill>
                <a:prstClr val="black"/>
              </a:solidFill>
              <a:cs typeface="Arial" pitchFamily="34" charset="0"/>
            </a:endParaRP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download the </a:t>
            </a:r>
            <a:r>
              <a:rPr lang="en-US" sz="2400" dirty="0">
                <a:solidFill>
                  <a:prstClr val="white"/>
                </a:solidFill>
                <a:cs typeface="Arial" pitchFamily="34" charset="0"/>
              </a:rPr>
              <a:t>TQP </a:t>
            </a:r>
            <a:r>
              <a:rPr lang="en-US" sz="2400" dirty="0" err="1">
                <a:solidFill>
                  <a:prstClr val="black"/>
                </a:solidFill>
                <a:cs typeface="Arial" pitchFamily="34" charset="0"/>
              </a:rPr>
              <a:t>TQP</a:t>
            </a:r>
            <a:r>
              <a:rPr lang="en-US" sz="2400" dirty="0">
                <a:solidFill>
                  <a:prstClr val="black"/>
                </a:solidFill>
                <a:cs typeface="Arial" pitchFamily="34" charset="0"/>
              </a:rPr>
              <a:t> Application Instructions Package from the TQP webpage and review it in its entirety.  The TQP </a:t>
            </a:r>
            <a:r>
              <a:rPr lang="en-US" sz="2400">
                <a:solidFill>
                  <a:prstClr val="black"/>
                </a:solidFill>
                <a:cs typeface="Arial" pitchFamily="34" charset="0"/>
              </a:rPr>
              <a:t>Application Instructions Package </a:t>
            </a:r>
            <a:r>
              <a:rPr lang="en-US" sz="2400" dirty="0">
                <a:solidFill>
                  <a:prstClr val="black"/>
                </a:solidFill>
                <a:cs typeface="Arial" pitchFamily="34" charset="0"/>
              </a:rPr>
              <a:t>provides instructions needed to apply for this TQP grant.</a:t>
            </a:r>
          </a:p>
          <a:p>
            <a:pPr marL="0" indent="0" eaLnBrk="1" hangingPunct="1">
              <a:spcBef>
                <a:spcPct val="0"/>
              </a:spcBef>
              <a:buFont typeface="Wingdings 2" panose="05020102010507070707" pitchFamily="18" charset="2"/>
              <a:buNone/>
              <a:defRPr/>
            </a:pPr>
            <a:r>
              <a:rPr lang="en-US" sz="1800">
                <a:solidFill>
                  <a:prstClr val="black"/>
                </a:solidFill>
                <a:cs typeface="Arial" pitchFamily="34" charset="0"/>
                <a:hlinkClick r:id="rId3"/>
              </a:rPr>
              <a:t>http</a:t>
            </a:r>
            <a:r>
              <a:rPr lang="en-US" sz="1800" dirty="0">
                <a:solidFill>
                  <a:prstClr val="black"/>
                </a:solidFill>
                <a:cs typeface="Arial" pitchFamily="34" charset="0"/>
                <a:hlinkClick r:id="rId3"/>
              </a:rPr>
              <a:t>://innovation.ed.gov/what-we-do/teacher-quality/teacher-quality-partnership/</a:t>
            </a: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p:txBody>
      </p:sp>
      <p:sp>
        <p:nvSpPr>
          <p:cNvPr id="6" name="TextBox 5"/>
          <p:cNvSpPr txBox="1">
            <a:spLocks noChangeArrowheads="1"/>
          </p:cNvSpPr>
          <p:nvPr/>
        </p:nvSpPr>
        <p:spPr bwMode="auto">
          <a:xfrm>
            <a:off x="784334" y="4800600"/>
            <a:ext cx="7543800" cy="1631216"/>
          </a:xfrm>
          <a:prstGeom prst="rect">
            <a:avLst/>
          </a:prstGeom>
          <a:solidFill>
            <a:schemeClr val="bg1"/>
          </a:solidFill>
          <a:ln w="28575">
            <a:solidFill>
              <a:schemeClr val="tx1"/>
            </a:solidFill>
            <a:miter lim="800000"/>
            <a:headEnd/>
            <a:tailEnd/>
          </a:ln>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a:solidFill>
                  <a:srgbClr val="FF0000"/>
                </a:solidFill>
                <a:cs typeface="Arial" panose="020B0604020202020204" pitchFamily="34" charset="0"/>
              </a:rPr>
              <a:t>Note: </a:t>
            </a:r>
            <a:r>
              <a:rPr lang="en-US" altLang="en-US" sz="2000" dirty="0">
                <a:solidFill>
                  <a:prstClr val="black"/>
                </a:solidFill>
                <a:cs typeface="Arial" panose="020B0604020202020204" pitchFamily="34" charset="0"/>
              </a:rPr>
              <a:t>These slides are intended as guidance only and do </a:t>
            </a:r>
            <a:r>
              <a:rPr lang="en-US" sz="2000" dirty="0">
                <a:solidFill>
                  <a:prstClr val="black"/>
                </a:solidFill>
                <a:cs typeface="Arial" panose="020B0604020202020204" pitchFamily="34" charset="0"/>
              </a:rPr>
              <a:t>not impose any requirements beyond those included in the language of 20 </a:t>
            </a:r>
            <a:r>
              <a:rPr lang="en-US" sz="2000" dirty="0" err="1">
                <a:solidFill>
                  <a:prstClr val="black"/>
                </a:solidFill>
                <a:cs typeface="Arial" panose="020B0604020202020204" pitchFamily="34" charset="0"/>
              </a:rPr>
              <a:t>U.S.C</a:t>
            </a:r>
            <a:r>
              <a:rPr lang="en-US" sz="2000" dirty="0">
                <a:solidFill>
                  <a:prstClr val="black"/>
                </a:solidFill>
                <a:cs typeface="Arial" panose="020B0604020202020204" pitchFamily="34" charset="0"/>
              </a:rPr>
              <a:t>. §§1021—</a:t>
            </a:r>
            <a:r>
              <a:rPr lang="en-US" sz="2000" dirty="0" err="1">
                <a:solidFill>
                  <a:prstClr val="black"/>
                </a:solidFill>
                <a:cs typeface="Arial" panose="020B0604020202020204" pitchFamily="34" charset="0"/>
              </a:rPr>
              <a:t>1022h</a:t>
            </a:r>
            <a:r>
              <a:rPr lang="en-US" sz="2000" dirty="0">
                <a:solidFill>
                  <a:prstClr val="black"/>
                </a:solidFill>
                <a:cs typeface="Arial" panose="020B0604020202020204" pitchFamily="34" charset="0"/>
              </a:rPr>
              <a:t>, the NIA, and any other applicable provisions established in rules for this competition.</a:t>
            </a:r>
            <a:r>
              <a:rPr lang="en-US" altLang="en-US" sz="2000" dirty="0">
                <a:solidFill>
                  <a:prstClr val="black"/>
                </a:solidFill>
                <a:cs typeface="Arial" panose="020B0604020202020204" pitchFamily="34" charset="0"/>
              </a:rPr>
              <a:t> Please</a:t>
            </a:r>
            <a:br>
              <a:rPr lang="en-US" altLang="en-US" sz="2000" dirty="0">
                <a:solidFill>
                  <a:prstClr val="black"/>
                </a:solidFill>
                <a:cs typeface="Arial" panose="020B0604020202020204" pitchFamily="34" charset="0"/>
              </a:rPr>
            </a:br>
            <a:r>
              <a:rPr lang="en-US" altLang="en-US" sz="2000" dirty="0">
                <a:solidFill>
                  <a:prstClr val="black"/>
                </a:solidFill>
                <a:cs typeface="Arial" panose="020B0604020202020204" pitchFamily="34" charset="0"/>
              </a:rPr>
              <a:t>refer to the official documents published in the </a:t>
            </a:r>
            <a:r>
              <a:rPr lang="en-US" altLang="en-US" sz="2000" i="1" dirty="0">
                <a:solidFill>
                  <a:prstClr val="black"/>
                </a:solidFill>
                <a:cs typeface="Arial" panose="020B0604020202020204" pitchFamily="34" charset="0"/>
              </a:rPr>
              <a:t>Federal Register</a:t>
            </a:r>
            <a:r>
              <a:rPr lang="en-US" altLang="en-US" sz="2000" dirty="0">
                <a:solidFill>
                  <a:prstClr val="black"/>
                </a:solidFill>
                <a:latin typeface="Perpetua" panose="02020502060401020303" pitchFamily="18" charset="0"/>
                <a:cs typeface="Arial" panose="020B0604020202020204" pitchFamily="34" charset="0"/>
              </a:rPr>
              <a:t>.</a:t>
            </a:r>
          </a:p>
        </p:txBody>
      </p:sp>
    </p:spTree>
    <p:extLst>
      <p:ext uri="{BB962C8B-B14F-4D97-AF65-F5344CB8AC3E}">
        <p14:creationId xmlns:p14="http://schemas.microsoft.com/office/powerpoint/2010/main" val="32756861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algn="ctr" eaLnBrk="1" fontAlgn="base" hangingPunct="1">
              <a:spcBef>
                <a:spcPct val="0"/>
              </a:spcBef>
              <a:spcAft>
                <a:spcPct val="0"/>
              </a:spcAft>
              <a:buFont typeface="Wingdings 2" panose="05020102010507070707" pitchFamily="18" charset="2"/>
              <a:buNone/>
            </a:pPr>
            <a:r>
              <a:rPr lang="en-US" altLang="en-US" sz="4000" b="1" dirty="0">
                <a:solidFill>
                  <a:prstClr val="white"/>
                </a:solidFill>
                <a:cs typeface="Arial" panose="020B0604020202020204" pitchFamily="34" charset="0"/>
              </a:rPr>
              <a:t> Resources and Reminders Questions</a:t>
            </a:r>
          </a:p>
        </p:txBody>
      </p:sp>
      <p:sp>
        <p:nvSpPr>
          <p:cNvPr id="13721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02216297-B30D-42FF-A2BA-C019E7080380}" type="slidenum">
              <a:rPr lang="en-US" altLang="en-US" sz="1400">
                <a:solidFill>
                  <a:prstClr val="black"/>
                </a:solidFill>
              </a:rPr>
              <a:pPr eaLnBrk="1" hangingPunct="1">
                <a:spcBef>
                  <a:spcPct val="0"/>
                </a:spcBef>
                <a:buSzTx/>
                <a:buFontTx/>
                <a:buNone/>
              </a:pPr>
              <a:t>20</a:t>
            </a:fld>
            <a:endParaRPr lang="en-US" altLang="en-US" sz="1400">
              <a:solidFill>
                <a:prstClr val="black"/>
              </a:solidFill>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181600"/>
            <a:ext cx="1562100" cy="1485900"/>
          </a:xfrm>
          <a:prstGeom prst="rect">
            <a:avLst/>
          </a:prstGeom>
          <a:noFill/>
        </p:spPr>
      </p:pic>
      <p:sp>
        <p:nvSpPr>
          <p:cNvPr id="6" name="TextBox 1"/>
          <p:cNvSpPr txBox="1">
            <a:spLocks noChangeArrowheads="1"/>
          </p:cNvSpPr>
          <p:nvPr/>
        </p:nvSpPr>
        <p:spPr bwMode="auto">
          <a:xfrm>
            <a:off x="304800" y="2895600"/>
            <a:ext cx="85725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If you have questions about TQP competition Resources or Reminders, please review the TQP </a:t>
            </a:r>
            <a:r>
              <a:rPr lang="en-US" altLang="en-US" sz="2400" dirty="0">
                <a:cs typeface="Arial" panose="020B0604020202020204" pitchFamily="34" charset="0"/>
              </a:rPr>
              <a:t>FAQs document first on the TQP webpage.</a:t>
            </a:r>
          </a:p>
          <a:p>
            <a:pPr algn="ctr" eaLnBrk="1" fontAlgn="base" hangingPunct="1">
              <a:spcBef>
                <a:spcPct val="0"/>
              </a:spcBef>
              <a:spcAft>
                <a:spcPct val="0"/>
              </a:spcAft>
              <a:buSzTx/>
              <a:buFontTx/>
              <a:buNone/>
            </a:pPr>
            <a:r>
              <a:rPr lang="en-US" altLang="en-US" sz="2400" dirty="0">
                <a:cs typeface="Arial" panose="020B0604020202020204" pitchFamily="34" charset="0"/>
              </a:rPr>
              <a:t>If your question is not answered in the FAQs </a:t>
            </a:r>
            <a:r>
              <a:rPr lang="en-US" altLang="en-US" sz="2400" dirty="0">
                <a:solidFill>
                  <a:prstClr val="black"/>
                </a:solidFill>
                <a:cs typeface="Arial" panose="020B0604020202020204" pitchFamily="34" charset="0"/>
              </a:rPr>
              <a:t>document, you may email your question to </a:t>
            </a:r>
            <a:r>
              <a:rPr lang="en-US" altLang="en-US" sz="2400" dirty="0">
                <a:solidFill>
                  <a:prstClr val="black"/>
                </a:solidFill>
                <a:cs typeface="Arial" panose="020B0604020202020204" pitchFamily="34" charset="0"/>
                <a:hlinkClick r:id="rId4"/>
              </a:rPr>
              <a:t>TQPartnership@ed.gov</a:t>
            </a:r>
            <a:r>
              <a:rPr lang="en-US" altLang="en-US" sz="2400" dirty="0">
                <a:solidFill>
                  <a:prstClr val="black"/>
                </a:solidFill>
                <a:cs typeface="Arial" panose="020B0604020202020204" pitchFamily="34" charset="0"/>
              </a:rPr>
              <a:t>.   </a:t>
            </a:r>
          </a:p>
        </p:txBody>
      </p:sp>
    </p:spTree>
    <p:extLst>
      <p:ext uri="{BB962C8B-B14F-4D97-AF65-F5344CB8AC3E}">
        <p14:creationId xmlns:p14="http://schemas.microsoft.com/office/powerpoint/2010/main" val="326732090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2"/>
          <p:cNvSpPr>
            <a:spLocks noGrp="1"/>
          </p:cNvSpPr>
          <p:nvPr>
            <p:ph type="ctrTitle"/>
          </p:nvPr>
        </p:nvSpPr>
        <p:spPr>
          <a:xfrm>
            <a:off x="457200" y="1219200"/>
            <a:ext cx="8229600" cy="2227868"/>
          </a:xfrm>
        </p:spPr>
        <p:txBody>
          <a:bodyPr/>
          <a:lstStyle/>
          <a:p>
            <a:pPr eaLnBrk="1" hangingPunct="1"/>
            <a:r>
              <a:rPr lang="en-US" altLang="en-US" sz="3800" b="1" dirty="0">
                <a:cs typeface="Arial" panose="020B0604020202020204" pitchFamily="34" charset="0"/>
              </a:rPr>
              <a:t>Thank you for your interest in </a:t>
            </a:r>
            <a:br>
              <a:rPr lang="en-US" altLang="en-US" sz="3800" b="1" dirty="0">
                <a:cs typeface="Arial" panose="020B0604020202020204" pitchFamily="34" charset="0"/>
              </a:rPr>
            </a:br>
            <a:r>
              <a:rPr lang="en-US" altLang="en-US" sz="3800" b="1" dirty="0">
                <a:cs typeface="Arial" panose="020B0604020202020204" pitchFamily="34" charset="0"/>
              </a:rPr>
              <a:t>the TQP Grant Program.</a:t>
            </a:r>
            <a:br>
              <a:rPr lang="en-US" altLang="en-US" sz="3800" b="1" dirty="0">
                <a:cs typeface="Arial" panose="020B0604020202020204" pitchFamily="34" charset="0"/>
              </a:rPr>
            </a:br>
            <a:endParaRPr lang="en-US" altLang="en-US" sz="3800" b="1" dirty="0">
              <a:cs typeface="Arial" panose="020B0604020202020204" pitchFamily="34" charset="0"/>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0937" y="4800600"/>
            <a:ext cx="1762125" cy="1371600"/>
          </a:xfrm>
          <a:prstGeom prst="rect">
            <a:avLst/>
          </a:prstGeom>
          <a:noFill/>
        </p:spPr>
      </p:pic>
      <p:sp>
        <p:nvSpPr>
          <p:cNvPr id="3" name="TextBox 2"/>
          <p:cNvSpPr txBox="1"/>
          <p:nvPr/>
        </p:nvSpPr>
        <p:spPr>
          <a:xfrm>
            <a:off x="457200" y="3057886"/>
            <a:ext cx="8229600" cy="1569660"/>
          </a:xfrm>
          <a:prstGeom prst="rect">
            <a:avLst/>
          </a:prstGeom>
          <a:noFill/>
        </p:spPr>
        <p:txBody>
          <a:bodyPr wrap="square" rtlCol="0">
            <a:spAutoFit/>
          </a:bodyPr>
          <a:lstStyle/>
          <a:p>
            <a:pPr algn="ctr" fontAlgn="base">
              <a:spcBef>
                <a:spcPct val="0"/>
              </a:spcBef>
              <a:spcAft>
                <a:spcPct val="0"/>
              </a:spcAft>
            </a:pPr>
            <a:r>
              <a:rPr lang="en-US" sz="2400" b="1" dirty="0">
                <a:solidFill>
                  <a:prstClr val="black"/>
                </a:solidFill>
                <a:cs typeface="Arial" panose="020B0604020202020204" pitchFamily="34" charset="0"/>
              </a:rPr>
              <a:t>Best wishes on a successful </a:t>
            </a:r>
          </a:p>
          <a:p>
            <a:pPr algn="ctr" fontAlgn="base">
              <a:spcBef>
                <a:spcPct val="0"/>
              </a:spcBef>
              <a:spcAft>
                <a:spcPct val="0"/>
              </a:spcAft>
            </a:pPr>
            <a:r>
              <a:rPr lang="en-US" sz="2400" b="1" dirty="0">
                <a:solidFill>
                  <a:prstClr val="black"/>
                </a:solidFill>
                <a:cs typeface="Arial" panose="020B0604020202020204" pitchFamily="34" charset="0"/>
              </a:rPr>
              <a:t>TQP application submission.</a:t>
            </a:r>
          </a:p>
          <a:p>
            <a:pPr algn="ctr" fontAlgn="base">
              <a:spcBef>
                <a:spcPct val="0"/>
              </a:spcBef>
              <a:spcAft>
                <a:spcPct val="0"/>
              </a:spcAft>
            </a:pPr>
            <a:r>
              <a:rPr lang="en-US" sz="2400" b="1" dirty="0">
                <a:solidFill>
                  <a:prstClr val="black"/>
                </a:solidFill>
                <a:cs typeface="Arial" panose="020B0604020202020204" pitchFamily="34" charset="0"/>
              </a:rPr>
              <a:t>Closing Date:  </a:t>
            </a:r>
            <a:r>
              <a:rPr lang="en-US" sz="2400" b="1" dirty="0">
                <a:solidFill>
                  <a:srgbClr val="FF0000"/>
                </a:solidFill>
                <a:cs typeface="Arial" panose="020B0604020202020204" pitchFamily="34" charset="0"/>
              </a:rPr>
              <a:t>May 20, 2019 @ 11:59:59 PM </a:t>
            </a:r>
          </a:p>
          <a:p>
            <a:pPr algn="ctr" fontAlgn="base">
              <a:spcBef>
                <a:spcPct val="0"/>
              </a:spcBef>
              <a:spcAft>
                <a:spcPct val="0"/>
              </a:spcAft>
            </a:pPr>
            <a:r>
              <a:rPr lang="en-US" sz="2400" b="1" dirty="0">
                <a:solidFill>
                  <a:srgbClr val="FF0000"/>
                </a:solidFill>
                <a:cs typeface="Arial" panose="020B0604020202020204" pitchFamily="34" charset="0"/>
              </a:rPr>
              <a:t>Eastern time </a:t>
            </a:r>
          </a:p>
        </p:txBody>
      </p:sp>
    </p:spTree>
    <p:extLst>
      <p:ext uri="{BB962C8B-B14F-4D97-AF65-F5344CB8AC3E}">
        <p14:creationId xmlns:p14="http://schemas.microsoft.com/office/powerpoint/2010/main" val="7352579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3</a:t>
            </a:fld>
            <a:endParaRPr lang="en-US" altLang="en-US">
              <a:solidFill>
                <a:prstClr val="black"/>
              </a:solidFill>
            </a:endParaRPr>
          </a:p>
        </p:txBody>
      </p:sp>
      <p:sp>
        <p:nvSpPr>
          <p:cNvPr id="3" name="Title 1"/>
          <p:cNvSpPr txBox="1">
            <a:spLocks/>
          </p:cNvSpPr>
          <p:nvPr/>
        </p:nvSpPr>
        <p:spPr>
          <a:xfrm>
            <a:off x="441434" y="228601"/>
            <a:ext cx="8229600" cy="1066800"/>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General TQP Competition Q&amp;A</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93725" lvl="2" indent="0" eaLnBrk="1" hangingPunct="1">
              <a:spcBef>
                <a:spcPct val="0"/>
              </a:spcBef>
              <a:buFont typeface="Wingdings 2" panose="05020102010507070707" pitchFamily="18" charset="2"/>
              <a:buNone/>
              <a:defRPr/>
            </a:pPr>
            <a:endParaRPr lang="en-US" dirty="0">
              <a:solidFill>
                <a:prstClr val="black"/>
              </a:solidFill>
              <a:cs typeface="Arial" pitchFamily="34" charset="0"/>
            </a:endParaRP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read the TQP Notice Inviting </a:t>
            </a:r>
            <a:r>
              <a:rPr lang="en-US" sz="2400" dirty="0">
                <a:cs typeface="Arial" pitchFamily="34" charset="0"/>
              </a:rPr>
              <a:t>Applications in its entirety.</a:t>
            </a:r>
          </a:p>
          <a:p>
            <a:pPr eaLnBrk="1" hangingPunct="1">
              <a:spcBef>
                <a:spcPct val="0"/>
              </a:spcBef>
              <a:buFont typeface="Arial" pitchFamily="34" charset="0"/>
              <a:buChar char="•"/>
              <a:defRPr/>
            </a:pPr>
            <a:r>
              <a:rPr lang="en-US" sz="2400" dirty="0">
                <a:cs typeface="Arial" pitchFamily="34" charset="0"/>
              </a:rPr>
              <a:t>Applicants are strongly encouraged to read the TQP Frequently Asked Questions (FAQs) document in its entirety. </a:t>
            </a:r>
          </a:p>
          <a:p>
            <a:pPr eaLnBrk="1" hangingPunct="1">
              <a:spcBef>
                <a:spcPct val="0"/>
              </a:spcBef>
              <a:buFont typeface="Arial" pitchFamily="34" charset="0"/>
              <a:buChar char="•"/>
              <a:defRPr/>
            </a:pPr>
            <a:r>
              <a:rPr lang="en-US" sz="2400" dirty="0">
                <a:cs typeface="Arial" pitchFamily="34" charset="0"/>
              </a:rPr>
              <a:t>If your questions are not answered in the TQP FAQs </a:t>
            </a:r>
            <a:r>
              <a:rPr lang="en-US" sz="2400" dirty="0">
                <a:solidFill>
                  <a:prstClr val="black"/>
                </a:solidFill>
                <a:cs typeface="Arial" pitchFamily="34" charset="0"/>
              </a:rPr>
              <a:t>document, you may email them to the TQP program inbox at </a:t>
            </a:r>
            <a:r>
              <a:rPr lang="en-US" sz="2400" dirty="0">
                <a:solidFill>
                  <a:prstClr val="black"/>
                </a:solidFill>
                <a:cs typeface="Arial" pitchFamily="34" charset="0"/>
                <a:hlinkClick r:id="rId3"/>
              </a:rPr>
              <a:t>TQPartnership@ed.gov</a:t>
            </a:r>
            <a:r>
              <a:rPr lang="en-US" sz="2400" dirty="0">
                <a:solidFill>
                  <a:prstClr val="black"/>
                </a:solidFill>
                <a:cs typeface="Arial" pitchFamily="34" charset="0"/>
              </a:rPr>
              <a:t>.  Please do not  wait until the last minute to email your questions. </a:t>
            </a:r>
          </a:p>
          <a:p>
            <a:pPr eaLnBrk="1" hangingPunct="1">
              <a:spcBef>
                <a:spcPct val="0"/>
              </a:spcBef>
              <a:buFont typeface="Arial" pitchFamily="34" charset="0"/>
              <a:buChar char="•"/>
              <a:defRPr/>
            </a:pPr>
            <a:endParaRPr lang="en-US" sz="22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20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Tree>
    <p:extLst>
      <p:ext uri="{BB962C8B-B14F-4D97-AF65-F5344CB8AC3E}">
        <p14:creationId xmlns:p14="http://schemas.microsoft.com/office/powerpoint/2010/main" val="22343991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4</a:t>
            </a:fld>
            <a:endParaRPr lang="en-US" altLang="en-US">
              <a:solidFill>
                <a:prstClr val="black"/>
              </a:solidFill>
            </a:endParaRPr>
          </a:p>
        </p:txBody>
      </p:sp>
      <p:sp>
        <p:nvSpPr>
          <p:cNvPr id="3" name="Title 1"/>
          <p:cNvSpPr txBox="1">
            <a:spLocks/>
          </p:cNvSpPr>
          <p:nvPr/>
        </p:nvSpPr>
        <p:spPr>
          <a:xfrm>
            <a:off x="441434" y="228600"/>
            <a:ext cx="8229600"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Agenda for This Webinar</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5" name="Rectangle 4"/>
          <p:cNvSpPr/>
          <p:nvPr/>
        </p:nvSpPr>
        <p:spPr>
          <a:xfrm>
            <a:off x="603250" y="1470026"/>
            <a:ext cx="8312150" cy="4616648"/>
          </a:xfrm>
          <a:prstGeom prst="rect">
            <a:avLst/>
          </a:prstGeom>
        </p:spPr>
        <p:txBody>
          <a:bodyPr wrap="square">
            <a:spAutoFit/>
          </a:bodyPr>
          <a:lstStyle/>
          <a:p>
            <a:pPr fontAlgn="base">
              <a:lnSpc>
                <a:spcPct val="150000"/>
              </a:lnSpc>
              <a:spcBef>
                <a:spcPct val="0"/>
              </a:spcBef>
              <a:spcAft>
                <a:spcPct val="0"/>
              </a:spcAft>
            </a:pPr>
            <a:r>
              <a:rPr lang="en-US" sz="2600" dirty="0">
                <a:solidFill>
                  <a:prstClr val="white">
                    <a:lumMod val="50000"/>
                  </a:prstClr>
                </a:solidFill>
                <a:cs typeface="Arial" panose="020B0604020202020204" pitchFamily="34" charset="0"/>
              </a:rPr>
              <a:t>I</a:t>
            </a:r>
            <a:r>
              <a:rPr lang="en-US" sz="2800" dirty="0">
                <a:solidFill>
                  <a:prstClr val="white">
                    <a:lumMod val="50000"/>
                  </a:prstClr>
                </a:solidFill>
                <a:cs typeface="Arial" panose="020B0604020202020204" pitchFamily="34" charset="0"/>
              </a:rPr>
              <a:t>.  TQP Program Purpose and Overview</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II. Eligibility Requirements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III.TQP Program Requirements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IV. FY 19 Program Priorities</a:t>
            </a:r>
          </a:p>
          <a:p>
            <a:pPr fontAlgn="base">
              <a:lnSpc>
                <a:spcPct val="150000"/>
              </a:lnSpc>
              <a:spcBef>
                <a:spcPct val="0"/>
              </a:spcBef>
              <a:spcAft>
                <a:spcPct val="0"/>
              </a:spcAft>
            </a:pPr>
            <a:r>
              <a:rPr lang="en-US" sz="2800" dirty="0">
                <a:solidFill>
                  <a:srgbClr val="00B050"/>
                </a:solidFill>
                <a:cs typeface="Arial" panose="020B0604020202020204" pitchFamily="34" charset="0"/>
              </a:rPr>
              <a:t>V. Selection Criteria &amp; Scoring</a:t>
            </a:r>
          </a:p>
          <a:p>
            <a:pPr fontAlgn="base">
              <a:lnSpc>
                <a:spcPct val="150000"/>
              </a:lnSpc>
              <a:spcBef>
                <a:spcPct val="0"/>
              </a:spcBef>
              <a:spcAft>
                <a:spcPct val="0"/>
              </a:spcAft>
            </a:pPr>
            <a:r>
              <a:rPr lang="en-US" sz="2800" dirty="0">
                <a:solidFill>
                  <a:srgbClr val="00B050"/>
                </a:solidFill>
                <a:cs typeface="Arial" panose="020B0604020202020204" pitchFamily="34" charset="0"/>
              </a:rPr>
              <a:t>VI. Competition Reminders and Resources</a:t>
            </a:r>
          </a:p>
          <a:p>
            <a:pPr fontAlgn="base">
              <a:lnSpc>
                <a:spcPct val="150000"/>
              </a:lnSpc>
              <a:spcBef>
                <a:spcPct val="0"/>
              </a:spcBef>
              <a:spcAft>
                <a:spcPct val="0"/>
              </a:spcAft>
            </a:pPr>
            <a:r>
              <a:rPr lang="en-US" sz="2800" dirty="0">
                <a:solidFill>
                  <a:schemeClr val="bg1">
                    <a:lumMod val="50000"/>
                  </a:schemeClr>
                </a:solidFill>
                <a:cs typeface="Arial" panose="020B0604020202020204" pitchFamily="34" charset="0"/>
              </a:rPr>
              <a:t>VII. Budget and Matching Requirements</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8263" y="5327431"/>
            <a:ext cx="1508234" cy="1347952"/>
          </a:xfrm>
          <a:prstGeom prst="rect">
            <a:avLst/>
          </a:prstGeom>
          <a:noFill/>
        </p:spPr>
      </p:pic>
    </p:spTree>
    <p:extLst>
      <p:ext uri="{BB962C8B-B14F-4D97-AF65-F5344CB8AC3E}">
        <p14:creationId xmlns:p14="http://schemas.microsoft.com/office/powerpoint/2010/main" val="21397852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a:solidFill>
                  <a:prstClr val="white"/>
                </a:solidFill>
                <a:cs typeface="Arial" panose="020B0604020202020204" pitchFamily="34" charset="0"/>
              </a:rPr>
              <a:t>TQP Selection Criteria &amp; Scoring</a:t>
            </a:r>
          </a:p>
        </p:txBody>
      </p:sp>
      <p:sp>
        <p:nvSpPr>
          <p:cNvPr id="11673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A7DCEF1A-A68D-483D-B9B7-73C3BF64C729}" type="slidenum">
              <a:rPr lang="en-US" altLang="en-US" sz="1400">
                <a:solidFill>
                  <a:prstClr val="black"/>
                </a:solidFill>
              </a:rPr>
              <a:pPr eaLnBrk="1" hangingPunct="1">
                <a:spcBef>
                  <a:spcPct val="0"/>
                </a:spcBef>
                <a:buSzTx/>
                <a:buFontTx/>
                <a:buNone/>
              </a:pPr>
              <a:t>5</a:t>
            </a:fld>
            <a:endParaRPr lang="en-US" altLang="en-US" sz="1400">
              <a:solidFill>
                <a:prstClr val="black"/>
              </a:solidFill>
            </a:endParaRPr>
          </a:p>
        </p:txBody>
      </p:sp>
      <p:sp>
        <p:nvSpPr>
          <p:cNvPr id="116740" name="TextBox 6"/>
          <p:cNvSpPr txBox="1">
            <a:spLocks noChangeArrowheads="1"/>
          </p:cNvSpPr>
          <p:nvPr/>
        </p:nvSpPr>
        <p:spPr bwMode="auto">
          <a:xfrm>
            <a:off x="533400" y="2590800"/>
            <a:ext cx="8001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0645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Font typeface="Arial" panose="020B0604020202020204" pitchFamily="34" charset="0"/>
              <a:buChar char="•"/>
            </a:pPr>
            <a:r>
              <a:rPr lang="en-US" altLang="en-US" sz="2400" dirty="0">
                <a:solidFill>
                  <a:prstClr val="black"/>
                </a:solidFill>
                <a:cs typeface="Arial" panose="020B0604020202020204" pitchFamily="34" charset="0"/>
              </a:rPr>
              <a:t>Applicants should read the TQP NIA for full TQP Selection Criteria language.</a:t>
            </a:r>
          </a:p>
          <a:p>
            <a:pPr eaLnBrk="1" fontAlgn="base" hangingPunct="1">
              <a:spcBef>
                <a:spcPct val="0"/>
              </a:spcBef>
              <a:spcAft>
                <a:spcPct val="0"/>
              </a:spcAft>
              <a:buFont typeface="Arial" panose="020B0604020202020204" pitchFamily="34" charset="0"/>
              <a:buChar char="•"/>
            </a:pPr>
            <a:r>
              <a:rPr lang="en-US" altLang="en-US" sz="2400" dirty="0">
                <a:solidFill>
                  <a:prstClr val="black"/>
                </a:solidFill>
                <a:cs typeface="Arial" panose="020B0604020202020204" pitchFamily="34" charset="0"/>
              </a:rPr>
              <a:t>The Selection Criteria are the criteria against which peer reviewers will score each application</a:t>
            </a:r>
          </a:p>
          <a:p>
            <a:pPr eaLnBrk="1" fontAlgn="base" hangingPunct="1">
              <a:spcBef>
                <a:spcPct val="0"/>
              </a:spcBef>
              <a:spcAft>
                <a:spcPct val="0"/>
              </a:spcAft>
              <a:buFont typeface="Arial" panose="020B0604020202020204" pitchFamily="34" charset="0"/>
              <a:buChar char="•"/>
            </a:pPr>
            <a:r>
              <a:rPr lang="en-US" altLang="en-US" sz="2400" dirty="0">
                <a:solidFill>
                  <a:prstClr val="black"/>
                </a:solidFill>
                <a:cs typeface="Arial" panose="020B0604020202020204" pitchFamily="34" charset="0"/>
              </a:rPr>
              <a:t>The Department selects grantees based on peer reviewer scores. It is </a:t>
            </a:r>
            <a:r>
              <a:rPr lang="en-US" altLang="en-US" sz="2400" u="sng" dirty="0">
                <a:solidFill>
                  <a:prstClr val="black"/>
                </a:solidFill>
                <a:cs typeface="Arial" panose="020B0604020202020204" pitchFamily="34" charset="0"/>
              </a:rPr>
              <a:t>critical</a:t>
            </a:r>
            <a:r>
              <a:rPr lang="en-US" altLang="en-US" sz="2400" dirty="0">
                <a:solidFill>
                  <a:prstClr val="black"/>
                </a:solidFill>
                <a:cs typeface="Arial" panose="020B0604020202020204" pitchFamily="34" charset="0"/>
              </a:rPr>
              <a:t> to clearly address the Selection Criteria.</a:t>
            </a:r>
          </a:p>
          <a:p>
            <a:pPr eaLnBrk="1" fontAlgn="base" hangingPunct="1">
              <a:spcBef>
                <a:spcPct val="0"/>
              </a:spcBef>
              <a:spcAft>
                <a:spcPct val="0"/>
              </a:spcAft>
              <a:buFont typeface="Arial" panose="020B0604020202020204" pitchFamily="34" charset="0"/>
              <a:buChar char="•"/>
            </a:pPr>
            <a:endParaRPr lang="en-US" altLang="en-US" sz="2400" dirty="0">
              <a:solidFill>
                <a:prstClr val="black"/>
              </a:solidFill>
              <a:cs typeface="Arial" panose="020B0604020202020204" pitchFamily="34" charset="0"/>
            </a:endParaRPr>
          </a:p>
        </p:txBody>
      </p:sp>
    </p:spTree>
    <p:extLst>
      <p:ext uri="{BB962C8B-B14F-4D97-AF65-F5344CB8AC3E}">
        <p14:creationId xmlns:p14="http://schemas.microsoft.com/office/powerpoint/2010/main" val="361758743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txBox="1">
            <a:spLocks/>
          </p:cNvSpPr>
          <p:nvPr/>
        </p:nvSpPr>
        <p:spPr bwMode="auto">
          <a:xfrm>
            <a:off x="228600" y="762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3600" b="1">
                <a:solidFill>
                  <a:prstClr val="black"/>
                </a:solidFill>
                <a:cs typeface="Arial" panose="020B0604020202020204" pitchFamily="34" charset="0"/>
              </a:rPr>
              <a:t>TQP Selection Criteria Point Allocation</a:t>
            </a:r>
          </a:p>
        </p:txBody>
      </p:sp>
      <p:graphicFrame>
        <p:nvGraphicFramePr>
          <p:cNvPr id="6" name="Table 5"/>
          <p:cNvGraphicFramePr>
            <a:graphicFrameLocks noGrp="1"/>
          </p:cNvGraphicFramePr>
          <p:nvPr>
            <p:extLst>
              <p:ext uri="{D42A27DB-BD31-4B8C-83A1-F6EECF244321}">
                <p14:modId xmlns:p14="http://schemas.microsoft.com/office/powerpoint/2010/main" val="520627950"/>
              </p:ext>
            </p:extLst>
          </p:nvPr>
        </p:nvGraphicFramePr>
        <p:xfrm>
          <a:off x="863600" y="1066800"/>
          <a:ext cx="7391400" cy="5257800"/>
        </p:xfrm>
        <a:graphic>
          <a:graphicData uri="http://schemas.openxmlformats.org/drawingml/2006/table">
            <a:tbl>
              <a:tblPr/>
              <a:tblGrid>
                <a:gridCol w="5039591">
                  <a:extLst>
                    <a:ext uri="{9D8B030D-6E8A-4147-A177-3AD203B41FA5}">
                      <a16:colId xmlns:a16="http://schemas.microsoft.com/office/drawing/2014/main" val="20000"/>
                    </a:ext>
                  </a:extLst>
                </a:gridCol>
                <a:gridCol w="2351809">
                  <a:extLst>
                    <a:ext uri="{9D8B030D-6E8A-4147-A177-3AD203B41FA5}">
                      <a16:colId xmlns:a16="http://schemas.microsoft.com/office/drawing/2014/main" val="20001"/>
                    </a:ext>
                  </a:extLst>
                </a:gridCol>
              </a:tblGrid>
              <a:tr h="954688">
                <a:tc>
                  <a:txBody>
                    <a:bodyPr/>
                    <a:lstStyle/>
                    <a:p>
                      <a:pPr marL="0" marR="0">
                        <a:spcBef>
                          <a:spcPts val="0"/>
                        </a:spcBef>
                        <a:spcAft>
                          <a:spcPts val="600"/>
                        </a:spcAft>
                      </a:pPr>
                      <a:r>
                        <a:rPr lang="en-US" sz="2400" b="1" dirty="0">
                          <a:solidFill>
                            <a:schemeClr val="bg1"/>
                          </a:solidFill>
                          <a:latin typeface="Arial" pitchFamily="34" charset="0"/>
                          <a:ea typeface="Times New Roman"/>
                          <a:cs typeface="Arial" pitchFamily="34" charset="0"/>
                        </a:rPr>
                        <a:t>Selection Criteria</a:t>
                      </a:r>
                      <a:endParaRPr lang="en-US" sz="2400" dirty="0">
                        <a:solidFill>
                          <a:schemeClr val="bg1"/>
                        </a:solidFill>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tc>
                  <a:txBody>
                    <a:bodyPr/>
                    <a:lstStyle/>
                    <a:p>
                      <a:pPr marL="0" marR="0" algn="ctr">
                        <a:spcBef>
                          <a:spcPts val="0"/>
                        </a:spcBef>
                        <a:spcAft>
                          <a:spcPts val="600"/>
                        </a:spcAft>
                      </a:pPr>
                      <a:r>
                        <a:rPr lang="en-US" sz="2400" b="1" dirty="0">
                          <a:solidFill>
                            <a:schemeClr val="bg1"/>
                          </a:solidFill>
                          <a:latin typeface="Arial" pitchFamily="34" charset="0"/>
                          <a:ea typeface="Times New Roman"/>
                          <a:cs typeface="Arial" pitchFamily="34" charset="0"/>
                        </a:rPr>
                        <a:t>Max Points</a:t>
                      </a:r>
                      <a:endParaRPr lang="en-US" sz="2400" dirty="0">
                        <a:solidFill>
                          <a:schemeClr val="bg1"/>
                        </a:solidFill>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extLst>
                  <a:ext uri="{0D108BD9-81ED-4DB2-BD59-A6C34878D82A}">
                    <a16:rowId xmlns:a16="http://schemas.microsoft.com/office/drawing/2014/main" val="10000"/>
                  </a:ext>
                </a:extLst>
              </a:tr>
              <a:tr h="982752">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lphaUcPeriod"/>
                        <a:tabLst/>
                        <a:defRPr/>
                      </a:pPr>
                      <a:r>
                        <a:rPr lang="en-US" sz="2400" b="1" dirty="0">
                          <a:solidFill>
                            <a:schemeClr val="bg1"/>
                          </a:solidFill>
                          <a:latin typeface="Arial" pitchFamily="34" charset="0"/>
                          <a:ea typeface="Times New Roman"/>
                          <a:cs typeface="Arial" pitchFamily="34" charset="0"/>
                        </a:rPr>
                        <a:t>Quality of Project Design</a:t>
                      </a:r>
                    </a:p>
                    <a:p>
                      <a:pPr marL="0" marR="0" lvl="0" indent="0">
                        <a:spcBef>
                          <a:spcPts val="0"/>
                        </a:spcBef>
                        <a:spcAft>
                          <a:spcPts val="0"/>
                        </a:spcAft>
                        <a:buFont typeface="+mj-lt"/>
                        <a:buNone/>
                      </a:pPr>
                      <a:endParaRPr lang="en-US" sz="2400" dirty="0">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tc>
                  <a:txBody>
                    <a:bodyPr/>
                    <a:lstStyle/>
                    <a:p>
                      <a:pPr marL="0" marR="0" algn="ctr">
                        <a:spcBef>
                          <a:spcPts val="0"/>
                        </a:spcBef>
                        <a:spcAft>
                          <a:spcPts val="600"/>
                        </a:spcAft>
                      </a:pPr>
                      <a:r>
                        <a:rPr lang="en-US" sz="2800" b="1" dirty="0">
                          <a:latin typeface="Arial" pitchFamily="34" charset="0"/>
                          <a:ea typeface="Times New Roman"/>
                          <a:cs typeface="Arial" pitchFamily="34" charset="0"/>
                        </a:rPr>
                        <a:t>40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96701">
                <a:tc>
                  <a:txBody>
                    <a:bodyPr/>
                    <a:lstStyle/>
                    <a:p>
                      <a:pPr marL="342900" marR="0" lvl="0" indent="-342900">
                        <a:spcBef>
                          <a:spcPts val="0"/>
                        </a:spcBef>
                        <a:spcAft>
                          <a:spcPts val="0"/>
                        </a:spcAft>
                        <a:buFont typeface="+mj-lt"/>
                        <a:buAutoNum type="alphaUcPeriod" startAt="2"/>
                      </a:pPr>
                      <a:r>
                        <a:rPr lang="en-US" sz="2400" b="1" dirty="0">
                          <a:solidFill>
                            <a:schemeClr val="bg1"/>
                          </a:solidFill>
                          <a:latin typeface="Arial" pitchFamily="34" charset="0"/>
                          <a:ea typeface="Times New Roman"/>
                          <a:cs typeface="Arial" pitchFamily="34" charset="0"/>
                        </a:rPr>
                        <a:t>Adequacy</a:t>
                      </a:r>
                      <a:r>
                        <a:rPr lang="en-US" sz="2400" b="1" baseline="0" dirty="0">
                          <a:solidFill>
                            <a:schemeClr val="bg1"/>
                          </a:solidFill>
                          <a:latin typeface="Arial" pitchFamily="34" charset="0"/>
                          <a:ea typeface="Times New Roman"/>
                          <a:cs typeface="Arial" pitchFamily="34" charset="0"/>
                        </a:rPr>
                        <a:t> of Resources</a:t>
                      </a:r>
                      <a:endParaRPr lang="en-US" sz="2400" b="1" dirty="0">
                        <a:solidFill>
                          <a:schemeClr val="bg1"/>
                        </a:solidFill>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tc>
                  <a:txBody>
                    <a:bodyPr/>
                    <a:lstStyle/>
                    <a:p>
                      <a:pPr marL="0" marR="0" algn="ctr">
                        <a:spcBef>
                          <a:spcPts val="0"/>
                        </a:spcBef>
                        <a:spcAft>
                          <a:spcPts val="600"/>
                        </a:spcAft>
                      </a:pPr>
                      <a:r>
                        <a:rPr lang="en-US" sz="2800" b="1" dirty="0">
                          <a:latin typeface="Arial" pitchFamily="34" charset="0"/>
                          <a:ea typeface="Times New Roman"/>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91626">
                <a:tc>
                  <a:txBody>
                    <a:bodyPr/>
                    <a:lstStyle/>
                    <a:p>
                      <a:pPr marL="342900" marR="0" lvl="0" indent="-342900">
                        <a:spcBef>
                          <a:spcPts val="0"/>
                        </a:spcBef>
                        <a:spcAft>
                          <a:spcPts val="0"/>
                        </a:spcAft>
                        <a:buFont typeface="+mj-lt"/>
                        <a:buAutoNum type="alphaUcPeriod" startAt="3"/>
                      </a:pPr>
                      <a:r>
                        <a:rPr kumimoji="0" lang="en-US" sz="2400" b="1" kern="1200" dirty="0">
                          <a:solidFill>
                            <a:schemeClr val="bg1"/>
                          </a:solidFill>
                          <a:latin typeface="Arial" pitchFamily="34" charset="0"/>
                          <a:ea typeface="Times New Roman"/>
                          <a:cs typeface="Arial" pitchFamily="34" charset="0"/>
                        </a:rPr>
                        <a:t>Quality of the Management Plan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tc>
                  <a:txBody>
                    <a:bodyPr/>
                    <a:lstStyle/>
                    <a:p>
                      <a:pPr marL="0" marR="0" algn="ctr">
                        <a:spcBef>
                          <a:spcPts val="0"/>
                        </a:spcBef>
                        <a:spcAft>
                          <a:spcPts val="600"/>
                        </a:spcAft>
                      </a:pPr>
                      <a:r>
                        <a:rPr lang="en-US" sz="2800" b="1" dirty="0">
                          <a:latin typeface="Arial" pitchFamily="34" charset="0"/>
                          <a:ea typeface="Times New Roman"/>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54688">
                <a:tc>
                  <a:txBody>
                    <a:bodyPr/>
                    <a:lstStyle/>
                    <a:p>
                      <a:pPr marL="342900" marR="0" lvl="0" indent="-342900">
                        <a:spcBef>
                          <a:spcPts val="0"/>
                        </a:spcBef>
                        <a:spcAft>
                          <a:spcPts val="0"/>
                        </a:spcAft>
                        <a:buFont typeface="+mj-lt"/>
                        <a:buAutoNum type="alphaUcPeriod" startAt="4"/>
                      </a:pPr>
                      <a:r>
                        <a:rPr lang="en-US" sz="2400" b="1" dirty="0">
                          <a:solidFill>
                            <a:schemeClr val="bg1"/>
                          </a:solidFill>
                          <a:latin typeface="Arial" pitchFamily="34" charset="0"/>
                          <a:ea typeface="Times New Roman"/>
                          <a:cs typeface="Arial" pitchFamily="34" charset="0"/>
                        </a:rPr>
                        <a:t>Quality of the Project Evaluation</a:t>
                      </a:r>
                      <a:endParaRPr lang="en-US" sz="2400" dirty="0">
                        <a:solidFill>
                          <a:schemeClr val="bg1"/>
                        </a:solidFill>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tc>
                  <a:txBody>
                    <a:bodyPr/>
                    <a:lstStyle/>
                    <a:p>
                      <a:pPr marL="0" marR="0" algn="ctr">
                        <a:spcBef>
                          <a:spcPts val="0"/>
                        </a:spcBef>
                        <a:spcAft>
                          <a:spcPts val="600"/>
                        </a:spcAft>
                      </a:pPr>
                      <a:r>
                        <a:rPr lang="en-US" sz="2800" b="1" dirty="0">
                          <a:latin typeface="Arial" pitchFamily="34" charset="0"/>
                          <a:ea typeface="Times New Roman"/>
                          <a:cs typeface="Arial" pitchFamily="34" charset="0"/>
                        </a:rPr>
                        <a:t>20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7345">
                <a:tc>
                  <a:txBody>
                    <a:bodyPr/>
                    <a:lstStyle/>
                    <a:p>
                      <a:pPr marL="0" marR="0">
                        <a:spcBef>
                          <a:spcPts val="0"/>
                        </a:spcBef>
                        <a:spcAft>
                          <a:spcPts val="600"/>
                        </a:spcAft>
                      </a:pPr>
                      <a:r>
                        <a:rPr lang="en-US" sz="2400" b="1" dirty="0">
                          <a:solidFill>
                            <a:schemeClr val="bg1"/>
                          </a:solidFill>
                          <a:latin typeface="Arial" pitchFamily="34" charset="0"/>
                          <a:ea typeface="Times New Roman"/>
                          <a:cs typeface="Arial" pitchFamily="34" charset="0"/>
                        </a:rPr>
                        <a:t>   Total Points </a:t>
                      </a:r>
                      <a:endParaRPr lang="en-US" sz="2400" dirty="0">
                        <a:solidFill>
                          <a:schemeClr val="bg1"/>
                        </a:solidFill>
                        <a:latin typeface="Arial" pitchFamily="34" charset="0"/>
                        <a:ea typeface="Times New Roman"/>
                        <a:cs typeface="Arial"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287B"/>
                    </a:solidFill>
                  </a:tcPr>
                </a:tc>
                <a:tc>
                  <a:txBody>
                    <a:bodyPr/>
                    <a:lstStyle/>
                    <a:p>
                      <a:pPr marL="0" marR="0" algn="ctr">
                        <a:spcBef>
                          <a:spcPts val="0"/>
                        </a:spcBef>
                        <a:spcAft>
                          <a:spcPts val="600"/>
                        </a:spcAft>
                      </a:pPr>
                      <a:r>
                        <a:rPr lang="en-US" sz="2800" b="1" dirty="0">
                          <a:latin typeface="Arial" pitchFamily="34" charset="0"/>
                          <a:ea typeface="Times New Roman"/>
                          <a:cs typeface="Arial" pitchFamily="34" charset="0"/>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77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883CCDA4-3EDD-4D9D-9668-B92940D7B864}" type="slidenum">
              <a:rPr lang="en-US" altLang="en-US" sz="1400">
                <a:solidFill>
                  <a:prstClr val="black"/>
                </a:solidFill>
              </a:rPr>
              <a:pPr eaLnBrk="1" hangingPunct="1">
                <a:spcBef>
                  <a:spcPct val="0"/>
                </a:spcBef>
                <a:buSzTx/>
                <a:buFontTx/>
                <a:buNone/>
              </a:pPr>
              <a:t>6</a:t>
            </a:fld>
            <a:endParaRPr lang="en-US" altLang="en-US" sz="1400">
              <a:solidFill>
                <a:prstClr val="black"/>
              </a:solidFill>
            </a:endParaRPr>
          </a:p>
        </p:txBody>
      </p:sp>
    </p:spTree>
    <p:extLst>
      <p:ext uri="{BB962C8B-B14F-4D97-AF65-F5344CB8AC3E}">
        <p14:creationId xmlns:p14="http://schemas.microsoft.com/office/powerpoint/2010/main" val="21263749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p:cNvSpPr>
            <a:spLocks noChangeArrowheads="1"/>
          </p:cNvSpPr>
          <p:nvPr/>
        </p:nvSpPr>
        <p:spPr bwMode="auto">
          <a:xfrm>
            <a:off x="381000" y="5257800"/>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a:solidFill>
                  <a:srgbClr val="FFFFFF"/>
                </a:solidFill>
                <a:cs typeface="Arial" panose="020B0604020202020204" pitchFamily="34" charset="0"/>
              </a:rPr>
              <a:t>Balance of Costs with Outcomes of Project</a:t>
            </a:r>
          </a:p>
        </p:txBody>
      </p:sp>
      <p:sp>
        <p:nvSpPr>
          <p:cNvPr id="119811" name="Title 1"/>
          <p:cNvSpPr>
            <a:spLocks noGrp="1"/>
          </p:cNvSpPr>
          <p:nvPr>
            <p:ph type="title"/>
          </p:nvPr>
        </p:nvSpPr>
        <p:spPr>
          <a:xfrm>
            <a:off x="381000" y="292100"/>
            <a:ext cx="7239000" cy="1536700"/>
          </a:xfrm>
          <a:solidFill>
            <a:schemeClr val="bg1"/>
          </a:solidFill>
        </p:spPr>
        <p:txBody>
          <a:bodyPr/>
          <a:lstStyle/>
          <a:p>
            <a:pPr algn="ctr"/>
            <a:br>
              <a:rPr lang="en-US" altLang="en-US" dirty="0"/>
            </a:br>
            <a:br>
              <a:rPr lang="en-US" altLang="en-US" dirty="0"/>
            </a:br>
            <a:br>
              <a:rPr lang="en-US" altLang="en-US" dirty="0"/>
            </a:br>
            <a:br>
              <a:rPr lang="en-US" altLang="en-US" dirty="0"/>
            </a:br>
            <a:br>
              <a:rPr lang="en-US" altLang="en-US" dirty="0"/>
            </a:br>
            <a:r>
              <a:rPr lang="en-US" altLang="en-US" sz="3600" b="1" dirty="0">
                <a:solidFill>
                  <a:schemeClr val="tx1"/>
                </a:solidFill>
                <a:cs typeface="Arial" panose="020B0604020202020204" pitchFamily="34" charset="0"/>
              </a:rPr>
              <a:t>Selection Criterion: </a:t>
            </a:r>
            <a:br>
              <a:rPr lang="en-US" altLang="en-US" sz="3600" b="1" dirty="0">
                <a:solidFill>
                  <a:schemeClr val="tx1"/>
                </a:solidFill>
                <a:cs typeface="Arial" panose="020B0604020202020204" pitchFamily="34" charset="0"/>
              </a:rPr>
            </a:br>
            <a:r>
              <a:rPr lang="en-US" altLang="en-US" sz="3600" b="1" dirty="0">
                <a:solidFill>
                  <a:schemeClr val="tx1"/>
                </a:solidFill>
                <a:cs typeface="Arial" panose="020B0604020202020204" pitchFamily="34" charset="0"/>
              </a:rPr>
              <a:t>Quality of the Project Design</a:t>
            </a:r>
          </a:p>
        </p:txBody>
      </p:sp>
      <p:sp>
        <p:nvSpPr>
          <p:cNvPr id="119820" name="Rectangle 16"/>
          <p:cNvSpPr>
            <a:spLocks noChangeArrowheads="1"/>
          </p:cNvSpPr>
          <p:nvPr/>
        </p:nvSpPr>
        <p:spPr bwMode="auto">
          <a:xfrm>
            <a:off x="5988205" y="2109439"/>
            <a:ext cx="2743200" cy="1714500"/>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a:solidFill>
                  <a:srgbClr val="FFFFFF"/>
                </a:solidFill>
                <a:cs typeface="Arial" panose="020B0604020202020204" pitchFamily="34" charset="0"/>
              </a:rPr>
              <a:t>Does our Logic Model reflect research and evaluation that support your project design being effective?</a:t>
            </a:r>
          </a:p>
        </p:txBody>
      </p:sp>
      <p:sp>
        <p:nvSpPr>
          <p:cNvPr id="10" name="TextBox 9"/>
          <p:cNvSpPr txBox="1"/>
          <p:nvPr/>
        </p:nvSpPr>
        <p:spPr>
          <a:xfrm>
            <a:off x="765174" y="2133600"/>
            <a:ext cx="5076825" cy="4093428"/>
          </a:xfrm>
          <a:prstGeom prst="rect">
            <a:avLst/>
          </a:prstGeom>
          <a:noFill/>
        </p:spPr>
        <p:txBody>
          <a:bodyPr wrap="square">
            <a:spAutoFit/>
          </a:bodyPr>
          <a:lstStyle/>
          <a:p>
            <a:pPr fontAlgn="base">
              <a:spcBef>
                <a:spcPct val="0"/>
              </a:spcBef>
              <a:spcAft>
                <a:spcPct val="0"/>
              </a:spcAft>
              <a:defRPr/>
            </a:pPr>
            <a:r>
              <a:rPr lang="en-US" sz="2200" dirty="0">
                <a:solidFill>
                  <a:prstClr val="black"/>
                </a:solidFill>
                <a:cs typeface="Arial" charset="0"/>
              </a:rPr>
              <a:t>1. The extent to which the proposed project demonstrates a rationale.</a:t>
            </a:r>
          </a:p>
          <a:p>
            <a:pPr marL="457200" indent="-457200" fontAlgn="base">
              <a:spcBef>
                <a:spcPct val="0"/>
              </a:spcBef>
              <a:spcAft>
                <a:spcPct val="0"/>
              </a:spcAft>
              <a:buFont typeface="+mj-lt"/>
              <a:buAutoNum type="arabicPeriod"/>
              <a:defRPr/>
            </a:pPr>
            <a:endParaRPr lang="en-US" sz="2200" dirty="0">
              <a:solidFill>
                <a:prstClr val="black"/>
              </a:solidFill>
              <a:cs typeface="Arial" charset="0"/>
            </a:endParaRPr>
          </a:p>
          <a:p>
            <a:pPr marL="457200" indent="-457200" fontAlgn="base">
              <a:spcBef>
                <a:spcPct val="0"/>
              </a:spcBef>
              <a:spcAft>
                <a:spcPct val="0"/>
              </a:spcAft>
              <a:buFont typeface="+mj-lt"/>
              <a:buAutoNum type="arabicPeriod"/>
              <a:defRPr/>
            </a:pPr>
            <a:endParaRPr lang="en-US" sz="2200" dirty="0">
              <a:solidFill>
                <a:prstClr val="black"/>
              </a:solidFill>
              <a:cs typeface="Arial" charset="0"/>
            </a:endParaRPr>
          </a:p>
          <a:p>
            <a:pPr marL="457200" indent="-457200" fontAlgn="base">
              <a:spcBef>
                <a:spcPct val="0"/>
              </a:spcBef>
              <a:spcAft>
                <a:spcPct val="0"/>
              </a:spcAft>
              <a:buFont typeface="+mj-lt"/>
              <a:buAutoNum type="arabicPeriod"/>
              <a:defRPr/>
            </a:pPr>
            <a:endParaRPr lang="en-US" sz="2200" dirty="0">
              <a:solidFill>
                <a:prstClr val="black"/>
              </a:solidFill>
              <a:cs typeface="Arial" charset="0"/>
            </a:endParaRPr>
          </a:p>
          <a:p>
            <a:pPr fontAlgn="base">
              <a:spcBef>
                <a:spcPct val="0"/>
              </a:spcBef>
              <a:spcAft>
                <a:spcPct val="0"/>
              </a:spcAft>
              <a:defRPr/>
            </a:pPr>
            <a:r>
              <a:rPr lang="en-US" sz="2200" dirty="0">
                <a:solidFill>
                  <a:prstClr val="black"/>
                </a:solidFill>
                <a:cs typeface="Arial" charset="0"/>
              </a:rPr>
              <a:t> </a:t>
            </a:r>
          </a:p>
          <a:p>
            <a:pPr fontAlgn="base">
              <a:spcBef>
                <a:spcPct val="0"/>
              </a:spcBef>
              <a:spcAft>
                <a:spcPct val="0"/>
              </a:spcAft>
              <a:defRPr/>
            </a:pPr>
            <a:endParaRPr lang="en-US" sz="2200" dirty="0">
              <a:solidFill>
                <a:prstClr val="black"/>
              </a:solidFill>
              <a:cs typeface="Arial" charset="0"/>
            </a:endParaRPr>
          </a:p>
          <a:p>
            <a:pPr fontAlgn="base">
              <a:spcBef>
                <a:spcPct val="0"/>
              </a:spcBef>
              <a:spcAft>
                <a:spcPct val="0"/>
              </a:spcAft>
              <a:defRPr/>
            </a:pPr>
            <a:r>
              <a:rPr lang="en-US" sz="2200" dirty="0">
                <a:solidFill>
                  <a:prstClr val="black"/>
                </a:solidFill>
                <a:cs typeface="Arial" charset="0"/>
              </a:rPr>
              <a:t>2. The extent </a:t>
            </a:r>
            <a:r>
              <a:rPr lang="en-US" sz="2200" dirty="0">
                <a:cs typeface="Arial" charset="0"/>
              </a:rPr>
              <a:t>to which </a:t>
            </a:r>
            <a:r>
              <a:rPr lang="en-US" sz="2200" dirty="0">
                <a:solidFill>
                  <a:prstClr val="black"/>
                </a:solidFill>
                <a:cs typeface="Arial" charset="0"/>
              </a:rPr>
              <a:t>goals,  objectives, and outcomes to be achieved by the proposed project are clearly specified and measureable.</a:t>
            </a:r>
            <a:r>
              <a:rPr lang="en-US" dirty="0">
                <a:solidFill>
                  <a:prstClr val="black"/>
                </a:solidFill>
                <a:cs typeface="Arial" charset="0"/>
              </a:rPr>
              <a:t>	</a:t>
            </a:r>
          </a:p>
          <a:p>
            <a:pPr fontAlgn="base">
              <a:spcBef>
                <a:spcPct val="0"/>
              </a:spcBef>
              <a:spcAft>
                <a:spcPct val="0"/>
              </a:spcAft>
              <a:defRPr/>
            </a:pPr>
            <a:endParaRPr lang="en-US" dirty="0">
              <a:solidFill>
                <a:prstClr val="black"/>
              </a:solidFill>
              <a:cs typeface="Arial" charset="0"/>
            </a:endParaRPr>
          </a:p>
        </p:txBody>
      </p:sp>
      <p:sp>
        <p:nvSpPr>
          <p:cNvPr id="1198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13EAB8AA-CD31-4E50-9350-B3DF8C9BDE67}" type="slidenum">
              <a:rPr lang="en-US" altLang="en-US" sz="1400">
                <a:solidFill>
                  <a:prstClr val="black"/>
                </a:solidFill>
              </a:rPr>
              <a:pPr eaLnBrk="1" hangingPunct="1">
                <a:spcBef>
                  <a:spcPct val="0"/>
                </a:spcBef>
                <a:buSzTx/>
                <a:buFontTx/>
                <a:buNone/>
              </a:pPr>
              <a:t>7</a:t>
            </a:fld>
            <a:endParaRPr lang="en-US" altLang="en-US" sz="1400">
              <a:solidFill>
                <a:prstClr val="black"/>
              </a:solidFill>
            </a:endParaRPr>
          </a:p>
        </p:txBody>
      </p:sp>
      <p:sp>
        <p:nvSpPr>
          <p:cNvPr id="119815" name="Rectangle 16"/>
          <p:cNvSpPr>
            <a:spLocks noChangeArrowheads="1"/>
          </p:cNvSpPr>
          <p:nvPr/>
        </p:nvSpPr>
        <p:spPr bwMode="auto">
          <a:xfrm>
            <a:off x="5943600" y="4567237"/>
            <a:ext cx="2743200" cy="1381125"/>
          </a:xfrm>
          <a:prstGeom prst="rect">
            <a:avLst/>
          </a:prstGeom>
          <a:solidFill>
            <a:srgbClr val="0D287B"/>
          </a:solidFill>
          <a:ln w="12700" algn="ctr">
            <a:solidFill>
              <a:schemeClr val="tx1"/>
            </a:solidFill>
            <a:miter lim="800000"/>
            <a:headEnd/>
            <a:tailEnd/>
          </a:ln>
          <a:effectLst>
            <a:outerShdw dist="38100" dir="2700000" algn="tl" rotWithShape="0">
              <a:srgbClr val="808080">
                <a:alpha val="39998"/>
              </a:srgbClr>
            </a:outerShdw>
          </a:effectLst>
        </p:spPr>
        <p:txBody>
          <a:bodyPr anchor="ct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1800" b="1" dirty="0">
                <a:solidFill>
                  <a:srgbClr val="FFFFFF"/>
                </a:solidFill>
                <a:cs typeface="Arial" panose="020B0604020202020204" pitchFamily="34" charset="0"/>
              </a:rPr>
              <a:t>Are your project objectives S.M.A.R.T?</a:t>
            </a:r>
          </a:p>
        </p:txBody>
      </p:sp>
      <p:sp>
        <p:nvSpPr>
          <p:cNvPr id="119816" name="AutoShape 11" descr="Image result for heart"/>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1800">
              <a:solidFill>
                <a:prstClr val="black"/>
              </a:solidFill>
              <a:cs typeface="Arial" panose="020B0604020202020204" pitchFamily="34" charset="0"/>
            </a:endParaRPr>
          </a:p>
        </p:txBody>
      </p:sp>
      <p:sp>
        <p:nvSpPr>
          <p:cNvPr id="119817" name="AutoShape 13" descr="Image result for heart"/>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1800">
              <a:solidFill>
                <a:prstClr val="black"/>
              </a:solidFill>
              <a:cs typeface="Arial" panose="020B0604020202020204" pitchFamily="34" charset="0"/>
            </a:endParaRPr>
          </a:p>
        </p:txBody>
      </p:sp>
      <p:sp>
        <p:nvSpPr>
          <p:cNvPr id="119818" name="AutoShape 15" descr="Image result for heart"/>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Tx/>
              <a:buNone/>
            </a:pPr>
            <a:endParaRPr lang="en-US" altLang="en-US" sz="1800">
              <a:solidFill>
                <a:prstClr val="black"/>
              </a:solidFill>
              <a:cs typeface="Arial" panose="020B0604020202020204" pitchFamily="34" charset="0"/>
            </a:endParaRPr>
          </a:p>
        </p:txBody>
      </p:sp>
      <p:pic>
        <p:nvPicPr>
          <p:cNvPr id="11981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211138"/>
            <a:ext cx="1214438"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1068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What is a Logic Model?</a:t>
            </a:r>
          </a:p>
        </p:txBody>
      </p:sp>
      <p:sp>
        <p:nvSpPr>
          <p:cNvPr id="3" name="Content Placeholder 2"/>
          <p:cNvSpPr>
            <a:spLocks noGrp="1"/>
          </p:cNvSpPr>
          <p:nvPr>
            <p:ph sz="quarter" idx="1"/>
          </p:nvPr>
        </p:nvSpPr>
        <p:spPr>
          <a:xfrm>
            <a:off x="609600" y="1447800"/>
            <a:ext cx="8077200" cy="4572000"/>
          </a:xfrm>
        </p:spPr>
        <p:txBody>
          <a:bodyPr/>
          <a:lstStyle/>
          <a:p>
            <a:pPr marL="0" indent="0">
              <a:buNone/>
            </a:pPr>
            <a:r>
              <a:rPr lang="en-US" sz="2000" dirty="0"/>
              <a:t>A Logic Model is a visual diagram that illustrates how your project will work. Logic models communicate a project’s vision, objectives, and goals to their internal team and stakeholders. Logic Models can also be used in program planning, implementation, evaluation, and  communication.</a:t>
            </a:r>
          </a:p>
          <a:p>
            <a:pPr marL="0" indent="0">
              <a:buNone/>
            </a:pPr>
            <a:endParaRPr lang="en-US" sz="2000" dirty="0"/>
          </a:p>
          <a:p>
            <a:r>
              <a:rPr lang="en-US" sz="2000" dirty="0"/>
              <a:t>Logic Models reflect the goals and activities in the grantee’s application.</a:t>
            </a:r>
          </a:p>
          <a:p>
            <a:r>
              <a:rPr lang="en-US" sz="2000" dirty="0"/>
              <a:t>Logic Models identify the grantee’s projects and each project’s expected outcome.</a:t>
            </a:r>
          </a:p>
          <a:p>
            <a:r>
              <a:rPr lang="en-US" sz="2000" dirty="0"/>
              <a:t>Logic Models identify sustainable changes for the grantee.</a:t>
            </a:r>
          </a:p>
          <a:p>
            <a:r>
              <a:rPr lang="en-US" sz="2000" dirty="0"/>
              <a:t>Logic models contain appropriate information to serve as a communication tool to grantee stakeholders. </a:t>
            </a:r>
          </a:p>
          <a:p>
            <a:endParaRPr lang="en-US" sz="1600" dirty="0"/>
          </a:p>
        </p:txBody>
      </p:sp>
      <p:sp>
        <p:nvSpPr>
          <p:cNvPr id="4" name="Slide Number Placeholder 3"/>
          <p:cNvSpPr>
            <a:spLocks noGrp="1"/>
          </p:cNvSpPr>
          <p:nvPr>
            <p:ph type="sldNum" sz="quarter" idx="10"/>
          </p:nvPr>
        </p:nvSpPr>
        <p:spPr/>
        <p:txBody>
          <a:bodyPr/>
          <a:lstStyle/>
          <a:p>
            <a:fld id="{DFEB4CA8-12BE-4B53-A681-772B1984DB55}" type="slidenum">
              <a:rPr lang="en-US" altLang="en-US" smtClean="0">
                <a:solidFill>
                  <a:prstClr val="black"/>
                </a:solidFill>
              </a:rPr>
              <a:pPr/>
              <a:t>8</a:t>
            </a:fld>
            <a:endParaRPr lang="en-US" altLang="en-US">
              <a:solidFill>
                <a:prstClr val="black"/>
              </a:solidFill>
            </a:endParaRPr>
          </a:p>
        </p:txBody>
      </p:sp>
    </p:spTree>
    <p:extLst>
      <p:ext uri="{BB962C8B-B14F-4D97-AF65-F5344CB8AC3E}">
        <p14:creationId xmlns:p14="http://schemas.microsoft.com/office/powerpoint/2010/main" val="41088163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9</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endParaRPr lang="en-US" altLang="en-US" sz="3600" b="1" dirty="0">
              <a:solidFill>
                <a:prstClr val="black"/>
              </a:solidFill>
              <a:cs typeface="Arial" panose="020B0604020202020204" pitchFamily="34" charset="0"/>
            </a:endParaRPr>
          </a:p>
        </p:txBody>
      </p:sp>
      <p:sp>
        <p:nvSpPr>
          <p:cNvPr id="4" name="Content Placeholder 2"/>
          <p:cNvSpPr txBox="1">
            <a:spLocks/>
          </p:cNvSpPr>
          <p:nvPr/>
        </p:nvSpPr>
        <p:spPr>
          <a:xfrm>
            <a:off x="459827" y="876822"/>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9317" y="1225689"/>
            <a:ext cx="8229600" cy="5262979"/>
          </a:xfrm>
          <a:prstGeom prst="rect">
            <a:avLst/>
          </a:prstGeom>
        </p:spPr>
        <p:txBody>
          <a:bodyPr wrap="square">
            <a:spAutoFit/>
          </a:bodyPr>
          <a:lstStyle/>
          <a:p>
            <a:pPr lvl="1" algn="ctr" eaLnBrk="0" fontAlgn="base" hangingPunct="0">
              <a:spcBef>
                <a:spcPts val="575"/>
              </a:spcBef>
              <a:spcAft>
                <a:spcPct val="0"/>
              </a:spcAft>
              <a:buSzPct val="85000"/>
              <a:defRPr/>
            </a:pPr>
            <a:r>
              <a:rPr lang="en-US" sz="2000" u="sng" dirty="0">
                <a:solidFill>
                  <a:srgbClr val="696464"/>
                </a:solidFill>
                <a:cs typeface="Arial" panose="020B0604020202020204" pitchFamily="34" charset="0"/>
                <a:hlinkClick r:id="rId3"/>
              </a:rPr>
              <a:t>http://ies.ed.gov/ncee/edlabs/regions/pacific/pdf/REL_2014025.pdf</a:t>
            </a:r>
            <a:endParaRPr lang="en-US" sz="2000" dirty="0">
              <a:solidFill>
                <a:srgbClr val="696464"/>
              </a:solidFill>
              <a:cs typeface="Arial" panose="020B0604020202020204" pitchFamily="34" charset="0"/>
            </a:endParaRPr>
          </a:p>
          <a:p>
            <a:pPr lvl="1" algn="ctr" eaLnBrk="0" fontAlgn="base" hangingPunct="0">
              <a:spcBef>
                <a:spcPts val="575"/>
              </a:spcBef>
              <a:spcAft>
                <a:spcPct val="0"/>
              </a:spcAft>
              <a:buSzPct val="85000"/>
              <a:defRPr/>
            </a:pPr>
            <a:r>
              <a:rPr lang="en-US" sz="2000" u="sng" dirty="0">
                <a:solidFill>
                  <a:srgbClr val="696464"/>
                </a:solidFill>
                <a:cs typeface="Arial" panose="020B0604020202020204" pitchFamily="34" charset="0"/>
                <a:hlinkClick r:id="rId4"/>
              </a:rPr>
              <a:t>http://ies.ed.gov/ncee/edlabs/regions/pacific/pdf/REL_2014007.pdf</a:t>
            </a:r>
            <a:endParaRPr lang="en-US" sz="2000" dirty="0">
              <a:solidFill>
                <a:srgbClr val="696464"/>
              </a:solidFill>
              <a:cs typeface="Arial" panose="020B0604020202020204" pitchFamily="34" charset="0"/>
            </a:endParaRPr>
          </a:p>
          <a:p>
            <a:pPr lvl="1" algn="ctr" eaLnBrk="0" fontAlgn="base" hangingPunct="0">
              <a:spcBef>
                <a:spcPts val="575"/>
              </a:spcBef>
              <a:spcAft>
                <a:spcPct val="0"/>
              </a:spcAft>
              <a:buSzPct val="85000"/>
              <a:defRPr/>
            </a:pPr>
            <a:r>
              <a:rPr lang="en-US" sz="2000" u="sng" dirty="0">
                <a:solidFill>
                  <a:srgbClr val="696464"/>
                </a:solidFill>
                <a:cs typeface="Arial" panose="020B0604020202020204" pitchFamily="34" charset="0"/>
                <a:hlinkClick r:id="rId5"/>
              </a:rPr>
              <a:t>http://ies.ed.gov/ncee/edlabs/regions/pacific/pdf/REL_2014011.pdf</a:t>
            </a:r>
            <a:endParaRPr lang="en-US" sz="2000" dirty="0">
              <a:solidFill>
                <a:srgbClr val="696464"/>
              </a:solidFill>
              <a:cs typeface="Arial" panose="020B0604020202020204" pitchFamily="34" charset="0"/>
            </a:endParaRPr>
          </a:p>
          <a:p>
            <a:pPr lvl="1" algn="ctr" eaLnBrk="0" fontAlgn="base" hangingPunct="0">
              <a:spcBef>
                <a:spcPts val="575"/>
              </a:spcBef>
              <a:spcAft>
                <a:spcPct val="0"/>
              </a:spcAft>
              <a:buSzPct val="85000"/>
              <a:defRPr/>
            </a:pPr>
            <a:r>
              <a:rPr lang="en-US" sz="2000" u="sng" dirty="0">
                <a:solidFill>
                  <a:srgbClr val="696464"/>
                </a:solidFill>
                <a:cs typeface="Arial" panose="020B0604020202020204" pitchFamily="34" charset="0"/>
                <a:hlinkClick r:id="rId6"/>
              </a:rPr>
              <a:t>http://ies.ed.gov/ncee/edlabs/regions/pacific/pdf/REL_2014034.pdf</a:t>
            </a:r>
            <a:endParaRPr lang="en-US" sz="2000" dirty="0">
              <a:solidFill>
                <a:srgbClr val="000000"/>
              </a:solidFill>
              <a:latin typeface="Georgia"/>
              <a:cs typeface="Times New Roman"/>
            </a:endParaRPr>
          </a:p>
          <a:p>
            <a:pPr lvl="1" eaLnBrk="0" fontAlgn="base" hangingPunct="0">
              <a:spcBef>
                <a:spcPts val="575"/>
              </a:spcBef>
              <a:spcAft>
                <a:spcPct val="0"/>
              </a:spcAft>
              <a:buSzPct val="85000"/>
              <a:defRPr/>
            </a:pPr>
            <a:r>
              <a:rPr lang="en-US" sz="2000" u="sng" dirty="0">
                <a:solidFill>
                  <a:srgbClr val="1F497D"/>
                </a:solidFill>
                <a:ea typeface="Calibri"/>
                <a:cs typeface="Times New Roman"/>
                <a:hlinkClick r:id="rId7"/>
              </a:rPr>
              <a:t> http://relpacific.mcrel.org/resources/elm-app</a:t>
            </a:r>
            <a:endParaRPr lang="en-US" sz="2000" dirty="0">
              <a:solidFill>
                <a:srgbClr val="000000"/>
              </a:solidFill>
              <a:ea typeface="Calibri"/>
              <a:cs typeface="Times New Roman"/>
            </a:endParaRPr>
          </a:p>
          <a:p>
            <a:pPr lvl="1" eaLnBrk="0" fontAlgn="base" hangingPunct="0">
              <a:buSzPct val="85000"/>
              <a:defRPr/>
            </a:pPr>
            <a:r>
              <a:rPr lang="en-US" sz="2000" u="sng" dirty="0">
                <a:solidFill>
                  <a:srgbClr val="1F497D"/>
                </a:solidFill>
                <a:ea typeface="Calibri"/>
                <a:cs typeface="Times New Roman"/>
                <a:hlinkClick r:id="rId8"/>
              </a:rPr>
              <a:t>http://relpacific.mcrel.org/resources/pomt-app</a:t>
            </a:r>
            <a:endParaRPr lang="en-US" sz="2000" u="sng" dirty="0">
              <a:solidFill>
                <a:srgbClr val="1F497D"/>
              </a:solidFill>
              <a:ea typeface="Calibri"/>
              <a:cs typeface="Times New Roman"/>
            </a:endParaRPr>
          </a:p>
          <a:p>
            <a:pPr lvl="1" eaLnBrk="0" fontAlgn="base" hangingPunct="0">
              <a:buSzPct val="85000"/>
              <a:defRPr/>
            </a:pPr>
            <a:r>
              <a:rPr lang="en-US" sz="2000" u="sng" dirty="0">
                <a:solidFill>
                  <a:srgbClr val="1F497D"/>
                </a:solidFill>
                <a:ea typeface="Calibri"/>
                <a:cs typeface="Times New Roman"/>
                <a:hlinkClick r:id="rId9"/>
              </a:rPr>
              <a:t>https://tqp.grads360.org/#program/2017-tqp-new-grantee-meeting</a:t>
            </a:r>
            <a:endParaRPr lang="en-US" sz="2000" u="sng" dirty="0">
              <a:solidFill>
                <a:srgbClr val="1F497D"/>
              </a:solidFill>
              <a:ea typeface="Calibri"/>
              <a:cs typeface="Times New Roman"/>
            </a:endParaRPr>
          </a:p>
          <a:p>
            <a:pPr lvl="1" algn="ctr" eaLnBrk="0" fontAlgn="base" hangingPunct="0">
              <a:buSzPct val="85000"/>
              <a:defRPr/>
            </a:pPr>
            <a:r>
              <a:rPr lang="en-US" sz="2000" u="sng" dirty="0">
                <a:solidFill>
                  <a:srgbClr val="1F497D"/>
                </a:solidFill>
                <a:ea typeface="Calibri"/>
                <a:cs typeface="Times New Roman"/>
                <a:hlinkClick r:id="rId10"/>
              </a:rPr>
              <a:t>https://tqp.grads360.org/services/PDCService.svc/GetPDCDocumentFile?fileId=28615</a:t>
            </a:r>
            <a:endParaRPr lang="en-US" sz="2000" u="sng" dirty="0">
              <a:solidFill>
                <a:srgbClr val="1F497D"/>
              </a:solidFill>
              <a:ea typeface="Calibri"/>
              <a:cs typeface="Times New Roman"/>
            </a:endParaRPr>
          </a:p>
          <a:p>
            <a:pPr lvl="1" eaLnBrk="0" fontAlgn="base" hangingPunct="0">
              <a:buSzPct val="85000"/>
              <a:defRPr/>
            </a:pPr>
            <a:r>
              <a:rPr lang="en-US" sz="2000" u="sng" dirty="0">
                <a:solidFill>
                  <a:srgbClr val="1F497D"/>
                </a:solidFill>
                <a:ea typeface="Calibri"/>
                <a:cs typeface="Times New Roman"/>
                <a:hlinkClick r:id="rId11"/>
              </a:rPr>
              <a:t>https://www.wkkf.org/resource-directory/resource/2006/02/wk-kellogg-foundation-logic-model-development-guide</a:t>
            </a:r>
            <a:endParaRPr lang="en-US" sz="2000" u="sng" dirty="0">
              <a:solidFill>
                <a:srgbClr val="1F497D"/>
              </a:solidFill>
              <a:ea typeface="Calibri"/>
              <a:cs typeface="Times New Roman"/>
            </a:endParaRPr>
          </a:p>
          <a:p>
            <a:pPr algn="ctr" eaLnBrk="0" fontAlgn="base" hangingPunct="0">
              <a:buSzPct val="85000"/>
              <a:defRPr/>
            </a:pPr>
            <a:endParaRPr lang="en-US" sz="2400" u="sng" dirty="0">
              <a:solidFill>
                <a:srgbClr val="1F497D"/>
              </a:solidFill>
              <a:ea typeface="Calibri"/>
              <a:cs typeface="Times New Roman"/>
            </a:endParaRPr>
          </a:p>
          <a:p>
            <a:pPr eaLnBrk="0" fontAlgn="base" hangingPunct="0">
              <a:buSzPct val="85000"/>
              <a:defRPr/>
            </a:pPr>
            <a:r>
              <a:rPr lang="en-US" sz="2400" dirty="0">
                <a:solidFill>
                  <a:srgbClr val="000000"/>
                </a:solidFill>
                <a:ea typeface="Calibri"/>
                <a:cs typeface="Times New Roman"/>
              </a:rPr>
              <a:t>*Resources are from the Institute of Educational Sciences   at the U.S. Department of Education</a:t>
            </a:r>
            <a:r>
              <a:rPr lang="en-US" sz="2400" dirty="0">
                <a:solidFill>
                  <a:srgbClr val="696464"/>
                </a:solidFill>
                <a:cs typeface="Arial" panose="020B0604020202020204" pitchFamily="34" charset="0"/>
              </a:rPr>
              <a:t> </a:t>
            </a:r>
            <a:r>
              <a:rPr lang="en-US" sz="2400" dirty="0">
                <a:solidFill>
                  <a:prstClr val="black"/>
                </a:solidFill>
                <a:cs typeface="Arial" panose="020B0604020202020204" pitchFamily="34" charset="0"/>
              </a:rPr>
              <a:t>and AEM Education Services.</a:t>
            </a:r>
            <a:endParaRPr lang="en-US" sz="2400" dirty="0">
              <a:solidFill>
                <a:prstClr val="black"/>
              </a:solidFill>
              <a:ea typeface="Calibri"/>
              <a:cs typeface="Times New Roman"/>
            </a:endParaRPr>
          </a:p>
        </p:txBody>
      </p:sp>
      <p:sp>
        <p:nvSpPr>
          <p:cNvPr id="5" name="Rectangle 4"/>
          <p:cNvSpPr/>
          <p:nvPr/>
        </p:nvSpPr>
        <p:spPr>
          <a:xfrm>
            <a:off x="751490" y="228600"/>
            <a:ext cx="7620000" cy="677108"/>
          </a:xfrm>
          <a:prstGeom prst="rect">
            <a:avLst/>
          </a:prstGeom>
        </p:spPr>
        <p:txBody>
          <a:bodyPr wrap="square">
            <a:spAutoFit/>
          </a:bodyPr>
          <a:lstStyle/>
          <a:p>
            <a:pPr algn="ctr" fontAlgn="base">
              <a:spcBef>
                <a:spcPct val="0"/>
              </a:spcBef>
              <a:spcAft>
                <a:spcPct val="0"/>
              </a:spcAft>
            </a:pPr>
            <a:r>
              <a:rPr lang="en-US" sz="3800" b="1" dirty="0">
                <a:solidFill>
                  <a:prstClr val="black"/>
                </a:solidFill>
                <a:cs typeface="Arial" panose="020B0604020202020204" pitchFamily="34" charset="0"/>
              </a:rPr>
              <a:t>Sample Logic Model Resources</a:t>
            </a:r>
          </a:p>
        </p:txBody>
      </p:sp>
    </p:spTree>
    <p:extLst>
      <p:ext uri="{BB962C8B-B14F-4D97-AF65-F5344CB8AC3E}">
        <p14:creationId xmlns:p14="http://schemas.microsoft.com/office/powerpoint/2010/main" val="2964281475"/>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6DCCD7D132B4CBEF5D182FF14F4BE" ma:contentTypeVersion="1" ma:contentTypeDescription="Create a new document." ma:contentTypeScope="" ma:versionID="3f719001c7d56c13f555ac51c38aa358">
  <xsd:schema xmlns:xsd="http://www.w3.org/2001/XMLSchema" xmlns:xs="http://www.w3.org/2001/XMLSchema" xmlns:p="http://schemas.microsoft.com/office/2006/metadata/properties" targetNamespace="http://schemas.microsoft.com/office/2006/metadata/properties" ma:root="true" ma:fieldsID="bdd6563ea8658093abef31e3462c3c0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572B53-6963-4CE5-800B-DDB18DF6366C}">
  <ds:schemaRefs>
    <ds:schemaRef ds:uri="http://schemas.microsoft.com/sharepoint/v3/contenttype/forms"/>
  </ds:schemaRefs>
</ds:datastoreItem>
</file>

<file path=customXml/itemProps2.xml><?xml version="1.0" encoding="utf-8"?>
<ds:datastoreItem xmlns:ds="http://schemas.openxmlformats.org/officeDocument/2006/customXml" ds:itemID="{D5932188-2C48-4822-8533-77F0DDBCFD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E730824-E558-41A3-BE1D-DB8CE7CCF46A}">
  <ds:schemaRefs>
    <ds:schemaRef ds:uri="http://schemas.microsoft.com/office/2006/documentManagement/types"/>
    <ds:schemaRef ds:uri="http://purl.org/dc/dcmitype/"/>
    <ds:schemaRef ds:uri="http://www.w3.org/XML/1998/namespace"/>
    <ds:schemaRef ds:uri="http://purl.org/dc/terms/"/>
    <ds:schemaRef ds:uri="http://purl.org/dc/elements/1.1/"/>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3151</TotalTime>
  <Words>3803</Words>
  <Application>Microsoft Office PowerPoint</Application>
  <PresentationFormat>On-screen Show (4:3)</PresentationFormat>
  <Paragraphs>279</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Franklin Gothic Book</vt:lpstr>
      <vt:lpstr>Georgia</vt:lpstr>
      <vt:lpstr>Perpetua</vt:lpstr>
      <vt:lpstr>Wingdings</vt:lpstr>
      <vt:lpstr>Wingdings 2</vt:lpstr>
      <vt:lpstr>Equity</vt:lpstr>
      <vt:lpstr>Teacher Quality Partnership (TQP) Grant Competition FY 2019</vt:lpstr>
      <vt:lpstr>PowerPoint Presentation</vt:lpstr>
      <vt:lpstr>PowerPoint Presentation</vt:lpstr>
      <vt:lpstr>PowerPoint Presentation</vt:lpstr>
      <vt:lpstr>PowerPoint Presentation</vt:lpstr>
      <vt:lpstr>PowerPoint Presentation</vt:lpstr>
      <vt:lpstr>     Selection Criterion:  Quality of the Project Design</vt:lpstr>
      <vt:lpstr>What is a Logic Model?</vt:lpstr>
      <vt:lpstr>PowerPoint Presentation</vt:lpstr>
      <vt:lpstr>        Selection Criterion:  Quality of the Project Design</vt:lpstr>
      <vt:lpstr>Selection Criterion:   Adequacy of Resources</vt:lpstr>
      <vt:lpstr>NOTE:  Adequacy of Resources </vt:lpstr>
      <vt:lpstr>Selection Criterion: Quality of the Management Plan and Personnel</vt:lpstr>
      <vt:lpstr>Selection Criterion: Quality of Project Evaluation</vt:lpstr>
      <vt:lpstr>PowerPoint Presentation</vt:lpstr>
      <vt:lpstr>PowerPoint Presentation</vt:lpstr>
      <vt:lpstr>TQP Competition Resources</vt:lpstr>
      <vt:lpstr>TQP Competition Resources</vt:lpstr>
      <vt:lpstr>TQP Competition Reminders</vt:lpstr>
      <vt:lpstr>PowerPoint Presentation</vt:lpstr>
      <vt:lpstr>Thank you for your interest in  the TQP Grant Program. </vt:lpstr>
    </vt:vector>
  </TitlesOfParts>
  <Company>U.S.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Quality Partnership (TQP) Grant Competition FY 2018</dc:title>
  <dc:creator>Howerton, Mia</dc:creator>
  <cp:lastModifiedBy>Howerton, Mia</cp:lastModifiedBy>
  <cp:revision>57</cp:revision>
  <dcterms:created xsi:type="dcterms:W3CDTF">2018-05-11T15:10:03Z</dcterms:created>
  <dcterms:modified xsi:type="dcterms:W3CDTF">2019-04-12T17:44:36Z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0x0101005DD6DCCD7D132B4CBEF5D182FF14F4BE</vt:lpwstr>
  </property>
</Properties>
</file>