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2"/>
  </p:notesMasterIdLst>
  <p:sldIdLst>
    <p:sldId id="257" r:id="rId6"/>
    <p:sldId id="258" r:id="rId7"/>
    <p:sldId id="259" r:id="rId8"/>
    <p:sldId id="260" r:id="rId9"/>
    <p:sldId id="261" r:id="rId10"/>
    <p:sldId id="262" r:id="rId11"/>
    <p:sldId id="264" r:id="rId12"/>
    <p:sldId id="265" r:id="rId13"/>
    <p:sldId id="266" r:id="rId14"/>
    <p:sldId id="268" r:id="rId15"/>
    <p:sldId id="274" r:id="rId16"/>
    <p:sldId id="269" r:id="rId17"/>
    <p:sldId id="275" r:id="rId18"/>
    <p:sldId id="271" r:id="rId19"/>
    <p:sldId id="276" r:id="rId20"/>
    <p:sldId id="272"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werton, Mia" initials="mdh" lastIdx="4" clrIdx="0"/>
  <p:cmAuthor id="1" name="Ashlee Schmidt" initials="AS" lastIdx="3" clrIdx="1"/>
  <p:cmAuthor id="2" name="Schmidt, Ashlee" initials="SA" lastIdx="1" clrIdx="2">
    <p:extLst>
      <p:ext uri="{19B8F6BF-5375-455C-9EA6-DF929625EA0E}">
        <p15:presenceInfo xmlns:p15="http://schemas.microsoft.com/office/powerpoint/2012/main" userId="S::Ashlee.Schmidt@ed.gov::06a129df-43cb-4a21-8cd8-ea8d5a1f403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74" autoAdjust="0"/>
  </p:normalViewPr>
  <p:slideViewPr>
    <p:cSldViewPr>
      <p:cViewPr varScale="1">
        <p:scale>
          <a:sx n="50" d="100"/>
          <a:sy n="50" d="100"/>
        </p:scale>
        <p:origin x="1740" y="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4040C5D-55A2-4596-9ACE-9BDBC348BDFF}" type="datetimeFigureOut">
              <a:rPr lang="en-US" smtClean="0"/>
              <a:t>4/12/2019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43B1C0D-6A82-4AE2-8238-8B5E2F946AF8}" type="slidenum">
              <a:rPr lang="en-US" smtClean="0"/>
              <a:t>‹#›</a:t>
            </a:fld>
            <a:endParaRPr lang="en-US"/>
          </a:p>
        </p:txBody>
      </p:sp>
    </p:spTree>
    <p:extLst>
      <p:ext uri="{BB962C8B-B14F-4D97-AF65-F5344CB8AC3E}">
        <p14:creationId xmlns:p14="http://schemas.microsoft.com/office/powerpoint/2010/main" val="816816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000" dirty="0">
                <a:ea typeface="MS PGothic" panose="020B0600070205080204" pitchFamily="34" charset="-128"/>
              </a:rPr>
              <a:t>Hello and welcome to the Teacher Quality Partnership Application Information Webinar. I am Christine Miller, program officer with the TQP program. On behalf of the US Department of Education, the Office of Elementary and Secondary Education and the entire </a:t>
            </a:r>
            <a:r>
              <a:rPr lang="en-US" altLang="en-US" sz="1000" i="0" dirty="0">
                <a:ea typeface="MS PGothic" panose="020B0600070205080204" pitchFamily="34" charset="-128"/>
              </a:rPr>
              <a:t>program</a:t>
            </a:r>
            <a:r>
              <a:rPr lang="en-US" altLang="en-US" sz="1000" i="1" dirty="0">
                <a:ea typeface="MS PGothic" panose="020B0600070205080204" pitchFamily="34" charset="-128"/>
              </a:rPr>
              <a:t> </a:t>
            </a:r>
            <a:r>
              <a:rPr lang="en-US" altLang="en-US" sz="1000" dirty="0">
                <a:ea typeface="MS PGothic" panose="020B0600070205080204" pitchFamily="34" charset="-128"/>
              </a:rPr>
              <a:t>staff, I would like to welcome you  to this  webinar and thank you for your interest in the TQP program.</a:t>
            </a:r>
          </a:p>
          <a:p>
            <a:endParaRPr lang="en-US" altLang="en-US" sz="1000" dirty="0">
              <a:ea typeface="MS PGothic" panose="020B0600070205080204" pitchFamily="34" charset="-128"/>
            </a:endParaRPr>
          </a:p>
          <a:p>
            <a:r>
              <a:rPr lang="en-US" altLang="en-US" sz="1000" dirty="0">
                <a:ea typeface="MS PGothic" panose="020B0600070205080204" pitchFamily="34" charset="-128"/>
              </a:rPr>
              <a:t>The FY 19 TQP grant competition was announced on April 3</a:t>
            </a:r>
            <a:r>
              <a:rPr lang="en-US" altLang="en-US" sz="1000" dirty="0">
                <a:solidFill>
                  <a:srgbClr val="FF0000"/>
                </a:solidFill>
                <a:ea typeface="MS PGothic" panose="020B0600070205080204" pitchFamily="34" charset="-128"/>
              </a:rPr>
              <a:t>, 2019 </a:t>
            </a:r>
            <a:r>
              <a:rPr lang="en-US" altLang="en-US" sz="1000" dirty="0">
                <a:ea typeface="MS PGothic" panose="020B0600070205080204" pitchFamily="34" charset="-128"/>
              </a:rPr>
              <a:t>and we are excited to make new awards that will continue to improve the quality of  new teachers across this great nation.  </a:t>
            </a:r>
          </a:p>
          <a:p>
            <a:endParaRPr lang="en-US" altLang="en-US" sz="1000" dirty="0">
              <a:ea typeface="MS PGothic" panose="020B0600070205080204" pitchFamily="34" charset="-128"/>
            </a:endParaRPr>
          </a:p>
          <a:p>
            <a:r>
              <a:rPr lang="en-US" altLang="en-US" sz="1000" dirty="0">
                <a:ea typeface="MS PGothic" panose="020B0600070205080204" pitchFamily="34" charset="-128"/>
              </a:rPr>
              <a:t>Many of you may already be familiar with the requirements of the TQP program, but during these webinars, we will go over the specific FY 19 TQP competition details and requirements in an effort to provide technical assistance to applicants as you prepare to submit your applications.</a:t>
            </a:r>
          </a:p>
          <a:p>
            <a:endParaRPr lang="en-US" altLang="en-US" sz="1000" dirty="0">
              <a:ea typeface="MS PGothic"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10</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11</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a:p>
            <a:endParaRPr lang="en-US" dirty="0"/>
          </a:p>
          <a:p>
            <a:r>
              <a:rPr lang="en-US" dirty="0"/>
              <a:t>Keep in mind</a:t>
            </a:r>
            <a:r>
              <a:rPr lang="en-US" baseline="0" dirty="0"/>
              <a:t> the following:</a:t>
            </a:r>
          </a:p>
          <a:p>
            <a:pPr marL="171441" indent="-171441">
              <a:buFont typeface="Arial" panose="020B0604020202020204" pitchFamily="34" charset="0"/>
              <a:buChar char="•"/>
            </a:pPr>
            <a:r>
              <a:rPr lang="en-US" baseline="0" dirty="0"/>
              <a:t>The full definition for a Novice applicant is in the NIA and applicants must meet ALL THREE parts of the Novice Applicant definition;</a:t>
            </a:r>
          </a:p>
          <a:p>
            <a:pPr marL="171441" indent="-171441">
              <a:buFont typeface="Arial" panose="020B0604020202020204" pitchFamily="34" charset="0"/>
              <a:buChar char="•"/>
            </a:pPr>
            <a:r>
              <a:rPr lang="en-US" baseline="0" dirty="0"/>
              <a:t>The Novice applicant definition applies to </a:t>
            </a:r>
            <a:r>
              <a:rPr lang="en-US" i="0" baseline="0" dirty="0"/>
              <a:t>ALL members of the eligible partnership</a:t>
            </a:r>
            <a:r>
              <a:rPr lang="en-US" baseline="0" dirty="0"/>
              <a:t>.  </a:t>
            </a:r>
          </a:p>
          <a:p>
            <a:pPr marL="171441" indent="-171441">
              <a:buFont typeface="Arial" panose="020B0604020202020204" pitchFamily="34" charset="0"/>
              <a:buChar char="•"/>
            </a:pPr>
            <a:r>
              <a:rPr lang="en-US" baseline="0" dirty="0"/>
              <a:t>Finally, this definition only applies </a:t>
            </a:r>
            <a:r>
              <a:rPr lang="en-US" i="0" baseline="0" dirty="0"/>
              <a:t>if an applicant has actually been awarded a TQP grant</a:t>
            </a:r>
            <a:r>
              <a:rPr lang="en-US" baseline="0" dirty="0"/>
              <a:t>, not if you only applied for a grant but were not successful.</a:t>
            </a:r>
            <a:endParaRPr lang="en-US" dirty="0"/>
          </a:p>
          <a:p>
            <a:endParaRPr lang="en-US" dirty="0"/>
          </a:p>
          <a:p>
            <a:r>
              <a:rPr lang="en-US" dirty="0"/>
              <a:t>This competitive</a:t>
            </a:r>
            <a:r>
              <a:rPr lang="en-US" baseline="0" dirty="0"/>
              <a:t> preference priority is worth 5 points. </a:t>
            </a:r>
            <a:r>
              <a:rPr lang="en-US" i="0" baseline="0" dirty="0"/>
              <a:t>These points are all or nothing and w</a:t>
            </a:r>
            <a:r>
              <a:rPr lang="en-US" i="0" dirty="0"/>
              <a:t>e will award</a:t>
            </a:r>
            <a:r>
              <a:rPr lang="en-US" i="0" baseline="0" dirty="0"/>
              <a:t> the</a:t>
            </a:r>
            <a:r>
              <a:rPr lang="en-US" i="0" dirty="0"/>
              <a:t> additional five points only</a:t>
            </a:r>
            <a:r>
              <a:rPr lang="en-US" i="0" baseline="0" dirty="0"/>
              <a:t> if an</a:t>
            </a:r>
            <a:r>
              <a:rPr lang="en-US" i="0" dirty="0"/>
              <a:t> applicant  meets ALL the necessary requirements for Competitive Preference Priority 2.  </a:t>
            </a:r>
            <a:r>
              <a:rPr lang="en-US" dirty="0"/>
              <a:t>Please see the NIA for a full description of this priority.</a:t>
            </a:r>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12</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NIA also includes an Invitational</a:t>
            </a:r>
            <a:r>
              <a:rPr lang="en-US" baseline="0" dirty="0"/>
              <a:t> Priority. W</a:t>
            </a:r>
            <a:r>
              <a:rPr lang="en-US" dirty="0"/>
              <a:t>e do not give an application that meets this invitational priority any competitive or absolute preference over other applications.  We will not award points to applicants that address this invitational priority.  The next two slides</a:t>
            </a:r>
            <a:r>
              <a:rPr lang="en-US" baseline="0" dirty="0"/>
              <a:t> describe </a:t>
            </a:r>
            <a:r>
              <a:rPr lang="en-US" baseline="0"/>
              <a:t>this priority.</a:t>
            </a:r>
            <a:endParaRPr lang="en-US" dirty="0"/>
          </a:p>
          <a:p>
            <a:endParaRPr lang="en-US" dirty="0"/>
          </a:p>
          <a:p>
            <a:pPr defTabSz="931774">
              <a:defRPr/>
            </a:pPr>
            <a:r>
              <a:rPr lang="en-US" dirty="0"/>
              <a:t>The priority is: Spurring Investment in Opportunity Zones. Under this priority, an applicant may address one or both of the following priority areas:</a:t>
            </a:r>
          </a:p>
          <a:p>
            <a:endParaRPr lang="en-US" dirty="0"/>
          </a:p>
          <a:p>
            <a:r>
              <a:rPr lang="en-US" dirty="0"/>
              <a:t>READ SLIDE</a:t>
            </a:r>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13</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This ends the section on TQP Competition Priorities.  If you have questions, please refer to the TQP FAQs document and if necessary you may email additional questions to the TQP inbox.</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1643" indent="-285248" eaLnBrk="0" hangingPunct="0">
              <a:defRPr>
                <a:solidFill>
                  <a:schemeClr val="tx1"/>
                </a:solidFill>
                <a:latin typeface="Arial" panose="020B0604020202020204" pitchFamily="34" charset="0"/>
                <a:cs typeface="Arial" panose="020B0604020202020204" pitchFamily="34" charset="0"/>
              </a:defRPr>
            </a:lvl2pPr>
            <a:lvl3pPr marL="1140989" indent="-228197" eaLnBrk="0" hangingPunct="0">
              <a:defRPr>
                <a:solidFill>
                  <a:schemeClr val="tx1"/>
                </a:solidFill>
                <a:latin typeface="Arial" panose="020B0604020202020204" pitchFamily="34" charset="0"/>
                <a:cs typeface="Arial" panose="020B0604020202020204" pitchFamily="34" charset="0"/>
              </a:defRPr>
            </a:lvl3pPr>
            <a:lvl4pPr marL="1597385" indent="-228197" eaLnBrk="0" hangingPunct="0">
              <a:defRPr>
                <a:solidFill>
                  <a:schemeClr val="tx1"/>
                </a:solidFill>
                <a:latin typeface="Arial" panose="020B0604020202020204" pitchFamily="34" charset="0"/>
                <a:cs typeface="Arial" panose="020B0604020202020204" pitchFamily="34" charset="0"/>
              </a:defRPr>
            </a:lvl4pPr>
            <a:lvl5pPr marL="2053781" indent="-228197" eaLnBrk="0" hangingPunct="0">
              <a:defRPr>
                <a:solidFill>
                  <a:schemeClr val="tx1"/>
                </a:solidFill>
                <a:latin typeface="Arial" panose="020B0604020202020204" pitchFamily="34" charset="0"/>
                <a:cs typeface="Arial" panose="020B0604020202020204" pitchFamily="34" charset="0"/>
              </a:defRPr>
            </a:lvl5pPr>
            <a:lvl6pPr marL="2510176" indent="-22819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66573" indent="-22819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2968" indent="-22819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79365" indent="-22819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BAD358-CB0A-4795-AB37-FA0C5965CB81}" type="slidenum">
              <a:rPr lang="en-US" altLang="en-US">
                <a:solidFill>
                  <a:srgbClr val="000000"/>
                </a:solidFill>
                <a:latin typeface="Calibri" panose="020F0502020204030204" pitchFamily="34" charset="0"/>
              </a:rPr>
              <a:pPr eaLnBrk="1" hangingPunct="1"/>
              <a:t>14</a:t>
            </a:fld>
            <a:endParaRPr lang="en-US" altLang="en-US">
              <a:solidFill>
                <a:srgbClr val="000000"/>
              </a:solidFill>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Finally</a:t>
            </a:r>
            <a:r>
              <a:rPr lang="en-US" altLang="en-US" baseline="0" dirty="0"/>
              <a:t> we want to provide some very important reminders that we hope you will not forget.</a:t>
            </a:r>
          </a:p>
          <a:p>
            <a:endParaRPr lang="en-US" altLang="en-US" baseline="0" dirty="0"/>
          </a:p>
          <a:p>
            <a:r>
              <a:rPr lang="en-US" altLang="en-US" baseline="0" dirty="0"/>
              <a:t>The ever important closing date for submission of your FY 19 TQP applications is May 20</a:t>
            </a:r>
            <a:r>
              <a:rPr lang="en-US" altLang="en-US" baseline="0" dirty="0">
                <a:solidFill>
                  <a:srgbClr val="FF0000"/>
                </a:solidFill>
              </a:rPr>
              <a:t>, 2019 </a:t>
            </a:r>
            <a:r>
              <a:rPr lang="en-US" altLang="en-US" baseline="0" dirty="0"/>
              <a:t>at 11:59:59 pm pm Eastern time.  All applications are time and date stamps in the Grants.gov system once your upload is complete. If you application is stamped after 11:59:59 pm it will be considered late and will not be read.  Remember your application is time and date stamped once the upload is complete, not when the upload starts.   Please give yourself plenty of time to upload.</a:t>
            </a:r>
          </a:p>
          <a:p>
            <a:endParaRPr lang="en-US" altLang="en-US" baseline="0" dirty="0"/>
          </a:p>
          <a:p>
            <a:r>
              <a:rPr lang="en-US" altLang="en-US" baseline="0" dirty="0"/>
              <a:t>If you plan to apply for a TQP grant, please let us know.  Please email your Intent to Apply to the TQP inbox no later than </a:t>
            </a:r>
            <a:r>
              <a:rPr lang="en-US" altLang="en-US" baseline="0" dirty="0">
                <a:solidFill>
                  <a:srgbClr val="FF0000"/>
                </a:solidFill>
              </a:rPr>
              <a:t>May 1, 2019 </a:t>
            </a:r>
            <a:r>
              <a:rPr lang="en-US" altLang="en-US" baseline="0" dirty="0"/>
              <a:t>with Intent to Apply in the email subject line.  Intents to Apply are not required but they help us to better plan for the upcoming competition.</a:t>
            </a:r>
            <a:endParaRPr lang="en-US" altLang="en-US" dirty="0"/>
          </a:p>
          <a:p>
            <a:endParaRPr lang="en-US" altLang="en-US" dirty="0"/>
          </a:p>
          <a:p>
            <a:r>
              <a:rPr lang="en-US" altLang="en-US" dirty="0"/>
              <a:t>Finally all applications</a:t>
            </a:r>
            <a:r>
              <a:rPr lang="en-US" altLang="en-US" baseline="0" dirty="0"/>
              <a:t> must be submitted electronically via Grants.gov.  If you have not used Grants.gov before you are encouraged to register for this system TODAY as it may take some time to complete the entire registration process.  If you have used Grants.gov in the past, you are also encouraged to check to make sure your account is current. </a:t>
            </a:r>
            <a:endParaRPr lang="en-US" altLang="en-US" dirty="0"/>
          </a:p>
          <a:p>
            <a:endParaRPr lang="en-US" altLang="en-US" baseline="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000" dirty="0">
                <a:ea typeface="MS PGothic" panose="020B0600070205080204" pitchFamily="34" charset="-128"/>
              </a:rPr>
              <a:t>This ends the second FY 19 TQP Competition webinar.  Applicants are encouraged to download the TQP Application Package and all the TQP Competition webinars from the TQP webpage so that you may continue to reference the information provided as your design and draft your FY 19 TQP application.</a:t>
            </a:r>
          </a:p>
          <a:p>
            <a:endParaRPr lang="en-US" altLang="en-US" sz="1000" dirty="0">
              <a:ea typeface="MS PGothic" panose="020B0600070205080204" pitchFamily="34" charset="-128"/>
            </a:endParaRPr>
          </a:p>
          <a:p>
            <a:r>
              <a:rPr lang="en-US" altLang="en-US" sz="1000" dirty="0">
                <a:ea typeface="MS PGothic" panose="020B0600070205080204" pitchFamily="34" charset="-128"/>
              </a:rPr>
              <a:t>Applicants are also reminded that the FY 19 TQP closing date is </a:t>
            </a:r>
            <a:r>
              <a:rPr lang="en-US" altLang="en-US" sz="1000" dirty="0">
                <a:solidFill>
                  <a:srgbClr val="FF0000"/>
                </a:solidFill>
                <a:ea typeface="MS PGothic" panose="020B0600070205080204" pitchFamily="34" charset="-128"/>
              </a:rPr>
              <a:t>May 20, 2019 at 11:59:59 p.m., Eastern time</a:t>
            </a:r>
            <a:r>
              <a:rPr lang="en-US" altLang="en-US" sz="1000" dirty="0">
                <a:ea typeface="MS PGothic" panose="020B0600070205080204" pitchFamily="34" charset="-128"/>
              </a:rPr>
              <a:t>.  All applications must be submitted electronically via Grants.gov and late applications will not be accepted.</a:t>
            </a:r>
          </a:p>
          <a:p>
            <a:endParaRPr lang="en-US" altLang="en-US" sz="1000" dirty="0">
              <a:ea typeface="MS PGothic" panose="020B0600070205080204" pitchFamily="34" charset="-128"/>
            </a:endParaRPr>
          </a:p>
          <a:p>
            <a:r>
              <a:rPr lang="en-US" altLang="en-US" sz="1000" dirty="0">
                <a:ea typeface="MS PGothic" panose="020B0600070205080204" pitchFamily="34" charset="-128"/>
              </a:rPr>
              <a:t>Again thank you for your interest in the Teacher Quality Partnership Program and best wishes on a successful TQP application.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know these pre-recorded webinars are located</a:t>
            </a:r>
            <a:r>
              <a:rPr lang="en-US" baseline="0" dirty="0"/>
              <a:t> on the TQP webpage and may be downloaded.  </a:t>
            </a:r>
            <a:r>
              <a:rPr lang="en-US" dirty="0"/>
              <a:t>We also encourage applicants to download the TQP Application Package also</a:t>
            </a:r>
            <a:r>
              <a:rPr lang="en-US" baseline="0" dirty="0"/>
              <a:t> found on</a:t>
            </a:r>
            <a:r>
              <a:rPr lang="en-US" dirty="0"/>
              <a:t> the TQP program webpage.  The TQP Application Package serves as an additional set of instructions  and guidance for potential applicants when applying for a</a:t>
            </a:r>
            <a:r>
              <a:rPr lang="en-US" baseline="0" dirty="0"/>
              <a:t> TQP </a:t>
            </a:r>
            <a:r>
              <a:rPr lang="en-US" dirty="0"/>
              <a:t>grant.  We will make references to the TQP Application Package several times during these webinars and again we encourage you to download it as soon as possible. </a:t>
            </a:r>
          </a:p>
          <a:p>
            <a:endParaRPr lang="en-US" dirty="0"/>
          </a:p>
          <a:p>
            <a:r>
              <a:rPr lang="en-US" dirty="0"/>
              <a:t>Finally, we want to stress that the information provided during these webinars is intended for guidance only.  Applicants should refer to the official documents published in the Federal Register when applying for a</a:t>
            </a:r>
            <a:r>
              <a:rPr lang="en-US" baseline="0" dirty="0"/>
              <a:t> FY 19</a:t>
            </a:r>
            <a:r>
              <a:rPr lang="en-US" dirty="0"/>
              <a:t> TQP grant.</a:t>
            </a:r>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2</a:t>
            </a:fld>
            <a:endParaRPr lang="en-US" altLang="en-US">
              <a:solidFill>
                <a:prstClr val="black"/>
              </a:solidFill>
            </a:endParaRPr>
          </a:p>
        </p:txBody>
      </p:sp>
    </p:spTree>
    <p:extLst>
      <p:ext uri="{BB962C8B-B14F-4D97-AF65-F5344CB8AC3E}">
        <p14:creationId xmlns:p14="http://schemas.microsoft.com/office/powerpoint/2010/main" val="10395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these</a:t>
            </a:r>
            <a:r>
              <a:rPr lang="en-US" baseline="0" dirty="0"/>
              <a:t> webinars are pre-recorded, you will not be able to ask live questions.  Applicants are encouraged to download the TQP FAQ</a:t>
            </a:r>
            <a:r>
              <a:rPr lang="en-US" i="1" baseline="0" dirty="0"/>
              <a:t>s</a:t>
            </a:r>
            <a:r>
              <a:rPr lang="en-US" baseline="0" dirty="0"/>
              <a:t> document which will be found on the TQP webpage and read it in its entirety. The TQP FAQ</a:t>
            </a:r>
            <a:r>
              <a:rPr lang="en-US" i="1" baseline="0" dirty="0"/>
              <a:t>s</a:t>
            </a:r>
            <a:r>
              <a:rPr lang="en-US" baseline="0" dirty="0"/>
              <a:t> document may not be available immediately but we will upload the document as quickly as possible.  Please continue to check the TQP webpage for updates. After reading the FAQ</a:t>
            </a:r>
            <a:r>
              <a:rPr lang="en-US" i="1" baseline="0" dirty="0"/>
              <a:t>s</a:t>
            </a:r>
            <a:r>
              <a:rPr lang="en-US" baseline="0" dirty="0"/>
              <a:t> document, if you still have questions you make email your questions to the TQP program inbox.  We will answer your questions as quickly as possible, but we ask that you please not wait until the last minute or the day applications are due to email your questions </a:t>
            </a:r>
            <a:r>
              <a:rPr lang="en-US" i="0" baseline="0" dirty="0"/>
              <a:t>so that we can do our best to response before the application deadline of  May 20</a:t>
            </a:r>
            <a:r>
              <a:rPr lang="en-US" baseline="0" dirty="0">
                <a:solidFill>
                  <a:srgbClr val="FF0000"/>
                </a:solidFill>
              </a:rPr>
              <a:t>, 2019.</a:t>
            </a:r>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3</a:t>
            </a:fld>
            <a:endParaRPr lang="en-US" altLang="en-US">
              <a:solidFill>
                <a:prstClr val="black"/>
              </a:solidFill>
            </a:endParaRPr>
          </a:p>
        </p:txBody>
      </p:sp>
    </p:spTree>
    <p:extLst>
      <p:ext uri="{BB962C8B-B14F-4D97-AF65-F5344CB8AC3E}">
        <p14:creationId xmlns:p14="http://schemas.microsoft.com/office/powerpoint/2010/main" val="1543611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year we have provided four</a:t>
            </a:r>
            <a:r>
              <a:rPr lang="en-US" baseline="0" dirty="0"/>
              <a:t> </a:t>
            </a:r>
            <a:r>
              <a:rPr lang="en-US" dirty="0"/>
              <a:t>pre-recorded webinars.  Each webinar will address a different section of the FY 19 TQP competition.  This second webinar will cover</a:t>
            </a:r>
            <a:r>
              <a:rPr lang="en-US" baseline="0" dirty="0"/>
              <a:t> the FY 19</a:t>
            </a:r>
            <a:r>
              <a:rPr lang="en-US" dirty="0"/>
              <a:t> TQP Program Priorities.  In the FY 19 competition there</a:t>
            </a:r>
            <a:r>
              <a:rPr lang="en-US" baseline="0" dirty="0"/>
              <a:t>  </a:t>
            </a:r>
            <a:r>
              <a:rPr lang="en-US" i="1" baseline="0" dirty="0"/>
              <a:t>are </a:t>
            </a:r>
            <a:r>
              <a:rPr lang="en-US" dirty="0"/>
              <a:t>one </a:t>
            </a:r>
            <a:r>
              <a:rPr lang="en-US" baseline="0" dirty="0"/>
              <a:t>Absolute </a:t>
            </a:r>
            <a:r>
              <a:rPr lang="en-US" dirty="0"/>
              <a:t>Priority ,</a:t>
            </a:r>
            <a:r>
              <a:rPr lang="en-US" dirty="0">
                <a:solidFill>
                  <a:srgbClr val="FF0000"/>
                </a:solidFill>
              </a:rPr>
              <a:t> </a:t>
            </a:r>
            <a:r>
              <a:rPr lang="en-US" i="0" dirty="0">
                <a:solidFill>
                  <a:srgbClr val="FF0000"/>
                </a:solidFill>
              </a:rPr>
              <a:t>TWO</a:t>
            </a:r>
            <a:r>
              <a:rPr lang="en-US" baseline="0" dirty="0">
                <a:solidFill>
                  <a:srgbClr val="FF0000"/>
                </a:solidFill>
              </a:rPr>
              <a:t> </a:t>
            </a:r>
            <a:r>
              <a:rPr lang="en-US" baseline="0" dirty="0"/>
              <a:t>Competitive Preference Priorities</a:t>
            </a:r>
            <a:r>
              <a:rPr lang="en-US" dirty="0"/>
              <a:t>,  and one Invitational priority. </a:t>
            </a:r>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4</a:t>
            </a:fld>
            <a:endParaRPr lang="en-US" altLang="en-US">
              <a:solidFill>
                <a:prstClr val="black"/>
              </a:solidFill>
            </a:endParaRPr>
          </a:p>
        </p:txBody>
      </p:sp>
    </p:spTree>
    <p:extLst>
      <p:ext uri="{BB962C8B-B14F-4D97-AF65-F5344CB8AC3E}">
        <p14:creationId xmlns:p14="http://schemas.microsoft.com/office/powerpoint/2010/main" val="118299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extLst/>
        </p:spPr>
        <p:txBody>
          <a:bodyPr wrap="square" numCol="1" anchor="t" anchorCtr="0" compatLnSpc="1">
            <a:prstTxWarp prst="textNoShape">
              <a:avLst/>
            </a:prstTxWarp>
            <a:normAutofit lnSpcReduction="10000"/>
          </a:bodyPr>
          <a:lstStyle/>
          <a:p>
            <a:pPr eaLnBrk="1" hangingPunct="1">
              <a:spcBef>
                <a:spcPct val="0"/>
              </a:spcBef>
              <a:defRPr/>
            </a:pPr>
            <a:r>
              <a:rPr lang="en-US" dirty="0"/>
              <a:t>The FY 19 TQP competition has one Absolute Priority</a:t>
            </a:r>
            <a:r>
              <a:rPr lang="en-US" baseline="0" dirty="0"/>
              <a:t> and two</a:t>
            </a:r>
            <a:r>
              <a:rPr lang="en-US" dirty="0"/>
              <a:t> Competitive Preference Priorities.  It also has one</a:t>
            </a:r>
            <a:r>
              <a:rPr lang="en-US" baseline="0" dirty="0"/>
              <a:t> Invitational Priority.</a:t>
            </a:r>
            <a:endParaRPr lang="en-US" dirty="0"/>
          </a:p>
          <a:p>
            <a:pPr eaLnBrk="1" hangingPunct="1">
              <a:spcBef>
                <a:spcPct val="0"/>
              </a:spcBef>
              <a:defRPr/>
            </a:pPr>
            <a:endParaRPr lang="en-US" dirty="0"/>
          </a:p>
          <a:p>
            <a:pPr eaLnBrk="1" hangingPunct="1">
              <a:spcBef>
                <a:spcPct val="0"/>
              </a:spcBef>
              <a:defRPr/>
            </a:pPr>
            <a:r>
              <a:rPr lang="en-US" dirty="0"/>
              <a:t>The Absolute Priority is REQUIRED under the TQP Program statute, and applicants must address this priority.   This Absolute Priority should be addressed in response to the Selection Criteria which we will discuss in the</a:t>
            </a:r>
            <a:r>
              <a:rPr lang="en-US" baseline="0" dirty="0"/>
              <a:t> third</a:t>
            </a:r>
            <a:r>
              <a:rPr lang="en-US" dirty="0"/>
              <a:t> webinar.  The Absolute</a:t>
            </a:r>
            <a:r>
              <a:rPr lang="en-US" baseline="0" dirty="0"/>
              <a:t> </a:t>
            </a:r>
            <a:r>
              <a:rPr lang="en-US" dirty="0"/>
              <a:t>Priority</a:t>
            </a:r>
            <a:r>
              <a:rPr lang="en-US" baseline="0" dirty="0"/>
              <a:t> is</a:t>
            </a:r>
            <a:r>
              <a:rPr lang="en-US" dirty="0"/>
              <a:t>:</a:t>
            </a:r>
          </a:p>
          <a:p>
            <a:pPr marL="172895" indent="-172895">
              <a:spcBef>
                <a:spcPct val="0"/>
              </a:spcBef>
              <a:buFont typeface="Arial" panose="020B0604020202020204" pitchFamily="34" charset="0"/>
              <a:buChar char="•"/>
              <a:defRPr/>
            </a:pPr>
            <a:r>
              <a:rPr lang="en-US" dirty="0"/>
              <a:t>Partnership Grants for the Establishment of Effective Teaching Residency Programs, also known as the Residency Model.</a:t>
            </a:r>
          </a:p>
          <a:p>
            <a:pPr eaLnBrk="1" hangingPunct="1">
              <a:spcBef>
                <a:spcPct val="0"/>
              </a:spcBef>
              <a:defRPr/>
            </a:pPr>
            <a:endParaRPr lang="en-US" dirty="0"/>
          </a:p>
          <a:p>
            <a:pPr eaLnBrk="1" hangingPunct="1">
              <a:spcBef>
                <a:spcPct val="0"/>
              </a:spcBef>
              <a:defRPr/>
            </a:pPr>
            <a:r>
              <a:rPr lang="en-US" dirty="0"/>
              <a:t>There are</a:t>
            </a:r>
            <a:r>
              <a:rPr lang="en-US" baseline="0" dirty="0"/>
              <a:t> two</a:t>
            </a:r>
            <a:r>
              <a:rPr lang="en-US" dirty="0"/>
              <a:t> OPTIONAL Competitive Preference Priorities.  Applicants may chose whether or not to address these priorities.</a:t>
            </a:r>
            <a:r>
              <a:rPr lang="en-US" baseline="0" dirty="0"/>
              <a:t>  Again, these competitive priorities are</a:t>
            </a:r>
            <a:r>
              <a:rPr lang="en-US" dirty="0"/>
              <a:t> optional.  If an applicant chooses to address the</a:t>
            </a:r>
            <a:r>
              <a:rPr lang="en-US" baseline="0" dirty="0"/>
              <a:t> competitive </a:t>
            </a:r>
            <a:r>
              <a:rPr lang="en-US" dirty="0"/>
              <a:t>priorities, it may earn up to </a:t>
            </a:r>
            <a:r>
              <a:rPr lang="en-US" baseline="0" dirty="0"/>
              <a:t>ten </a:t>
            </a:r>
            <a:r>
              <a:rPr lang="en-US" dirty="0"/>
              <a:t>additional points depending on</a:t>
            </a:r>
            <a:r>
              <a:rPr lang="en-US" baseline="0" dirty="0"/>
              <a:t> how well the applicant addresses the priorities</a:t>
            </a:r>
            <a:r>
              <a:rPr lang="en-US" dirty="0"/>
              <a:t>.   CPPs should be addressed separate from the Selection Criteria and applicants should clearly identify which CPP(s) they are addressing and where the response can be found.</a:t>
            </a:r>
          </a:p>
          <a:p>
            <a:pPr eaLnBrk="1" hangingPunct="1">
              <a:spcBef>
                <a:spcPct val="0"/>
              </a:spcBef>
              <a:defRPr/>
            </a:pPr>
            <a:endParaRPr lang="en-US" dirty="0"/>
          </a:p>
          <a:p>
            <a:pPr eaLnBrk="1" hangingPunct="1">
              <a:spcBef>
                <a:spcPct val="0"/>
              </a:spcBef>
              <a:defRPr/>
            </a:pPr>
            <a:r>
              <a:rPr lang="en-US" dirty="0"/>
              <a:t>The CPPs are:</a:t>
            </a:r>
          </a:p>
          <a:p>
            <a:pPr marL="172895" indent="-172895">
              <a:spcBef>
                <a:spcPct val="0"/>
              </a:spcBef>
              <a:buFont typeface="Arial" panose="020B0604020202020204" pitchFamily="34" charset="0"/>
              <a:buChar char="•"/>
              <a:defRPr/>
            </a:pPr>
            <a:r>
              <a:rPr lang="en-US" dirty="0"/>
              <a:t>READ SLIDE</a:t>
            </a:r>
          </a:p>
          <a:p>
            <a:pPr marL="172895" indent="-172895">
              <a:spcBef>
                <a:spcPct val="0"/>
              </a:spcBef>
              <a:buFont typeface="Arial" panose="020B0604020202020204" pitchFamily="34" charset="0"/>
              <a:buChar char="•"/>
              <a:defRPr/>
            </a:pPr>
            <a:endParaRPr lang="en-US" dirty="0"/>
          </a:p>
          <a:p>
            <a:pPr marL="172895" indent="-172895">
              <a:spcBef>
                <a:spcPct val="0"/>
              </a:spcBef>
              <a:buFont typeface="Arial" panose="020B0604020202020204" pitchFamily="34" charset="0"/>
              <a:buChar char="•"/>
              <a:defRPr/>
            </a:pPr>
            <a:r>
              <a:rPr lang="en-US" dirty="0"/>
              <a:t>The Invitational Priority is: </a:t>
            </a:r>
          </a:p>
          <a:p>
            <a:pPr marL="172895" indent="-172895">
              <a:spcBef>
                <a:spcPct val="0"/>
              </a:spcBef>
              <a:buFont typeface="Arial" panose="020B0604020202020204" pitchFamily="34" charset="0"/>
              <a:buChar char="•"/>
              <a:defRPr/>
            </a:pPr>
            <a:r>
              <a:rPr lang="en-US" dirty="0"/>
              <a:t>READ SLIDE</a:t>
            </a:r>
          </a:p>
          <a:p>
            <a:pPr eaLnBrk="1" hangingPunct="1">
              <a:spcBef>
                <a:spcPct val="0"/>
              </a:spcBef>
              <a:buFont typeface="Arial" panose="020B0604020202020204" pitchFamily="34" charset="0"/>
              <a:buNone/>
              <a:defRPr/>
            </a:pPr>
            <a:endParaRPr lang="en-US" dirty="0"/>
          </a:p>
          <a:p>
            <a:pPr eaLnBrk="1" hangingPunct="1">
              <a:spcBef>
                <a:spcPct val="0"/>
              </a:spcBef>
              <a:buFont typeface="Arial" panose="020B0604020202020204" pitchFamily="34" charset="0"/>
              <a:buNone/>
              <a:defRPr/>
            </a:pPr>
            <a:r>
              <a:rPr lang="en-US" dirty="0"/>
              <a:t>Over the next few slides we will discuss each priority in further detail.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Lets begin with the Absolute Priority.  Again, the</a:t>
            </a:r>
            <a:r>
              <a:rPr lang="en-US" altLang="en-US" baseline="0" dirty="0"/>
              <a:t> Absolute</a:t>
            </a:r>
            <a:r>
              <a:rPr lang="en-US" altLang="en-US" dirty="0"/>
              <a:t> priority</a:t>
            </a:r>
            <a:r>
              <a:rPr lang="en-US" altLang="en-US" baseline="0" dirty="0"/>
              <a:t> is</a:t>
            </a:r>
            <a:r>
              <a:rPr lang="en-US" altLang="en-US" dirty="0"/>
              <a:t> required and you ABSOLUTELY must address it</a:t>
            </a:r>
            <a:r>
              <a:rPr lang="en-US" altLang="en-US" baseline="0" dirty="0"/>
              <a:t> in your application</a:t>
            </a:r>
            <a:r>
              <a:rPr lang="en-US" altLang="en-US" dirty="0"/>
              <a:t>.</a:t>
            </a:r>
          </a:p>
          <a:p>
            <a:r>
              <a:rPr lang="en-US" altLang="en-US" strike="noStrike" dirty="0"/>
              <a:t>W</a:t>
            </a:r>
            <a:r>
              <a:rPr lang="en-US" altLang="en-US" dirty="0"/>
              <a:t>hen addressing the Absolute Priority</a:t>
            </a:r>
            <a:r>
              <a:rPr lang="en-US" altLang="en-US" i="1" dirty="0"/>
              <a:t>…</a:t>
            </a:r>
            <a:endParaRPr lang="en-US" altLang="en-US" dirty="0"/>
          </a:p>
          <a:p>
            <a:endParaRPr lang="en-US" altLang="en-US" dirty="0"/>
          </a:p>
          <a:p>
            <a:r>
              <a:rPr lang="en-US" altLang="en-US" dirty="0"/>
              <a:t>Read Slide…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1643" indent="-285248" eaLnBrk="0" hangingPunct="0">
              <a:defRPr>
                <a:solidFill>
                  <a:schemeClr val="tx1"/>
                </a:solidFill>
                <a:latin typeface="Arial" panose="020B0604020202020204" pitchFamily="34" charset="0"/>
                <a:cs typeface="Arial" panose="020B0604020202020204" pitchFamily="34" charset="0"/>
              </a:defRPr>
            </a:lvl2pPr>
            <a:lvl3pPr marL="1140989" indent="-228197" eaLnBrk="0" hangingPunct="0">
              <a:defRPr>
                <a:solidFill>
                  <a:schemeClr val="tx1"/>
                </a:solidFill>
                <a:latin typeface="Arial" panose="020B0604020202020204" pitchFamily="34" charset="0"/>
                <a:cs typeface="Arial" panose="020B0604020202020204" pitchFamily="34" charset="0"/>
              </a:defRPr>
            </a:lvl3pPr>
            <a:lvl4pPr marL="1597385" indent="-228197" eaLnBrk="0" hangingPunct="0">
              <a:defRPr>
                <a:solidFill>
                  <a:schemeClr val="tx1"/>
                </a:solidFill>
                <a:latin typeface="Arial" panose="020B0604020202020204" pitchFamily="34" charset="0"/>
                <a:cs typeface="Arial" panose="020B0604020202020204" pitchFamily="34" charset="0"/>
              </a:defRPr>
            </a:lvl4pPr>
            <a:lvl5pPr marL="2053781" indent="-228197" eaLnBrk="0" hangingPunct="0">
              <a:defRPr>
                <a:solidFill>
                  <a:schemeClr val="tx1"/>
                </a:solidFill>
                <a:latin typeface="Arial" panose="020B0604020202020204" pitchFamily="34" charset="0"/>
                <a:cs typeface="Arial" panose="020B0604020202020204" pitchFamily="34" charset="0"/>
              </a:defRPr>
            </a:lvl5pPr>
            <a:lvl6pPr marL="2510176" indent="-22819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66573" indent="-22819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2968" indent="-22819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79365" indent="-22819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D3EFB3-67EB-4045-9C09-BBF4C49C5FA0}" type="slidenum">
              <a:rPr lang="en-US" altLang="en-US">
                <a:solidFill>
                  <a:srgbClr val="000000"/>
                </a:solidFill>
                <a:latin typeface="Calibri" panose="020F0502020204030204" pitchFamily="34" charset="0"/>
              </a:rPr>
              <a:pPr eaLnBrk="1" hangingPunct="1"/>
              <a:t>6</a:t>
            </a:fld>
            <a:endParaRPr lang="en-US" altLang="en-US">
              <a:solidFill>
                <a:srgbClr val="000000"/>
              </a:solidFill>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refer to this Absolute Priority as our Residency Model. </a:t>
            </a:r>
          </a:p>
          <a:p>
            <a:r>
              <a:rPr lang="en-US" dirty="0"/>
              <a:t> </a:t>
            </a:r>
          </a:p>
          <a:p>
            <a:r>
              <a:rPr lang="en-US" dirty="0"/>
              <a:t>This slide provides highlights from the Residency model.  Again these are just highlights and applicants should read the full AP language found in the TQP NIA.</a:t>
            </a:r>
          </a:p>
          <a:p>
            <a:endParaRPr lang="en-US" dirty="0"/>
          </a:p>
          <a:p>
            <a:r>
              <a:rPr lang="en-US" dirty="0"/>
              <a:t>Read Slide</a:t>
            </a:r>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7</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wanted to bring your attention to the 18-month Master’s program and teacher certification required by the Residency model.  </a:t>
            </a:r>
          </a:p>
          <a:p>
            <a:endParaRPr lang="en-US" dirty="0"/>
          </a:p>
          <a:p>
            <a:r>
              <a:rPr lang="en-US" dirty="0"/>
              <a:t>Your</a:t>
            </a:r>
            <a:r>
              <a:rPr lang="en-US" baseline="0" dirty="0"/>
              <a:t> proposed Master’s </a:t>
            </a:r>
            <a:r>
              <a:rPr lang="en-US" dirty="0"/>
              <a:t>program </a:t>
            </a:r>
            <a:r>
              <a:rPr lang="en-US" i="0" dirty="0"/>
              <a:t>should be designed to be completed in 18 months, however the teacher candidate is not REQUIRED to complete it in 18 months.  We understand that it may not be possible for all project participants to complete a</a:t>
            </a:r>
            <a:r>
              <a:rPr lang="en-US" i="0" baseline="0" dirty="0"/>
              <a:t> Master’s degree and teacher certification in </a:t>
            </a:r>
            <a:r>
              <a:rPr lang="en-US" i="0" dirty="0"/>
              <a:t>18 months.  Thus, while the program needs to have an 18 month completion design,  candidates are not required to actually complete the program in 18 months.  It will be at the discretion</a:t>
            </a:r>
            <a:r>
              <a:rPr lang="en-US" i="0" baseline="0" dirty="0"/>
              <a:t> of the individual TQP project to determine if additional completion time is </a:t>
            </a:r>
            <a:r>
              <a:rPr lang="en-US" baseline="0" dirty="0"/>
              <a:t>extended to project participants with special circumstances that may substantiate an extension. </a:t>
            </a:r>
            <a:endParaRPr lang="en-US" dirty="0"/>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8</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Now, lets discuss the Competitive Preference Priorities.  These priorities are optional and applicants are not required to address them.  </a:t>
            </a:r>
          </a:p>
          <a:p>
            <a:endParaRPr lang="en-US" altLang="en-US" dirty="0"/>
          </a:p>
          <a:p>
            <a:r>
              <a:rPr lang="en-US" altLang="en-US" dirty="0"/>
              <a:t>However, If you are considering</a:t>
            </a:r>
            <a:r>
              <a:rPr lang="en-US" altLang="en-US" baseline="0" dirty="0"/>
              <a:t> </a:t>
            </a:r>
            <a:r>
              <a:rPr lang="en-US" altLang="en-US" dirty="0"/>
              <a:t>addressing the CPPs</a:t>
            </a:r>
            <a:endParaRPr lang="en-US" altLang="en-US" strike="sngStrike" dirty="0"/>
          </a:p>
          <a:p>
            <a:endParaRPr lang="en-US" altLang="en-US" dirty="0"/>
          </a:p>
          <a:p>
            <a:r>
              <a:rPr lang="en-US" altLang="en-US" dirty="0"/>
              <a:t>Read Slide…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1643" indent="-285248" eaLnBrk="0" hangingPunct="0">
              <a:defRPr>
                <a:solidFill>
                  <a:schemeClr val="tx1"/>
                </a:solidFill>
                <a:latin typeface="Arial" panose="020B0604020202020204" pitchFamily="34" charset="0"/>
                <a:cs typeface="Arial" panose="020B0604020202020204" pitchFamily="34" charset="0"/>
              </a:defRPr>
            </a:lvl2pPr>
            <a:lvl3pPr marL="1140989" indent="-228197" eaLnBrk="0" hangingPunct="0">
              <a:defRPr>
                <a:solidFill>
                  <a:schemeClr val="tx1"/>
                </a:solidFill>
                <a:latin typeface="Arial" panose="020B0604020202020204" pitchFamily="34" charset="0"/>
                <a:cs typeface="Arial" panose="020B0604020202020204" pitchFamily="34" charset="0"/>
              </a:defRPr>
            </a:lvl3pPr>
            <a:lvl4pPr marL="1597385" indent="-228197" eaLnBrk="0" hangingPunct="0">
              <a:defRPr>
                <a:solidFill>
                  <a:schemeClr val="tx1"/>
                </a:solidFill>
                <a:latin typeface="Arial" panose="020B0604020202020204" pitchFamily="34" charset="0"/>
                <a:cs typeface="Arial" panose="020B0604020202020204" pitchFamily="34" charset="0"/>
              </a:defRPr>
            </a:lvl4pPr>
            <a:lvl5pPr marL="2053781" indent="-228197" eaLnBrk="0" hangingPunct="0">
              <a:defRPr>
                <a:solidFill>
                  <a:schemeClr val="tx1"/>
                </a:solidFill>
                <a:latin typeface="Arial" panose="020B0604020202020204" pitchFamily="34" charset="0"/>
                <a:cs typeface="Arial" panose="020B0604020202020204" pitchFamily="34" charset="0"/>
              </a:defRPr>
            </a:lvl5pPr>
            <a:lvl6pPr marL="2510176" indent="-22819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66573" indent="-22819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2968" indent="-22819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79365" indent="-22819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B2A310-356D-41EC-94E5-6D8FC335C302}" type="slidenum">
              <a:rPr lang="en-US" altLang="en-US">
                <a:solidFill>
                  <a:srgbClr val="000000"/>
                </a:solidFill>
                <a:latin typeface="Calibri" panose="020F0502020204030204" pitchFamily="34" charset="0"/>
              </a:rPr>
              <a:pPr eaLnBrk="1" hangingPunct="1"/>
              <a:t>9</a:t>
            </a:fld>
            <a:endParaRPr lang="en-US" altLang="en-US">
              <a:solidFill>
                <a:srgbClr val="000000"/>
              </a:solidFill>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ounded Rectangle 4"/>
          <p:cNvSpPr/>
          <p:nvPr/>
        </p:nvSpPr>
        <p:spPr>
          <a:xfrm>
            <a:off x="65088" y="69850"/>
            <a:ext cx="9013825" cy="6691313"/>
          </a:xfrm>
          <a:prstGeom prst="roundRect">
            <a:avLst>
              <a:gd name="adj" fmla="val 4929"/>
            </a:avLst>
          </a:prstGeom>
          <a:noFill/>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p:nvSpPr>
        <p:spPr>
          <a:xfrm>
            <a:off x="63500" y="1449388"/>
            <a:ext cx="9020175" cy="1527175"/>
          </a:xfrm>
          <a:prstGeom prst="rect">
            <a:avLst/>
          </a:prstGeom>
          <a:solidFill>
            <a:srgbClr val="0D287B"/>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p:nvSpPr>
        <p:spPr>
          <a:xfrm>
            <a:off x="63500" y="1397000"/>
            <a:ext cx="9020175" cy="120650"/>
          </a:xfrm>
          <a:prstGeom prst="rect">
            <a:avLst/>
          </a:prstGeom>
          <a:solidFill>
            <a:srgbClr val="507AA8"/>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 name="Rectangle 9"/>
          <p:cNvSpPr/>
          <p:nvPr/>
        </p:nvSpPr>
        <p:spPr>
          <a:xfrm>
            <a:off x="63500" y="2976563"/>
            <a:ext cx="9020175" cy="111125"/>
          </a:xfrm>
          <a:prstGeom prst="rect">
            <a:avLst/>
          </a:prstGeom>
          <a:solidFill>
            <a:srgbClr val="99CC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2"/>
            <a:ext cx="8229600" cy="1470025"/>
          </a:xfrm>
        </p:spPr>
        <p:txBody>
          <a:bodyPr anchor="ctr"/>
          <a:lstStyle>
            <a:lvl1pPr algn="ctr">
              <a:defRPr lang="en-US" dirty="0">
                <a:solidFill>
                  <a:srgbClr val="FFFFFF"/>
                </a:solidFill>
              </a:defRPr>
            </a:lvl1pPr>
          </a:lstStyle>
          <a:p>
            <a:r>
              <a:rPr lang="en-US"/>
              <a:t>Click to edit Master title style</a:t>
            </a:r>
          </a:p>
        </p:txBody>
      </p:sp>
    </p:spTree>
    <p:extLst>
      <p:ext uri="{BB962C8B-B14F-4D97-AF65-F5344CB8AC3E}">
        <p14:creationId xmlns:p14="http://schemas.microsoft.com/office/powerpoint/2010/main" val="1534746298"/>
      </p:ext>
    </p:extLst>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22"/>
          <p:cNvSpPr>
            <a:spLocks noGrp="1"/>
          </p:cNvSpPr>
          <p:nvPr>
            <p:ph type="sldNum" sz="quarter" idx="10"/>
          </p:nvPr>
        </p:nvSpPr>
        <p:spPr/>
        <p:txBody>
          <a:bodyPr/>
          <a:lstStyle>
            <a:lvl1pPr algn="l">
              <a:defRPr>
                <a:solidFill>
                  <a:srgbClr val="000000"/>
                </a:solidFill>
              </a:defRPr>
            </a:lvl1pPr>
          </a:lstStyle>
          <a:p>
            <a:fld id="{2C70BA47-A83D-4DC8-A7C3-3CF833EB7D77}" type="slidenum">
              <a:rPr lang="en-US" altLang="en-US"/>
              <a:pPr/>
              <a:t>‹#›</a:t>
            </a:fld>
            <a:endParaRPr lang="en-US" altLang="en-US"/>
          </a:p>
        </p:txBody>
      </p:sp>
    </p:spTree>
    <p:extLst>
      <p:ext uri="{BB962C8B-B14F-4D97-AF65-F5344CB8AC3E}">
        <p14:creationId xmlns:p14="http://schemas.microsoft.com/office/powerpoint/2010/main" val="25293130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2"/>
          <p:cNvSpPr>
            <a:spLocks noGrp="1"/>
          </p:cNvSpPr>
          <p:nvPr>
            <p:ph type="sldNum" sz="quarter" idx="10"/>
          </p:nvPr>
        </p:nvSpPr>
        <p:spPr/>
        <p:txBody>
          <a:bodyPr/>
          <a:lstStyle>
            <a:lvl1pPr algn="l">
              <a:defRPr>
                <a:solidFill>
                  <a:srgbClr val="000000"/>
                </a:solidFill>
              </a:defRPr>
            </a:lvl1pPr>
          </a:lstStyle>
          <a:p>
            <a:fld id="{2D30E151-D17D-40C1-8B24-211E471CECF1}" type="slidenum">
              <a:rPr lang="en-US" altLang="en-US"/>
              <a:pPr/>
              <a:t>‹#›</a:t>
            </a:fld>
            <a:endParaRPr lang="en-US" altLang="en-US"/>
          </a:p>
        </p:txBody>
      </p:sp>
    </p:spTree>
    <p:extLst>
      <p:ext uri="{BB962C8B-B14F-4D97-AF65-F5344CB8AC3E}">
        <p14:creationId xmlns:p14="http://schemas.microsoft.com/office/powerpoint/2010/main" val="21487048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2"/>
          <p:cNvSpPr>
            <a:spLocks noGrp="1"/>
          </p:cNvSpPr>
          <p:nvPr>
            <p:ph type="sldNum" sz="quarter" idx="10"/>
          </p:nvPr>
        </p:nvSpPr>
        <p:spPr/>
        <p:txBody>
          <a:bodyPr/>
          <a:lstStyle>
            <a:lvl1pPr algn="l">
              <a:defRPr>
                <a:solidFill>
                  <a:srgbClr val="000000"/>
                </a:solidFill>
              </a:defRPr>
            </a:lvl1pPr>
          </a:lstStyle>
          <a:p>
            <a:fld id="{6F28CB6B-C746-4B51-9BFB-C357D16EC004}" type="slidenum">
              <a:rPr lang="en-US" altLang="en-US"/>
              <a:pPr/>
              <a:t>‹#›</a:t>
            </a:fld>
            <a:endParaRPr lang="en-US" altLang="en-US"/>
          </a:p>
        </p:txBody>
      </p:sp>
    </p:spTree>
    <p:extLst>
      <p:ext uri="{BB962C8B-B14F-4D97-AF65-F5344CB8AC3E}">
        <p14:creationId xmlns:p14="http://schemas.microsoft.com/office/powerpoint/2010/main" val="36185661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ounded Rectangle 4"/>
          <p:cNvSpPr/>
          <p:nvPr/>
        </p:nvSpPr>
        <p:spPr>
          <a:xfrm>
            <a:off x="65088" y="69850"/>
            <a:ext cx="9013825" cy="6691313"/>
          </a:xfrm>
          <a:prstGeom prst="roundRect">
            <a:avLst>
              <a:gd name="adj" fmla="val 4929"/>
            </a:avLst>
          </a:prstGeom>
          <a:noFill/>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p:nvSpPr>
        <p:spPr>
          <a:xfrm>
            <a:off x="63500" y="1449388"/>
            <a:ext cx="9020175" cy="1527175"/>
          </a:xfrm>
          <a:prstGeom prst="rect">
            <a:avLst/>
          </a:prstGeom>
          <a:solidFill>
            <a:srgbClr val="0D287B"/>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p:nvSpPr>
        <p:spPr>
          <a:xfrm>
            <a:off x="63500" y="1397000"/>
            <a:ext cx="9020175" cy="120650"/>
          </a:xfrm>
          <a:prstGeom prst="rect">
            <a:avLst/>
          </a:prstGeom>
          <a:solidFill>
            <a:srgbClr val="507AA8"/>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 name="Rectangle 9"/>
          <p:cNvSpPr/>
          <p:nvPr/>
        </p:nvSpPr>
        <p:spPr>
          <a:xfrm>
            <a:off x="63500" y="2976563"/>
            <a:ext cx="9020175" cy="111125"/>
          </a:xfrm>
          <a:prstGeom prst="rect">
            <a:avLst/>
          </a:prstGeom>
          <a:solidFill>
            <a:srgbClr val="99CC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2"/>
            <a:ext cx="8229600" cy="1470025"/>
          </a:xfrm>
        </p:spPr>
        <p:txBody>
          <a:bodyPr anchor="ctr"/>
          <a:lstStyle>
            <a:lvl1pPr algn="ctr">
              <a:defRPr lang="en-US" dirty="0">
                <a:solidFill>
                  <a:srgbClr val="FFFFFF"/>
                </a:solidFill>
              </a:defRPr>
            </a:lvl1pPr>
          </a:lstStyle>
          <a:p>
            <a:r>
              <a:rPr lang="en-US"/>
              <a:t>Click to edit Master title style</a:t>
            </a:r>
          </a:p>
        </p:txBody>
      </p:sp>
    </p:spTree>
    <p:extLst>
      <p:ext uri="{BB962C8B-B14F-4D97-AF65-F5344CB8AC3E}">
        <p14:creationId xmlns:p14="http://schemas.microsoft.com/office/powerpoint/2010/main" val="2469898950"/>
      </p:ext>
    </p:extLst>
  </p:cSld>
  <p:clrMapOvr>
    <a:overrideClrMapping bg1="lt1" tx1="dk1" bg2="lt2" tx2="dk2" accent1="accent1" accent2="accent2" accent3="accent3" accent4="accent4" accent5="accent5" accent6="accent6" hlink="hlink" folHlink="folHlink"/>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22"/>
          <p:cNvSpPr>
            <a:spLocks noGrp="1"/>
          </p:cNvSpPr>
          <p:nvPr>
            <p:ph type="sldNum" sz="quarter" idx="10"/>
          </p:nvPr>
        </p:nvSpPr>
        <p:spPr/>
        <p:txBody>
          <a:bodyPr/>
          <a:lstStyle>
            <a:lvl1pPr algn="l">
              <a:defRPr>
                <a:solidFill>
                  <a:schemeClr val="tx1"/>
                </a:solidFill>
              </a:defRPr>
            </a:lvl1pPr>
          </a:lstStyle>
          <a:p>
            <a:fld id="{DFEB4CA8-12BE-4B53-A681-772B1984DB55}"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401488310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2"/>
          <p:cNvSpPr>
            <a:spLocks noGrp="1"/>
          </p:cNvSpPr>
          <p:nvPr>
            <p:ph type="sldNum" sz="quarter" idx="10"/>
          </p:nvPr>
        </p:nvSpPr>
        <p:spPr/>
        <p:txBody>
          <a:bodyPr/>
          <a:lstStyle>
            <a:lvl1pPr algn="l">
              <a:defRPr>
                <a:solidFill>
                  <a:schemeClr val="tx1"/>
                </a:solidFill>
              </a:defRPr>
            </a:lvl1pPr>
          </a:lstStyle>
          <a:p>
            <a:fld id="{6EF47F61-5C3B-46AB-80FB-BA4AD2A22BEB}"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57178578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2"/>
          <p:cNvSpPr>
            <a:spLocks noGrp="1"/>
          </p:cNvSpPr>
          <p:nvPr>
            <p:ph type="sldNum" sz="quarter" idx="10"/>
          </p:nvPr>
        </p:nvSpPr>
        <p:spPr/>
        <p:txBody>
          <a:bodyPr/>
          <a:lstStyle>
            <a:lvl1pPr algn="l">
              <a:defRPr>
                <a:solidFill>
                  <a:schemeClr val="tx1"/>
                </a:solidFill>
              </a:defRPr>
            </a:lvl1pPr>
          </a:lstStyle>
          <a:p>
            <a:fld id="{8E330AB6-7EFE-45B2-8AC5-40C64341D870}"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78472419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useBgFill="1">
        <p:nvSpPr>
          <p:cNvPr id="8" name="Rounded Rectangle 7"/>
          <p:cNvSpPr/>
          <p:nvPr/>
        </p:nvSpPr>
        <p:spPr>
          <a:xfrm>
            <a:off x="53975"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Slide Number Placeholder 4"/>
          <p:cNvSpPr>
            <a:spLocks noGrp="1"/>
          </p:cNvSpPr>
          <p:nvPr>
            <p:ph type="sldNum" sz="quarter" idx="4"/>
          </p:nvPr>
        </p:nvSpPr>
        <p:spPr bwMode="auto">
          <a:xfrm>
            <a:off x="146050" y="6210300"/>
            <a:ext cx="457200" cy="457200"/>
          </a:xfrm>
          <a:prstGeom prst="ellipse">
            <a:avLst/>
          </a:prstGeom>
          <a:ln>
            <a:noFill/>
            <a:miter lim="800000"/>
            <a:headEnd/>
            <a:tailEnd/>
          </a:ln>
        </p:spPr>
        <p:txBody>
          <a:bodyPr vert="horz" wrap="square" lIns="0" tIns="45720" rIns="0" bIns="45720" numCol="1" anchor="t" anchorCtr="0" compatLnSpc="1">
            <a:prstTxWarp prst="textNoShape">
              <a:avLst/>
            </a:prstTxWarp>
          </a:bodyPr>
          <a:lstStyle>
            <a:lvl1pPr algn="r">
              <a:defRPr sz="1400">
                <a:solidFill>
                  <a:srgbClr val="696464"/>
                </a:solidFill>
              </a:defRPr>
            </a:lvl1pPr>
          </a:lstStyle>
          <a:p>
            <a:pPr fontAlgn="base">
              <a:spcBef>
                <a:spcPct val="0"/>
              </a:spcBef>
              <a:spcAft>
                <a:spcPct val="0"/>
              </a:spcAft>
            </a:pPr>
            <a:fld id="{406A4880-71DB-4C07-86DF-40F95D9FDEDF}" type="slidenum">
              <a:rPr lang="en-US" altLang="en-US">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2000630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useBgFill="1">
        <p:nvSpPr>
          <p:cNvPr id="8" name="Rounded Rectangle 7"/>
          <p:cNvSpPr/>
          <p:nvPr/>
        </p:nvSpPr>
        <p:spPr>
          <a:xfrm>
            <a:off x="53975"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Slide Number Placeholder 4"/>
          <p:cNvSpPr>
            <a:spLocks noGrp="1"/>
          </p:cNvSpPr>
          <p:nvPr>
            <p:ph type="sldNum" sz="quarter" idx="4"/>
          </p:nvPr>
        </p:nvSpPr>
        <p:spPr bwMode="auto">
          <a:xfrm>
            <a:off x="146050" y="6210300"/>
            <a:ext cx="457200" cy="457200"/>
          </a:xfrm>
          <a:prstGeom prst="ellipse">
            <a:avLst/>
          </a:prstGeom>
          <a:ln>
            <a:noFill/>
            <a:miter lim="800000"/>
            <a:headEnd/>
            <a:tailEnd/>
          </a:ln>
        </p:spPr>
        <p:txBody>
          <a:bodyPr vert="horz" wrap="square" lIns="0" tIns="45720" rIns="0" bIns="45720" numCol="1" anchor="t" anchorCtr="0" compatLnSpc="1">
            <a:prstTxWarp prst="textNoShape">
              <a:avLst/>
            </a:prstTxWarp>
          </a:bodyPr>
          <a:lstStyle>
            <a:lvl1pPr algn="r">
              <a:defRPr sz="1400">
                <a:solidFill>
                  <a:schemeClr val="tx2"/>
                </a:solidFill>
              </a:defRPr>
            </a:lvl1pPr>
          </a:lstStyle>
          <a:p>
            <a:pPr fontAlgn="base">
              <a:spcBef>
                <a:spcPct val="0"/>
              </a:spcBef>
              <a:spcAft>
                <a:spcPct val="0"/>
              </a:spcAft>
            </a:pPr>
            <a:fld id="{EFF00014-884B-46DF-996E-CF94FC169F1D}" type="slidenum">
              <a:rPr lang="en-US" altLang="en-US">
                <a:solidFill>
                  <a:srgbClr val="5B6973"/>
                </a:solidFill>
                <a:cs typeface="Arial" panose="020B0604020202020204" pitchFamily="34" charset="0"/>
              </a:rPr>
              <a:pPr fontAlgn="base">
                <a:spcBef>
                  <a:spcPct val="0"/>
                </a:spcBef>
                <a:spcAft>
                  <a:spcPct val="0"/>
                </a:spcAft>
              </a:pPr>
              <a:t>‹#›</a:t>
            </a:fld>
            <a:endParaRPr lang="en-US" altLang="en-US">
              <a:solidFill>
                <a:srgbClr val="5B6973"/>
              </a:solidFill>
              <a:cs typeface="Arial" panose="020B0604020202020204" pitchFamily="34" charset="0"/>
            </a:endParaRPr>
          </a:p>
        </p:txBody>
      </p:sp>
    </p:spTree>
    <p:extLst>
      <p:ext uri="{BB962C8B-B14F-4D97-AF65-F5344CB8AC3E}">
        <p14:creationId xmlns:p14="http://schemas.microsoft.com/office/powerpoint/2010/main" val="362373594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ransition/>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mailto:TQPartnership@ed.gov"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mailto:TQPartnership@ed.gov"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innovation.ed.gov/what-we-do/teacher-quality/teacher-quality-partnership/"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TQPartnership@ed.gov"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ubtitle 1"/>
          <p:cNvSpPr>
            <a:spLocks noGrp="1"/>
          </p:cNvSpPr>
          <p:nvPr>
            <p:ph type="subTitle" idx="1"/>
          </p:nvPr>
        </p:nvSpPr>
        <p:spPr>
          <a:xfrm>
            <a:off x="457200" y="3039018"/>
            <a:ext cx="8229599" cy="1453055"/>
          </a:xfrm>
        </p:spPr>
        <p:txBody>
          <a:bodyPr/>
          <a:lstStyle/>
          <a:p>
            <a:pPr eaLnBrk="1" hangingPunct="1"/>
            <a:r>
              <a:rPr lang="en-US" altLang="en-US" b="1" dirty="0">
                <a:solidFill>
                  <a:schemeClr val="tx1"/>
                </a:solidFill>
                <a:cs typeface="Arial" panose="020B0604020202020204" pitchFamily="34" charset="0"/>
              </a:rPr>
              <a:t>U.S. Department of Education</a:t>
            </a:r>
          </a:p>
          <a:p>
            <a:pPr eaLnBrk="1" hangingPunct="1"/>
            <a:r>
              <a:rPr lang="en-US" altLang="en-US" b="1" dirty="0">
                <a:solidFill>
                  <a:schemeClr val="tx1"/>
                </a:solidFill>
                <a:cs typeface="Arial" panose="020B0604020202020204" pitchFamily="34" charset="0"/>
              </a:rPr>
              <a:t>Office of Elementary and Secondary Education</a:t>
            </a:r>
          </a:p>
          <a:p>
            <a:pPr eaLnBrk="1" hangingPunct="1"/>
            <a:r>
              <a:rPr lang="en-US" altLang="en-US" b="1" dirty="0">
                <a:solidFill>
                  <a:schemeClr val="tx1"/>
                </a:solidFill>
                <a:cs typeface="Arial" panose="020B0604020202020204" pitchFamily="34" charset="0"/>
              </a:rPr>
              <a:t>Closing Date:  </a:t>
            </a:r>
            <a:r>
              <a:rPr lang="en-US" altLang="en-US" b="1" dirty="0">
                <a:solidFill>
                  <a:srgbClr val="FF0000"/>
                </a:solidFill>
                <a:cs typeface="Arial" panose="020B0604020202020204" pitchFamily="34" charset="0"/>
              </a:rPr>
              <a:t>May 20, 2019 @ 11:59:59 PM Eastern time</a:t>
            </a:r>
          </a:p>
          <a:p>
            <a:pPr eaLnBrk="1" hangingPunct="1"/>
            <a:endParaRPr lang="en-US" altLang="en-US" b="1" dirty="0">
              <a:solidFill>
                <a:schemeClr val="tx1"/>
              </a:solidFill>
              <a:cs typeface="Arial" panose="020B0604020202020204" pitchFamily="34" charset="0"/>
            </a:endParaRPr>
          </a:p>
        </p:txBody>
      </p:sp>
      <p:sp>
        <p:nvSpPr>
          <p:cNvPr id="75779" name="Title 2"/>
          <p:cNvSpPr>
            <a:spLocks noGrp="1"/>
          </p:cNvSpPr>
          <p:nvPr>
            <p:ph type="ctrTitle"/>
          </p:nvPr>
        </p:nvSpPr>
        <p:spPr/>
        <p:txBody>
          <a:bodyPr/>
          <a:lstStyle/>
          <a:p>
            <a:pPr eaLnBrk="1" hangingPunct="1"/>
            <a:r>
              <a:rPr altLang="en-US" sz="3800" b="1" dirty="0">
                <a:cs typeface="Arial" panose="020B0604020202020204" pitchFamily="34" charset="0"/>
              </a:rPr>
              <a:t>Teacher Quality Partnership (TQP)</a:t>
            </a:r>
            <a:br>
              <a:rPr altLang="en-US" sz="3800" b="1" dirty="0">
                <a:cs typeface="Arial" panose="020B0604020202020204" pitchFamily="34" charset="0"/>
              </a:rPr>
            </a:br>
            <a:r>
              <a:rPr altLang="en-US" sz="3800" b="1" dirty="0">
                <a:cs typeface="Arial" panose="020B0604020202020204" pitchFamily="34" charset="0"/>
              </a:rPr>
              <a:t>Grant Competition FY </a:t>
            </a:r>
            <a:r>
              <a:rPr lang="en-US" altLang="en-US" sz="3800" b="1" dirty="0">
                <a:cs typeface="Arial" panose="020B0604020202020204" pitchFamily="34" charset="0"/>
              </a:rPr>
              <a:t>2019</a:t>
            </a:r>
            <a:endParaRPr altLang="en-US" sz="3800" b="1" dirty="0">
              <a:cs typeface="Arial" panose="020B0604020202020204" pitchFamily="34" charset="0"/>
            </a:endParaRP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5527" y="4953000"/>
            <a:ext cx="1602582" cy="1485680"/>
          </a:xfrm>
          <a:prstGeom prst="rect">
            <a:avLst/>
          </a:prstGeom>
          <a:noFill/>
        </p:spPr>
      </p:pic>
    </p:spTree>
    <p:extLst>
      <p:ext uri="{BB962C8B-B14F-4D97-AF65-F5344CB8AC3E}">
        <p14:creationId xmlns:p14="http://schemas.microsoft.com/office/powerpoint/2010/main" val="411974685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10</a:t>
            </a:fld>
            <a:endParaRPr lang="en-US" altLang="en-US">
              <a:solidFill>
                <a:prstClr val="black"/>
              </a:solidFill>
            </a:endParaRPr>
          </a:p>
        </p:txBody>
      </p:sp>
      <p:sp>
        <p:nvSpPr>
          <p:cNvPr id="3" name="Title 1"/>
          <p:cNvSpPr txBox="1">
            <a:spLocks/>
          </p:cNvSpPr>
          <p:nvPr/>
        </p:nvSpPr>
        <p:spPr>
          <a:xfrm>
            <a:off x="563616" y="304800"/>
            <a:ext cx="8199383" cy="9366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endParaRPr lang="en-US" altLang="en-US" sz="3200" b="1" dirty="0">
              <a:solidFill>
                <a:prstClr val="black"/>
              </a:solidFill>
              <a:cs typeface="Arial" panose="020B0604020202020204" pitchFamily="34" charset="0"/>
            </a:endParaRPr>
          </a:p>
          <a:p>
            <a:pPr algn="ctr" eaLnBrk="1" hangingPunct="1"/>
            <a:r>
              <a:rPr lang="en-US" altLang="en-US" sz="3200" b="1" dirty="0">
                <a:solidFill>
                  <a:prstClr val="black"/>
                </a:solidFill>
                <a:cs typeface="Arial" panose="020B0604020202020204" pitchFamily="34" charset="0"/>
              </a:rPr>
              <a:t>Competitive Preference Priority 1</a:t>
            </a:r>
          </a:p>
          <a:p>
            <a:pPr algn="ctr" eaLnBrk="1" hangingPunct="1"/>
            <a:r>
              <a:rPr lang="en-US" altLang="en-US" sz="3200" b="1" dirty="0">
                <a:solidFill>
                  <a:prstClr val="black"/>
                </a:solidFill>
                <a:cs typeface="Arial" panose="020B0604020202020204" pitchFamily="34" charset="0"/>
              </a:rPr>
              <a:t>(0-5 points)</a:t>
            </a:r>
          </a:p>
          <a:p>
            <a:pPr algn="ctr" eaLnBrk="1" hangingPunct="1"/>
            <a:endParaRPr lang="en-US" altLang="en-US" sz="3200" b="1" dirty="0">
              <a:solidFill>
                <a:prstClr val="black"/>
              </a:solidFill>
              <a:cs typeface="Arial" panose="020B0604020202020204" pitchFamily="34" charset="0"/>
            </a:endParaRP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762000" y="1447800"/>
            <a:ext cx="7696200" cy="3416320"/>
          </a:xfrm>
          <a:prstGeom prst="rect">
            <a:avLst/>
          </a:prstGeom>
        </p:spPr>
        <p:txBody>
          <a:bodyPr wrap="square">
            <a:spAutoFit/>
          </a:bodyPr>
          <a:lstStyle/>
          <a:p>
            <a:pPr fontAlgn="base">
              <a:spcBef>
                <a:spcPct val="0"/>
              </a:spcBef>
              <a:spcAft>
                <a:spcPct val="0"/>
              </a:spcAft>
              <a:defRPr/>
            </a:pPr>
            <a:r>
              <a:rPr lang="en-US" altLang="en-US" sz="2400" dirty="0">
                <a:solidFill>
                  <a:prstClr val="black"/>
                </a:solidFill>
                <a:cs typeface="Arial" panose="020B0604020202020204" pitchFamily="34" charset="0"/>
              </a:rPr>
              <a:t>Projects designed to improve student achievement or other educational outcomes in computer science by increasing the number of educators adequately prepared to deliver rigorous instruction in STEM fields, including computer science, through recruitment, evidence-based professional development strategies for current STEM educators, or evidence-based retraining strategies for current educators seeking to transition from other subjects to STEM fields.</a:t>
            </a:r>
            <a:endParaRPr lang="en-US" altLang="en-US" sz="2400" dirty="0">
              <a:solidFill>
                <a:prstClr val="black"/>
              </a:solidFill>
              <a:cs typeface="Times New Roman" pitchFamily="18" charset="0"/>
            </a:endParaRPr>
          </a:p>
        </p:txBody>
      </p:sp>
    </p:spTree>
    <p:extLst>
      <p:ext uri="{BB962C8B-B14F-4D97-AF65-F5344CB8AC3E}">
        <p14:creationId xmlns:p14="http://schemas.microsoft.com/office/powerpoint/2010/main" val="126372794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11</a:t>
            </a:fld>
            <a:endParaRPr lang="en-US" altLang="en-US">
              <a:solidFill>
                <a:prstClr val="black"/>
              </a:solidFill>
            </a:endParaRPr>
          </a:p>
        </p:txBody>
      </p:sp>
      <p:sp>
        <p:nvSpPr>
          <p:cNvPr id="3" name="Title 1"/>
          <p:cNvSpPr txBox="1">
            <a:spLocks/>
          </p:cNvSpPr>
          <p:nvPr/>
        </p:nvSpPr>
        <p:spPr>
          <a:xfrm>
            <a:off x="476603" y="457200"/>
            <a:ext cx="8321566" cy="10128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sz="3600" b="1" dirty="0">
                <a:solidFill>
                  <a:prstClr val="black"/>
                </a:solidFill>
                <a:cs typeface="Arial" panose="020B0604020202020204" pitchFamily="34" charset="0"/>
              </a:rPr>
              <a:t>Competitive Preference Priority 1</a:t>
            </a:r>
          </a:p>
          <a:p>
            <a:pPr algn="ctr" eaLnBrk="1" hangingPunct="1"/>
            <a:endParaRPr lang="en-US" altLang="en-US" sz="3600" b="1" dirty="0">
              <a:solidFill>
                <a:prstClr val="black"/>
              </a:solidFill>
              <a:cs typeface="Arial" panose="020B0604020202020204" pitchFamily="34" charset="0"/>
            </a:endParaRP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55429" y="1143000"/>
            <a:ext cx="8229600" cy="5057795"/>
          </a:xfrm>
          <a:prstGeom prst="rect">
            <a:avLst/>
          </a:prstGeom>
        </p:spPr>
        <p:txBody>
          <a:bodyPr wrap="square">
            <a:spAutoFit/>
          </a:bodyPr>
          <a:lstStyle/>
          <a:p>
            <a:pPr marR="0" lvl="0">
              <a:spcBef>
                <a:spcPts val="0"/>
              </a:spcBef>
              <a:spcAft>
                <a:spcPts val="1000"/>
              </a:spcAft>
            </a:pPr>
            <a:r>
              <a:rPr lang="en-US" sz="2200" b="1" dirty="0">
                <a:latin typeface="Calibri"/>
              </a:rPr>
              <a:t>How does an applicant, in addressing CPP 1, demonstrate that its proposed strategy to improve student achievement or other educational outcomes in computer science is evidence-based?</a:t>
            </a:r>
          </a:p>
          <a:p>
            <a:pPr>
              <a:spcAft>
                <a:spcPts val="1000"/>
              </a:spcAft>
            </a:pPr>
            <a:r>
              <a:rPr lang="en-US" sz="2000" dirty="0">
                <a:latin typeface="Calibri"/>
                <a:ea typeface="Calibri"/>
                <a:cs typeface="Times New Roman"/>
              </a:rPr>
              <a:t>Applicants must demonstrate, in order to meet CPP 1, that their proposed professional development or retraining strategies are “Evidence-Based,” as defined in 34 CFR §77.1. Applicants may do so by:</a:t>
            </a:r>
          </a:p>
          <a:p>
            <a:pPr marL="342900" marR="0" lvl="0" indent="-342900">
              <a:spcBef>
                <a:spcPts val="0"/>
              </a:spcBef>
              <a:spcAft>
                <a:spcPts val="0"/>
              </a:spcAft>
              <a:buFont typeface="Symbol"/>
              <a:buChar char=""/>
            </a:pPr>
            <a:r>
              <a:rPr lang="en-US" sz="2000" dirty="0">
                <a:latin typeface="Calibri"/>
                <a:ea typeface="Calibri"/>
                <a:cs typeface="Times New Roman"/>
              </a:rPr>
              <a:t>Submitting a “Logic Model” (as defined in 34 CFR §77.1) that (1) identifies the STEM professional development or retraining strategy of the project; and (2) is informed by research or evaluation findings that suggest the project component is likely to improve “Relevant Outcomes” as defined in 34 CFR §77.1.; </a:t>
            </a:r>
            <a:r>
              <a:rPr lang="en-US" sz="2000" b="1" dirty="0">
                <a:latin typeface="Calibri"/>
                <a:ea typeface="Calibri"/>
                <a:cs typeface="Times New Roman"/>
              </a:rPr>
              <a:t>OR</a:t>
            </a:r>
          </a:p>
          <a:p>
            <a:pPr marL="342900" marR="0" lvl="0" indent="-342900">
              <a:spcBef>
                <a:spcPts val="0"/>
              </a:spcBef>
              <a:spcAft>
                <a:spcPts val="1000"/>
              </a:spcAft>
              <a:buFont typeface="Symbol"/>
              <a:buChar char=""/>
            </a:pPr>
            <a:r>
              <a:rPr lang="en-US" sz="2000" dirty="0">
                <a:latin typeface="Calibri"/>
                <a:ea typeface="Calibri"/>
                <a:cs typeface="Times New Roman"/>
              </a:rPr>
              <a:t>Submitting a citation of a study that is (1) focused on a STEM-focused professional development or retraining strategies, (2) relevant to the proposed project, and (3) meets at least the design standards set forth in the “Promising Evidence” definition in 34 CFR §77.1.</a:t>
            </a:r>
            <a:endParaRPr lang="en-US" sz="2000" dirty="0">
              <a:effectLst/>
              <a:latin typeface="Calibri"/>
              <a:ea typeface="Calibri"/>
              <a:cs typeface="Times New Roman"/>
            </a:endParaRPr>
          </a:p>
        </p:txBody>
      </p:sp>
    </p:spTree>
    <p:extLst>
      <p:ext uri="{BB962C8B-B14F-4D97-AF65-F5344CB8AC3E}">
        <p14:creationId xmlns:p14="http://schemas.microsoft.com/office/powerpoint/2010/main" val="306352123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12</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sz="3200" b="1" dirty="0">
                <a:solidFill>
                  <a:prstClr val="black"/>
                </a:solidFill>
                <a:cs typeface="Arial" panose="020B0604020202020204" pitchFamily="34" charset="0"/>
              </a:rPr>
              <a:t>Competitive Preference Priority 2 (5 pts)</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07275" y="1295400"/>
            <a:ext cx="8229600" cy="5779018"/>
          </a:xfrm>
          <a:prstGeom prst="rect">
            <a:avLst/>
          </a:prstGeom>
        </p:spPr>
        <p:txBody>
          <a:bodyPr wrap="square">
            <a:spAutoFit/>
          </a:bodyPr>
          <a:lstStyle/>
          <a:p>
            <a:pPr fontAlgn="base">
              <a:spcBef>
                <a:spcPct val="0"/>
              </a:spcBef>
              <a:spcAft>
                <a:spcPct val="0"/>
              </a:spcAft>
              <a:defRPr/>
            </a:pPr>
            <a:r>
              <a:rPr lang="en-US" altLang="en-US" sz="2400" b="1" dirty="0">
                <a:solidFill>
                  <a:prstClr val="black"/>
                </a:solidFill>
                <a:cs typeface="Arial" panose="020B0604020202020204" pitchFamily="34" charset="0"/>
              </a:rPr>
              <a:t>Novice Applicants</a:t>
            </a:r>
          </a:p>
          <a:p>
            <a:pPr marL="342900" indent="-342900" fontAlgn="base">
              <a:spcBef>
                <a:spcPct val="0"/>
              </a:spcBef>
              <a:spcAft>
                <a:spcPct val="0"/>
              </a:spcAft>
              <a:buFont typeface="Wingdings" panose="05000000000000000000" pitchFamily="2" charset="2"/>
              <a:buChar char="Ø"/>
              <a:defRPr/>
            </a:pPr>
            <a:endParaRPr lang="en-US" altLang="en-US" sz="2400" dirty="0">
              <a:solidFill>
                <a:prstClr val="black"/>
              </a:solidFill>
              <a:cs typeface="Arial" panose="020B0604020202020204" pitchFamily="34" charset="0"/>
            </a:endParaRPr>
          </a:p>
          <a:p>
            <a:pPr fontAlgn="base">
              <a:spcBef>
                <a:spcPct val="0"/>
              </a:spcBef>
              <a:spcAft>
                <a:spcPct val="0"/>
              </a:spcAft>
              <a:defRPr/>
            </a:pPr>
            <a:r>
              <a:rPr lang="en-US" altLang="en-US" sz="2400" dirty="0">
                <a:solidFill>
                  <a:prstClr val="black"/>
                </a:solidFill>
                <a:cs typeface="Arial" panose="020B0604020202020204" pitchFamily="34" charset="0"/>
              </a:rPr>
              <a:t>Projects submitted by applicants that meet the definition of novice applicant at the time of they submit their application.</a:t>
            </a:r>
          </a:p>
          <a:p>
            <a:pPr fontAlgn="base">
              <a:spcBef>
                <a:spcPct val="0"/>
              </a:spcBef>
              <a:spcAft>
                <a:spcPct val="0"/>
              </a:spcAft>
              <a:defRPr/>
            </a:pPr>
            <a:endParaRPr lang="en-US" altLang="en-US" sz="2400" dirty="0">
              <a:solidFill>
                <a:prstClr val="black"/>
              </a:solidFill>
              <a:cs typeface="Arial" panose="020B0604020202020204" pitchFamily="34" charset="0"/>
            </a:endParaRPr>
          </a:p>
          <a:p>
            <a:pPr marL="342900" indent="-342900" fontAlgn="base">
              <a:lnSpc>
                <a:spcPct val="115000"/>
              </a:lnSpc>
              <a:buFont typeface="Symbol"/>
              <a:buChar char=""/>
            </a:pPr>
            <a:r>
              <a:rPr lang="en-US" sz="2400" dirty="0">
                <a:solidFill>
                  <a:prstClr val="black"/>
                </a:solidFill>
                <a:ea typeface="Calibri"/>
                <a:cs typeface="Times New Roman"/>
              </a:rPr>
              <a:t>Has never received a grant or sub-grant under the TQP program;</a:t>
            </a:r>
          </a:p>
          <a:p>
            <a:pPr marL="342900" indent="-342900" fontAlgn="base">
              <a:lnSpc>
                <a:spcPct val="115000"/>
              </a:lnSpc>
              <a:buFont typeface="Symbol"/>
              <a:buChar char=""/>
            </a:pPr>
            <a:r>
              <a:rPr lang="en-US" sz="2400" dirty="0">
                <a:solidFill>
                  <a:prstClr val="black"/>
                </a:solidFill>
                <a:ea typeface="Calibri"/>
                <a:cs typeface="Times New Roman"/>
              </a:rPr>
              <a:t>Has never been a member of a group application (i.e.</a:t>
            </a:r>
            <a:r>
              <a:rPr lang="en-US" sz="2400" i="1" dirty="0">
                <a:solidFill>
                  <a:prstClr val="black"/>
                </a:solidFill>
                <a:ea typeface="Calibri"/>
                <a:cs typeface="Times New Roman"/>
              </a:rPr>
              <a:t>,</a:t>
            </a:r>
            <a:r>
              <a:rPr lang="en-US" sz="2400" dirty="0">
                <a:solidFill>
                  <a:prstClr val="black"/>
                </a:solidFill>
                <a:ea typeface="Calibri"/>
                <a:cs typeface="Times New Roman"/>
              </a:rPr>
              <a:t> in a TQP eligible partnership); and</a:t>
            </a:r>
          </a:p>
          <a:p>
            <a:pPr marL="342900" indent="-342900" fontAlgn="base">
              <a:lnSpc>
                <a:spcPct val="115000"/>
              </a:lnSpc>
              <a:spcAft>
                <a:spcPts val="1000"/>
              </a:spcAft>
              <a:buFont typeface="Symbol"/>
              <a:buChar char=""/>
            </a:pPr>
            <a:r>
              <a:rPr lang="en-US" sz="2400" dirty="0">
                <a:solidFill>
                  <a:prstClr val="black"/>
                </a:solidFill>
                <a:ea typeface="Calibri"/>
                <a:cs typeface="Times New Roman"/>
              </a:rPr>
              <a:t>Has not had an active discretionary grant from the Federal government in the five years before the deadline date for applications under the program. </a:t>
            </a:r>
            <a:endParaRPr lang="en-US" altLang="en-US" sz="2400" dirty="0">
              <a:solidFill>
                <a:prstClr val="black"/>
              </a:solidFill>
              <a:cs typeface="Arial" panose="020B0604020202020204" pitchFamily="34" charset="0"/>
            </a:endParaRPr>
          </a:p>
          <a:p>
            <a:pPr fontAlgn="base">
              <a:spcBef>
                <a:spcPct val="0"/>
              </a:spcBef>
              <a:spcAft>
                <a:spcPct val="0"/>
              </a:spcAft>
              <a:defRPr/>
            </a:pPr>
            <a:r>
              <a:rPr lang="en-US" altLang="en-US" sz="2400" dirty="0">
                <a:solidFill>
                  <a:prstClr val="black"/>
                </a:solidFill>
                <a:cs typeface="Arial" panose="020B0604020202020204" pitchFamily="34" charset="0"/>
              </a:rPr>
              <a:t>    </a:t>
            </a:r>
            <a:endParaRPr lang="en-US" altLang="en-US" sz="2400" dirty="0">
              <a:solidFill>
                <a:prstClr val="black"/>
              </a:solidFill>
              <a:cs typeface="Times New Roman" pitchFamily="18" charset="0"/>
            </a:endParaRPr>
          </a:p>
          <a:p>
            <a:pPr fontAlgn="base">
              <a:spcBef>
                <a:spcPct val="0"/>
              </a:spcBef>
              <a:spcAft>
                <a:spcPct val="0"/>
              </a:spcAft>
              <a:buFont typeface="Arial" charset="0"/>
              <a:buNone/>
              <a:defRPr/>
            </a:pPr>
            <a:endParaRPr lang="en-US" altLang="en-US" sz="2400" dirty="0">
              <a:solidFill>
                <a:prstClr val="black"/>
              </a:solidFill>
              <a:cs typeface="Times New Roman" pitchFamily="18" charset="0"/>
            </a:endParaRPr>
          </a:p>
        </p:txBody>
      </p:sp>
    </p:spTree>
    <p:extLst>
      <p:ext uri="{BB962C8B-B14F-4D97-AF65-F5344CB8AC3E}">
        <p14:creationId xmlns:p14="http://schemas.microsoft.com/office/powerpoint/2010/main" val="281817414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13</a:t>
            </a:fld>
            <a:endParaRPr lang="en-US" altLang="en-US" dirty="0">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Invitational Priority</a:t>
            </a:r>
          </a:p>
        </p:txBody>
      </p:sp>
      <p:sp>
        <p:nvSpPr>
          <p:cNvPr id="4" name="Content Placeholder 2"/>
          <p:cNvSpPr txBox="1">
            <a:spLocks/>
          </p:cNvSpPr>
          <p:nvPr/>
        </p:nvSpPr>
        <p:spPr>
          <a:xfrm>
            <a:off x="238099"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41434" y="1470025"/>
            <a:ext cx="8321566" cy="5816977"/>
          </a:xfrm>
          <a:prstGeom prst="rect">
            <a:avLst/>
          </a:prstGeom>
        </p:spPr>
        <p:txBody>
          <a:bodyPr wrap="square">
            <a:spAutoFit/>
          </a:bodyPr>
          <a:lstStyle/>
          <a:p>
            <a:r>
              <a:rPr lang="en-US" sz="2200" b="1" dirty="0"/>
              <a:t>Spurring Investment in Opportunity Zones</a:t>
            </a:r>
            <a:r>
              <a:rPr lang="en-US" sz="2200" dirty="0"/>
              <a:t>.</a:t>
            </a:r>
          </a:p>
          <a:p>
            <a:pPr marL="342900" indent="-342900">
              <a:buAutoNum type="arabicParenBoth"/>
            </a:pPr>
            <a:r>
              <a:rPr lang="en-US" sz="2200" dirty="0"/>
              <a:t> </a:t>
            </a:r>
            <a:r>
              <a:rPr lang="en-US" sz="2000" dirty="0"/>
              <a:t>Propose to serve children or students who reside, or attend TQP project schools, in a qualified opportunity zone as designated by the Secretary of the Treasury under section 1400Z-1 of the Internal Revenue Code, as amended by the Tax Cuts and Jobs Act (Pub. L. 115-97).  </a:t>
            </a:r>
            <a:r>
              <a:rPr lang="en-US" sz="2000" b="1" dirty="0"/>
              <a:t>OR</a:t>
            </a:r>
          </a:p>
          <a:p>
            <a:pPr marL="342900" indent="-342900">
              <a:buAutoNum type="arabicParenBoth"/>
            </a:pPr>
            <a:endParaRPr lang="en-US" sz="2000" dirty="0"/>
          </a:p>
          <a:p>
            <a:pPr marL="342900" indent="-342900">
              <a:buAutoNum type="arabicParenBoth"/>
            </a:pPr>
            <a:r>
              <a:rPr lang="en-US" sz="2000" dirty="0"/>
              <a:t> Demonstrate in its application that it has received or will receive financial assistance from a qualified opportunity fund under section 1400Z-2 of the Internal Revenue Code, as amended by the Tax Cuts and Jobs Act, for a purpose directly related to its proposed project.  In addressing this priority, an applicant must identify the qualified opportunity fund from which it has received or will receive financial assistance. </a:t>
            </a:r>
          </a:p>
          <a:p>
            <a:pPr marL="342900" indent="-342900">
              <a:buAutoNum type="arabicParenBoth"/>
            </a:pPr>
            <a:endParaRPr lang="en-US" sz="2200" dirty="0"/>
          </a:p>
          <a:p>
            <a:pPr marL="342900" indent="-342900">
              <a:buAutoNum type="arabicParenBoth"/>
            </a:pPr>
            <a:endParaRPr lang="en-US" sz="2200" dirty="0"/>
          </a:p>
          <a:p>
            <a:pPr marL="342900" indent="-342900">
              <a:buAutoNum type="arabicParenBoth"/>
            </a:pPr>
            <a:endParaRPr lang="en-US" sz="2200" dirty="0"/>
          </a:p>
          <a:p>
            <a:pPr marL="342900" indent="-342900">
              <a:buAutoNum type="arabicParenBoth"/>
            </a:pPr>
            <a:endParaRPr lang="en-US" sz="2200" dirty="0"/>
          </a:p>
        </p:txBody>
      </p:sp>
    </p:spTree>
    <p:extLst>
      <p:ext uri="{BB962C8B-B14F-4D97-AF65-F5344CB8AC3E}">
        <p14:creationId xmlns:p14="http://schemas.microsoft.com/office/powerpoint/2010/main" val="286487375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4000" b="1">
                <a:solidFill>
                  <a:srgbClr val="FFFFFF"/>
                </a:solidFill>
                <a:cs typeface="Arial" panose="020B0604020202020204" pitchFamily="34" charset="0"/>
              </a:rPr>
              <a:t>Priority Questions</a:t>
            </a:r>
          </a:p>
        </p:txBody>
      </p:sp>
      <p:sp>
        <p:nvSpPr>
          <p:cNvPr id="10342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41EA4AC2-843B-47B3-AE74-1C3057E54FF8}" type="slidenum">
              <a:rPr lang="en-US" altLang="en-US" sz="1400">
                <a:solidFill>
                  <a:srgbClr val="000000"/>
                </a:solidFill>
              </a:rPr>
              <a:pPr eaLnBrk="1" hangingPunct="1">
                <a:spcBef>
                  <a:spcPct val="0"/>
                </a:spcBef>
                <a:buSzTx/>
                <a:buFontTx/>
                <a:buNone/>
              </a:pPr>
              <a:t>14</a:t>
            </a:fld>
            <a:endParaRPr lang="en-US" altLang="en-US" sz="1400">
              <a:solidFill>
                <a:srgbClr val="000000"/>
              </a:solidFill>
            </a:endParaRP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5181600"/>
            <a:ext cx="1539849" cy="1480645"/>
          </a:xfrm>
          <a:prstGeom prst="rect">
            <a:avLst/>
          </a:prstGeom>
          <a:noFill/>
        </p:spPr>
      </p:pic>
      <p:sp>
        <p:nvSpPr>
          <p:cNvPr id="6" name="TextBox 1"/>
          <p:cNvSpPr txBox="1">
            <a:spLocks noChangeArrowheads="1"/>
          </p:cNvSpPr>
          <p:nvPr/>
        </p:nvSpPr>
        <p:spPr bwMode="auto">
          <a:xfrm>
            <a:off x="381000" y="2971800"/>
            <a:ext cx="8382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400" dirty="0">
                <a:solidFill>
                  <a:prstClr val="black"/>
                </a:solidFill>
                <a:cs typeface="Arial" panose="020B0604020202020204" pitchFamily="34" charset="0"/>
              </a:rPr>
              <a:t>If you have questions about TQP program priorities, please first review the TQP </a:t>
            </a:r>
            <a:r>
              <a:rPr lang="en-US" altLang="en-US" sz="2400" dirty="0">
                <a:cs typeface="Arial" panose="020B0604020202020204" pitchFamily="34" charset="0"/>
              </a:rPr>
              <a:t>FAQs document on the TQP webpage.</a:t>
            </a:r>
          </a:p>
          <a:p>
            <a:pPr algn="ctr" eaLnBrk="1" fontAlgn="base" hangingPunct="1">
              <a:spcBef>
                <a:spcPct val="0"/>
              </a:spcBef>
              <a:spcAft>
                <a:spcPct val="0"/>
              </a:spcAft>
              <a:buSzTx/>
              <a:buFontTx/>
              <a:buNone/>
            </a:pPr>
            <a:r>
              <a:rPr lang="en-US" altLang="en-US" sz="2400" dirty="0">
                <a:cs typeface="Arial" panose="020B0604020202020204" pitchFamily="34" charset="0"/>
              </a:rPr>
              <a:t>If your question is not answered in the FAQs document</a:t>
            </a:r>
            <a:r>
              <a:rPr lang="en-US" altLang="en-US" sz="2400" dirty="0">
                <a:solidFill>
                  <a:prstClr val="black"/>
                </a:solidFill>
                <a:cs typeface="Arial" panose="020B0604020202020204" pitchFamily="34" charset="0"/>
              </a:rPr>
              <a:t>, you may email your questions to </a:t>
            </a:r>
            <a:r>
              <a:rPr lang="en-US" altLang="en-US" sz="2400" dirty="0">
                <a:solidFill>
                  <a:prstClr val="black"/>
                </a:solidFill>
                <a:cs typeface="Arial" panose="020B0604020202020204" pitchFamily="34" charset="0"/>
                <a:hlinkClick r:id="rId4"/>
              </a:rPr>
              <a:t>TQPartnership@ed.gov</a:t>
            </a:r>
            <a:r>
              <a:rPr lang="en-US" altLang="en-US" sz="2400" dirty="0">
                <a:solidFill>
                  <a:prstClr val="black"/>
                </a:solidFill>
                <a:cs typeface="Arial" panose="020B0604020202020204" pitchFamily="34" charset="0"/>
              </a:rPr>
              <a:t>.   </a:t>
            </a:r>
          </a:p>
        </p:txBody>
      </p:sp>
    </p:spTree>
    <p:extLst>
      <p:ext uri="{BB962C8B-B14F-4D97-AF65-F5344CB8AC3E}">
        <p14:creationId xmlns:p14="http://schemas.microsoft.com/office/powerpoint/2010/main" val="122435682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228600" y="228600"/>
            <a:ext cx="8686800" cy="1143000"/>
          </a:xfrm>
        </p:spPr>
        <p:txBody>
          <a:bodyPr anchor="ctr"/>
          <a:lstStyle/>
          <a:p>
            <a:pPr algn="ctr" eaLnBrk="1" hangingPunct="1"/>
            <a:r>
              <a:rPr lang="en-US" altLang="en-US" sz="3600" b="1" dirty="0">
                <a:solidFill>
                  <a:schemeClr val="tx1"/>
                </a:solidFill>
                <a:cs typeface="Arial" pitchFamily="34" charset="0"/>
              </a:rPr>
              <a:t>TQP Competition Reminders</a:t>
            </a:r>
          </a:p>
        </p:txBody>
      </p:sp>
      <p:sp>
        <p:nvSpPr>
          <p:cNvPr id="132099" name="Rectangle 5"/>
          <p:cNvSpPr>
            <a:spLocks noChangeArrowheads="1"/>
          </p:cNvSpPr>
          <p:nvPr/>
        </p:nvSpPr>
        <p:spPr bwMode="auto">
          <a:xfrm>
            <a:off x="419100" y="1346200"/>
            <a:ext cx="8305800" cy="479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eaLnBrk="0" hangingPunct="0">
              <a:spcBef>
                <a:spcPts val="575"/>
              </a:spcBef>
              <a:buSzPct val="85000"/>
              <a:buFont typeface="Wingdings 2" pitchFamily="18" charset="2"/>
              <a:buChar char=""/>
              <a:tabLst>
                <a:tab pos="3200400" algn="l"/>
              </a:tabLst>
              <a:defRPr sz="2600">
                <a:solidFill>
                  <a:schemeClr val="tx1"/>
                </a:solidFill>
                <a:latin typeface="Arial" pitchFamily="34" charset="0"/>
              </a:defRPr>
            </a:lvl1pPr>
            <a:lvl2pPr marL="1036638" indent="-342900" eaLnBrk="0" hangingPunct="0">
              <a:spcBef>
                <a:spcPts val="375"/>
              </a:spcBef>
              <a:buSzPct val="85000"/>
              <a:buFont typeface="Wingdings 2" pitchFamily="18" charset="2"/>
              <a:buChar char=""/>
              <a:tabLst>
                <a:tab pos="3200400" algn="l"/>
              </a:tabLst>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tabLst>
                <a:tab pos="3200400" algn="l"/>
              </a:tabLst>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tabLst>
                <a:tab pos="3200400" algn="l"/>
              </a:tabLst>
              <a:defRPr sz="2000">
                <a:solidFill>
                  <a:schemeClr val="tx1"/>
                </a:solidFill>
                <a:latin typeface="Arial" pitchFamily="34" charset="0"/>
              </a:defRPr>
            </a:lvl4pPr>
            <a:lvl5pPr marL="2057400" indent="-228600" eaLnBrk="0" hangingPunct="0">
              <a:spcBef>
                <a:spcPts val="375"/>
              </a:spcBef>
              <a:buChar char="o"/>
              <a:tabLst>
                <a:tab pos="3200400" algn="l"/>
              </a:tabLst>
              <a:defRPr sz="2000">
                <a:solidFill>
                  <a:schemeClr val="tx1"/>
                </a:solidFill>
                <a:latin typeface="Arial" pitchFamily="34" charset="0"/>
              </a:defRPr>
            </a:lvl5pPr>
            <a:lvl6pPr marL="2514600" indent="-228600" eaLnBrk="0" fontAlgn="base" hangingPunct="0">
              <a:spcBef>
                <a:spcPts val="375"/>
              </a:spcBef>
              <a:spcAft>
                <a:spcPct val="0"/>
              </a:spcAft>
              <a:buChar char="o"/>
              <a:tabLst>
                <a:tab pos="3200400" algn="l"/>
              </a:tabLst>
              <a:defRPr sz="2000">
                <a:solidFill>
                  <a:schemeClr val="tx1"/>
                </a:solidFill>
                <a:latin typeface="Arial" pitchFamily="34" charset="0"/>
              </a:defRPr>
            </a:lvl6pPr>
            <a:lvl7pPr marL="2971800" indent="-228600" eaLnBrk="0" fontAlgn="base" hangingPunct="0">
              <a:spcBef>
                <a:spcPts val="375"/>
              </a:spcBef>
              <a:spcAft>
                <a:spcPct val="0"/>
              </a:spcAft>
              <a:buChar char="o"/>
              <a:tabLst>
                <a:tab pos="3200400" algn="l"/>
              </a:tabLst>
              <a:defRPr sz="2000">
                <a:solidFill>
                  <a:schemeClr val="tx1"/>
                </a:solidFill>
                <a:latin typeface="Arial" pitchFamily="34" charset="0"/>
              </a:defRPr>
            </a:lvl7pPr>
            <a:lvl8pPr marL="3429000" indent="-228600" eaLnBrk="0" fontAlgn="base" hangingPunct="0">
              <a:spcBef>
                <a:spcPts val="375"/>
              </a:spcBef>
              <a:spcAft>
                <a:spcPct val="0"/>
              </a:spcAft>
              <a:buChar char="o"/>
              <a:tabLst>
                <a:tab pos="3200400" algn="l"/>
              </a:tabLst>
              <a:defRPr sz="2000">
                <a:solidFill>
                  <a:schemeClr val="tx1"/>
                </a:solidFill>
                <a:latin typeface="Arial" pitchFamily="34" charset="0"/>
              </a:defRPr>
            </a:lvl8pPr>
            <a:lvl9pPr marL="3886200" indent="-228600" eaLnBrk="0" fontAlgn="base" hangingPunct="0">
              <a:spcBef>
                <a:spcPts val="375"/>
              </a:spcBef>
              <a:spcAft>
                <a:spcPct val="0"/>
              </a:spcAft>
              <a:buChar char="o"/>
              <a:tabLst>
                <a:tab pos="3200400" algn="l"/>
              </a:tabLst>
              <a:defRPr sz="2000">
                <a:solidFill>
                  <a:schemeClr val="tx1"/>
                </a:solidFill>
                <a:latin typeface="Arial" pitchFamily="34" charset="0"/>
              </a:defRPr>
            </a:lvl9pPr>
          </a:lstStyle>
          <a:p>
            <a:pPr fontAlgn="base">
              <a:spcBef>
                <a:spcPct val="0"/>
              </a:spcBef>
              <a:spcAft>
                <a:spcPct val="0"/>
              </a:spcAft>
              <a:buSzTx/>
              <a:buFontTx/>
              <a:buNone/>
            </a:pPr>
            <a:endParaRPr lang="en-US" altLang="en-US" sz="800" dirty="0">
              <a:solidFill>
                <a:prstClr val="black"/>
              </a:solidFill>
              <a:cs typeface="Arial" panose="020B0604020202020204" pitchFamily="34" charset="0"/>
            </a:endParaRPr>
          </a:p>
          <a:p>
            <a:pPr lvl="1" fontAlgn="base">
              <a:spcBef>
                <a:spcPts val="800"/>
              </a:spcBef>
              <a:spcAft>
                <a:spcPts val="800"/>
              </a:spcAft>
              <a:buSzTx/>
            </a:pPr>
            <a:r>
              <a:rPr lang="en-US" altLang="en-US" sz="2800" b="1" dirty="0">
                <a:solidFill>
                  <a:prstClr val="black"/>
                </a:solidFill>
                <a:cs typeface="Arial" panose="020B0604020202020204" pitchFamily="34" charset="0"/>
              </a:rPr>
              <a:t>Closing Date:  </a:t>
            </a:r>
            <a:r>
              <a:rPr lang="en-US" altLang="en-US" sz="2800" b="1" dirty="0">
                <a:solidFill>
                  <a:srgbClr val="FF0000"/>
                </a:solidFill>
                <a:cs typeface="Arial" panose="020B0604020202020204" pitchFamily="34" charset="0"/>
              </a:rPr>
              <a:t>May 20, 2019 </a:t>
            </a:r>
            <a:r>
              <a:rPr lang="en-US" altLang="en-US" sz="2800" b="1" dirty="0">
                <a:solidFill>
                  <a:prstClr val="black"/>
                </a:solidFill>
                <a:cs typeface="Arial" panose="020B0604020202020204" pitchFamily="34" charset="0"/>
              </a:rPr>
              <a:t>at 11:59:59 p.m., Eastern time.</a:t>
            </a:r>
          </a:p>
          <a:p>
            <a:pPr lvl="1" fontAlgn="base">
              <a:spcBef>
                <a:spcPts val="800"/>
              </a:spcBef>
              <a:spcAft>
                <a:spcPts val="800"/>
              </a:spcAft>
              <a:buSzTx/>
            </a:pPr>
            <a:r>
              <a:rPr lang="en-US" altLang="en-US" sz="2800" dirty="0">
                <a:solidFill>
                  <a:prstClr val="black"/>
                </a:solidFill>
                <a:cs typeface="Arial" panose="020B0604020202020204" pitchFamily="34" charset="0"/>
              </a:rPr>
              <a:t>Late applications WILL NOT be reviewed.</a:t>
            </a:r>
          </a:p>
          <a:p>
            <a:pPr lvl="1" fontAlgn="base">
              <a:spcBef>
                <a:spcPts val="800"/>
              </a:spcBef>
              <a:spcAft>
                <a:spcPts val="800"/>
              </a:spcAft>
              <a:buSzTx/>
            </a:pPr>
            <a:r>
              <a:rPr lang="en-US" altLang="en-US" sz="2800" dirty="0">
                <a:solidFill>
                  <a:prstClr val="black"/>
                </a:solidFill>
                <a:cs typeface="Arial" panose="020B0604020202020204" pitchFamily="34" charset="0"/>
              </a:rPr>
              <a:t>FY 19 Intent to Apply Due Date</a:t>
            </a:r>
            <a:r>
              <a:rPr lang="en-US" altLang="en-US" sz="2800" dirty="0">
                <a:solidFill>
                  <a:prstClr val="black"/>
                </a:solidFill>
                <a:cs typeface="Arial" panose="020B0604020202020204" pitchFamily="34" charset="0"/>
                <a:sym typeface="Wingdings" panose="05000000000000000000" pitchFamily="2" charset="2"/>
              </a:rPr>
              <a:t>: </a:t>
            </a:r>
            <a:r>
              <a:rPr lang="en-US" altLang="en-US" sz="2800" dirty="0">
                <a:solidFill>
                  <a:srgbClr val="FF0000"/>
                </a:solidFill>
                <a:cs typeface="Arial" panose="020B0604020202020204" pitchFamily="34" charset="0"/>
                <a:sym typeface="Wingdings" panose="05000000000000000000" pitchFamily="2" charset="2"/>
              </a:rPr>
              <a:t>May 1, 2019</a:t>
            </a:r>
            <a:r>
              <a:rPr lang="en-US" altLang="en-US" sz="2800" b="1" dirty="0">
                <a:solidFill>
                  <a:prstClr val="black"/>
                </a:solidFill>
                <a:cs typeface="Arial" panose="020B0604020202020204" pitchFamily="34" charset="0"/>
              </a:rPr>
              <a:t> </a:t>
            </a:r>
          </a:p>
          <a:p>
            <a:pPr lvl="1" fontAlgn="base">
              <a:spcBef>
                <a:spcPts val="800"/>
              </a:spcBef>
              <a:spcAft>
                <a:spcPts val="800"/>
              </a:spcAft>
              <a:buSzTx/>
            </a:pPr>
            <a:r>
              <a:rPr lang="en-US" altLang="en-US" sz="2800" dirty="0">
                <a:solidFill>
                  <a:prstClr val="black"/>
                </a:solidFill>
                <a:cs typeface="Arial" panose="020B0604020202020204" pitchFamily="34" charset="0"/>
              </a:rPr>
              <a:t>Send Intents to: </a:t>
            </a:r>
            <a:r>
              <a:rPr lang="en-US" altLang="en-US" sz="2800" dirty="0">
                <a:solidFill>
                  <a:prstClr val="black"/>
                </a:solidFill>
                <a:cs typeface="Arial" panose="020B0604020202020204" pitchFamily="34" charset="0"/>
                <a:hlinkClick r:id="rId3"/>
              </a:rPr>
              <a:t>TQPartnership@ed.gov</a:t>
            </a:r>
            <a:endParaRPr lang="en-US" altLang="en-US" sz="2800" dirty="0">
              <a:solidFill>
                <a:prstClr val="black"/>
              </a:solidFill>
              <a:cs typeface="Arial" panose="020B0604020202020204" pitchFamily="34" charset="0"/>
            </a:endParaRPr>
          </a:p>
          <a:p>
            <a:pPr lvl="1" fontAlgn="base">
              <a:spcBef>
                <a:spcPts val="800"/>
              </a:spcBef>
              <a:spcAft>
                <a:spcPts val="800"/>
              </a:spcAft>
              <a:buSzTx/>
            </a:pPr>
            <a:r>
              <a:rPr lang="en-US" altLang="en-US" sz="2800" dirty="0">
                <a:solidFill>
                  <a:prstClr val="black"/>
                </a:solidFill>
                <a:cs typeface="Arial" panose="020B0604020202020204" pitchFamily="34" charset="0"/>
              </a:rPr>
              <a:t>All applications must be submitted electronically using </a:t>
            </a:r>
            <a:r>
              <a:rPr lang="en-US" altLang="en-US" sz="2800" b="1" dirty="0">
                <a:solidFill>
                  <a:prstClr val="black"/>
                </a:solidFill>
                <a:cs typeface="Arial" panose="020B0604020202020204" pitchFamily="34" charset="0"/>
              </a:rPr>
              <a:t>Grants.gov</a:t>
            </a:r>
            <a:r>
              <a:rPr lang="en-US" altLang="en-US" sz="2800" dirty="0">
                <a:solidFill>
                  <a:prstClr val="black"/>
                </a:solidFill>
                <a:cs typeface="Arial" panose="020B0604020202020204" pitchFamily="34" charset="0"/>
              </a:rPr>
              <a:t>.</a:t>
            </a:r>
          </a:p>
          <a:p>
            <a:pPr lvl="1" fontAlgn="base">
              <a:spcBef>
                <a:spcPts val="800"/>
              </a:spcBef>
              <a:spcAft>
                <a:spcPts val="800"/>
              </a:spcAft>
              <a:buSzTx/>
            </a:pPr>
            <a:r>
              <a:rPr lang="en-US" altLang="en-US" sz="2800" dirty="0">
                <a:solidFill>
                  <a:prstClr val="black"/>
                </a:solidFill>
                <a:cs typeface="Arial" panose="020B0604020202020204" pitchFamily="34" charset="0"/>
              </a:rPr>
              <a:t>Grants.gov Help Desk: 1-800-519-4726.</a:t>
            </a:r>
          </a:p>
        </p:txBody>
      </p:sp>
      <p:sp>
        <p:nvSpPr>
          <p:cNvPr id="13210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spcBef>
                <a:spcPts val="575"/>
              </a:spcBef>
              <a:buSzPct val="85000"/>
              <a:buFont typeface="Wingdings 2" pitchFamily="18" charset="2"/>
              <a:buChar char=""/>
              <a:defRPr sz="2600">
                <a:solidFill>
                  <a:schemeClr val="tx1"/>
                </a:solidFill>
                <a:latin typeface="Arial" pitchFamily="34" charset="0"/>
              </a:defRPr>
            </a:lvl1pPr>
            <a:lvl2pPr marL="742950" indent="-285750" eaLnBrk="0" hangingPunct="0">
              <a:spcBef>
                <a:spcPts val="375"/>
              </a:spcBef>
              <a:buSzPct val="85000"/>
              <a:buFont typeface="Wingdings 2" pitchFamily="18" charset="2"/>
              <a:buChar char=""/>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defRPr sz="2000">
                <a:solidFill>
                  <a:schemeClr val="tx1"/>
                </a:solidFill>
                <a:latin typeface="Arial" pitchFamily="34" charset="0"/>
              </a:defRPr>
            </a:lvl4pPr>
            <a:lvl5pPr marL="2057400" indent="-228600" eaLnBrk="0" hangingPunct="0">
              <a:spcBef>
                <a:spcPts val="375"/>
              </a:spcBef>
              <a:buChar char="o"/>
              <a:defRPr sz="2000">
                <a:solidFill>
                  <a:schemeClr val="tx1"/>
                </a:solidFill>
                <a:latin typeface="Arial" pitchFamily="34" charset="0"/>
              </a:defRPr>
            </a:lvl5pPr>
            <a:lvl6pPr marL="2514600" indent="-228600" eaLnBrk="0" fontAlgn="base" hangingPunct="0">
              <a:spcBef>
                <a:spcPts val="375"/>
              </a:spcBef>
              <a:spcAft>
                <a:spcPct val="0"/>
              </a:spcAft>
              <a:buChar char="o"/>
              <a:defRPr sz="2000">
                <a:solidFill>
                  <a:schemeClr val="tx1"/>
                </a:solidFill>
                <a:latin typeface="Arial" pitchFamily="34" charset="0"/>
              </a:defRPr>
            </a:lvl6pPr>
            <a:lvl7pPr marL="2971800" indent="-228600" eaLnBrk="0" fontAlgn="base" hangingPunct="0">
              <a:spcBef>
                <a:spcPts val="375"/>
              </a:spcBef>
              <a:spcAft>
                <a:spcPct val="0"/>
              </a:spcAft>
              <a:buChar char="o"/>
              <a:defRPr sz="2000">
                <a:solidFill>
                  <a:schemeClr val="tx1"/>
                </a:solidFill>
                <a:latin typeface="Arial" pitchFamily="34" charset="0"/>
              </a:defRPr>
            </a:lvl7pPr>
            <a:lvl8pPr marL="3429000" indent="-228600" eaLnBrk="0" fontAlgn="base" hangingPunct="0">
              <a:spcBef>
                <a:spcPts val="375"/>
              </a:spcBef>
              <a:spcAft>
                <a:spcPct val="0"/>
              </a:spcAft>
              <a:buChar char="o"/>
              <a:defRPr sz="2000">
                <a:solidFill>
                  <a:schemeClr val="tx1"/>
                </a:solidFill>
                <a:latin typeface="Arial" pitchFamily="34" charset="0"/>
              </a:defRPr>
            </a:lvl8pPr>
            <a:lvl9pPr marL="3886200" indent="-228600" eaLnBrk="0" fontAlgn="base" hangingPunct="0">
              <a:spcBef>
                <a:spcPts val="375"/>
              </a:spcBef>
              <a:spcAft>
                <a:spcPct val="0"/>
              </a:spcAft>
              <a:buChar char="o"/>
              <a:defRPr sz="2000">
                <a:solidFill>
                  <a:schemeClr val="tx1"/>
                </a:solidFill>
                <a:latin typeface="Arial" pitchFamily="34" charset="0"/>
              </a:defRPr>
            </a:lvl9pPr>
          </a:lstStyle>
          <a:p>
            <a:pPr eaLnBrk="1" hangingPunct="1">
              <a:spcBef>
                <a:spcPct val="0"/>
              </a:spcBef>
              <a:buSzTx/>
              <a:buFontTx/>
              <a:buNone/>
            </a:pPr>
            <a:fld id="{EBF93466-96A4-483F-AE56-75A177D9FB59}" type="slidenum">
              <a:rPr lang="en-US" altLang="en-US" sz="1400" smtClean="0">
                <a:solidFill>
                  <a:prstClr val="black"/>
                </a:solidFill>
              </a:rPr>
              <a:pPr eaLnBrk="1" hangingPunct="1">
                <a:spcBef>
                  <a:spcPct val="0"/>
                </a:spcBef>
                <a:buSzTx/>
                <a:buFontTx/>
                <a:buNone/>
              </a:pPr>
              <a:t>15</a:t>
            </a:fld>
            <a:endParaRPr lang="en-US" altLang="en-US" sz="1400">
              <a:solidFill>
                <a:prstClr val="black"/>
              </a:solidFill>
            </a:endParaRPr>
          </a:p>
        </p:txBody>
      </p:sp>
    </p:spTree>
    <p:extLst>
      <p:ext uri="{BB962C8B-B14F-4D97-AF65-F5344CB8AC3E}">
        <p14:creationId xmlns:p14="http://schemas.microsoft.com/office/powerpoint/2010/main" val="409815725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itle 2"/>
          <p:cNvSpPr>
            <a:spLocks noGrp="1"/>
          </p:cNvSpPr>
          <p:nvPr>
            <p:ph type="ctrTitle"/>
          </p:nvPr>
        </p:nvSpPr>
        <p:spPr>
          <a:xfrm>
            <a:off x="457200" y="1219200"/>
            <a:ext cx="8229600" cy="2227868"/>
          </a:xfrm>
        </p:spPr>
        <p:txBody>
          <a:bodyPr/>
          <a:lstStyle/>
          <a:p>
            <a:pPr eaLnBrk="1" hangingPunct="1"/>
            <a:r>
              <a:rPr lang="en-US" altLang="en-US" sz="3800" b="1" dirty="0">
                <a:cs typeface="Arial" panose="020B0604020202020204" pitchFamily="34" charset="0"/>
              </a:rPr>
              <a:t>Thank you for your interest in </a:t>
            </a:r>
            <a:br>
              <a:rPr lang="en-US" altLang="en-US" sz="3800" b="1" dirty="0">
                <a:cs typeface="Arial" panose="020B0604020202020204" pitchFamily="34" charset="0"/>
              </a:rPr>
            </a:br>
            <a:r>
              <a:rPr lang="en-US" altLang="en-US" sz="3800" b="1" dirty="0">
                <a:cs typeface="Arial" panose="020B0604020202020204" pitchFamily="34" charset="0"/>
              </a:rPr>
              <a:t>the TQP Grant Program.</a:t>
            </a:r>
          </a:p>
        </p:txBody>
      </p:sp>
      <p:sp>
        <p:nvSpPr>
          <p:cNvPr id="3" name="TextBox 2"/>
          <p:cNvSpPr txBox="1"/>
          <p:nvPr/>
        </p:nvSpPr>
        <p:spPr>
          <a:xfrm>
            <a:off x="457200" y="3057886"/>
            <a:ext cx="8229600" cy="1569660"/>
          </a:xfrm>
          <a:prstGeom prst="rect">
            <a:avLst/>
          </a:prstGeom>
          <a:noFill/>
        </p:spPr>
        <p:txBody>
          <a:bodyPr wrap="square" rtlCol="0">
            <a:spAutoFit/>
          </a:bodyPr>
          <a:lstStyle/>
          <a:p>
            <a:pPr algn="ctr" fontAlgn="base">
              <a:spcBef>
                <a:spcPct val="0"/>
              </a:spcBef>
              <a:spcAft>
                <a:spcPct val="0"/>
              </a:spcAft>
            </a:pPr>
            <a:r>
              <a:rPr lang="en-US" sz="2400" b="1" dirty="0">
                <a:solidFill>
                  <a:prstClr val="black"/>
                </a:solidFill>
                <a:cs typeface="Arial" panose="020B0604020202020204" pitchFamily="34" charset="0"/>
              </a:rPr>
              <a:t>Best wishes on a successful  TQP application submission.</a:t>
            </a:r>
          </a:p>
          <a:p>
            <a:pPr algn="ctr" fontAlgn="base">
              <a:spcBef>
                <a:spcPct val="0"/>
              </a:spcBef>
              <a:spcAft>
                <a:spcPct val="0"/>
              </a:spcAft>
            </a:pPr>
            <a:r>
              <a:rPr lang="en-US" sz="2400" b="1" dirty="0">
                <a:solidFill>
                  <a:prstClr val="black"/>
                </a:solidFill>
                <a:cs typeface="Arial" panose="020B0604020202020204" pitchFamily="34" charset="0"/>
              </a:rPr>
              <a:t>Closing Date:  </a:t>
            </a:r>
            <a:r>
              <a:rPr lang="en-US" sz="2400" b="1" dirty="0">
                <a:solidFill>
                  <a:srgbClr val="FF0000"/>
                </a:solidFill>
                <a:cs typeface="Arial" panose="020B0604020202020204" pitchFamily="34" charset="0"/>
              </a:rPr>
              <a:t>May 20, 2019 @ 11:59:59 p.m.</a:t>
            </a:r>
          </a:p>
          <a:p>
            <a:pPr algn="ctr" fontAlgn="base">
              <a:spcBef>
                <a:spcPct val="0"/>
              </a:spcBef>
              <a:spcAft>
                <a:spcPct val="0"/>
              </a:spcAft>
            </a:pPr>
            <a:r>
              <a:rPr lang="en-US" sz="2400" b="1" dirty="0">
                <a:solidFill>
                  <a:srgbClr val="FF0000"/>
                </a:solidFill>
                <a:cs typeface="Arial" panose="020B0604020202020204" pitchFamily="34" charset="0"/>
              </a:rPr>
              <a:t>Eastern time </a:t>
            </a: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4876800"/>
            <a:ext cx="1868091" cy="1790480"/>
          </a:xfrm>
          <a:prstGeom prst="rect">
            <a:avLst/>
          </a:prstGeom>
          <a:noFill/>
        </p:spPr>
      </p:pic>
    </p:spTree>
    <p:extLst>
      <p:ext uri="{BB962C8B-B14F-4D97-AF65-F5344CB8AC3E}">
        <p14:creationId xmlns:p14="http://schemas.microsoft.com/office/powerpoint/2010/main" val="22716733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pPr/>
              <a:t>2</a:t>
            </a:fld>
            <a:endParaRPr lang="en-US" altLang="en-US"/>
          </a:p>
        </p:txBody>
      </p:sp>
      <p:sp>
        <p:nvSpPr>
          <p:cNvPr id="3" name="Title 1"/>
          <p:cNvSpPr txBox="1">
            <a:spLocks/>
          </p:cNvSpPr>
          <p:nvPr/>
        </p:nvSpPr>
        <p:spPr>
          <a:xfrm>
            <a:off x="441434" y="0"/>
            <a:ext cx="8229600" cy="14700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Note About These Slides</a:t>
            </a:r>
          </a:p>
        </p:txBody>
      </p:sp>
      <p:sp>
        <p:nvSpPr>
          <p:cNvPr id="4" name="Content Placeholder 2"/>
          <p:cNvSpPr txBox="1">
            <a:spLocks/>
          </p:cNvSpPr>
          <p:nvPr/>
        </p:nvSpPr>
        <p:spPr>
          <a:xfrm>
            <a:off x="441434" y="1143000"/>
            <a:ext cx="8229600" cy="39624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eaLnBrk="1" hangingPunct="1">
              <a:spcBef>
                <a:spcPct val="0"/>
              </a:spcBef>
              <a:buFont typeface="Arial" pitchFamily="34" charset="0"/>
              <a:buChar char="•"/>
              <a:defRPr/>
            </a:pPr>
            <a:r>
              <a:rPr lang="en-US" sz="2400" dirty="0">
                <a:solidFill>
                  <a:prstClr val="black"/>
                </a:solidFill>
                <a:cs typeface="Arial" pitchFamily="34" charset="0"/>
              </a:rPr>
              <a:t>The slides presented on this webinar are available for download on the TQP webpage.</a:t>
            </a:r>
          </a:p>
          <a:p>
            <a:pPr marL="0" indent="0" eaLnBrk="1" hangingPunct="1">
              <a:spcBef>
                <a:spcPct val="0"/>
              </a:spcBef>
              <a:buFont typeface="Wingdings 2" panose="05020102010507070707" pitchFamily="18" charset="2"/>
              <a:buNone/>
              <a:defRPr/>
            </a:pPr>
            <a:endParaRPr lang="en-US" sz="2400" dirty="0">
              <a:solidFill>
                <a:prstClr val="black"/>
              </a:solidFill>
              <a:cs typeface="Arial" pitchFamily="34" charset="0"/>
            </a:endParaRPr>
          </a:p>
          <a:p>
            <a:pPr eaLnBrk="1" hangingPunct="1">
              <a:spcBef>
                <a:spcPct val="0"/>
              </a:spcBef>
              <a:buFont typeface="Arial" pitchFamily="34" charset="0"/>
              <a:buChar char="•"/>
              <a:defRPr/>
            </a:pPr>
            <a:r>
              <a:rPr lang="en-US" sz="2400" dirty="0">
                <a:solidFill>
                  <a:prstClr val="black"/>
                </a:solidFill>
                <a:cs typeface="Arial" pitchFamily="34" charset="0"/>
              </a:rPr>
              <a:t>Applicants are strongly encouraged to download the </a:t>
            </a:r>
            <a:r>
              <a:rPr lang="en-US" sz="2400" dirty="0">
                <a:solidFill>
                  <a:prstClr val="white"/>
                </a:solidFill>
                <a:cs typeface="Arial" pitchFamily="34" charset="0"/>
              </a:rPr>
              <a:t>TQP </a:t>
            </a:r>
            <a:r>
              <a:rPr lang="en-US" sz="2400" dirty="0" err="1">
                <a:solidFill>
                  <a:prstClr val="black"/>
                </a:solidFill>
                <a:cs typeface="Arial" pitchFamily="34" charset="0"/>
              </a:rPr>
              <a:t>TQP</a:t>
            </a:r>
            <a:r>
              <a:rPr lang="en-US" sz="2400" dirty="0">
                <a:solidFill>
                  <a:prstClr val="black"/>
                </a:solidFill>
                <a:cs typeface="Arial" pitchFamily="34" charset="0"/>
              </a:rPr>
              <a:t> Application Instructions Package from the TQP webpage and review it in its entirety.  The TQP Application Instructions Package provides instructions needed to apply for this TQP grant.</a:t>
            </a:r>
          </a:p>
          <a:p>
            <a:pPr marL="0" indent="0" eaLnBrk="1" hangingPunct="1">
              <a:spcBef>
                <a:spcPct val="0"/>
              </a:spcBef>
              <a:buFont typeface="Wingdings 2" panose="05020102010507070707" pitchFamily="18" charset="2"/>
              <a:buNone/>
              <a:defRPr/>
            </a:pPr>
            <a:r>
              <a:rPr lang="en-US" sz="1800" dirty="0">
                <a:solidFill>
                  <a:prstClr val="black"/>
                </a:solidFill>
                <a:cs typeface="Arial" pitchFamily="34" charset="0"/>
                <a:hlinkClick r:id="rId3"/>
              </a:rPr>
              <a:t>http://innovation.ed.gov/what-we-do/teacher-quality/teacher-quality-partnership/</a:t>
            </a:r>
            <a:endParaRPr lang="en-US" sz="18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p:txBody>
      </p:sp>
      <p:sp>
        <p:nvSpPr>
          <p:cNvPr id="6" name="TextBox 5"/>
          <p:cNvSpPr txBox="1">
            <a:spLocks noChangeArrowheads="1"/>
          </p:cNvSpPr>
          <p:nvPr/>
        </p:nvSpPr>
        <p:spPr bwMode="auto">
          <a:xfrm>
            <a:off x="784334" y="4800600"/>
            <a:ext cx="7543800" cy="1631216"/>
          </a:xfrm>
          <a:prstGeom prst="rect">
            <a:avLst/>
          </a:prstGeom>
          <a:solidFill>
            <a:schemeClr val="bg1"/>
          </a:solidFill>
          <a:ln w="28575">
            <a:solidFill>
              <a:schemeClr val="tx1"/>
            </a:solidFill>
            <a:miter lim="800000"/>
            <a:headEnd/>
            <a:tailEnd/>
          </a:ln>
        </p:spPr>
        <p:txBody>
          <a:bodyPr>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000" b="1" dirty="0">
                <a:solidFill>
                  <a:srgbClr val="FF0000"/>
                </a:solidFill>
                <a:cs typeface="Arial" panose="020B0604020202020204" pitchFamily="34" charset="0"/>
              </a:rPr>
              <a:t>Note: </a:t>
            </a:r>
            <a:r>
              <a:rPr lang="en-US" altLang="en-US" sz="2000" dirty="0">
                <a:solidFill>
                  <a:prstClr val="black"/>
                </a:solidFill>
                <a:cs typeface="Arial" panose="020B0604020202020204" pitchFamily="34" charset="0"/>
              </a:rPr>
              <a:t>These slides are intended as guidance only and do </a:t>
            </a:r>
            <a:r>
              <a:rPr lang="en-US" sz="2000" dirty="0">
                <a:solidFill>
                  <a:prstClr val="black"/>
                </a:solidFill>
                <a:cs typeface="Arial" panose="020B0604020202020204" pitchFamily="34" charset="0"/>
              </a:rPr>
              <a:t>not impose any requirements beyond those included in the language of 20 </a:t>
            </a:r>
            <a:r>
              <a:rPr lang="en-US" sz="2000" dirty="0" err="1">
                <a:solidFill>
                  <a:prstClr val="black"/>
                </a:solidFill>
                <a:cs typeface="Arial" panose="020B0604020202020204" pitchFamily="34" charset="0"/>
              </a:rPr>
              <a:t>U.S.C</a:t>
            </a:r>
            <a:r>
              <a:rPr lang="en-US" sz="2000" dirty="0">
                <a:solidFill>
                  <a:prstClr val="black"/>
                </a:solidFill>
                <a:cs typeface="Arial" panose="020B0604020202020204" pitchFamily="34" charset="0"/>
              </a:rPr>
              <a:t>. §§1021—</a:t>
            </a:r>
            <a:r>
              <a:rPr lang="en-US" sz="2000" dirty="0" err="1">
                <a:solidFill>
                  <a:prstClr val="black"/>
                </a:solidFill>
                <a:cs typeface="Arial" panose="020B0604020202020204" pitchFamily="34" charset="0"/>
              </a:rPr>
              <a:t>1022h</a:t>
            </a:r>
            <a:r>
              <a:rPr lang="en-US" sz="2000" dirty="0">
                <a:solidFill>
                  <a:prstClr val="black"/>
                </a:solidFill>
                <a:cs typeface="Arial" panose="020B0604020202020204" pitchFamily="34" charset="0"/>
              </a:rPr>
              <a:t>, the NIA, and any other applicable provisions established in rules for this competition.</a:t>
            </a:r>
            <a:r>
              <a:rPr lang="en-US" altLang="en-US" sz="2000" dirty="0">
                <a:solidFill>
                  <a:prstClr val="black"/>
                </a:solidFill>
                <a:cs typeface="Arial" panose="020B0604020202020204" pitchFamily="34" charset="0"/>
              </a:rPr>
              <a:t> Please</a:t>
            </a:r>
            <a:br>
              <a:rPr lang="en-US" altLang="en-US" sz="2000" dirty="0">
                <a:solidFill>
                  <a:prstClr val="black"/>
                </a:solidFill>
                <a:cs typeface="Arial" panose="020B0604020202020204" pitchFamily="34" charset="0"/>
              </a:rPr>
            </a:br>
            <a:r>
              <a:rPr lang="en-US" altLang="en-US" sz="2000" dirty="0">
                <a:solidFill>
                  <a:prstClr val="black"/>
                </a:solidFill>
                <a:cs typeface="Arial" panose="020B0604020202020204" pitchFamily="34" charset="0"/>
              </a:rPr>
              <a:t>refer to the official documents published in the </a:t>
            </a:r>
            <a:r>
              <a:rPr lang="en-US" altLang="en-US" sz="2000" i="1" dirty="0">
                <a:solidFill>
                  <a:prstClr val="black"/>
                </a:solidFill>
                <a:cs typeface="Arial" panose="020B0604020202020204" pitchFamily="34" charset="0"/>
              </a:rPr>
              <a:t>Federal Register</a:t>
            </a:r>
            <a:r>
              <a:rPr lang="en-US" altLang="en-US" sz="2000" dirty="0">
                <a:solidFill>
                  <a:prstClr val="black"/>
                </a:solidFill>
                <a:latin typeface="Perpetua" panose="02020502060401020303" pitchFamily="18" charset="0"/>
                <a:cs typeface="Arial" panose="020B0604020202020204" pitchFamily="34" charset="0"/>
              </a:rPr>
              <a:t>.</a:t>
            </a:r>
          </a:p>
        </p:txBody>
      </p:sp>
    </p:spTree>
    <p:extLst>
      <p:ext uri="{BB962C8B-B14F-4D97-AF65-F5344CB8AC3E}">
        <p14:creationId xmlns:p14="http://schemas.microsoft.com/office/powerpoint/2010/main" val="150359853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pPr/>
              <a:t>3</a:t>
            </a:fld>
            <a:endParaRPr lang="en-US" altLang="en-US"/>
          </a:p>
        </p:txBody>
      </p:sp>
      <p:sp>
        <p:nvSpPr>
          <p:cNvPr id="3" name="Title 1"/>
          <p:cNvSpPr txBox="1">
            <a:spLocks/>
          </p:cNvSpPr>
          <p:nvPr/>
        </p:nvSpPr>
        <p:spPr>
          <a:xfrm>
            <a:off x="441434" y="228601"/>
            <a:ext cx="8229600" cy="1066800"/>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General TQP Competition Q&amp;A</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93725" lvl="2" indent="0" eaLnBrk="1" hangingPunct="1">
              <a:spcBef>
                <a:spcPct val="0"/>
              </a:spcBef>
              <a:buFont typeface="Wingdings 2" panose="05020102010507070707" pitchFamily="18" charset="2"/>
              <a:buNone/>
              <a:defRPr/>
            </a:pPr>
            <a:endParaRPr lang="en-US" dirty="0">
              <a:solidFill>
                <a:prstClr val="black"/>
              </a:solidFill>
              <a:cs typeface="Arial" pitchFamily="34" charset="0"/>
            </a:endParaRPr>
          </a:p>
          <a:p>
            <a:pPr eaLnBrk="1" hangingPunct="1">
              <a:spcBef>
                <a:spcPct val="0"/>
              </a:spcBef>
              <a:buFont typeface="Arial" pitchFamily="34" charset="0"/>
              <a:buChar char="•"/>
              <a:defRPr/>
            </a:pPr>
            <a:r>
              <a:rPr lang="en-US" sz="2400" dirty="0">
                <a:solidFill>
                  <a:prstClr val="black"/>
                </a:solidFill>
                <a:cs typeface="Arial" pitchFamily="34" charset="0"/>
              </a:rPr>
              <a:t>Applicants are strongly encouraged to read the TQP Notice Inviting Applications in its entirety.</a:t>
            </a:r>
          </a:p>
          <a:p>
            <a:pPr eaLnBrk="1" hangingPunct="1">
              <a:spcBef>
                <a:spcPct val="0"/>
              </a:spcBef>
              <a:buFont typeface="Arial" pitchFamily="34" charset="0"/>
              <a:buChar char="•"/>
              <a:defRPr/>
            </a:pPr>
            <a:r>
              <a:rPr lang="en-US" sz="2400" dirty="0">
                <a:solidFill>
                  <a:prstClr val="black"/>
                </a:solidFill>
                <a:cs typeface="Arial" pitchFamily="34" charset="0"/>
              </a:rPr>
              <a:t>Applicants are strongly encouraged to read the TQP Frequently Asked </a:t>
            </a:r>
            <a:r>
              <a:rPr lang="en-US" sz="2400" dirty="0">
                <a:cs typeface="Arial" pitchFamily="34" charset="0"/>
              </a:rPr>
              <a:t>Questions (FAQs) document in its entirety.</a:t>
            </a:r>
          </a:p>
          <a:p>
            <a:pPr eaLnBrk="1" hangingPunct="1">
              <a:spcBef>
                <a:spcPct val="0"/>
              </a:spcBef>
              <a:buFont typeface="Arial" pitchFamily="34" charset="0"/>
              <a:buChar char="•"/>
              <a:defRPr/>
            </a:pPr>
            <a:r>
              <a:rPr lang="en-US" sz="2400" dirty="0">
                <a:cs typeface="Arial" pitchFamily="34" charset="0"/>
              </a:rPr>
              <a:t>If your questions are not answered in the TQP FAQs </a:t>
            </a:r>
            <a:r>
              <a:rPr lang="en-US" sz="2400" dirty="0">
                <a:solidFill>
                  <a:prstClr val="black"/>
                </a:solidFill>
                <a:cs typeface="Arial" pitchFamily="34" charset="0"/>
              </a:rPr>
              <a:t>document, you may email them to the TQP program inbox at </a:t>
            </a:r>
            <a:r>
              <a:rPr lang="en-US" sz="2400" dirty="0">
                <a:solidFill>
                  <a:prstClr val="black"/>
                </a:solidFill>
                <a:cs typeface="Arial" pitchFamily="34" charset="0"/>
                <a:hlinkClick r:id="rId3"/>
              </a:rPr>
              <a:t>TQPartnership@ed.gov</a:t>
            </a:r>
            <a:r>
              <a:rPr lang="en-US" sz="2400" dirty="0">
                <a:solidFill>
                  <a:prstClr val="black"/>
                </a:solidFill>
                <a:cs typeface="Arial" pitchFamily="34" charset="0"/>
              </a:rPr>
              <a:t>.  Please do not  wait until the last minute to email your questions. </a:t>
            </a:r>
          </a:p>
          <a:p>
            <a:pPr eaLnBrk="1" hangingPunct="1">
              <a:spcBef>
                <a:spcPct val="0"/>
              </a:spcBef>
              <a:buFont typeface="Arial" pitchFamily="34" charset="0"/>
              <a:buChar char="•"/>
              <a:defRPr/>
            </a:pPr>
            <a:endParaRPr lang="en-US" sz="22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Tree>
    <p:extLst>
      <p:ext uri="{BB962C8B-B14F-4D97-AF65-F5344CB8AC3E}">
        <p14:creationId xmlns:p14="http://schemas.microsoft.com/office/powerpoint/2010/main" val="284728673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pPr/>
              <a:t>4</a:t>
            </a:fld>
            <a:endParaRPr lang="en-US" altLang="en-US"/>
          </a:p>
        </p:txBody>
      </p:sp>
      <p:sp>
        <p:nvSpPr>
          <p:cNvPr id="3" name="Title 1"/>
          <p:cNvSpPr txBox="1">
            <a:spLocks/>
          </p:cNvSpPr>
          <p:nvPr/>
        </p:nvSpPr>
        <p:spPr>
          <a:xfrm>
            <a:off x="441434" y="228600"/>
            <a:ext cx="8229600"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Agenda for This Webinar</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5" name="Rectangle 4"/>
          <p:cNvSpPr/>
          <p:nvPr/>
        </p:nvSpPr>
        <p:spPr>
          <a:xfrm>
            <a:off x="603250" y="1470026"/>
            <a:ext cx="8312150" cy="4616648"/>
          </a:xfrm>
          <a:prstGeom prst="rect">
            <a:avLst/>
          </a:prstGeom>
        </p:spPr>
        <p:txBody>
          <a:bodyPr wrap="square">
            <a:spAutoFit/>
          </a:bodyPr>
          <a:lstStyle/>
          <a:p>
            <a:pPr fontAlgn="base">
              <a:lnSpc>
                <a:spcPct val="150000"/>
              </a:lnSpc>
              <a:spcBef>
                <a:spcPct val="0"/>
              </a:spcBef>
              <a:spcAft>
                <a:spcPct val="0"/>
              </a:spcAft>
            </a:pPr>
            <a:r>
              <a:rPr lang="en-US" sz="2600" dirty="0">
                <a:solidFill>
                  <a:prstClr val="white">
                    <a:lumMod val="50000"/>
                  </a:prstClr>
                </a:solidFill>
                <a:cs typeface="Arial" panose="020B0604020202020204" pitchFamily="34" charset="0"/>
              </a:rPr>
              <a:t>I</a:t>
            </a:r>
            <a:r>
              <a:rPr lang="en-US" sz="2800" dirty="0">
                <a:solidFill>
                  <a:prstClr val="white">
                    <a:lumMod val="50000"/>
                  </a:prstClr>
                </a:solidFill>
                <a:cs typeface="Arial" panose="020B0604020202020204" pitchFamily="34" charset="0"/>
              </a:rPr>
              <a:t>.  TQP Program Purpose and Overview</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II. Eligibility Requirements</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III. TQP Program Requirements</a:t>
            </a:r>
          </a:p>
          <a:p>
            <a:pPr fontAlgn="base">
              <a:lnSpc>
                <a:spcPct val="150000"/>
              </a:lnSpc>
              <a:spcBef>
                <a:spcPct val="0"/>
              </a:spcBef>
              <a:spcAft>
                <a:spcPct val="0"/>
              </a:spcAft>
            </a:pPr>
            <a:r>
              <a:rPr lang="en-US" sz="2800" dirty="0">
                <a:solidFill>
                  <a:srgbClr val="00B050"/>
                </a:solidFill>
                <a:cs typeface="Arial" panose="020B0604020202020204" pitchFamily="34" charset="0"/>
              </a:rPr>
              <a:t>IV. FY 19 Program Priorities</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V. Selection Criteria &amp; Scoring</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VI. Competition Reminders and Resources</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VII. Budget and Matching Requirements</a:t>
            </a: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8263" y="5327431"/>
            <a:ext cx="1508234" cy="1347952"/>
          </a:xfrm>
          <a:prstGeom prst="rect">
            <a:avLst/>
          </a:prstGeom>
          <a:noFill/>
        </p:spPr>
      </p:pic>
    </p:spTree>
    <p:extLst>
      <p:ext uri="{BB962C8B-B14F-4D97-AF65-F5344CB8AC3E}">
        <p14:creationId xmlns:p14="http://schemas.microsoft.com/office/powerpoint/2010/main" val="354901275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txBox="1">
            <a:spLocks/>
          </p:cNvSpPr>
          <p:nvPr/>
        </p:nvSpPr>
        <p:spPr bwMode="auto">
          <a:xfrm>
            <a:off x="0" y="30871"/>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4000" b="1" dirty="0">
                <a:solidFill>
                  <a:prstClr val="black"/>
                </a:solidFill>
                <a:cs typeface="Arial" panose="020B0604020202020204" pitchFamily="34" charset="0"/>
              </a:rPr>
              <a:t>FY 19 TQP Program Priorities</a:t>
            </a:r>
          </a:p>
        </p:txBody>
      </p:sp>
      <p:grpSp>
        <p:nvGrpSpPr>
          <p:cNvPr id="2" name="Group 72"/>
          <p:cNvGrpSpPr>
            <a:grpSpLocks/>
          </p:cNvGrpSpPr>
          <p:nvPr/>
        </p:nvGrpSpPr>
        <p:grpSpPr bwMode="auto">
          <a:xfrm>
            <a:off x="355675" y="1055630"/>
            <a:ext cx="2463726" cy="5181600"/>
            <a:chOff x="250825" y="1066800"/>
            <a:chExt cx="2514600" cy="5181600"/>
          </a:xfrm>
          <a:solidFill>
            <a:srgbClr val="99CCFF"/>
          </a:solidFill>
        </p:grpSpPr>
        <p:sp>
          <p:nvSpPr>
            <p:cNvPr id="74" name="Rounded Rectangle 73" descr="Column One with only one text box stating Improve Achievement for High Need students"/>
            <p:cNvSpPr/>
            <p:nvPr/>
          </p:nvSpPr>
          <p:spPr>
            <a:xfrm>
              <a:off x="250825" y="1066800"/>
              <a:ext cx="2514600" cy="5181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cs typeface="Arial" pitchFamily="34" charset="0"/>
              </a:endParaRPr>
            </a:p>
          </p:txBody>
        </p:sp>
        <p:sp>
          <p:nvSpPr>
            <p:cNvPr id="15385" name="TextBox 35"/>
            <p:cNvSpPr txBox="1">
              <a:spLocks noChangeArrowheads="1"/>
            </p:cNvSpPr>
            <p:nvPr/>
          </p:nvSpPr>
          <p:spPr bwMode="auto">
            <a:xfrm>
              <a:off x="317500" y="5144252"/>
              <a:ext cx="2362200" cy="830997"/>
            </a:xfrm>
            <a:prstGeom prst="rect">
              <a:avLst/>
            </a:prstGeom>
            <a:solidFill>
              <a:schemeClr val="bg1"/>
            </a:solid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base" hangingPunct="1">
                <a:spcBef>
                  <a:spcPct val="0"/>
                </a:spcBef>
                <a:spcAft>
                  <a:spcPct val="0"/>
                </a:spcAft>
                <a:defRPr/>
              </a:pPr>
              <a:r>
                <a:rPr lang="en-US" sz="1600" b="1" dirty="0">
                  <a:solidFill>
                    <a:prstClr val="black"/>
                  </a:solidFill>
                </a:rPr>
                <a:t>Applicants MUST address the </a:t>
              </a:r>
            </a:p>
            <a:p>
              <a:pPr algn="ctr" eaLnBrk="1" fontAlgn="base" hangingPunct="1">
                <a:spcBef>
                  <a:spcPct val="0"/>
                </a:spcBef>
                <a:spcAft>
                  <a:spcPct val="0"/>
                </a:spcAft>
                <a:defRPr/>
              </a:pPr>
              <a:r>
                <a:rPr lang="en-US" sz="1600" b="1" i="1" dirty="0">
                  <a:solidFill>
                    <a:srgbClr val="CC0000"/>
                  </a:solidFill>
                </a:rPr>
                <a:t>Absolute Priority </a:t>
              </a:r>
              <a:endParaRPr lang="en-US" sz="1600" b="1" dirty="0">
                <a:solidFill>
                  <a:prstClr val="black"/>
                </a:solidFill>
              </a:endParaRPr>
            </a:p>
          </p:txBody>
        </p:sp>
        <p:sp>
          <p:nvSpPr>
            <p:cNvPr id="76" name="Rectangle 75"/>
            <p:cNvSpPr>
              <a:spLocks noChangeArrowheads="1"/>
            </p:cNvSpPr>
            <p:nvPr/>
          </p:nvSpPr>
          <p:spPr bwMode="auto">
            <a:xfrm>
              <a:off x="382701" y="1535171"/>
              <a:ext cx="2228736" cy="3352800"/>
            </a:xfrm>
            <a:prstGeom prst="rect">
              <a:avLst/>
            </a:prstGeom>
            <a:solidFill>
              <a:srgbClr val="0D287B"/>
            </a:solidFill>
            <a:ln w="9525" algn="ctr">
              <a:solidFill>
                <a:srgbClr val="000000"/>
              </a:solidFill>
              <a:miter lim="800000"/>
              <a:headEnd/>
              <a:tailEnd/>
            </a:ln>
            <a:effectLst>
              <a:outerShdw dist="38100" dir="2700000" algn="tl" rotWithShape="0">
                <a:srgbClr val="808080">
                  <a:alpha val="39999"/>
                </a:srgbClr>
              </a:outerShdw>
            </a:effectLst>
          </p:spPr>
          <p:txBody>
            <a:bodyPr anchor="ctr"/>
            <a:lstStyle/>
            <a:p>
              <a:pPr algn="ctr">
                <a:defRPr/>
              </a:pPr>
              <a:r>
                <a:rPr lang="en-US" sz="1600" b="1" kern="0" dirty="0">
                  <a:solidFill>
                    <a:sysClr val="window" lastClr="FFFFFF"/>
                  </a:solidFill>
                  <a:cs typeface="Arial" panose="020B0604020202020204" pitchFamily="34" charset="0"/>
                </a:rPr>
                <a:t>Partnership Grants for the Establishment of Effective Teaching Residency Programs</a:t>
              </a:r>
            </a:p>
            <a:p>
              <a:pPr algn="ctr">
                <a:defRPr/>
              </a:pPr>
              <a:r>
                <a:rPr lang="en-US" sz="1600" b="1" kern="0" dirty="0">
                  <a:solidFill>
                    <a:sysClr val="window" lastClr="FFFFFF"/>
                  </a:solidFill>
                  <a:cs typeface="Arial" panose="020B0604020202020204" pitchFamily="34" charset="0"/>
                </a:rPr>
                <a:t>(Residency Model)</a:t>
              </a:r>
            </a:p>
          </p:txBody>
        </p:sp>
      </p:grpSp>
      <p:sp>
        <p:nvSpPr>
          <p:cNvPr id="77" name="Plus 76"/>
          <p:cNvSpPr/>
          <p:nvPr/>
        </p:nvSpPr>
        <p:spPr>
          <a:xfrm>
            <a:off x="2819401" y="3200401"/>
            <a:ext cx="609599" cy="732707"/>
          </a:xfrm>
          <a:prstGeom prst="mathPlus">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cs typeface="Arial" pitchFamily="34" charset="0"/>
            </a:endParaRPr>
          </a:p>
        </p:txBody>
      </p:sp>
      <p:grpSp>
        <p:nvGrpSpPr>
          <p:cNvPr id="3" name="Group 77"/>
          <p:cNvGrpSpPr>
            <a:grpSpLocks/>
          </p:cNvGrpSpPr>
          <p:nvPr/>
        </p:nvGrpSpPr>
        <p:grpSpPr bwMode="auto">
          <a:xfrm>
            <a:off x="3466357" y="975954"/>
            <a:ext cx="2590800" cy="5181600"/>
            <a:chOff x="3270251" y="1066800"/>
            <a:chExt cx="2514600" cy="5181600"/>
          </a:xfrm>
          <a:solidFill>
            <a:srgbClr val="99CCFF"/>
          </a:solidFill>
        </p:grpSpPr>
        <p:sp>
          <p:nvSpPr>
            <p:cNvPr id="79" name="Rounded Rectangle 78" descr="Must address one Absolute Priority&#10;&#10;Teacher and Principal Effectiveness &#10;Promoting STEM Education&#10;Parent and Family Engagement&#10;Improving Achievement in Persistently Low-Performing Schools&#10;Improving Rural Achievement&#10;"/>
            <p:cNvSpPr/>
            <p:nvPr/>
          </p:nvSpPr>
          <p:spPr>
            <a:xfrm>
              <a:off x="3270251" y="1066800"/>
              <a:ext cx="2514600" cy="5181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cs typeface="Arial" pitchFamily="34" charset="0"/>
              </a:endParaRPr>
            </a:p>
          </p:txBody>
        </p:sp>
        <p:sp>
          <p:nvSpPr>
            <p:cNvPr id="82" name="Rectangle 81"/>
            <p:cNvSpPr>
              <a:spLocks noChangeArrowheads="1"/>
            </p:cNvSpPr>
            <p:nvPr/>
          </p:nvSpPr>
          <p:spPr bwMode="auto">
            <a:xfrm>
              <a:off x="3386557" y="1251279"/>
              <a:ext cx="2223653" cy="1915216"/>
            </a:xfrm>
            <a:prstGeom prst="rect">
              <a:avLst/>
            </a:prstGeom>
            <a:solidFill>
              <a:srgbClr val="0D287B"/>
            </a:solidFill>
            <a:ln w="9525" algn="ctr">
              <a:solidFill>
                <a:srgbClr val="000000"/>
              </a:solidFill>
              <a:miter lim="800000"/>
              <a:headEnd/>
              <a:tailEnd/>
            </a:ln>
            <a:effectLst>
              <a:outerShdw dist="38100" dir="2700000" algn="tl" rotWithShape="0">
                <a:srgbClr val="808080">
                  <a:alpha val="39999"/>
                </a:srgbClr>
              </a:outerShdw>
            </a:effectLst>
          </p:spPr>
          <p:txBody>
            <a:bodyPr anchor="ctr"/>
            <a:lstStyle/>
            <a:p>
              <a:pPr algn="ctr">
                <a:defRPr/>
              </a:pPr>
              <a:r>
                <a:rPr lang="en-US" sz="1500" dirty="0">
                  <a:solidFill>
                    <a:prstClr val="white"/>
                  </a:solidFill>
                  <a:cs typeface="Arial" panose="020B0604020202020204" pitchFamily="34" charset="0"/>
                </a:rPr>
                <a:t>Projects designed to improve student achievement or other educational outcomes in computer science    </a:t>
              </a:r>
            </a:p>
            <a:p>
              <a:pPr algn="ctr">
                <a:defRPr/>
              </a:pPr>
              <a:r>
                <a:rPr lang="en-US" sz="1500" dirty="0">
                  <a:solidFill>
                    <a:prstClr val="white"/>
                  </a:solidFill>
                  <a:cs typeface="Arial" panose="020B0604020202020204" pitchFamily="34" charset="0"/>
                </a:rPr>
                <a:t> </a:t>
              </a:r>
              <a:r>
                <a:rPr lang="en-US" sz="1500" dirty="0">
                  <a:solidFill>
                    <a:srgbClr val="FF0000"/>
                  </a:solidFill>
                  <a:cs typeface="Arial" panose="020B0604020202020204" pitchFamily="34" charset="0"/>
                </a:rPr>
                <a:t>(0-5 points)</a:t>
              </a:r>
              <a:endParaRPr lang="en-US" sz="1500" kern="0" dirty="0">
                <a:solidFill>
                  <a:srgbClr val="FF0000"/>
                </a:solidFill>
                <a:cs typeface="Arial" panose="020B0604020202020204" pitchFamily="34" charset="0"/>
              </a:endParaRPr>
            </a:p>
          </p:txBody>
        </p:sp>
        <p:sp>
          <p:nvSpPr>
            <p:cNvPr id="15382" name="TextBox 36"/>
            <p:cNvSpPr txBox="1">
              <a:spLocks noChangeArrowheads="1"/>
            </p:cNvSpPr>
            <p:nvPr/>
          </p:nvSpPr>
          <p:spPr bwMode="auto">
            <a:xfrm>
              <a:off x="3440745" y="5097550"/>
              <a:ext cx="2223297" cy="1077218"/>
            </a:xfrm>
            <a:prstGeom prst="rect">
              <a:avLst/>
            </a:prstGeom>
            <a:solidFill>
              <a:schemeClr val="bg1"/>
            </a:solidFill>
            <a:ln>
              <a:noFill/>
            </a:ln>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base" hangingPunct="1">
                <a:spcBef>
                  <a:spcPct val="0"/>
                </a:spcBef>
                <a:spcAft>
                  <a:spcPct val="0"/>
                </a:spcAft>
                <a:defRPr/>
              </a:pPr>
              <a:r>
                <a:rPr lang="en-US" sz="1600" b="1" dirty="0">
                  <a:solidFill>
                    <a:prstClr val="black"/>
                  </a:solidFill>
                </a:rPr>
                <a:t>Applicants may address any of these </a:t>
              </a:r>
              <a:r>
                <a:rPr lang="en-US" sz="1600" b="1" i="1" dirty="0">
                  <a:solidFill>
                    <a:srgbClr val="C00000"/>
                  </a:solidFill>
                </a:rPr>
                <a:t>Competitive Preference Priorities</a:t>
              </a:r>
            </a:p>
          </p:txBody>
        </p:sp>
      </p:grpSp>
      <p:sp>
        <p:nvSpPr>
          <p:cNvPr id="9319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A8C52858-9227-4DC6-9EAE-D78295BB4BE3}" type="slidenum">
              <a:rPr lang="en-US" altLang="en-US" sz="1400">
                <a:solidFill>
                  <a:prstClr val="black"/>
                </a:solidFill>
              </a:rPr>
              <a:pPr eaLnBrk="1" hangingPunct="1">
                <a:spcBef>
                  <a:spcPct val="0"/>
                </a:spcBef>
                <a:buSzTx/>
                <a:buFontTx/>
                <a:buNone/>
              </a:pPr>
              <a:t>5</a:t>
            </a:fld>
            <a:endParaRPr lang="en-US" altLang="en-US" sz="1400">
              <a:solidFill>
                <a:prstClr val="black"/>
              </a:solidFill>
            </a:endParaRPr>
          </a:p>
        </p:txBody>
      </p:sp>
      <p:sp>
        <p:nvSpPr>
          <p:cNvPr id="19" name="Rectangle 18"/>
          <p:cNvSpPr>
            <a:spLocks noChangeArrowheads="1"/>
          </p:cNvSpPr>
          <p:nvPr/>
        </p:nvSpPr>
        <p:spPr bwMode="auto">
          <a:xfrm>
            <a:off x="3642017" y="3498556"/>
            <a:ext cx="2239481" cy="1315694"/>
          </a:xfrm>
          <a:prstGeom prst="rect">
            <a:avLst/>
          </a:prstGeom>
          <a:solidFill>
            <a:srgbClr val="0D287B"/>
          </a:solidFill>
          <a:ln w="9525" algn="ctr">
            <a:solidFill>
              <a:srgbClr val="000000"/>
            </a:solidFill>
            <a:miter lim="800000"/>
            <a:headEnd/>
            <a:tailEnd/>
          </a:ln>
          <a:effectLst>
            <a:outerShdw dist="38100" dir="2700000" algn="tl" rotWithShape="0">
              <a:srgbClr val="808080">
                <a:alpha val="39999"/>
              </a:srgbClr>
            </a:outerShdw>
          </a:effectLst>
        </p:spPr>
        <p:txBody>
          <a:bodyPr anchor="ctr"/>
          <a:lstStyle/>
          <a:p>
            <a:pPr algn="ctr">
              <a:defRPr/>
            </a:pPr>
            <a:endParaRPr lang="en-US" sz="1600" b="1" dirty="0">
              <a:solidFill>
                <a:prstClr val="white"/>
              </a:solidFill>
              <a:cs typeface="Arial" panose="020B0604020202020204" pitchFamily="34" charset="0"/>
            </a:endParaRPr>
          </a:p>
          <a:p>
            <a:pPr algn="ctr">
              <a:defRPr/>
            </a:pPr>
            <a:r>
              <a:rPr lang="en-US" sz="1600" dirty="0">
                <a:solidFill>
                  <a:prstClr val="white"/>
                </a:solidFill>
                <a:cs typeface="Arial" panose="020B0604020202020204" pitchFamily="34" charset="0"/>
              </a:rPr>
              <a:t>Novice Applicants         </a:t>
            </a:r>
          </a:p>
          <a:p>
            <a:pPr algn="ctr">
              <a:defRPr/>
            </a:pPr>
            <a:r>
              <a:rPr lang="en-US" sz="1600" b="1" dirty="0">
                <a:solidFill>
                  <a:prstClr val="white"/>
                </a:solidFill>
                <a:cs typeface="Arial" panose="020B0604020202020204" pitchFamily="34" charset="0"/>
              </a:rPr>
              <a:t> </a:t>
            </a:r>
            <a:r>
              <a:rPr lang="en-US" sz="1600" b="1" dirty="0">
                <a:solidFill>
                  <a:srgbClr val="FF0000"/>
                </a:solidFill>
                <a:cs typeface="Arial" panose="020B0604020202020204" pitchFamily="34" charset="0"/>
              </a:rPr>
              <a:t> </a:t>
            </a:r>
            <a:r>
              <a:rPr lang="en-US" sz="1600" dirty="0">
                <a:solidFill>
                  <a:srgbClr val="FF0000"/>
                </a:solidFill>
                <a:cs typeface="Arial" panose="020B0604020202020204" pitchFamily="34" charset="0"/>
              </a:rPr>
              <a:t>(5 points)</a:t>
            </a:r>
          </a:p>
          <a:p>
            <a:pPr algn="ctr">
              <a:defRPr/>
            </a:pPr>
            <a:endParaRPr lang="en-US" sz="1600" b="1" kern="0" dirty="0">
              <a:solidFill>
                <a:srgbClr val="FF0000"/>
              </a:solidFill>
              <a:cs typeface="Arial" panose="020B0604020202020204" pitchFamily="34" charset="0"/>
            </a:endParaRPr>
          </a:p>
        </p:txBody>
      </p:sp>
      <p:sp>
        <p:nvSpPr>
          <p:cNvPr id="15" name="Plus 14"/>
          <p:cNvSpPr/>
          <p:nvPr/>
        </p:nvSpPr>
        <p:spPr>
          <a:xfrm>
            <a:off x="6173406" y="3200401"/>
            <a:ext cx="650875" cy="721410"/>
          </a:xfrm>
          <a:prstGeom prst="mathPlus">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cs typeface="Arial" pitchFamily="34" charset="0"/>
            </a:endParaRPr>
          </a:p>
        </p:txBody>
      </p:sp>
      <p:grpSp>
        <p:nvGrpSpPr>
          <p:cNvPr id="4" name="Group 77"/>
          <p:cNvGrpSpPr>
            <a:grpSpLocks/>
          </p:cNvGrpSpPr>
          <p:nvPr/>
        </p:nvGrpSpPr>
        <p:grpSpPr bwMode="auto">
          <a:xfrm>
            <a:off x="6851354" y="1100706"/>
            <a:ext cx="2126521" cy="5181600"/>
            <a:chOff x="3270251" y="1066800"/>
            <a:chExt cx="2514600" cy="5181600"/>
          </a:xfrm>
          <a:solidFill>
            <a:srgbClr val="99CCFF"/>
          </a:solidFill>
        </p:grpSpPr>
        <p:sp>
          <p:nvSpPr>
            <p:cNvPr id="17" name="Rounded Rectangle 16" descr="Must address one Absolute Priority&#10;&#10;Teacher and Principal Effectiveness &#10;Promoting STEM Education&#10;Parent and Family Engagement&#10;Improving Achievement in Persistently Low-Performing Schools&#10;Improving Rural Achievement&#10;"/>
            <p:cNvSpPr/>
            <p:nvPr/>
          </p:nvSpPr>
          <p:spPr>
            <a:xfrm>
              <a:off x="3270251" y="1066800"/>
              <a:ext cx="2514600" cy="5181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cs typeface="Arial" pitchFamily="34" charset="0"/>
              </a:endParaRPr>
            </a:p>
          </p:txBody>
        </p:sp>
        <p:sp>
          <p:nvSpPr>
            <p:cNvPr id="18" name="Rectangle 17"/>
            <p:cNvSpPr>
              <a:spLocks noChangeArrowheads="1"/>
            </p:cNvSpPr>
            <p:nvPr/>
          </p:nvSpPr>
          <p:spPr bwMode="auto">
            <a:xfrm>
              <a:off x="3401820" y="1460787"/>
              <a:ext cx="2223653" cy="2784803"/>
            </a:xfrm>
            <a:prstGeom prst="rect">
              <a:avLst/>
            </a:prstGeom>
            <a:solidFill>
              <a:srgbClr val="0D287B"/>
            </a:solidFill>
            <a:ln w="9525" algn="ctr">
              <a:solidFill>
                <a:srgbClr val="000000"/>
              </a:solidFill>
              <a:miter lim="800000"/>
              <a:headEnd/>
              <a:tailEnd/>
            </a:ln>
            <a:effectLst>
              <a:outerShdw dist="38100" dir="2700000" algn="tl" rotWithShape="0">
                <a:srgbClr val="808080">
                  <a:alpha val="39999"/>
                </a:srgbClr>
              </a:outerShdw>
            </a:effectLst>
          </p:spPr>
          <p:txBody>
            <a:bodyPr anchor="ctr"/>
            <a:lstStyle/>
            <a:p>
              <a:pPr algn="ctr">
                <a:defRPr/>
              </a:pPr>
              <a:r>
                <a:rPr lang="en-US" sz="1500" dirty="0">
                  <a:solidFill>
                    <a:prstClr val="white"/>
                  </a:solidFill>
                  <a:cs typeface="Arial" panose="020B0604020202020204" pitchFamily="34" charset="0"/>
                </a:rPr>
                <a:t>Spurring Investment in Opportunity Zones</a:t>
              </a:r>
            </a:p>
            <a:p>
              <a:pPr algn="ctr">
                <a:defRPr/>
              </a:pPr>
              <a:r>
                <a:rPr lang="en-US" sz="1500" dirty="0">
                  <a:solidFill>
                    <a:srgbClr val="FF0000"/>
                  </a:solidFill>
                  <a:cs typeface="Arial" panose="020B0604020202020204" pitchFamily="34" charset="0"/>
                </a:rPr>
                <a:t>(No additional points)</a:t>
              </a:r>
            </a:p>
          </p:txBody>
        </p:sp>
        <p:sp>
          <p:nvSpPr>
            <p:cNvPr id="21" name="TextBox 36"/>
            <p:cNvSpPr txBox="1">
              <a:spLocks noChangeArrowheads="1"/>
            </p:cNvSpPr>
            <p:nvPr/>
          </p:nvSpPr>
          <p:spPr bwMode="auto">
            <a:xfrm>
              <a:off x="3548428" y="4842896"/>
              <a:ext cx="2115613" cy="1077218"/>
            </a:xfrm>
            <a:prstGeom prst="rect">
              <a:avLst/>
            </a:prstGeom>
            <a:solidFill>
              <a:schemeClr val="bg1"/>
            </a:solidFill>
            <a:ln>
              <a:noFill/>
            </a:ln>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base" hangingPunct="1">
                <a:spcBef>
                  <a:spcPct val="0"/>
                </a:spcBef>
                <a:spcAft>
                  <a:spcPct val="0"/>
                </a:spcAft>
                <a:defRPr/>
              </a:pPr>
              <a:r>
                <a:rPr lang="en-US" sz="1600" b="1" dirty="0">
                  <a:solidFill>
                    <a:prstClr val="black"/>
                  </a:solidFill>
                </a:rPr>
                <a:t>Applicants may address this </a:t>
              </a:r>
              <a:r>
                <a:rPr lang="en-US" sz="1600" b="1" i="1" dirty="0">
                  <a:solidFill>
                    <a:srgbClr val="C00000"/>
                  </a:solidFill>
                </a:rPr>
                <a:t>Invitational Priority</a:t>
              </a:r>
            </a:p>
          </p:txBody>
        </p:sp>
      </p:grpSp>
    </p:spTree>
    <p:extLst>
      <p:ext uri="{BB962C8B-B14F-4D97-AF65-F5344CB8AC3E}">
        <p14:creationId xmlns:p14="http://schemas.microsoft.com/office/powerpoint/2010/main" val="204732480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4000" b="1" dirty="0">
                <a:solidFill>
                  <a:srgbClr val="FFFFFF"/>
                </a:solidFill>
                <a:cs typeface="Arial" panose="020B0604020202020204" pitchFamily="34" charset="0"/>
              </a:rPr>
              <a:t>Absolute Priority</a:t>
            </a:r>
          </a:p>
        </p:txBody>
      </p:sp>
      <p:sp>
        <p:nvSpPr>
          <p:cNvPr id="9421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FF74424C-8364-4D24-B9E4-9550F92C8857}" type="slidenum">
              <a:rPr lang="en-US" altLang="en-US" sz="1400">
                <a:solidFill>
                  <a:srgbClr val="000000"/>
                </a:solidFill>
              </a:rPr>
              <a:pPr eaLnBrk="1" hangingPunct="1">
                <a:spcBef>
                  <a:spcPct val="0"/>
                </a:spcBef>
                <a:buSzTx/>
                <a:buFontTx/>
                <a:buNone/>
              </a:pPr>
              <a:t>6</a:t>
            </a:fld>
            <a:endParaRPr lang="en-US" altLang="en-US" sz="1400">
              <a:solidFill>
                <a:srgbClr val="000000"/>
              </a:solidFill>
            </a:endParaRPr>
          </a:p>
        </p:txBody>
      </p:sp>
      <p:sp>
        <p:nvSpPr>
          <p:cNvPr id="94212" name="TextBox 1"/>
          <p:cNvSpPr txBox="1">
            <a:spLocks noChangeArrowheads="1"/>
          </p:cNvSpPr>
          <p:nvPr/>
        </p:nvSpPr>
        <p:spPr bwMode="auto">
          <a:xfrm>
            <a:off x="762000" y="2425700"/>
            <a:ext cx="7708900" cy="26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 typeface="Arial" panose="020B0604020202020204" pitchFamily="34" charset="0"/>
              <a:buChar char="•"/>
            </a:pPr>
            <a:r>
              <a:rPr lang="en-US" altLang="en-US" sz="2100" dirty="0">
                <a:solidFill>
                  <a:prstClr val="black"/>
                </a:solidFill>
                <a:cs typeface="Arial" panose="020B0604020202020204" pitchFamily="34" charset="0"/>
              </a:rPr>
              <a:t>Applicants should read the TQP NIA for full Absolute Priority language.</a:t>
            </a:r>
          </a:p>
          <a:p>
            <a:pPr eaLnBrk="1" fontAlgn="base" hangingPunct="1">
              <a:spcBef>
                <a:spcPct val="0"/>
              </a:spcBef>
              <a:spcAft>
                <a:spcPct val="0"/>
              </a:spcAft>
              <a:buSzTx/>
              <a:buFont typeface="Arial" panose="020B0604020202020204" pitchFamily="34" charset="0"/>
              <a:buChar char="•"/>
            </a:pPr>
            <a:r>
              <a:rPr lang="en-US" altLang="en-US" sz="2100" dirty="0">
                <a:solidFill>
                  <a:prstClr val="black"/>
                </a:solidFill>
                <a:cs typeface="Arial" panose="020B0604020202020204" pitchFamily="34" charset="0"/>
              </a:rPr>
              <a:t>Applicants must address ALL Absolute Priority requirements or may be deemed ineligible.</a:t>
            </a:r>
          </a:p>
          <a:p>
            <a:pPr eaLnBrk="1" fontAlgn="base" hangingPunct="1">
              <a:spcBef>
                <a:spcPct val="0"/>
              </a:spcBef>
              <a:spcAft>
                <a:spcPct val="0"/>
              </a:spcAft>
              <a:buSzTx/>
              <a:buFont typeface="Arial" panose="020B0604020202020204" pitchFamily="34" charset="0"/>
              <a:buChar char="•"/>
            </a:pPr>
            <a:r>
              <a:rPr lang="en-US" altLang="en-US" sz="2100" dirty="0">
                <a:solidFill>
                  <a:prstClr val="black"/>
                </a:solidFill>
                <a:cs typeface="Arial" panose="020B0604020202020204" pitchFamily="34" charset="0"/>
              </a:rPr>
              <a:t>Applicants are strongly encouraged to use the </a:t>
            </a:r>
            <a:r>
              <a:rPr lang="en-US" altLang="en-US" sz="2100" i="1" dirty="0">
                <a:solidFill>
                  <a:prstClr val="black"/>
                </a:solidFill>
                <a:cs typeface="Arial" panose="020B0604020202020204" pitchFamily="34" charset="0"/>
              </a:rPr>
              <a:t>Optional Absolute Priority Checklist </a:t>
            </a:r>
            <a:r>
              <a:rPr lang="en-US" altLang="en-US" sz="2100" dirty="0">
                <a:solidFill>
                  <a:prstClr val="black"/>
                </a:solidFill>
                <a:cs typeface="Arial" panose="020B0604020202020204" pitchFamily="34" charset="0"/>
              </a:rPr>
              <a:t>found on the TQP webpage and  in the TQP Application Instructions Package.</a:t>
            </a:r>
          </a:p>
          <a:p>
            <a:pPr eaLnBrk="1" fontAlgn="base" hangingPunct="1">
              <a:spcBef>
                <a:spcPct val="0"/>
              </a:spcBef>
              <a:spcAft>
                <a:spcPct val="0"/>
              </a:spcAft>
              <a:buSzTx/>
              <a:buFont typeface="Arial" panose="020B0604020202020204" pitchFamily="34" charset="0"/>
              <a:buChar char="•"/>
            </a:pPr>
            <a:endParaRPr lang="en-US" altLang="en-US" sz="2200" dirty="0">
              <a:solidFill>
                <a:prstClr val="black"/>
              </a:solidFill>
              <a:cs typeface="Arial" panose="020B0604020202020204" pitchFamily="34" charset="0"/>
            </a:endParaRPr>
          </a:p>
        </p:txBody>
      </p:sp>
    </p:spTree>
    <p:extLst>
      <p:ext uri="{BB962C8B-B14F-4D97-AF65-F5344CB8AC3E}">
        <p14:creationId xmlns:p14="http://schemas.microsoft.com/office/powerpoint/2010/main" val="412696949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7</a:t>
            </a:fld>
            <a:endParaRPr lang="en-US" altLang="en-US">
              <a:solidFill>
                <a:prstClr val="black"/>
              </a:solidFill>
            </a:endParaRPr>
          </a:p>
        </p:txBody>
      </p:sp>
      <p:sp>
        <p:nvSpPr>
          <p:cNvPr id="3" name="Title 1"/>
          <p:cNvSpPr txBox="1">
            <a:spLocks/>
          </p:cNvSpPr>
          <p:nvPr/>
        </p:nvSpPr>
        <p:spPr>
          <a:xfrm>
            <a:off x="441434" y="228600"/>
            <a:ext cx="8229600"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Absolute Priority: </a:t>
            </a:r>
            <a:br>
              <a:rPr lang="en-US" altLang="en-US" b="1" dirty="0">
                <a:solidFill>
                  <a:prstClr val="black"/>
                </a:solidFill>
                <a:cs typeface="Arial" panose="020B0604020202020204" pitchFamily="34" charset="0"/>
              </a:rPr>
            </a:br>
            <a:r>
              <a:rPr lang="en-US" altLang="en-US" b="1" dirty="0">
                <a:solidFill>
                  <a:prstClr val="black"/>
                </a:solidFill>
                <a:cs typeface="Arial" panose="020B0604020202020204" pitchFamily="34" charset="0"/>
              </a:rPr>
              <a:t>Residency Model Highlights</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41434" y="1443841"/>
            <a:ext cx="8229600" cy="4985980"/>
          </a:xfrm>
          <a:prstGeom prst="rect">
            <a:avLst/>
          </a:prstGeom>
        </p:spPr>
        <p:txBody>
          <a:bodyPr wrap="square">
            <a:spAutoFit/>
          </a:bodyPr>
          <a:lstStyle/>
          <a:p>
            <a:pPr marL="342900" indent="-342900" fontAlgn="base">
              <a:spcBef>
                <a:spcPct val="0"/>
              </a:spcBef>
              <a:spcAft>
                <a:spcPct val="0"/>
              </a:spcAft>
              <a:buFont typeface="Wingdings" panose="05000000000000000000" pitchFamily="2" charset="2"/>
              <a:buChar char="Ø"/>
              <a:defRPr/>
            </a:pPr>
            <a:r>
              <a:rPr lang="en-US" altLang="en-US" sz="2000" dirty="0">
                <a:solidFill>
                  <a:prstClr val="black"/>
                </a:solidFill>
                <a:cs typeface="Arial" panose="020B0604020202020204" pitchFamily="34" charset="0"/>
              </a:rPr>
              <a:t>Residency models establish/design new teaching residency programs</a:t>
            </a:r>
          </a:p>
          <a:p>
            <a:pPr marL="342900" indent="-342900" fontAlgn="base">
              <a:spcBef>
                <a:spcPct val="0"/>
              </a:spcBef>
              <a:spcAft>
                <a:spcPct val="0"/>
              </a:spcAft>
              <a:buFont typeface="Wingdings" panose="05000000000000000000" pitchFamily="2" charset="2"/>
              <a:buChar char="Ø"/>
              <a:defRPr/>
            </a:pPr>
            <a:r>
              <a:rPr lang="en-US" altLang="en-US" sz="2000" dirty="0">
                <a:solidFill>
                  <a:prstClr val="black"/>
                </a:solidFill>
                <a:cs typeface="Arial" panose="020B0604020202020204" pitchFamily="34" charset="0"/>
              </a:rPr>
              <a:t>Residency models must have a rigorous selection criteria for residents and mentor teachers</a:t>
            </a:r>
          </a:p>
          <a:p>
            <a:pPr marL="342900" indent="-342900" fontAlgn="base">
              <a:spcBef>
                <a:spcPct val="0"/>
              </a:spcBef>
              <a:spcAft>
                <a:spcPct val="0"/>
              </a:spcAft>
              <a:buFont typeface="Wingdings" panose="05000000000000000000" pitchFamily="2" charset="2"/>
              <a:buChar char="Ø"/>
              <a:defRPr/>
            </a:pPr>
            <a:r>
              <a:rPr lang="en-US" altLang="en-US" sz="2000" dirty="0">
                <a:solidFill>
                  <a:prstClr val="black"/>
                </a:solidFill>
                <a:cs typeface="Arial" panose="020B0604020202020204" pitchFamily="34" charset="0"/>
              </a:rPr>
              <a:t>Residency models may provide a one-year Living Wage Stipend using federal funds </a:t>
            </a:r>
          </a:p>
          <a:p>
            <a:pPr marL="342900" indent="-342900" fontAlgn="base">
              <a:spcBef>
                <a:spcPct val="0"/>
              </a:spcBef>
              <a:spcAft>
                <a:spcPct val="0"/>
              </a:spcAft>
              <a:buFont typeface="Wingdings" panose="05000000000000000000" pitchFamily="2" charset="2"/>
              <a:buChar char="Ø"/>
              <a:defRPr/>
            </a:pPr>
            <a:r>
              <a:rPr lang="en-US" altLang="en-US" sz="2000" dirty="0">
                <a:solidFill>
                  <a:prstClr val="black"/>
                </a:solidFill>
                <a:cs typeface="Arial" panose="020B0604020202020204" pitchFamily="34" charset="0"/>
              </a:rPr>
              <a:t>Residency model graduates must teach for 3 years in the partner high-need LEA</a:t>
            </a:r>
          </a:p>
          <a:p>
            <a:pPr marL="342900" indent="-342900" fontAlgn="base">
              <a:spcBef>
                <a:spcPct val="0"/>
              </a:spcBef>
              <a:spcAft>
                <a:spcPct val="0"/>
              </a:spcAft>
              <a:buFont typeface="Wingdings" panose="05000000000000000000" pitchFamily="2" charset="2"/>
              <a:buChar char="Ø"/>
              <a:defRPr/>
            </a:pPr>
            <a:r>
              <a:rPr lang="en-US" altLang="en-US" sz="2000" dirty="0">
                <a:solidFill>
                  <a:prstClr val="black"/>
                </a:solidFill>
                <a:cs typeface="Arial" panose="020B0604020202020204" pitchFamily="34" charset="0"/>
              </a:rPr>
              <a:t>Repayment of Living Wage Stipend is required if service obligation is not met</a:t>
            </a:r>
          </a:p>
          <a:p>
            <a:pPr marL="342900" indent="-342900" fontAlgn="base">
              <a:spcBef>
                <a:spcPct val="0"/>
              </a:spcBef>
              <a:spcAft>
                <a:spcPct val="0"/>
              </a:spcAft>
              <a:buFont typeface="Wingdings" panose="05000000000000000000" pitchFamily="2" charset="2"/>
              <a:buChar char="Ø"/>
              <a:defRPr/>
            </a:pPr>
            <a:r>
              <a:rPr lang="en-US" altLang="en-US" sz="2000" dirty="0">
                <a:solidFill>
                  <a:prstClr val="black"/>
                </a:solidFill>
                <a:cs typeface="Arial" panose="020B0604020202020204" pitchFamily="34" charset="0"/>
              </a:rPr>
              <a:t>Residency models must provide a 2-year Induction Program</a:t>
            </a:r>
          </a:p>
          <a:p>
            <a:pPr marL="342900" indent="-342900" fontAlgn="base">
              <a:spcBef>
                <a:spcPct val="0"/>
              </a:spcBef>
              <a:spcAft>
                <a:spcPct val="0"/>
              </a:spcAft>
              <a:buFont typeface="Wingdings" panose="05000000000000000000" pitchFamily="2" charset="2"/>
              <a:buChar char="Ø"/>
              <a:defRPr/>
            </a:pPr>
            <a:r>
              <a:rPr lang="en-US" altLang="en-US" sz="2000" dirty="0">
                <a:solidFill>
                  <a:prstClr val="black"/>
                </a:solidFill>
                <a:cs typeface="Arial" panose="020B0604020202020204" pitchFamily="34" charset="0"/>
              </a:rPr>
              <a:t>Residency models must provide training and support for teaching residents</a:t>
            </a:r>
          </a:p>
          <a:p>
            <a:pPr fontAlgn="base">
              <a:spcBef>
                <a:spcPct val="0"/>
              </a:spcBef>
              <a:spcAft>
                <a:spcPct val="0"/>
              </a:spcAft>
              <a:buFont typeface="Arial" charset="0"/>
              <a:buChar char="•"/>
              <a:defRPr/>
            </a:pPr>
            <a:endParaRPr lang="en-US" altLang="en-US" sz="2000" dirty="0">
              <a:solidFill>
                <a:prstClr val="black"/>
              </a:solidFill>
              <a:cs typeface="Arial" panose="020B0604020202020204" pitchFamily="34" charset="0"/>
            </a:endParaRPr>
          </a:p>
          <a:p>
            <a:pPr algn="ctr" fontAlgn="base">
              <a:spcBef>
                <a:spcPct val="0"/>
              </a:spcBef>
              <a:spcAft>
                <a:spcPct val="0"/>
              </a:spcAft>
              <a:buFont typeface="Arial" charset="0"/>
              <a:buNone/>
              <a:defRPr/>
            </a:pPr>
            <a:r>
              <a:rPr lang="en-US" altLang="en-US" sz="2000" dirty="0">
                <a:solidFill>
                  <a:prstClr val="black"/>
                </a:solidFill>
                <a:cs typeface="Arial" panose="020B0604020202020204" pitchFamily="34" charset="0"/>
              </a:rPr>
              <a:t>(See Section 202(e) of the HEA for full Absolute Priority language)</a:t>
            </a:r>
          </a:p>
          <a:p>
            <a:pPr fontAlgn="base">
              <a:spcBef>
                <a:spcPct val="0"/>
              </a:spcBef>
              <a:spcAft>
                <a:spcPct val="0"/>
              </a:spcAft>
              <a:buFont typeface="Arial" charset="0"/>
              <a:buNone/>
              <a:defRPr/>
            </a:pPr>
            <a:endParaRPr lang="en-US" altLang="en-US" dirty="0">
              <a:solidFill>
                <a:prstClr val="black"/>
              </a:solidFill>
              <a:cs typeface="Times New Roman" pitchFamily="18" charset="0"/>
            </a:endParaRPr>
          </a:p>
        </p:txBody>
      </p:sp>
    </p:spTree>
    <p:extLst>
      <p:ext uri="{BB962C8B-B14F-4D97-AF65-F5344CB8AC3E}">
        <p14:creationId xmlns:p14="http://schemas.microsoft.com/office/powerpoint/2010/main" val="38071125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8</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 Residency Model Highlights (cont.)</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41434" y="1622188"/>
            <a:ext cx="8229600" cy="4924425"/>
          </a:xfrm>
          <a:prstGeom prst="rect">
            <a:avLst/>
          </a:prstGeom>
        </p:spPr>
        <p:txBody>
          <a:bodyPr wrap="square">
            <a:spAutoFit/>
          </a:bodyPr>
          <a:lstStyle/>
          <a:p>
            <a:pPr marL="342900" indent="-342900" fontAlgn="base">
              <a:spcBef>
                <a:spcPct val="0"/>
              </a:spcBef>
              <a:spcAft>
                <a:spcPct val="0"/>
              </a:spcAft>
              <a:buFont typeface="Wingdings" panose="05000000000000000000" pitchFamily="2" charset="2"/>
              <a:buChar char="Ø"/>
              <a:defRPr/>
            </a:pPr>
            <a:r>
              <a:rPr lang="en-US" altLang="en-US" sz="2400" dirty="0">
                <a:solidFill>
                  <a:prstClr val="black"/>
                </a:solidFill>
                <a:cs typeface="Arial" panose="020B0604020202020204" pitchFamily="34" charset="0"/>
              </a:rPr>
              <a:t>Residency models must offer a 18-month Master’s degree and teacher certification program </a:t>
            </a:r>
          </a:p>
          <a:p>
            <a:pPr fontAlgn="base">
              <a:spcBef>
                <a:spcPct val="0"/>
              </a:spcBef>
              <a:spcAft>
                <a:spcPct val="0"/>
              </a:spcAft>
              <a:buFont typeface="Arial" charset="0"/>
              <a:buChar char="•"/>
              <a:defRPr/>
            </a:pPr>
            <a:endParaRPr lang="en-US" altLang="en-US" sz="2200" dirty="0">
              <a:solidFill>
                <a:prstClr val="black"/>
              </a:solidFill>
              <a:cs typeface="Arial" panose="020B0604020202020204" pitchFamily="34" charset="0"/>
            </a:endParaRPr>
          </a:p>
          <a:p>
            <a:pPr fontAlgn="base">
              <a:spcBef>
                <a:spcPct val="0"/>
              </a:spcBef>
              <a:spcAft>
                <a:spcPct val="0"/>
              </a:spcAft>
            </a:pPr>
            <a:r>
              <a:rPr lang="en-US" altLang="en-US" sz="2200" b="1" dirty="0">
                <a:solidFill>
                  <a:srgbClr val="C00000"/>
                </a:solidFill>
                <a:cs typeface="Arial" panose="020B0604020202020204" pitchFamily="34" charset="0"/>
              </a:rPr>
              <a:t>NOTE</a:t>
            </a:r>
            <a:r>
              <a:rPr lang="en-US" altLang="en-US" sz="2200" dirty="0">
                <a:solidFill>
                  <a:srgbClr val="333333"/>
                </a:solidFill>
                <a:cs typeface="Arial" panose="020B0604020202020204" pitchFamily="34" charset="0"/>
              </a:rPr>
              <a:t>:  </a:t>
            </a:r>
            <a:r>
              <a:rPr lang="en-US" altLang="en-US" sz="2200" dirty="0">
                <a:solidFill>
                  <a:prstClr val="black"/>
                </a:solidFill>
                <a:cs typeface="Arial" panose="020B0604020202020204" pitchFamily="34" charset="0"/>
              </a:rPr>
              <a:t>18 Month Residency Models:  The statute requires that Teaching Residency programs offer all residents a program that would lead to completion of a Master’s degree and teacher certification in 18 months.  However, this does not mean that each resident necessarily needs to obtain his or her degree in 18 months; rather the program must be designed to permit them to do so in 18 months.  Grantees may consider the individual circumstances of each teaching resident, and determine whether to allow more time to complete the degree and/or teacher certification within the project period.  </a:t>
            </a:r>
          </a:p>
          <a:p>
            <a:pPr fontAlgn="base">
              <a:spcBef>
                <a:spcPct val="0"/>
              </a:spcBef>
              <a:spcAft>
                <a:spcPct val="0"/>
              </a:spcAft>
              <a:buFont typeface="Arial" charset="0"/>
              <a:buNone/>
              <a:defRPr/>
            </a:pPr>
            <a:endParaRPr lang="en-US" altLang="en-US" sz="2400" dirty="0">
              <a:solidFill>
                <a:prstClr val="black"/>
              </a:solidFill>
              <a:cs typeface="Times New Roman" pitchFamily="18" charset="0"/>
            </a:endParaRPr>
          </a:p>
        </p:txBody>
      </p:sp>
    </p:spTree>
    <p:extLst>
      <p:ext uri="{BB962C8B-B14F-4D97-AF65-F5344CB8AC3E}">
        <p14:creationId xmlns:p14="http://schemas.microsoft.com/office/powerpoint/2010/main" val="383232771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3200" b="1" dirty="0">
                <a:solidFill>
                  <a:srgbClr val="FFFFFF"/>
                </a:solidFill>
                <a:cs typeface="Arial" panose="020B0604020202020204" pitchFamily="34" charset="0"/>
              </a:rPr>
              <a:t>Competitive Preference Priorities (CPP</a:t>
            </a:r>
            <a:r>
              <a:rPr lang="en-US" altLang="en-US" sz="3200" b="1" dirty="0">
                <a:solidFill>
                  <a:schemeClr val="bg1"/>
                </a:solidFill>
                <a:cs typeface="Arial" panose="020B0604020202020204" pitchFamily="34" charset="0"/>
              </a:rPr>
              <a:t>s</a:t>
            </a:r>
            <a:r>
              <a:rPr lang="en-US" altLang="en-US" sz="3200" b="1" dirty="0">
                <a:solidFill>
                  <a:srgbClr val="FFFFFF"/>
                </a:solidFill>
                <a:cs typeface="Arial" panose="020B0604020202020204" pitchFamily="34" charset="0"/>
              </a:rPr>
              <a:t>)</a:t>
            </a:r>
          </a:p>
        </p:txBody>
      </p:sp>
      <p:sp>
        <p:nvSpPr>
          <p:cNvPr id="9830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3BE705FC-F92D-4591-A62B-89E052B81D77}" type="slidenum">
              <a:rPr lang="en-US" altLang="en-US" sz="1400">
                <a:solidFill>
                  <a:srgbClr val="000000"/>
                </a:solidFill>
              </a:rPr>
              <a:pPr eaLnBrk="1" hangingPunct="1">
                <a:spcBef>
                  <a:spcPct val="0"/>
                </a:spcBef>
                <a:buSzTx/>
                <a:buFontTx/>
                <a:buNone/>
              </a:pPr>
              <a:t>9</a:t>
            </a:fld>
            <a:endParaRPr lang="en-US" altLang="en-US" sz="1400">
              <a:solidFill>
                <a:srgbClr val="000000"/>
              </a:solidFill>
            </a:endParaRPr>
          </a:p>
        </p:txBody>
      </p:sp>
      <p:sp>
        <p:nvSpPr>
          <p:cNvPr id="98308" name="TextBox 3"/>
          <p:cNvSpPr txBox="1">
            <a:spLocks noChangeArrowheads="1"/>
          </p:cNvSpPr>
          <p:nvPr/>
        </p:nvSpPr>
        <p:spPr bwMode="auto">
          <a:xfrm>
            <a:off x="436178" y="2514600"/>
            <a:ext cx="8250621"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 typeface="Arial" panose="020B0604020202020204" pitchFamily="34" charset="0"/>
              <a:buChar char="•"/>
            </a:pPr>
            <a:r>
              <a:rPr lang="en-US" altLang="en-US" sz="2400" dirty="0">
                <a:solidFill>
                  <a:prstClr val="black"/>
                </a:solidFill>
                <a:cs typeface="Arial" panose="020B0604020202020204" pitchFamily="34" charset="0"/>
              </a:rPr>
              <a:t>Applicants should read the TQP NIA for full language of the two CPPs.</a:t>
            </a:r>
          </a:p>
          <a:p>
            <a:pPr eaLnBrk="1" fontAlgn="base" hangingPunct="1">
              <a:spcBef>
                <a:spcPct val="0"/>
              </a:spcBef>
              <a:spcAft>
                <a:spcPct val="0"/>
              </a:spcAft>
              <a:buSzTx/>
              <a:buFont typeface="Arial" panose="020B0604020202020204" pitchFamily="34" charset="0"/>
              <a:buChar char="•"/>
            </a:pPr>
            <a:r>
              <a:rPr lang="en-US" altLang="en-US" sz="2400" dirty="0">
                <a:solidFill>
                  <a:prstClr val="black"/>
                </a:solidFill>
                <a:cs typeface="Arial" panose="020B0604020202020204" pitchFamily="34" charset="0"/>
              </a:rPr>
              <a:t>The CPPs are optional; applicants are not required to address these priorities. </a:t>
            </a:r>
          </a:p>
          <a:p>
            <a:pPr eaLnBrk="1" fontAlgn="base" hangingPunct="1">
              <a:spcBef>
                <a:spcPct val="0"/>
              </a:spcBef>
              <a:spcAft>
                <a:spcPct val="0"/>
              </a:spcAft>
              <a:buSzTx/>
              <a:buFont typeface="Arial" panose="020B0604020202020204" pitchFamily="34" charset="0"/>
              <a:buChar char="•"/>
            </a:pPr>
            <a:r>
              <a:rPr lang="en-US" altLang="en-US" sz="2400" dirty="0">
                <a:solidFill>
                  <a:prstClr val="black"/>
                </a:solidFill>
                <a:cs typeface="Arial" panose="020B0604020202020204" pitchFamily="34" charset="0"/>
              </a:rPr>
              <a:t>Applicants should clearly identify if they have addressed one or both CPPs and where the responses can be found in the application.</a:t>
            </a:r>
          </a:p>
          <a:p>
            <a:pPr eaLnBrk="1" fontAlgn="base" hangingPunct="1">
              <a:spcBef>
                <a:spcPct val="0"/>
              </a:spcBef>
              <a:spcAft>
                <a:spcPct val="0"/>
              </a:spcAft>
              <a:buSzTx/>
              <a:buFont typeface="Arial" panose="020B0604020202020204" pitchFamily="34" charset="0"/>
              <a:buChar char="•"/>
            </a:pPr>
            <a:r>
              <a:rPr lang="en-US" altLang="en-US" sz="2400" dirty="0">
                <a:solidFill>
                  <a:prstClr val="black"/>
                </a:solidFill>
                <a:cs typeface="Arial" panose="020B0604020202020204" pitchFamily="34" charset="0"/>
              </a:rPr>
              <a:t>The CPPs are worth up to an additional 10 points.</a:t>
            </a:r>
          </a:p>
          <a:p>
            <a:pPr eaLnBrk="1" fontAlgn="base" hangingPunct="1">
              <a:spcBef>
                <a:spcPct val="0"/>
              </a:spcBef>
              <a:spcAft>
                <a:spcPct val="0"/>
              </a:spcAft>
              <a:buSzTx/>
              <a:buFont typeface="Arial" panose="020B0604020202020204" pitchFamily="34" charset="0"/>
              <a:buChar char="•"/>
            </a:pPr>
            <a:endParaRPr lang="en-US" altLang="en-US" sz="2400" dirty="0">
              <a:solidFill>
                <a:prstClr val="black"/>
              </a:solidFill>
              <a:cs typeface="Arial" panose="020B0604020202020204" pitchFamily="34" charset="0"/>
            </a:endParaRPr>
          </a:p>
        </p:txBody>
      </p:sp>
    </p:spTree>
    <p:extLst>
      <p:ext uri="{BB962C8B-B14F-4D97-AF65-F5344CB8AC3E}">
        <p14:creationId xmlns:p14="http://schemas.microsoft.com/office/powerpoint/2010/main" val="3729985853"/>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Equity">
  <a:themeElements>
    <a:clrScheme name="Custom 1">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96A9A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Equity">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6DCCD7D132B4CBEF5D182FF14F4BE" ma:contentTypeVersion="1" ma:contentTypeDescription="Create a new document." ma:contentTypeScope="" ma:versionID="3f719001c7d56c13f555ac51c38aa358">
  <xsd:schema xmlns:xsd="http://www.w3.org/2001/XMLSchema" xmlns:xs="http://www.w3.org/2001/XMLSchema" xmlns:p="http://schemas.microsoft.com/office/2006/metadata/properties" targetNamespace="http://schemas.microsoft.com/office/2006/metadata/properties" ma:root="true" ma:fieldsID="bdd6563ea8658093abef31e3462c3c0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515EBF-D07A-4C5E-BFAC-F68419BCF9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DF0ACCC-5982-4235-9E42-F602F8D92779}">
  <ds:schemaRefs>
    <ds:schemaRef ds:uri="http://schemas.microsoft.com/sharepoint/v3/contenttype/forms"/>
  </ds:schemaRefs>
</ds:datastoreItem>
</file>

<file path=customXml/itemProps3.xml><?xml version="1.0" encoding="utf-8"?>
<ds:datastoreItem xmlns:ds="http://schemas.openxmlformats.org/officeDocument/2006/customXml" ds:itemID="{C4F5C9DE-5491-42A7-9078-87B544D09D48}">
  <ds:schemaRefs>
    <ds:schemaRef ds:uri="http://purl.org/dc/elements/1.1/"/>
    <ds:schemaRef ds:uri="http://purl.org/dc/terms/"/>
    <ds:schemaRef ds:uri="http://schemas.microsoft.com/office/2006/metadata/propertie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534</TotalTime>
  <Words>2702</Words>
  <Application>Microsoft Office PowerPoint</Application>
  <PresentationFormat>On-screen Show (4:3)</PresentationFormat>
  <Paragraphs>197</Paragraphs>
  <Slides>16</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Franklin Gothic Book</vt:lpstr>
      <vt:lpstr>Perpetua</vt:lpstr>
      <vt:lpstr>Symbol</vt:lpstr>
      <vt:lpstr>Wingdings</vt:lpstr>
      <vt:lpstr>Wingdings 2</vt:lpstr>
      <vt:lpstr>1_Equity</vt:lpstr>
      <vt:lpstr>Equity</vt:lpstr>
      <vt:lpstr>Teacher Quality Partnership (TQP) Grant Competition FY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TQP Competition Reminders</vt:lpstr>
      <vt:lpstr>Thank you for your interest in  the TQP Grant Program.</vt:lpstr>
    </vt:vector>
  </TitlesOfParts>
  <Company>U.S.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 Quality Partnership (TQP) Grant Competition FY 2018</dc:title>
  <dc:creator>Howerton, Mia</dc:creator>
  <cp:lastModifiedBy>Howerton, Mia</cp:lastModifiedBy>
  <cp:revision>62</cp:revision>
  <cp:lastPrinted>2019-03-18T18:40:18Z</cp:lastPrinted>
  <dcterms:created xsi:type="dcterms:W3CDTF">2018-05-11T12:31:30Z</dcterms:created>
  <dcterms:modified xsi:type="dcterms:W3CDTF">2019-04-12T17:45:01Z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0x0101005DD6DCCD7D132B4CBEF5D182FF14F4BE</vt:lpwstr>
  </property>
</Properties>
</file>