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59" r:id="rId1"/>
    <p:sldMasterId id="2147483871" r:id="rId2"/>
    <p:sldMasterId id="2147483874" r:id="rId3"/>
    <p:sldMasterId id="2147483877" r:id="rId4"/>
    <p:sldMasterId id="2147483884" r:id="rId5"/>
    <p:sldMasterId id="2147483890" r:id="rId6"/>
    <p:sldMasterId id="2147483900" r:id="rId7"/>
    <p:sldMasterId id="2147483910" r:id="rId8"/>
  </p:sldMasterIdLst>
  <p:notesMasterIdLst>
    <p:notesMasterId r:id="rId27"/>
  </p:notesMasterIdLst>
  <p:handoutMasterIdLst>
    <p:handoutMasterId r:id="rId28"/>
  </p:handoutMasterIdLst>
  <p:sldIdLst>
    <p:sldId id="741" r:id="rId9"/>
    <p:sldId id="742" r:id="rId10"/>
    <p:sldId id="710" r:id="rId11"/>
    <p:sldId id="731" r:id="rId12"/>
    <p:sldId id="734" r:id="rId13"/>
    <p:sldId id="745" r:id="rId14"/>
    <p:sldId id="706" r:id="rId15"/>
    <p:sldId id="738" r:id="rId16"/>
    <p:sldId id="711" r:id="rId17"/>
    <p:sldId id="739" r:id="rId18"/>
    <p:sldId id="747" r:id="rId19"/>
    <p:sldId id="702" r:id="rId20"/>
    <p:sldId id="743" r:id="rId21"/>
    <p:sldId id="748" r:id="rId22"/>
    <p:sldId id="750" r:id="rId23"/>
    <p:sldId id="744" r:id="rId24"/>
    <p:sldId id="746" r:id="rId25"/>
    <p:sldId id="749" r:id="rId26"/>
  </p:sldIdLst>
  <p:sldSz cx="9144000" cy="6858000" type="screen4x3"/>
  <p:notesSz cx="7010400" cy="9296400"/>
  <p:custDataLst>
    <p:tags r:id="rId29"/>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ECF8C"/>
    <a:srgbClr val="CC0035"/>
    <a:srgbClr val="0065A4"/>
    <a:srgbClr val="00A94F"/>
    <a:srgbClr val="000000"/>
    <a:srgbClr val="005B94"/>
    <a:srgbClr val="FE1C25"/>
    <a:srgbClr val="CE1141"/>
    <a:srgbClr val="B30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2" autoAdjust="0"/>
    <p:restoredTop sz="75030" autoAdjust="0"/>
  </p:normalViewPr>
  <p:slideViewPr>
    <p:cSldViewPr snapToGrid="0">
      <p:cViewPr>
        <p:scale>
          <a:sx n="90" d="100"/>
          <a:sy n="90" d="100"/>
        </p:scale>
        <p:origin x="-714" y="1224"/>
      </p:cViewPr>
      <p:guideLst>
        <p:guide orient="horz" pos="2160"/>
        <p:guide pos="2880"/>
      </p:guideLst>
    </p:cSldViewPr>
  </p:slideViewPr>
  <p:outlineViewPr>
    <p:cViewPr>
      <p:scale>
        <a:sx n="33" d="100"/>
        <a:sy n="33" d="100"/>
      </p:scale>
      <p:origin x="0" y="1174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12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A15FD-A1D1-47A2-9DD8-EBBE9E245702}" type="doc">
      <dgm:prSet loTypeId="urn:microsoft.com/office/officeart/2005/8/layout/pyramid2" loCatId="list" qsTypeId="urn:microsoft.com/office/officeart/2005/8/quickstyle/3d3" qsCatId="3D" csTypeId="urn:microsoft.com/office/officeart/2005/8/colors/accent1_2" csCatId="accent1" phldr="1"/>
      <dgm:spPr/>
    </dgm:pt>
    <dgm:pt modelId="{D1CF60F6-6CF9-4E64-B1CC-ED1B8897529D}">
      <dgm:prSet phldrT="[Text]" custT="1"/>
      <dgm:spPr/>
      <dgm:t>
        <a:bodyPr/>
        <a:lstStyle/>
        <a:p>
          <a:pPr>
            <a:spcAft>
              <a:spcPts val="0"/>
            </a:spcAft>
          </a:pPr>
          <a:r>
            <a:rPr lang="en-US" sz="1800" b="1" i="1" dirty="0" smtClean="0">
              <a:solidFill>
                <a:srgbClr val="00B050"/>
              </a:solidFill>
              <a:latin typeface="Calibri" panose="020F0502020204030204" pitchFamily="34" charset="0"/>
            </a:rPr>
            <a:t>Strong Evidence** [WWC]</a:t>
          </a:r>
        </a:p>
        <a:p>
          <a:pPr>
            <a:spcAft>
              <a:spcPts val="0"/>
            </a:spcAft>
          </a:pPr>
          <a:r>
            <a:rPr lang="en-US" sz="1800" b="1" dirty="0" smtClean="0">
              <a:solidFill>
                <a:srgbClr val="00B050"/>
              </a:solidFill>
              <a:latin typeface="Calibri" panose="020F0502020204030204" pitchFamily="34" charset="0"/>
            </a:rPr>
            <a:t>(based on </a:t>
          </a:r>
          <a:r>
            <a:rPr lang="en-US" sz="1800" b="1" u="sng" dirty="0" smtClean="0">
              <a:solidFill>
                <a:srgbClr val="00B050"/>
              </a:solidFill>
              <a:latin typeface="Calibri" panose="020F0502020204030204" pitchFamily="34" charset="0"/>
            </a:rPr>
            <a:t>at least 1</a:t>
          </a:r>
          <a:r>
            <a:rPr lang="en-US" sz="1800" b="1" u="none" dirty="0" smtClean="0">
              <a:solidFill>
                <a:srgbClr val="00B050"/>
              </a:solidFill>
              <a:latin typeface="Calibri" panose="020F0502020204030204" pitchFamily="34" charset="0"/>
            </a:rPr>
            <a:t> </a:t>
          </a:r>
          <a:r>
            <a:rPr lang="en-US" sz="1800" b="1" dirty="0" smtClean="0">
              <a:solidFill>
                <a:srgbClr val="00B050"/>
              </a:solidFill>
              <a:latin typeface="Calibri" panose="020F0502020204030204" pitchFamily="34" charset="0"/>
            </a:rPr>
            <a:t>well-designed, well-implemented </a:t>
          </a:r>
          <a:r>
            <a:rPr lang="en-US" sz="1800" b="1" i="1" dirty="0" smtClean="0">
              <a:solidFill>
                <a:srgbClr val="00B050"/>
              </a:solidFill>
              <a:latin typeface="Calibri" panose="020F0502020204030204" pitchFamily="34" charset="0"/>
            </a:rPr>
            <a:t>experimental </a:t>
          </a:r>
          <a:r>
            <a:rPr lang="en-US" sz="1800" b="1" dirty="0" smtClean="0">
              <a:solidFill>
                <a:srgbClr val="00B050"/>
              </a:solidFill>
              <a:latin typeface="Calibri" panose="020F0502020204030204" pitchFamily="34" charset="0"/>
            </a:rPr>
            <a:t>study)</a:t>
          </a:r>
          <a:endParaRPr lang="en-US" sz="1800" b="1" dirty="0">
            <a:solidFill>
              <a:srgbClr val="7030A0"/>
            </a:solidFill>
            <a:latin typeface="Calibri" panose="020F0502020204030204" pitchFamily="34" charset="0"/>
          </a:endParaRPr>
        </a:p>
      </dgm:t>
    </dgm:pt>
    <dgm:pt modelId="{5478C4CA-AD3D-49F9-BF71-0B3BF2139899}" type="parTrans" cxnId="{DCB28399-3AF4-4143-A980-44799CB2230C}">
      <dgm:prSet/>
      <dgm:spPr/>
      <dgm:t>
        <a:bodyPr/>
        <a:lstStyle/>
        <a:p>
          <a:endParaRPr lang="en-US"/>
        </a:p>
      </dgm:t>
    </dgm:pt>
    <dgm:pt modelId="{1ACA2FE8-FB82-45F8-93DA-F34556322482}" type="sibTrans" cxnId="{DCB28399-3AF4-4143-A980-44799CB2230C}">
      <dgm:prSet/>
      <dgm:spPr/>
      <dgm:t>
        <a:bodyPr/>
        <a:lstStyle/>
        <a:p>
          <a:endParaRPr lang="en-US"/>
        </a:p>
      </dgm:t>
    </dgm:pt>
    <dgm:pt modelId="{FFC34A2D-E6F0-42A1-8BD4-3EE8A06D01EB}">
      <dgm:prSet phldrT="[Text]" custT="1"/>
      <dgm:spPr/>
      <dgm:t>
        <a:bodyPr/>
        <a:lstStyle/>
        <a:p>
          <a:pPr>
            <a:spcAft>
              <a:spcPts val="0"/>
            </a:spcAft>
          </a:pPr>
          <a:r>
            <a:rPr lang="en-US" sz="1800" b="1" i="1" dirty="0" smtClean="0">
              <a:solidFill>
                <a:schemeClr val="tx2"/>
              </a:solidFill>
              <a:latin typeface="Calibri" panose="020F0502020204030204" pitchFamily="34" charset="0"/>
            </a:rPr>
            <a:t>Promising Evidence** </a:t>
          </a:r>
        </a:p>
        <a:p>
          <a:pPr>
            <a:spcAft>
              <a:spcPts val="0"/>
            </a:spcAft>
          </a:pPr>
          <a:r>
            <a:rPr lang="en-US" sz="1800" b="1" i="0" dirty="0" smtClean="0">
              <a:solidFill>
                <a:schemeClr val="tx2"/>
              </a:solidFill>
              <a:latin typeface="Calibri" panose="020F0502020204030204" pitchFamily="34" charset="0"/>
            </a:rPr>
            <a:t>(based on </a:t>
          </a:r>
          <a:r>
            <a:rPr lang="en-US" sz="1800" b="1" i="0" u="sng" dirty="0" smtClean="0">
              <a:solidFill>
                <a:schemeClr val="tx2"/>
              </a:solidFill>
              <a:latin typeface="Calibri" panose="020F0502020204030204" pitchFamily="34" charset="0"/>
            </a:rPr>
            <a:t>at least 1</a:t>
          </a:r>
          <a:r>
            <a:rPr lang="en-US" sz="1800" b="1" i="0" u="none" dirty="0" smtClean="0">
              <a:solidFill>
                <a:schemeClr val="tx2"/>
              </a:solidFill>
              <a:latin typeface="Calibri" panose="020F0502020204030204" pitchFamily="34" charset="0"/>
            </a:rPr>
            <a:t> </a:t>
          </a:r>
          <a:r>
            <a:rPr lang="en-US" sz="1800" b="1" i="0" dirty="0" smtClean="0">
              <a:solidFill>
                <a:schemeClr val="tx2"/>
              </a:solidFill>
              <a:latin typeface="Calibri" panose="020F0502020204030204" pitchFamily="34" charset="0"/>
            </a:rPr>
            <a:t>well-designed, well-implemented </a:t>
          </a:r>
          <a:r>
            <a:rPr lang="en-US" sz="1800" b="1" i="1" dirty="0" smtClean="0">
              <a:solidFill>
                <a:schemeClr val="tx2"/>
              </a:solidFill>
              <a:latin typeface="Calibri" panose="020F0502020204030204" pitchFamily="34" charset="0"/>
            </a:rPr>
            <a:t>correlational study with statistical controls for selection bias</a:t>
          </a:r>
          <a:r>
            <a:rPr lang="en-US" sz="1800" b="1" i="0" dirty="0" smtClean="0">
              <a:solidFill>
                <a:schemeClr val="tx2"/>
              </a:solidFill>
              <a:latin typeface="Calibri" panose="020F0502020204030204" pitchFamily="34" charset="0"/>
            </a:rPr>
            <a:t>)</a:t>
          </a:r>
          <a:endParaRPr lang="en-US" sz="1800" b="1" dirty="0">
            <a:solidFill>
              <a:srgbClr val="00B0F0"/>
            </a:solidFill>
            <a:latin typeface="Calibri" panose="020F0502020204030204" pitchFamily="34" charset="0"/>
          </a:endParaRPr>
        </a:p>
      </dgm:t>
    </dgm:pt>
    <dgm:pt modelId="{330B0103-C30F-4FE8-8361-CAEB2BF6D7C2}" type="parTrans" cxnId="{52168E7D-651E-48A2-937C-BAB4E7C7BDB9}">
      <dgm:prSet/>
      <dgm:spPr/>
      <dgm:t>
        <a:bodyPr/>
        <a:lstStyle/>
        <a:p>
          <a:endParaRPr lang="en-US"/>
        </a:p>
      </dgm:t>
    </dgm:pt>
    <dgm:pt modelId="{F682402A-6063-43F3-B091-35AF50E47FF1}" type="sibTrans" cxnId="{52168E7D-651E-48A2-937C-BAB4E7C7BDB9}">
      <dgm:prSet/>
      <dgm:spPr/>
      <dgm:t>
        <a:bodyPr/>
        <a:lstStyle/>
        <a:p>
          <a:endParaRPr lang="en-US"/>
        </a:p>
      </dgm:t>
    </dgm:pt>
    <dgm:pt modelId="{D06608D8-46DB-4E94-A264-E0FCFDA4C66C}">
      <dgm:prSet phldrT="[Text]" custT="1"/>
      <dgm:spPr/>
      <dgm:t>
        <a:bodyPr/>
        <a:lstStyle/>
        <a:p>
          <a:r>
            <a:rPr lang="en-US" sz="1400" b="1" i="0" dirty="0" smtClean="0">
              <a:solidFill>
                <a:srgbClr val="7030A0"/>
              </a:solidFill>
            </a:rPr>
            <a:t> </a:t>
          </a:r>
          <a:r>
            <a:rPr lang="en-US" sz="1800" b="1" i="0" dirty="0" smtClean="0">
              <a:solidFill>
                <a:srgbClr val="7030A0"/>
              </a:solidFill>
              <a:latin typeface="Calibri" panose="020F0502020204030204" pitchFamily="34" charset="0"/>
            </a:rPr>
            <a:t>Evidence that </a:t>
          </a:r>
          <a:r>
            <a:rPr lang="en-US" sz="1800" b="1" i="1" dirty="0" smtClean="0">
              <a:solidFill>
                <a:srgbClr val="7030A0"/>
              </a:solidFill>
              <a:latin typeface="Calibri" panose="020F0502020204030204" pitchFamily="34" charset="0"/>
            </a:rPr>
            <a:t>Demonstrates a Rationale</a:t>
          </a:r>
          <a:endParaRPr lang="en-US" sz="1800" b="1" dirty="0">
            <a:solidFill>
              <a:srgbClr val="00B050"/>
            </a:solidFill>
            <a:latin typeface="Calibri" panose="020F0502020204030204" pitchFamily="34" charset="0"/>
          </a:endParaRPr>
        </a:p>
      </dgm:t>
    </dgm:pt>
    <dgm:pt modelId="{4351C42E-EDDB-433A-BC52-C3A49E469AEF}" type="parTrans" cxnId="{0EC75F80-C975-4BA3-8F27-B922AC02CE19}">
      <dgm:prSet/>
      <dgm:spPr/>
      <dgm:t>
        <a:bodyPr/>
        <a:lstStyle/>
        <a:p>
          <a:endParaRPr lang="en-US"/>
        </a:p>
      </dgm:t>
    </dgm:pt>
    <dgm:pt modelId="{3D79488A-6A33-4EC2-BD0F-ABE0C63C7798}" type="sibTrans" cxnId="{0EC75F80-C975-4BA3-8F27-B922AC02CE19}">
      <dgm:prSet/>
      <dgm:spPr/>
      <dgm:t>
        <a:bodyPr/>
        <a:lstStyle/>
        <a:p>
          <a:endParaRPr lang="en-US"/>
        </a:p>
      </dgm:t>
    </dgm:pt>
    <dgm:pt modelId="{DE29C7CC-130E-42AD-9F56-7852612BB644}">
      <dgm:prSet phldrT="[Text]" custT="1"/>
      <dgm:spPr/>
      <dgm:t>
        <a:bodyPr/>
        <a:lstStyle/>
        <a:p>
          <a:pPr>
            <a:spcAft>
              <a:spcPts val="0"/>
            </a:spcAft>
          </a:pPr>
          <a:r>
            <a:rPr lang="en-US" sz="1800" b="1" i="1" dirty="0" smtClean="0">
              <a:solidFill>
                <a:srgbClr val="00B0F0"/>
              </a:solidFill>
              <a:latin typeface="Calibri" panose="020F0502020204030204" pitchFamily="34" charset="0"/>
            </a:rPr>
            <a:t>Moderate Evidence** [WWC]</a:t>
          </a:r>
        </a:p>
        <a:p>
          <a:pPr>
            <a:spcAft>
              <a:spcPts val="0"/>
            </a:spcAft>
          </a:pPr>
          <a:r>
            <a:rPr lang="en-US" sz="1800" b="1" dirty="0" smtClean="0">
              <a:solidFill>
                <a:srgbClr val="00B0F0"/>
              </a:solidFill>
              <a:latin typeface="Calibri" panose="020F0502020204030204" pitchFamily="34" charset="0"/>
            </a:rPr>
            <a:t>(based on </a:t>
          </a:r>
          <a:r>
            <a:rPr lang="en-US" sz="1800" b="1" u="sng" dirty="0" smtClean="0">
              <a:solidFill>
                <a:srgbClr val="00B0F0"/>
              </a:solidFill>
              <a:latin typeface="Calibri" panose="020F0502020204030204" pitchFamily="34" charset="0"/>
            </a:rPr>
            <a:t>at least 1</a:t>
          </a:r>
          <a:r>
            <a:rPr lang="en-US" sz="1800" b="1" u="none" dirty="0" smtClean="0">
              <a:solidFill>
                <a:srgbClr val="00B0F0"/>
              </a:solidFill>
              <a:latin typeface="Calibri" panose="020F0502020204030204" pitchFamily="34" charset="0"/>
            </a:rPr>
            <a:t> </a:t>
          </a:r>
          <a:r>
            <a:rPr lang="en-US" sz="1800" b="1" dirty="0" smtClean="0">
              <a:solidFill>
                <a:srgbClr val="00B0F0"/>
              </a:solidFill>
              <a:latin typeface="Calibri" panose="020F0502020204030204" pitchFamily="34" charset="0"/>
            </a:rPr>
            <a:t>well-designed, well-implemented </a:t>
          </a:r>
          <a:r>
            <a:rPr lang="en-US" sz="1800" b="1" i="1" dirty="0" smtClean="0">
              <a:solidFill>
                <a:srgbClr val="00B0F0"/>
              </a:solidFill>
              <a:latin typeface="Calibri" panose="020F0502020204030204" pitchFamily="34" charset="0"/>
            </a:rPr>
            <a:t>quasi-experimental design</a:t>
          </a:r>
          <a:r>
            <a:rPr lang="en-US" sz="1800" b="1" dirty="0" smtClean="0">
              <a:solidFill>
                <a:srgbClr val="00B0F0"/>
              </a:solidFill>
              <a:latin typeface="Calibri" panose="020F0502020204030204" pitchFamily="34" charset="0"/>
            </a:rPr>
            <a:t> study)</a:t>
          </a:r>
          <a:endParaRPr lang="en-US" sz="1800" b="1" i="0" dirty="0">
            <a:solidFill>
              <a:schemeClr val="tx2"/>
            </a:solidFill>
            <a:latin typeface="Calibri" panose="020F0502020204030204" pitchFamily="34" charset="0"/>
          </a:endParaRPr>
        </a:p>
      </dgm:t>
    </dgm:pt>
    <dgm:pt modelId="{5B33AA91-9A04-4407-A0B9-CC0CC4D4CE89}" type="parTrans" cxnId="{ADF1D15D-C86E-423B-BFA0-4BD4B4D94046}">
      <dgm:prSet/>
      <dgm:spPr/>
      <dgm:t>
        <a:bodyPr/>
        <a:lstStyle/>
        <a:p>
          <a:endParaRPr lang="en-US"/>
        </a:p>
      </dgm:t>
    </dgm:pt>
    <dgm:pt modelId="{C09D1646-2030-49CE-9166-E4EC4B19F187}" type="sibTrans" cxnId="{ADF1D15D-C86E-423B-BFA0-4BD4B4D94046}">
      <dgm:prSet/>
      <dgm:spPr/>
      <dgm:t>
        <a:bodyPr/>
        <a:lstStyle/>
        <a:p>
          <a:endParaRPr lang="en-US"/>
        </a:p>
      </dgm:t>
    </dgm:pt>
    <dgm:pt modelId="{1DE1E1E4-F17C-431D-B13C-1062B7D31D76}" type="pres">
      <dgm:prSet presAssocID="{8D1A15FD-A1D1-47A2-9DD8-EBBE9E245702}" presName="compositeShape" presStyleCnt="0">
        <dgm:presLayoutVars>
          <dgm:dir/>
          <dgm:resizeHandles/>
        </dgm:presLayoutVars>
      </dgm:prSet>
      <dgm:spPr/>
    </dgm:pt>
    <dgm:pt modelId="{E8924646-61D1-4EBC-83A6-2C22E0C62EFC}" type="pres">
      <dgm:prSet presAssocID="{8D1A15FD-A1D1-47A2-9DD8-EBBE9E245702}" presName="pyramid" presStyleLbl="node1" presStyleIdx="0" presStyleCnt="1" custScaleX="98458" custScaleY="99137" custLinFactNeighborX="10165" custLinFactNeighborY="0"/>
      <dgm:spPr>
        <a:scene3d>
          <a:camera prst="orthographicFront">
            <a:rot lat="0" lon="0" rev="0"/>
          </a:camera>
          <a:lightRig rig="contrasting" dir="t">
            <a:rot lat="0" lon="0" rev="1200000"/>
          </a:lightRig>
        </a:scene3d>
      </dgm:spPr>
    </dgm:pt>
    <dgm:pt modelId="{39A33A98-655E-40F3-8E1E-BA2F36D96393}" type="pres">
      <dgm:prSet presAssocID="{8D1A15FD-A1D1-47A2-9DD8-EBBE9E245702}" presName="theList" presStyleCnt="0"/>
      <dgm:spPr/>
    </dgm:pt>
    <dgm:pt modelId="{A0300D25-1208-4D65-9140-D818096EE87D}" type="pres">
      <dgm:prSet presAssocID="{D1CF60F6-6CF9-4E64-B1CC-ED1B8897529D}" presName="aNode" presStyleLbl="fgAcc1" presStyleIdx="0" presStyleCnt="4" custScaleX="177287" custScaleY="138821" custLinFactY="-36204" custLinFactNeighborX="11029" custLinFactNeighborY="-100000">
        <dgm:presLayoutVars>
          <dgm:bulletEnabled val="1"/>
        </dgm:presLayoutVars>
      </dgm:prSet>
      <dgm:spPr/>
      <dgm:t>
        <a:bodyPr/>
        <a:lstStyle/>
        <a:p>
          <a:endParaRPr lang="en-US"/>
        </a:p>
      </dgm:t>
    </dgm:pt>
    <dgm:pt modelId="{6DCAE145-B884-4821-8949-37B33B70A6D2}" type="pres">
      <dgm:prSet presAssocID="{D1CF60F6-6CF9-4E64-B1CC-ED1B8897529D}" presName="aSpace" presStyleCnt="0"/>
      <dgm:spPr/>
    </dgm:pt>
    <dgm:pt modelId="{164C6CB8-B129-4E27-ADB4-77DD6320BCB7}" type="pres">
      <dgm:prSet presAssocID="{DE29C7CC-130E-42AD-9F56-7852612BB644}" presName="aNode" presStyleLbl="fgAcc1" presStyleIdx="1" presStyleCnt="4" custScaleX="179068" custScaleY="158419" custLinFactNeighborX="10333" custLinFactNeighborY="-12070">
        <dgm:presLayoutVars>
          <dgm:bulletEnabled val="1"/>
        </dgm:presLayoutVars>
      </dgm:prSet>
      <dgm:spPr/>
      <dgm:t>
        <a:bodyPr/>
        <a:lstStyle/>
        <a:p>
          <a:endParaRPr lang="en-US"/>
        </a:p>
      </dgm:t>
    </dgm:pt>
    <dgm:pt modelId="{2713E911-611C-49E5-951C-A1495E9A2664}" type="pres">
      <dgm:prSet presAssocID="{DE29C7CC-130E-42AD-9F56-7852612BB644}" presName="aSpace" presStyleCnt="0"/>
      <dgm:spPr/>
    </dgm:pt>
    <dgm:pt modelId="{E8F50FE6-1262-468F-AC8B-83DD0F787688}" type="pres">
      <dgm:prSet presAssocID="{FFC34A2D-E6F0-42A1-8BD4-3EE8A06D01EB}" presName="aNode" presStyleLbl="fgAcc1" presStyleIdx="2" presStyleCnt="4" custScaleX="178985" custScaleY="176736" custLinFactY="15766" custLinFactNeighborX="10860" custLinFactNeighborY="100000">
        <dgm:presLayoutVars>
          <dgm:bulletEnabled val="1"/>
        </dgm:presLayoutVars>
      </dgm:prSet>
      <dgm:spPr/>
      <dgm:t>
        <a:bodyPr/>
        <a:lstStyle/>
        <a:p>
          <a:endParaRPr lang="en-US"/>
        </a:p>
      </dgm:t>
    </dgm:pt>
    <dgm:pt modelId="{376F5A1C-F65C-4F07-9246-7742D56C7F0E}" type="pres">
      <dgm:prSet presAssocID="{FFC34A2D-E6F0-42A1-8BD4-3EE8A06D01EB}" presName="aSpace" presStyleCnt="0"/>
      <dgm:spPr/>
    </dgm:pt>
    <dgm:pt modelId="{14A4A33E-3BD5-4BC8-B5F6-67A11F00A8D1}" type="pres">
      <dgm:prSet presAssocID="{D06608D8-46DB-4E94-A264-E0FCFDA4C66C}" presName="aNode" presStyleLbl="fgAcc1" presStyleIdx="3" presStyleCnt="4" custScaleX="176417" custScaleY="52506" custLinFactY="36733" custLinFactNeighborX="11351" custLinFactNeighborY="100000">
        <dgm:presLayoutVars>
          <dgm:bulletEnabled val="1"/>
        </dgm:presLayoutVars>
      </dgm:prSet>
      <dgm:spPr/>
      <dgm:t>
        <a:bodyPr/>
        <a:lstStyle/>
        <a:p>
          <a:endParaRPr lang="en-US"/>
        </a:p>
      </dgm:t>
    </dgm:pt>
    <dgm:pt modelId="{FDFC2160-506C-4E84-A343-5591F8691040}" type="pres">
      <dgm:prSet presAssocID="{D06608D8-46DB-4E94-A264-E0FCFDA4C66C}" presName="aSpace" presStyleCnt="0"/>
      <dgm:spPr/>
    </dgm:pt>
  </dgm:ptLst>
  <dgm:cxnLst>
    <dgm:cxn modelId="{52168E7D-651E-48A2-937C-BAB4E7C7BDB9}" srcId="{8D1A15FD-A1D1-47A2-9DD8-EBBE9E245702}" destId="{FFC34A2D-E6F0-42A1-8BD4-3EE8A06D01EB}" srcOrd="2" destOrd="0" parTransId="{330B0103-C30F-4FE8-8361-CAEB2BF6D7C2}" sibTransId="{F682402A-6063-43F3-B091-35AF50E47FF1}"/>
    <dgm:cxn modelId="{DCB28399-3AF4-4143-A980-44799CB2230C}" srcId="{8D1A15FD-A1D1-47A2-9DD8-EBBE9E245702}" destId="{D1CF60F6-6CF9-4E64-B1CC-ED1B8897529D}" srcOrd="0" destOrd="0" parTransId="{5478C4CA-AD3D-49F9-BF71-0B3BF2139899}" sibTransId="{1ACA2FE8-FB82-45F8-93DA-F34556322482}"/>
    <dgm:cxn modelId="{69436D99-AD4D-4789-B1E3-7CDC557D4780}" type="presOf" srcId="{D1CF60F6-6CF9-4E64-B1CC-ED1B8897529D}" destId="{A0300D25-1208-4D65-9140-D818096EE87D}" srcOrd="0" destOrd="0" presId="urn:microsoft.com/office/officeart/2005/8/layout/pyramid2"/>
    <dgm:cxn modelId="{F1FF4E89-0B9F-426D-A722-36A2DF9AA57E}" type="presOf" srcId="{FFC34A2D-E6F0-42A1-8BD4-3EE8A06D01EB}" destId="{E8F50FE6-1262-468F-AC8B-83DD0F787688}" srcOrd="0" destOrd="0" presId="urn:microsoft.com/office/officeart/2005/8/layout/pyramid2"/>
    <dgm:cxn modelId="{0EC75F80-C975-4BA3-8F27-B922AC02CE19}" srcId="{8D1A15FD-A1D1-47A2-9DD8-EBBE9E245702}" destId="{D06608D8-46DB-4E94-A264-E0FCFDA4C66C}" srcOrd="3" destOrd="0" parTransId="{4351C42E-EDDB-433A-BC52-C3A49E469AEF}" sibTransId="{3D79488A-6A33-4EC2-BD0F-ABE0C63C7798}"/>
    <dgm:cxn modelId="{C033347C-A21E-4359-8368-2FEB9C05531E}" type="presOf" srcId="{8D1A15FD-A1D1-47A2-9DD8-EBBE9E245702}" destId="{1DE1E1E4-F17C-431D-B13C-1062B7D31D76}" srcOrd="0" destOrd="0" presId="urn:microsoft.com/office/officeart/2005/8/layout/pyramid2"/>
    <dgm:cxn modelId="{BBA748B4-5132-4BE0-BA17-62F04E217431}" type="presOf" srcId="{DE29C7CC-130E-42AD-9F56-7852612BB644}" destId="{164C6CB8-B129-4E27-ADB4-77DD6320BCB7}" srcOrd="0" destOrd="0" presId="urn:microsoft.com/office/officeart/2005/8/layout/pyramid2"/>
    <dgm:cxn modelId="{ADF1D15D-C86E-423B-BFA0-4BD4B4D94046}" srcId="{8D1A15FD-A1D1-47A2-9DD8-EBBE9E245702}" destId="{DE29C7CC-130E-42AD-9F56-7852612BB644}" srcOrd="1" destOrd="0" parTransId="{5B33AA91-9A04-4407-A0B9-CC0CC4D4CE89}" sibTransId="{C09D1646-2030-49CE-9166-E4EC4B19F187}"/>
    <dgm:cxn modelId="{EC3383A9-AED9-4F3A-B8C9-620B9943A85F}" type="presOf" srcId="{D06608D8-46DB-4E94-A264-E0FCFDA4C66C}" destId="{14A4A33E-3BD5-4BC8-B5F6-67A11F00A8D1}" srcOrd="0" destOrd="0" presId="urn:microsoft.com/office/officeart/2005/8/layout/pyramid2"/>
    <dgm:cxn modelId="{C8880D4C-B412-4FA0-88C6-993B616D8F7A}" type="presParOf" srcId="{1DE1E1E4-F17C-431D-B13C-1062B7D31D76}" destId="{E8924646-61D1-4EBC-83A6-2C22E0C62EFC}" srcOrd="0" destOrd="0" presId="urn:microsoft.com/office/officeart/2005/8/layout/pyramid2"/>
    <dgm:cxn modelId="{EAE6CB24-5F7B-4C63-A45E-D9AB71B0C0DC}" type="presParOf" srcId="{1DE1E1E4-F17C-431D-B13C-1062B7D31D76}" destId="{39A33A98-655E-40F3-8E1E-BA2F36D96393}" srcOrd="1" destOrd="0" presId="urn:microsoft.com/office/officeart/2005/8/layout/pyramid2"/>
    <dgm:cxn modelId="{AD9EEFBB-37DC-4A35-AC8A-833683C0AF1F}" type="presParOf" srcId="{39A33A98-655E-40F3-8E1E-BA2F36D96393}" destId="{A0300D25-1208-4D65-9140-D818096EE87D}" srcOrd="0" destOrd="0" presId="urn:microsoft.com/office/officeart/2005/8/layout/pyramid2"/>
    <dgm:cxn modelId="{3AFB07D0-0F0E-4DFD-9874-D114C6CD1F03}" type="presParOf" srcId="{39A33A98-655E-40F3-8E1E-BA2F36D96393}" destId="{6DCAE145-B884-4821-8949-37B33B70A6D2}" srcOrd="1" destOrd="0" presId="urn:microsoft.com/office/officeart/2005/8/layout/pyramid2"/>
    <dgm:cxn modelId="{27039DF8-FA53-41CB-B572-5BA828596E0F}" type="presParOf" srcId="{39A33A98-655E-40F3-8E1E-BA2F36D96393}" destId="{164C6CB8-B129-4E27-ADB4-77DD6320BCB7}" srcOrd="2" destOrd="0" presId="urn:microsoft.com/office/officeart/2005/8/layout/pyramid2"/>
    <dgm:cxn modelId="{99DD2205-73BA-4DAC-819D-A87D3EEF96F2}" type="presParOf" srcId="{39A33A98-655E-40F3-8E1E-BA2F36D96393}" destId="{2713E911-611C-49E5-951C-A1495E9A2664}" srcOrd="3" destOrd="0" presId="urn:microsoft.com/office/officeart/2005/8/layout/pyramid2"/>
    <dgm:cxn modelId="{5EB44521-76F7-4FCB-9DE0-7378FC5E4E59}" type="presParOf" srcId="{39A33A98-655E-40F3-8E1E-BA2F36D96393}" destId="{E8F50FE6-1262-468F-AC8B-83DD0F787688}" srcOrd="4" destOrd="0" presId="urn:microsoft.com/office/officeart/2005/8/layout/pyramid2"/>
    <dgm:cxn modelId="{BDF20BEF-B8DE-4CD8-B6DF-AADDA6627D78}" type="presParOf" srcId="{39A33A98-655E-40F3-8E1E-BA2F36D96393}" destId="{376F5A1C-F65C-4F07-9246-7742D56C7F0E}" srcOrd="5" destOrd="0" presId="urn:microsoft.com/office/officeart/2005/8/layout/pyramid2"/>
    <dgm:cxn modelId="{6C9484B0-6B32-46B2-9013-77A0F33951F8}" type="presParOf" srcId="{39A33A98-655E-40F3-8E1E-BA2F36D96393}" destId="{14A4A33E-3BD5-4BC8-B5F6-67A11F00A8D1}" srcOrd="6" destOrd="0" presId="urn:microsoft.com/office/officeart/2005/8/layout/pyramid2"/>
    <dgm:cxn modelId="{D95C4E6E-63D0-4F38-A252-86E7D8D0B898}" type="presParOf" srcId="{39A33A98-655E-40F3-8E1E-BA2F36D96393}" destId="{FDFC2160-506C-4E84-A343-5591F8691040}"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F13F06-E969-4D8C-8C91-66562BDD71CE}"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F2512673-3070-4D8F-AC5B-C0AE5D3B785A}">
      <dgm:prSet phldrT="[Text]" custT="1"/>
      <dgm:spPr>
        <a:solidFill>
          <a:srgbClr val="00A94F"/>
        </a:solidFill>
      </dgm:spPr>
      <dgm:t>
        <a:bodyPr/>
        <a:lstStyle/>
        <a:p>
          <a:endParaRPr lang="en-US" sz="1500" b="1" dirty="0" smtClean="0"/>
        </a:p>
        <a:p>
          <a:endParaRPr lang="en-US" sz="1500" b="1" dirty="0" smtClean="0"/>
        </a:p>
        <a:p>
          <a:r>
            <a:rPr lang="en-US" sz="1600" b="1" dirty="0" smtClean="0">
              <a:latin typeface="Calibri" panose="020F0502020204030204" pitchFamily="34" charset="0"/>
            </a:rPr>
            <a:t>All Education Research</a:t>
          </a:r>
          <a:endParaRPr lang="en-US" sz="1600" b="1" dirty="0">
            <a:latin typeface="Calibri" panose="020F0502020204030204" pitchFamily="34" charset="0"/>
          </a:endParaRPr>
        </a:p>
      </dgm:t>
    </dgm:pt>
    <dgm:pt modelId="{9B82FDD9-5EBF-49E5-8874-0D9B5EE89C86}" type="parTrans" cxnId="{40266E5F-F58E-44F3-9A08-8D24455ADDFC}">
      <dgm:prSet/>
      <dgm:spPr/>
      <dgm:t>
        <a:bodyPr/>
        <a:lstStyle/>
        <a:p>
          <a:endParaRPr lang="en-US"/>
        </a:p>
      </dgm:t>
    </dgm:pt>
    <dgm:pt modelId="{2584B9A5-4E1D-49A5-B08A-AB2B24399E00}" type="sibTrans" cxnId="{40266E5F-F58E-44F3-9A08-8D24455ADDFC}">
      <dgm:prSet/>
      <dgm:spPr/>
      <dgm:t>
        <a:bodyPr/>
        <a:lstStyle/>
        <a:p>
          <a:endParaRPr lang="en-US"/>
        </a:p>
      </dgm:t>
    </dgm:pt>
    <dgm:pt modelId="{B35B6B27-FACE-4E06-A820-CDFD44105485}">
      <dgm:prSet phldrT="[Text]" custT="1"/>
      <dgm:spPr>
        <a:solidFill>
          <a:srgbClr val="00A94F"/>
        </a:solidFill>
      </dgm:spPr>
      <dgm:t>
        <a:bodyPr/>
        <a:lstStyle/>
        <a:p>
          <a:r>
            <a:rPr lang="en-US" sz="1600" b="1" dirty="0" smtClean="0">
              <a:latin typeface="Calibri" panose="020F0502020204030204" pitchFamily="34" charset="0"/>
            </a:rPr>
            <a:t>Original Studies of the Effects of Education Interventions</a:t>
          </a:r>
        </a:p>
      </dgm:t>
    </dgm:pt>
    <dgm:pt modelId="{C82CB029-B4BE-4500-B8E0-DC4554714C92}" type="parTrans" cxnId="{EDA428BC-5945-4A7B-983D-A4B84DE3EF1E}">
      <dgm:prSet/>
      <dgm:spPr/>
      <dgm:t>
        <a:bodyPr/>
        <a:lstStyle/>
        <a:p>
          <a:endParaRPr lang="en-US"/>
        </a:p>
      </dgm:t>
    </dgm:pt>
    <dgm:pt modelId="{981CCAD5-6215-4FED-B0BF-A1FE2DFF97E4}" type="sibTrans" cxnId="{EDA428BC-5945-4A7B-983D-A4B84DE3EF1E}">
      <dgm:prSet/>
      <dgm:spPr/>
      <dgm:t>
        <a:bodyPr/>
        <a:lstStyle/>
        <a:p>
          <a:endParaRPr lang="en-US"/>
        </a:p>
      </dgm:t>
    </dgm:pt>
    <dgm:pt modelId="{7016A336-690E-4581-9E54-32D2D4ABDA35}" type="pres">
      <dgm:prSet presAssocID="{49F13F06-E969-4D8C-8C91-66562BDD71CE}" presName="Name0" presStyleCnt="0">
        <dgm:presLayoutVars>
          <dgm:chMax val="7"/>
          <dgm:resizeHandles val="exact"/>
        </dgm:presLayoutVars>
      </dgm:prSet>
      <dgm:spPr/>
      <dgm:t>
        <a:bodyPr/>
        <a:lstStyle/>
        <a:p>
          <a:endParaRPr lang="en-US"/>
        </a:p>
      </dgm:t>
    </dgm:pt>
    <dgm:pt modelId="{44665489-BD91-4302-866D-DEDE17208A13}" type="pres">
      <dgm:prSet presAssocID="{49F13F06-E969-4D8C-8C91-66562BDD71CE}" presName="comp1" presStyleCnt="0"/>
      <dgm:spPr/>
    </dgm:pt>
    <dgm:pt modelId="{BF179187-1E85-4D4E-AF35-260F3BE844FA}" type="pres">
      <dgm:prSet presAssocID="{49F13F06-E969-4D8C-8C91-66562BDD71CE}" presName="circle1" presStyleLbl="node1" presStyleIdx="0" presStyleCnt="2" custLinFactNeighborX="5392" custLinFactNeighborY="-385"/>
      <dgm:spPr/>
      <dgm:t>
        <a:bodyPr/>
        <a:lstStyle/>
        <a:p>
          <a:endParaRPr lang="en-US"/>
        </a:p>
      </dgm:t>
    </dgm:pt>
    <dgm:pt modelId="{CDEA16F4-E7C1-4367-B68A-D6042D34D11D}" type="pres">
      <dgm:prSet presAssocID="{49F13F06-E969-4D8C-8C91-66562BDD71CE}" presName="c1text" presStyleLbl="node1" presStyleIdx="0" presStyleCnt="2">
        <dgm:presLayoutVars>
          <dgm:bulletEnabled val="1"/>
        </dgm:presLayoutVars>
      </dgm:prSet>
      <dgm:spPr/>
      <dgm:t>
        <a:bodyPr/>
        <a:lstStyle/>
        <a:p>
          <a:endParaRPr lang="en-US"/>
        </a:p>
      </dgm:t>
    </dgm:pt>
    <dgm:pt modelId="{D18EBABB-E678-4686-9F7E-B2E6339429E7}" type="pres">
      <dgm:prSet presAssocID="{49F13F06-E969-4D8C-8C91-66562BDD71CE}" presName="comp2" presStyleCnt="0"/>
      <dgm:spPr/>
    </dgm:pt>
    <dgm:pt modelId="{6393B9C9-733F-4759-9FF2-A9687FFD0065}" type="pres">
      <dgm:prSet presAssocID="{49F13F06-E969-4D8C-8C91-66562BDD71CE}" presName="circle2" presStyleLbl="node1" presStyleIdx="1" presStyleCnt="2" custScaleX="74567" custScaleY="48639" custLinFactNeighborX="9690" custLinFactNeighborY="27254"/>
      <dgm:spPr/>
      <dgm:t>
        <a:bodyPr/>
        <a:lstStyle/>
        <a:p>
          <a:endParaRPr lang="en-US"/>
        </a:p>
      </dgm:t>
    </dgm:pt>
    <dgm:pt modelId="{66D17A26-9850-4129-88E0-EA49851B8A3F}" type="pres">
      <dgm:prSet presAssocID="{49F13F06-E969-4D8C-8C91-66562BDD71CE}" presName="c2text" presStyleLbl="node1" presStyleIdx="1" presStyleCnt="2">
        <dgm:presLayoutVars>
          <dgm:bulletEnabled val="1"/>
        </dgm:presLayoutVars>
      </dgm:prSet>
      <dgm:spPr/>
      <dgm:t>
        <a:bodyPr/>
        <a:lstStyle/>
        <a:p>
          <a:endParaRPr lang="en-US"/>
        </a:p>
      </dgm:t>
    </dgm:pt>
  </dgm:ptLst>
  <dgm:cxnLst>
    <dgm:cxn modelId="{62EA9238-C24A-4260-A4C7-B2527D143DA0}" type="presOf" srcId="{49F13F06-E969-4D8C-8C91-66562BDD71CE}" destId="{7016A336-690E-4581-9E54-32D2D4ABDA35}" srcOrd="0" destOrd="0" presId="urn:microsoft.com/office/officeart/2005/8/layout/venn2"/>
    <dgm:cxn modelId="{2D1C22C6-1881-4655-8872-E8E368D892A5}" type="presOf" srcId="{B35B6B27-FACE-4E06-A820-CDFD44105485}" destId="{6393B9C9-733F-4759-9FF2-A9687FFD0065}" srcOrd="0" destOrd="0" presId="urn:microsoft.com/office/officeart/2005/8/layout/venn2"/>
    <dgm:cxn modelId="{40266E5F-F58E-44F3-9A08-8D24455ADDFC}" srcId="{49F13F06-E969-4D8C-8C91-66562BDD71CE}" destId="{F2512673-3070-4D8F-AC5B-C0AE5D3B785A}" srcOrd="0" destOrd="0" parTransId="{9B82FDD9-5EBF-49E5-8874-0D9B5EE89C86}" sibTransId="{2584B9A5-4E1D-49A5-B08A-AB2B24399E00}"/>
    <dgm:cxn modelId="{6C4F5A5C-4CFF-4DCF-BEDF-160F514DCA3C}" type="presOf" srcId="{F2512673-3070-4D8F-AC5B-C0AE5D3B785A}" destId="{BF179187-1E85-4D4E-AF35-260F3BE844FA}" srcOrd="0" destOrd="0" presId="urn:microsoft.com/office/officeart/2005/8/layout/venn2"/>
    <dgm:cxn modelId="{EDA428BC-5945-4A7B-983D-A4B84DE3EF1E}" srcId="{49F13F06-E969-4D8C-8C91-66562BDD71CE}" destId="{B35B6B27-FACE-4E06-A820-CDFD44105485}" srcOrd="1" destOrd="0" parTransId="{C82CB029-B4BE-4500-B8E0-DC4554714C92}" sibTransId="{981CCAD5-6215-4FED-B0BF-A1FE2DFF97E4}"/>
    <dgm:cxn modelId="{2247264D-BAC2-403A-9A52-BB8BA14B1407}" type="presOf" srcId="{F2512673-3070-4D8F-AC5B-C0AE5D3B785A}" destId="{CDEA16F4-E7C1-4367-B68A-D6042D34D11D}" srcOrd="1" destOrd="0" presId="urn:microsoft.com/office/officeart/2005/8/layout/venn2"/>
    <dgm:cxn modelId="{34D6C8CC-7584-4C5C-B624-202E8A5B7998}" type="presOf" srcId="{B35B6B27-FACE-4E06-A820-CDFD44105485}" destId="{66D17A26-9850-4129-88E0-EA49851B8A3F}" srcOrd="1" destOrd="0" presId="urn:microsoft.com/office/officeart/2005/8/layout/venn2"/>
    <dgm:cxn modelId="{D86B7F5C-BE28-4400-B083-DBC5255E987C}" type="presParOf" srcId="{7016A336-690E-4581-9E54-32D2D4ABDA35}" destId="{44665489-BD91-4302-866D-DEDE17208A13}" srcOrd="0" destOrd="0" presId="urn:microsoft.com/office/officeart/2005/8/layout/venn2"/>
    <dgm:cxn modelId="{15C96F43-D86E-4E37-A03E-218D85D4A72C}" type="presParOf" srcId="{44665489-BD91-4302-866D-DEDE17208A13}" destId="{BF179187-1E85-4D4E-AF35-260F3BE844FA}" srcOrd="0" destOrd="0" presId="urn:microsoft.com/office/officeart/2005/8/layout/venn2"/>
    <dgm:cxn modelId="{F5E9BC25-E5E8-4286-9F88-CAFCE43BE12C}" type="presParOf" srcId="{44665489-BD91-4302-866D-DEDE17208A13}" destId="{CDEA16F4-E7C1-4367-B68A-D6042D34D11D}" srcOrd="1" destOrd="0" presId="urn:microsoft.com/office/officeart/2005/8/layout/venn2"/>
    <dgm:cxn modelId="{443B9A67-2A1C-4A37-AAE5-5CCF6C4A9235}" type="presParOf" srcId="{7016A336-690E-4581-9E54-32D2D4ABDA35}" destId="{D18EBABB-E678-4686-9F7E-B2E6339429E7}" srcOrd="1" destOrd="0" presId="urn:microsoft.com/office/officeart/2005/8/layout/venn2"/>
    <dgm:cxn modelId="{4C32CE4A-1196-47B0-A4E4-6D21D7700182}" type="presParOf" srcId="{D18EBABB-E678-4686-9F7E-B2E6339429E7}" destId="{6393B9C9-733F-4759-9FF2-A9687FFD0065}" srcOrd="0" destOrd="0" presId="urn:microsoft.com/office/officeart/2005/8/layout/venn2"/>
    <dgm:cxn modelId="{C13AF73C-1826-4F00-949D-A2FC4CE8C032}" type="presParOf" srcId="{D18EBABB-E678-4686-9F7E-B2E6339429E7}" destId="{66D17A26-9850-4129-88E0-EA49851B8A3F}"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24646-61D1-4EBC-83A6-2C22E0C62EFC}">
      <dsp:nvSpPr>
        <dsp:cNvPr id="0" name=""/>
        <dsp:cNvSpPr/>
      </dsp:nvSpPr>
      <dsp:spPr>
        <a:xfrm>
          <a:off x="1418528" y="17806"/>
          <a:ext cx="4063041" cy="4091061"/>
        </a:xfrm>
        <a:prstGeom prst="triangl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0300D25-1208-4D65-9140-D818096EE87D}">
      <dsp:nvSpPr>
        <dsp:cNvPr id="0" name=""/>
        <dsp:cNvSpPr/>
      </dsp:nvSpPr>
      <dsp:spPr>
        <a:xfrm>
          <a:off x="2289858" y="135157"/>
          <a:ext cx="4755437" cy="79440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ts val="0"/>
            </a:spcAft>
          </a:pPr>
          <a:r>
            <a:rPr lang="en-US" sz="1800" b="1" i="1" kern="1200" dirty="0" smtClean="0">
              <a:solidFill>
                <a:srgbClr val="00B050"/>
              </a:solidFill>
              <a:latin typeface="Calibri" panose="020F0502020204030204" pitchFamily="34" charset="0"/>
            </a:rPr>
            <a:t>Strong Evidence** [WWC]</a:t>
          </a:r>
        </a:p>
        <a:p>
          <a:pPr lvl="0" algn="ctr" defTabSz="800100">
            <a:lnSpc>
              <a:spcPct val="90000"/>
            </a:lnSpc>
            <a:spcBef>
              <a:spcPct val="0"/>
            </a:spcBef>
            <a:spcAft>
              <a:spcPts val="0"/>
            </a:spcAft>
          </a:pPr>
          <a:r>
            <a:rPr lang="en-US" sz="1800" b="1" kern="1200" dirty="0" smtClean="0">
              <a:solidFill>
                <a:srgbClr val="00B050"/>
              </a:solidFill>
              <a:latin typeface="Calibri" panose="020F0502020204030204" pitchFamily="34" charset="0"/>
            </a:rPr>
            <a:t>(based on </a:t>
          </a:r>
          <a:r>
            <a:rPr lang="en-US" sz="1800" b="1" u="sng" kern="1200" dirty="0" smtClean="0">
              <a:solidFill>
                <a:srgbClr val="00B050"/>
              </a:solidFill>
              <a:latin typeface="Calibri" panose="020F0502020204030204" pitchFamily="34" charset="0"/>
            </a:rPr>
            <a:t>at least 1</a:t>
          </a:r>
          <a:r>
            <a:rPr lang="en-US" sz="1800" b="1" u="none" kern="1200" dirty="0" smtClean="0">
              <a:solidFill>
                <a:srgbClr val="00B050"/>
              </a:solidFill>
              <a:latin typeface="Calibri" panose="020F0502020204030204" pitchFamily="34" charset="0"/>
            </a:rPr>
            <a:t> </a:t>
          </a:r>
          <a:r>
            <a:rPr lang="en-US" sz="1800" b="1" kern="1200" dirty="0" smtClean="0">
              <a:solidFill>
                <a:srgbClr val="00B050"/>
              </a:solidFill>
              <a:latin typeface="Calibri" panose="020F0502020204030204" pitchFamily="34" charset="0"/>
            </a:rPr>
            <a:t>well-designed, well-implemented </a:t>
          </a:r>
          <a:r>
            <a:rPr lang="en-US" sz="1800" b="1" i="1" kern="1200" dirty="0" smtClean="0">
              <a:solidFill>
                <a:srgbClr val="00B050"/>
              </a:solidFill>
              <a:latin typeface="Calibri" panose="020F0502020204030204" pitchFamily="34" charset="0"/>
            </a:rPr>
            <a:t>experimental </a:t>
          </a:r>
          <a:r>
            <a:rPr lang="en-US" sz="1800" b="1" kern="1200" dirty="0" smtClean="0">
              <a:solidFill>
                <a:srgbClr val="00B050"/>
              </a:solidFill>
              <a:latin typeface="Calibri" panose="020F0502020204030204" pitchFamily="34" charset="0"/>
            </a:rPr>
            <a:t>study)</a:t>
          </a:r>
          <a:endParaRPr lang="en-US" sz="1800" b="1" kern="1200" dirty="0">
            <a:solidFill>
              <a:srgbClr val="7030A0"/>
            </a:solidFill>
            <a:latin typeface="Calibri" panose="020F0502020204030204" pitchFamily="34" charset="0"/>
          </a:endParaRPr>
        </a:p>
      </dsp:txBody>
      <dsp:txXfrm>
        <a:off x="2328638" y="173937"/>
        <a:ext cx="4677877" cy="716848"/>
      </dsp:txXfrm>
    </dsp:sp>
    <dsp:sp modelId="{164C6CB8-B129-4E27-ADB4-77DD6320BCB7}">
      <dsp:nvSpPr>
        <dsp:cNvPr id="0" name=""/>
        <dsp:cNvSpPr/>
      </dsp:nvSpPr>
      <dsp:spPr>
        <a:xfrm>
          <a:off x="2247303" y="1271173"/>
          <a:ext cx="4803210" cy="90655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ts val="0"/>
            </a:spcAft>
          </a:pPr>
          <a:r>
            <a:rPr lang="en-US" sz="1800" b="1" i="1" kern="1200" dirty="0" smtClean="0">
              <a:solidFill>
                <a:srgbClr val="00B0F0"/>
              </a:solidFill>
              <a:latin typeface="Calibri" panose="020F0502020204030204" pitchFamily="34" charset="0"/>
            </a:rPr>
            <a:t>Moderate Evidence** [WWC]</a:t>
          </a:r>
        </a:p>
        <a:p>
          <a:pPr lvl="0" algn="ctr" defTabSz="800100">
            <a:lnSpc>
              <a:spcPct val="90000"/>
            </a:lnSpc>
            <a:spcBef>
              <a:spcPct val="0"/>
            </a:spcBef>
            <a:spcAft>
              <a:spcPts val="0"/>
            </a:spcAft>
          </a:pPr>
          <a:r>
            <a:rPr lang="en-US" sz="1800" b="1" kern="1200" dirty="0" smtClean="0">
              <a:solidFill>
                <a:srgbClr val="00B0F0"/>
              </a:solidFill>
              <a:latin typeface="Calibri" panose="020F0502020204030204" pitchFamily="34" charset="0"/>
            </a:rPr>
            <a:t>(based on </a:t>
          </a:r>
          <a:r>
            <a:rPr lang="en-US" sz="1800" b="1" u="sng" kern="1200" dirty="0" smtClean="0">
              <a:solidFill>
                <a:srgbClr val="00B0F0"/>
              </a:solidFill>
              <a:latin typeface="Calibri" panose="020F0502020204030204" pitchFamily="34" charset="0"/>
            </a:rPr>
            <a:t>at least 1</a:t>
          </a:r>
          <a:r>
            <a:rPr lang="en-US" sz="1800" b="1" u="none" kern="1200" dirty="0" smtClean="0">
              <a:solidFill>
                <a:srgbClr val="00B0F0"/>
              </a:solidFill>
              <a:latin typeface="Calibri" panose="020F0502020204030204" pitchFamily="34" charset="0"/>
            </a:rPr>
            <a:t> </a:t>
          </a:r>
          <a:r>
            <a:rPr lang="en-US" sz="1800" b="1" kern="1200" dirty="0" smtClean="0">
              <a:solidFill>
                <a:srgbClr val="00B0F0"/>
              </a:solidFill>
              <a:latin typeface="Calibri" panose="020F0502020204030204" pitchFamily="34" charset="0"/>
            </a:rPr>
            <a:t>well-designed, well-implemented </a:t>
          </a:r>
          <a:r>
            <a:rPr lang="en-US" sz="1800" b="1" i="1" kern="1200" dirty="0" smtClean="0">
              <a:solidFill>
                <a:srgbClr val="00B0F0"/>
              </a:solidFill>
              <a:latin typeface="Calibri" panose="020F0502020204030204" pitchFamily="34" charset="0"/>
            </a:rPr>
            <a:t>quasi-experimental design</a:t>
          </a:r>
          <a:r>
            <a:rPr lang="en-US" sz="1800" b="1" kern="1200" dirty="0" smtClean="0">
              <a:solidFill>
                <a:srgbClr val="00B0F0"/>
              </a:solidFill>
              <a:latin typeface="Calibri" panose="020F0502020204030204" pitchFamily="34" charset="0"/>
            </a:rPr>
            <a:t> study)</a:t>
          </a:r>
          <a:endParaRPr lang="en-US" sz="1800" b="1" i="0" kern="1200" dirty="0">
            <a:solidFill>
              <a:schemeClr val="tx2"/>
            </a:solidFill>
            <a:latin typeface="Calibri" panose="020F0502020204030204" pitchFamily="34" charset="0"/>
          </a:endParaRPr>
        </a:p>
      </dsp:txBody>
      <dsp:txXfrm>
        <a:off x="2291558" y="1315428"/>
        <a:ext cx="4714700" cy="818048"/>
      </dsp:txXfrm>
    </dsp:sp>
    <dsp:sp modelId="{E8F50FE6-1262-468F-AC8B-83DD0F787688}">
      <dsp:nvSpPr>
        <dsp:cNvPr id="0" name=""/>
        <dsp:cNvSpPr/>
      </dsp:nvSpPr>
      <dsp:spPr>
        <a:xfrm>
          <a:off x="2262552" y="2419651"/>
          <a:ext cx="4800984" cy="101137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ts val="0"/>
            </a:spcAft>
          </a:pPr>
          <a:r>
            <a:rPr lang="en-US" sz="1800" b="1" i="1" kern="1200" dirty="0" smtClean="0">
              <a:solidFill>
                <a:schemeClr val="tx2"/>
              </a:solidFill>
              <a:latin typeface="Calibri" panose="020F0502020204030204" pitchFamily="34" charset="0"/>
            </a:rPr>
            <a:t>Promising Evidence** </a:t>
          </a:r>
        </a:p>
        <a:p>
          <a:pPr lvl="0" algn="ctr" defTabSz="800100">
            <a:lnSpc>
              <a:spcPct val="90000"/>
            </a:lnSpc>
            <a:spcBef>
              <a:spcPct val="0"/>
            </a:spcBef>
            <a:spcAft>
              <a:spcPts val="0"/>
            </a:spcAft>
          </a:pPr>
          <a:r>
            <a:rPr lang="en-US" sz="1800" b="1" i="0" kern="1200" dirty="0" smtClean="0">
              <a:solidFill>
                <a:schemeClr val="tx2"/>
              </a:solidFill>
              <a:latin typeface="Calibri" panose="020F0502020204030204" pitchFamily="34" charset="0"/>
            </a:rPr>
            <a:t>(based on </a:t>
          </a:r>
          <a:r>
            <a:rPr lang="en-US" sz="1800" b="1" i="0" u="sng" kern="1200" dirty="0" smtClean="0">
              <a:solidFill>
                <a:schemeClr val="tx2"/>
              </a:solidFill>
              <a:latin typeface="Calibri" panose="020F0502020204030204" pitchFamily="34" charset="0"/>
            </a:rPr>
            <a:t>at least 1</a:t>
          </a:r>
          <a:r>
            <a:rPr lang="en-US" sz="1800" b="1" i="0" u="none" kern="1200" dirty="0" smtClean="0">
              <a:solidFill>
                <a:schemeClr val="tx2"/>
              </a:solidFill>
              <a:latin typeface="Calibri" panose="020F0502020204030204" pitchFamily="34" charset="0"/>
            </a:rPr>
            <a:t> </a:t>
          </a:r>
          <a:r>
            <a:rPr lang="en-US" sz="1800" b="1" i="0" kern="1200" dirty="0" smtClean="0">
              <a:solidFill>
                <a:schemeClr val="tx2"/>
              </a:solidFill>
              <a:latin typeface="Calibri" panose="020F0502020204030204" pitchFamily="34" charset="0"/>
            </a:rPr>
            <a:t>well-designed, well-implemented </a:t>
          </a:r>
          <a:r>
            <a:rPr lang="en-US" sz="1800" b="1" i="1" kern="1200" dirty="0" smtClean="0">
              <a:solidFill>
                <a:schemeClr val="tx2"/>
              </a:solidFill>
              <a:latin typeface="Calibri" panose="020F0502020204030204" pitchFamily="34" charset="0"/>
            </a:rPr>
            <a:t>correlational study with statistical controls for selection bias</a:t>
          </a:r>
          <a:r>
            <a:rPr lang="en-US" sz="1800" b="1" i="0" kern="1200" dirty="0" smtClean="0">
              <a:solidFill>
                <a:schemeClr val="tx2"/>
              </a:solidFill>
              <a:latin typeface="Calibri" panose="020F0502020204030204" pitchFamily="34" charset="0"/>
            </a:rPr>
            <a:t>)</a:t>
          </a:r>
          <a:endParaRPr lang="en-US" sz="1800" b="1" kern="1200" dirty="0">
            <a:solidFill>
              <a:srgbClr val="00B0F0"/>
            </a:solidFill>
            <a:latin typeface="Calibri" panose="020F0502020204030204" pitchFamily="34" charset="0"/>
          </a:endParaRPr>
        </a:p>
      </dsp:txBody>
      <dsp:txXfrm>
        <a:off x="2311923" y="2469022"/>
        <a:ext cx="4702242" cy="912636"/>
      </dsp:txXfrm>
    </dsp:sp>
    <dsp:sp modelId="{14A4A33E-3BD5-4BC8-B5F6-67A11F00A8D1}">
      <dsp:nvSpPr>
        <dsp:cNvPr id="0" name=""/>
        <dsp:cNvSpPr/>
      </dsp:nvSpPr>
      <dsp:spPr>
        <a:xfrm>
          <a:off x="2310164" y="3622545"/>
          <a:ext cx="4732101" cy="300467"/>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solidFill>
                <a:srgbClr val="7030A0"/>
              </a:solidFill>
            </a:rPr>
            <a:t> </a:t>
          </a:r>
          <a:r>
            <a:rPr lang="en-US" sz="1800" b="1" i="0" kern="1200" dirty="0" smtClean="0">
              <a:solidFill>
                <a:srgbClr val="7030A0"/>
              </a:solidFill>
              <a:latin typeface="Calibri" panose="020F0502020204030204" pitchFamily="34" charset="0"/>
            </a:rPr>
            <a:t>Evidence that </a:t>
          </a:r>
          <a:r>
            <a:rPr lang="en-US" sz="1800" b="1" i="1" kern="1200" dirty="0" smtClean="0">
              <a:solidFill>
                <a:srgbClr val="7030A0"/>
              </a:solidFill>
              <a:latin typeface="Calibri" panose="020F0502020204030204" pitchFamily="34" charset="0"/>
            </a:rPr>
            <a:t>Demonstrates a Rationale</a:t>
          </a:r>
          <a:endParaRPr lang="en-US" sz="1800" b="1" kern="1200" dirty="0">
            <a:solidFill>
              <a:srgbClr val="00B050"/>
            </a:solidFill>
            <a:latin typeface="Calibri" panose="020F0502020204030204" pitchFamily="34" charset="0"/>
          </a:endParaRPr>
        </a:p>
      </dsp:txBody>
      <dsp:txXfrm>
        <a:off x="2324832" y="3637213"/>
        <a:ext cx="4702765" cy="271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79187-1E85-4D4E-AF35-260F3BE844FA}">
      <dsp:nvSpPr>
        <dsp:cNvPr id="0" name=""/>
        <dsp:cNvSpPr/>
      </dsp:nvSpPr>
      <dsp:spPr>
        <a:xfrm>
          <a:off x="1220948" y="0"/>
          <a:ext cx="3497918" cy="3497918"/>
        </a:xfrm>
        <a:prstGeom prst="ellipse">
          <a:avLst/>
        </a:prstGeom>
        <a:solidFill>
          <a:srgbClr val="00A94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600" b="1" kern="1200" dirty="0" smtClean="0">
              <a:latin typeface="Calibri" panose="020F0502020204030204" pitchFamily="34" charset="0"/>
            </a:rPr>
            <a:t>All Education Research</a:t>
          </a:r>
          <a:endParaRPr lang="en-US" sz="1600" b="1" kern="1200" dirty="0">
            <a:latin typeface="Calibri" panose="020F0502020204030204" pitchFamily="34" charset="0"/>
          </a:endParaRPr>
        </a:p>
      </dsp:txBody>
      <dsp:txXfrm>
        <a:off x="2051704" y="262343"/>
        <a:ext cx="1836406" cy="594646"/>
      </dsp:txXfrm>
    </dsp:sp>
    <dsp:sp modelId="{6393B9C9-733F-4759-9FF2-A9687FFD0065}">
      <dsp:nvSpPr>
        <dsp:cNvPr id="0" name=""/>
        <dsp:cNvSpPr/>
      </dsp:nvSpPr>
      <dsp:spPr>
        <a:xfrm>
          <a:off x="2057401" y="2221903"/>
          <a:ext cx="1956219" cy="1276014"/>
        </a:xfrm>
        <a:prstGeom prst="ellipse">
          <a:avLst/>
        </a:prstGeom>
        <a:solidFill>
          <a:srgbClr val="00A94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latin typeface="Calibri" panose="020F0502020204030204" pitchFamily="34" charset="0"/>
            </a:rPr>
            <a:t>Original Studies of the Effects of Education Interventions</a:t>
          </a:r>
        </a:p>
      </dsp:txBody>
      <dsp:txXfrm>
        <a:off x="2343883" y="2540907"/>
        <a:ext cx="1383255" cy="6380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628" cy="464820"/>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sz="quarter" idx="1"/>
          </p:nvPr>
        </p:nvSpPr>
        <p:spPr>
          <a:xfrm>
            <a:off x="3971182" y="1"/>
            <a:ext cx="3037628" cy="464820"/>
          </a:xfrm>
          <a:prstGeom prst="rect">
            <a:avLst/>
          </a:prstGeom>
        </p:spPr>
        <p:txBody>
          <a:bodyPr vert="horz" lIns="91650" tIns="45825" rIns="91650" bIns="45825" rtlCol="0"/>
          <a:lstStyle>
            <a:lvl1pPr algn="r">
              <a:defRPr sz="1200"/>
            </a:lvl1pPr>
          </a:lstStyle>
          <a:p>
            <a:fld id="{B4161B60-0C19-45BF-8B19-41501FEED1EF}" type="datetimeFigureOut">
              <a:rPr lang="en-US" smtClean="0"/>
              <a:pPr/>
              <a:t>4/5/2018</a:t>
            </a:fld>
            <a:endParaRPr lang="en-US" dirty="0"/>
          </a:p>
        </p:txBody>
      </p:sp>
      <p:sp>
        <p:nvSpPr>
          <p:cNvPr id="4" name="Footer Placeholder 3"/>
          <p:cNvSpPr>
            <a:spLocks noGrp="1"/>
          </p:cNvSpPr>
          <p:nvPr>
            <p:ph type="ftr" sz="quarter" idx="2"/>
          </p:nvPr>
        </p:nvSpPr>
        <p:spPr>
          <a:xfrm>
            <a:off x="1" y="8829989"/>
            <a:ext cx="3037628" cy="464820"/>
          </a:xfrm>
          <a:prstGeom prst="rect">
            <a:avLst/>
          </a:prstGeom>
        </p:spPr>
        <p:txBody>
          <a:bodyPr vert="horz" lIns="91650" tIns="45825" rIns="91650" bIns="4582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1182" y="8829989"/>
            <a:ext cx="3037628" cy="464820"/>
          </a:xfrm>
          <a:prstGeom prst="rect">
            <a:avLst/>
          </a:prstGeom>
        </p:spPr>
        <p:txBody>
          <a:bodyPr vert="horz" lIns="91650" tIns="45825" rIns="91650" bIns="45825" rtlCol="0" anchor="b"/>
          <a:lstStyle>
            <a:lvl1pPr algn="r">
              <a:defRPr sz="1200"/>
            </a:lvl1pPr>
          </a:lstStyle>
          <a:p>
            <a:fld id="{A9C10FF6-C556-461E-A7F3-1B039266C68D}" type="slidenum">
              <a:rPr lang="en-US" smtClean="0"/>
              <a:pPr/>
              <a:t>‹#›</a:t>
            </a:fld>
            <a:endParaRPr lang="en-US" dirty="0"/>
          </a:p>
        </p:txBody>
      </p:sp>
    </p:spTree>
    <p:extLst>
      <p:ext uri="{BB962C8B-B14F-4D97-AF65-F5344CB8AC3E}">
        <p14:creationId xmlns:p14="http://schemas.microsoft.com/office/powerpoint/2010/main" val="42220162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8106" cy="464421"/>
          </a:xfrm>
          <a:prstGeom prst="rect">
            <a:avLst/>
          </a:prstGeom>
        </p:spPr>
        <p:txBody>
          <a:bodyPr vert="horz" lIns="93190" tIns="46595" rIns="93190" bIns="46595"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970705" y="2"/>
            <a:ext cx="3038105" cy="464421"/>
          </a:xfrm>
          <a:prstGeom prst="rect">
            <a:avLst/>
          </a:prstGeom>
        </p:spPr>
        <p:txBody>
          <a:bodyPr vert="horz" lIns="93190" tIns="46595" rIns="93190" bIns="46595" rtlCol="0"/>
          <a:lstStyle>
            <a:lvl1pPr algn="r">
              <a:defRPr sz="1200">
                <a:latin typeface="Arial" charset="0"/>
              </a:defRPr>
            </a:lvl1pPr>
          </a:lstStyle>
          <a:p>
            <a:pPr>
              <a:defRPr/>
            </a:pPr>
            <a:fld id="{5A7517F5-EA8D-4AC2-AE95-AA2A5CBBD7E5}" type="datetimeFigureOut">
              <a:rPr lang="en-US"/>
              <a:pPr>
                <a:defRPr/>
              </a:pPr>
              <a:t>4/5/2018</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90" tIns="46595" rIns="93190" bIns="46595" rtlCol="0" anchor="ctr"/>
          <a:lstStyle/>
          <a:p>
            <a:pPr lvl="0"/>
            <a:endParaRPr lang="en-US" noProof="0" dirty="0"/>
          </a:p>
        </p:txBody>
      </p:sp>
      <p:sp>
        <p:nvSpPr>
          <p:cNvPr id="5" name="Notes Placeholder 4"/>
          <p:cNvSpPr>
            <a:spLocks noGrp="1"/>
          </p:cNvSpPr>
          <p:nvPr>
            <p:ph type="body" sz="quarter" idx="3"/>
          </p:nvPr>
        </p:nvSpPr>
        <p:spPr>
          <a:xfrm>
            <a:off x="701837" y="4415194"/>
            <a:ext cx="5608320" cy="4184574"/>
          </a:xfrm>
          <a:prstGeom prst="rect">
            <a:avLst/>
          </a:prstGeom>
        </p:spPr>
        <p:txBody>
          <a:bodyPr vert="horz" lIns="93190" tIns="46595" rIns="93190" bIns="4659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30388"/>
            <a:ext cx="3038106" cy="464421"/>
          </a:xfrm>
          <a:prstGeom prst="rect">
            <a:avLst/>
          </a:prstGeom>
        </p:spPr>
        <p:txBody>
          <a:bodyPr vert="horz" lIns="93190" tIns="46595" rIns="93190" bIns="46595"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970705" y="8830388"/>
            <a:ext cx="3038105" cy="464421"/>
          </a:xfrm>
          <a:prstGeom prst="rect">
            <a:avLst/>
          </a:prstGeom>
        </p:spPr>
        <p:txBody>
          <a:bodyPr vert="horz" lIns="93190" tIns="46595" rIns="93190" bIns="46595" rtlCol="0" anchor="b"/>
          <a:lstStyle>
            <a:lvl1pPr algn="r">
              <a:defRPr sz="1200">
                <a:latin typeface="Arial" charset="0"/>
              </a:defRPr>
            </a:lvl1pPr>
          </a:lstStyle>
          <a:p>
            <a:pPr>
              <a:defRPr/>
            </a:pPr>
            <a:fld id="{63728EC0-030A-4C31-A098-75B7FED1DAB3}" type="slidenum">
              <a:rPr lang="en-US"/>
              <a:pPr>
                <a:defRPr/>
              </a:pPr>
              <a:t>‹#›</a:t>
            </a:fld>
            <a:endParaRPr lang="en-US" dirty="0"/>
          </a:p>
        </p:txBody>
      </p:sp>
    </p:spTree>
    <p:extLst>
      <p:ext uri="{BB962C8B-B14F-4D97-AF65-F5344CB8AC3E}">
        <p14:creationId xmlns:p14="http://schemas.microsoft.com/office/powerpoint/2010/main" val="400839933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presentation is on understanding the evidence definitions used for U. S. Department of Education programs.</a:t>
            </a:r>
          </a:p>
          <a:p>
            <a:endParaRPr lang="en-US" dirty="0" smtClean="0"/>
          </a:p>
          <a:p>
            <a:r>
              <a:rPr lang="en-US" dirty="0" smtClean="0"/>
              <a:t>My name is Jonathan Jacobson, and I work for the National Center for Education Evaluation and Regional Assistance in the Institute of Education Sciences. IES </a:t>
            </a:r>
            <a:r>
              <a:rPr lang="en-US" dirty="0" smtClean="0"/>
              <a:t>is </a:t>
            </a:r>
            <a:r>
              <a:rPr lang="en-US" dirty="0" smtClean="0"/>
              <a:t>the research, statistics, and evaluation arm of the Department of Education.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Studies that can provide *promising evidence* for the effectiveness of a project component (that is, the intervention or treatment condition) must have certain characteristics to meet the evidence definitions in federal law and U. S. Department of Education regulations.</a:t>
            </a:r>
          </a:p>
          <a:p>
            <a:endParaRPr lang="en-US" baseline="0" dirty="0" smtClean="0"/>
          </a:p>
          <a:p>
            <a:r>
              <a:rPr lang="en-US" baseline="0" dirty="0" smtClean="0"/>
              <a:t>First, the study must </a:t>
            </a:r>
            <a:r>
              <a:rPr lang="en-US" baseline="0" dirty="0" smtClean="0"/>
              <a:t>demonstrate a </a:t>
            </a:r>
            <a:r>
              <a:rPr lang="en-US" baseline="0" dirty="0" smtClean="0"/>
              <a:t>statistically significant and positive (that is, favorable) effect of the project component on a relevant outcome.  </a:t>
            </a:r>
          </a:p>
          <a:p>
            <a:endParaRPr lang="en-US" baseline="0" dirty="0" smtClean="0"/>
          </a:p>
          <a:p>
            <a:r>
              <a:rPr lang="en-US" baseline="0" dirty="0" smtClean="0"/>
              <a:t>Second, to provide promising evidence, the study must be *either* a well-designed and well-implemented *correlational study with statistical controls for selection bias*, or a quasi-experimental design study or experimental study that is considered as good </a:t>
            </a:r>
            <a:r>
              <a:rPr lang="en-US" baseline="0" dirty="0" smtClean="0"/>
              <a:t>as or </a:t>
            </a:r>
            <a:r>
              <a:rPr lang="en-US" baseline="0" dirty="0" smtClean="0"/>
              <a:t>better for causal inferences than a well-designed, well-implemented correlational study with statistical controls for selection bias. An example of such a correlational study would be a study using regression methods to account for differences between a treatment group and a comparison group. A quasi-experimental design study using statistical matching, or an experimental study with random assignment but high rates of sample attrition, would be examples of studies that could also provide promising evidence, even if they were not reviewed by the What Works Clearinghouse or were reviewed but did not meet WWC evidence standards. </a:t>
            </a:r>
          </a:p>
          <a:p>
            <a:endParaRPr lang="en-US" baseline="0" dirty="0" smtClean="0"/>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Consistent with federal law and U. S.  Department of Education regulations, studies that demonstrate a rationale need to include high-quality research </a:t>
            </a:r>
            <a:r>
              <a:rPr lang="en-US" baseline="0" dirty="0" smtClean="0"/>
              <a:t>or evaluation findings </a:t>
            </a:r>
            <a:r>
              <a:rPr lang="en-US" baseline="0" dirty="0" smtClean="0"/>
              <a:t>indicating that a project component (that is, the intervention or treatment condition) is likely to improve a student outcome or other relevant outcome.</a:t>
            </a:r>
          </a:p>
          <a:p>
            <a:endParaRPr lang="en-US" baseline="0" dirty="0" smtClean="0"/>
          </a:p>
          <a:p>
            <a:r>
              <a:rPr lang="en-US" baseline="0" dirty="0" smtClean="0"/>
              <a:t>Evidence that demonstrates a rationale can include favorable findings from an experimental study, a quasi-experimental design study, a correlational study with statistical controls for selection bias, or some other high-quality </a:t>
            </a:r>
            <a:r>
              <a:rPr lang="en-US" baseline="0" dirty="0" smtClean="0"/>
              <a:t>research study or evaluation.  </a:t>
            </a:r>
            <a:endParaRPr lang="en-US" baseline="0" dirty="0" smtClean="0"/>
          </a:p>
          <a:p>
            <a:endParaRPr lang="en-US" baseline="0" dirty="0" smtClean="0"/>
          </a:p>
          <a:p>
            <a:r>
              <a:rPr lang="en-US" baseline="0" dirty="0" smtClean="0"/>
              <a:t>The findings in question </a:t>
            </a:r>
            <a:r>
              <a:rPr lang="en-US" baseline="0" dirty="0" smtClean="0"/>
              <a:t>need to be *positive* (that is, favorable) but do </a:t>
            </a:r>
            <a:r>
              <a:rPr lang="en-US" baseline="0" dirty="0" smtClean="0"/>
              <a:t>*not* need to be statistically </a:t>
            </a:r>
            <a:r>
              <a:rPr lang="en-US" baseline="0" dirty="0" smtClean="0"/>
              <a:t>significant.  </a:t>
            </a:r>
            <a:r>
              <a:rPr lang="en-US" baseline="0" dirty="0" smtClean="0"/>
              <a:t>These findings do not need to be reviewed by the What Works Clearinghouse or meet WWC evidence standards.</a:t>
            </a:r>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rol</a:t>
            </a:r>
            <a:r>
              <a:rPr lang="en-US" baseline="0" dirty="0" smtClean="0"/>
              <a:t>e of the What Works Clearinghouse for the Department of Education and for other stakeholders is to identify well-designed and well-implemented experimental and quasi-experimental design studies that can inform education decisions.</a:t>
            </a:r>
          </a:p>
          <a:p>
            <a:endParaRPr lang="en-US" baseline="0" dirty="0" smtClean="0"/>
          </a:p>
          <a:p>
            <a:r>
              <a:rPr lang="en-US" baseline="0" dirty="0" smtClean="0"/>
              <a:t>Established in 2002, the WWC is an initiative of the Department’s Institute of Education Sciences.</a:t>
            </a:r>
          </a:p>
          <a:p>
            <a:endParaRPr lang="en-US" baseline="0" dirty="0" smtClean="0"/>
          </a:p>
          <a:p>
            <a:r>
              <a:rPr lang="en-US" baseline="0" dirty="0" smtClean="0"/>
              <a:t>The WWC reviews, rates, and summarizes *original* studies of the *effects* of education interventions, which include education policies, programs, practices, or products—that is, project components as defined in the theory of action for an education project.</a:t>
            </a:r>
          </a:p>
          <a:p>
            <a:endParaRPr lang="en-US" baseline="0" dirty="0" smtClean="0"/>
          </a:p>
          <a:p>
            <a:r>
              <a:rPr lang="en-US" baseline="0" dirty="0" smtClean="0"/>
              <a:t>The WWC does NOT rate qualitative studies, descriptive studies, or studies that re-analyze or synthesize others’ data. The WWC focuses on that subset of all education research that consists of original studies of the effects of education interventions.</a:t>
            </a:r>
          </a:p>
          <a:p>
            <a:endParaRPr lang="en-US" baseline="0" dirty="0" smtClean="0"/>
          </a:p>
          <a:p>
            <a:r>
              <a:rPr lang="en-US" baseline="0" dirty="0" smtClean="0"/>
              <a:t>In addition, the WWC does not rate the overall quality of interventions or endorse interventions. Rather, the WWC rates the quality of *studies* of interventions, which studies can inform decision makers’ choices of whether to adopt certain policies, programs, practices, or products.</a:t>
            </a:r>
          </a:p>
          <a:p>
            <a:endParaRPr lang="en-US" baseline="0" dirty="0" smtClean="0"/>
          </a:p>
          <a:p>
            <a:r>
              <a:rPr lang="en-US" baseline="0" dirty="0" smtClean="0"/>
              <a:t>The WWC’s reviews of studies are documented on the WWC website, whatworks.ed.gov. The WWC only reports findings from reviewed studies that meet WWC standards.</a:t>
            </a:r>
            <a:endParaRPr lang="en-US" dirty="0"/>
          </a:p>
        </p:txBody>
      </p:sp>
      <p:sp>
        <p:nvSpPr>
          <p:cNvPr id="4" name="Slide Number Placeholder 3"/>
          <p:cNvSpPr>
            <a:spLocks noGrp="1"/>
          </p:cNvSpPr>
          <p:nvPr>
            <p:ph type="sldNum" sz="quarter" idx="10"/>
          </p:nvPr>
        </p:nvSpPr>
        <p:spPr/>
        <p:txBody>
          <a:bodyPr/>
          <a:lstStyle/>
          <a:p>
            <a:fld id="{592B0789-7EFA-41C6-9939-C6CD46CFC28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999229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Works</a:t>
            </a:r>
            <a:r>
              <a:rPr lang="en-US" baseline="0" dirty="0" smtClean="0"/>
              <a:t> Clearinghouse standards have been developed by panels of experts for different types of impact study designs, including experimental designs such as RCTs, RDDs, and SCDs, as well as quasi-experimental design studies.</a:t>
            </a:r>
          </a:p>
          <a:p>
            <a:endParaRPr lang="en-US" baseline="0" dirty="0" smtClean="0"/>
          </a:p>
          <a:p>
            <a:r>
              <a:rPr lang="en-US" baseline="0" dirty="0" smtClean="0"/>
              <a:t>U. S. Department of Education programs using “strong evidence” or “moderate evidence” as defined in ED regulations rely on *previous* WWC reviews completed using Version 2.1 or Version 3.0 of the WWC Procedures and Standards Handbook.  New reviews of studies during Fiscal Year 2018 are being conducted using Version 3.0 of the WWC Handbook.  Version 4.0 Handbooks were released by the WWC in October 2017 but are not being used for the Department’s evidence determinations in </a:t>
            </a:r>
            <a:r>
              <a:rPr lang="en-US" baseline="0" dirty="0" smtClean="0"/>
              <a:t>Fiscal Year </a:t>
            </a:r>
            <a:r>
              <a:rPr lang="en-US" baseline="0" dirty="0" smtClean="0"/>
              <a:t>2018.</a:t>
            </a:r>
          </a:p>
          <a:p>
            <a:endParaRPr lang="en-US" baseline="0" dirty="0" smtClean="0"/>
          </a:p>
          <a:p>
            <a:r>
              <a:rPr lang="en-US" baseline="0" dirty="0" smtClean="0"/>
              <a:t>WWC standards focus on the *internal validity* of impact estimates, that is, whether the estimate is likely to be unbiased.</a:t>
            </a:r>
          </a:p>
          <a:p>
            <a:endParaRPr lang="en-US" baseline="0" dirty="0" smtClean="0"/>
          </a:p>
          <a:p>
            <a:r>
              <a:rPr lang="en-US" baseline="0" dirty="0" smtClean="0"/>
              <a:t>These standards are applied by teams of certified reviewers using a study review protocol to give eligible studies one of 3 possible ratings:  Meets WWC Design Standards without Reservations (the highest possible rating), Meets WWC Design Standards with Reservations, or Does Not Meet WWC Design Standards.</a:t>
            </a:r>
          </a:p>
          <a:p>
            <a:endParaRPr lang="en-US" dirty="0"/>
          </a:p>
        </p:txBody>
      </p:sp>
      <p:sp>
        <p:nvSpPr>
          <p:cNvPr id="4" name="Slide Number Placeholder 3"/>
          <p:cNvSpPr>
            <a:spLocks noGrp="1"/>
          </p:cNvSpPr>
          <p:nvPr>
            <p:ph type="sldNum" sz="quarter" idx="10"/>
          </p:nvPr>
        </p:nvSpPr>
        <p:spPr/>
        <p:txBody>
          <a:bodyPr/>
          <a:lstStyle/>
          <a:p>
            <a:fld id="{592B0789-7EFA-41C6-9939-C6CD46CFC288}"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999229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Study review protocols define studies eligible for WWC review according to the eligibility of</a:t>
            </a:r>
          </a:p>
          <a:p>
            <a:r>
              <a:rPr lang="en-US" baseline="0" dirty="0" smtClean="0"/>
              <a:t>--the intervention (that is, the policy, program, practice, or product being studied)</a:t>
            </a:r>
          </a:p>
          <a:p>
            <a:r>
              <a:rPr lang="en-US" baseline="0" dirty="0" smtClean="0"/>
              <a:t>--the population or populations targeted for the intervention</a:t>
            </a:r>
          </a:p>
          <a:p>
            <a:r>
              <a:rPr lang="en-US" baseline="0" dirty="0" smtClean="0"/>
              <a:t>--the research defined by topic, time frame, language, and location</a:t>
            </a:r>
          </a:p>
          <a:p>
            <a:r>
              <a:rPr lang="en-US" baseline="0" dirty="0" smtClean="0"/>
              <a:t>--the outcomes included in the impact analysis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Besides being eligible under the applicable review protocol, the outcomes on which a study reports findings need to meet the standards in the WWC Handbook, including validity, reliability, not being over-aligned with the intervention, and being measured in the same way for the comparison group as for the intervention group.</a:t>
            </a:r>
          </a:p>
          <a:p>
            <a:endParaRPr lang="en-US" baseline="0" dirty="0" smtClean="0"/>
          </a:p>
          <a:p>
            <a:r>
              <a:rPr lang="en-US" baseline="0" dirty="0" smtClean="0"/>
              <a:t>Primary findings are prioritized for WWC review over secondary findings and are used by the WWC to characterize the effectiveness of interventions as positive, potentially positive, indeterminate, not discernible, mixed, potentially negative, or negative.  Primary findings focus on confirmatory research questions instead of exploratory research questions, rely on the full study sample instead of subgroups, and make use of composite measures rather than subtests or subscales. The time period when primary findings are measured is defined in the applicable WWC study review protocol and depends on the characteristics of the intervention and student population receiving it. The review protocol also defines which secondary findings may be included in a corresponding WWC review.</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Protocols define studies eligible for WWC review by topic area, for example </a:t>
            </a:r>
            <a:r>
              <a:rPr lang="en-US" baseline="0" dirty="0" smtClean="0"/>
              <a:t>studies </a:t>
            </a:r>
            <a:r>
              <a:rPr lang="en-US" baseline="0" dirty="0" smtClean="0"/>
              <a:t>of Beginning Reading; English Language Learners; Secondary Mathematics; Supporting Postsecondary Success; or Teacher Training, Evaluation, and Compensation. If a study does not fit in any topic area reviewed by the WWC, the WWC uses the Review of Individual Studies Protocol to assess the study’s eligibility for WWC review and to guide that review, if the study is eligible. If studies are expected to be reviewed  by the WWC for a grant competition sponsored by the Department, the applicable study review protocol will be determined by the Department prior to the publication of the Notice Inviting Applications and can be confirmed during the pre-application period.</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Study</a:t>
            </a:r>
            <a:r>
              <a:rPr lang="en-US" baseline="0" dirty="0" smtClean="0"/>
              <a:t> review protocols can be viewed by the public on the same webpage as the WWC procedures and standards Handbooks.</a:t>
            </a:r>
          </a:p>
          <a:p>
            <a:endParaRPr lang="en-US" baseline="0" dirty="0" smtClean="0"/>
          </a:p>
          <a:p>
            <a:endParaRPr lang="en-US" dirty="0"/>
          </a:p>
        </p:txBody>
      </p:sp>
    </p:spTree>
    <p:extLst>
      <p:ext uri="{BB962C8B-B14F-4D97-AF65-F5344CB8AC3E}">
        <p14:creationId xmlns:p14="http://schemas.microsoft.com/office/powerpoint/2010/main" val="4124595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Here is a detailed presentation of the outcomes eligible</a:t>
            </a:r>
            <a:r>
              <a:rPr lang="en-US" baseline="0" dirty="0" smtClean="0"/>
              <a:t> for WWC review under two review protocols relevant for the Department’s </a:t>
            </a:r>
            <a:r>
              <a:rPr lang="en-US" baseline="0" dirty="0" smtClean="0"/>
              <a:t>Fiscal Year </a:t>
            </a:r>
            <a:r>
              <a:rPr lang="en-US" baseline="0" dirty="0" smtClean="0"/>
              <a:t>2018 grant competitions.   </a:t>
            </a:r>
            <a:r>
              <a:rPr lang="en-US" baseline="0" dirty="0" smtClean="0"/>
              <a:t>Please consult the corresponding Notice Inviting Applications for official information on each competition. </a:t>
            </a:r>
            <a:endParaRPr lang="en-US" baseline="0" dirty="0" smtClean="0"/>
          </a:p>
          <a:p>
            <a:endParaRPr lang="en-US" baseline="0" dirty="0" smtClean="0"/>
          </a:p>
          <a:p>
            <a:r>
              <a:rPr lang="en-US" baseline="0" dirty="0" smtClean="0"/>
              <a:t>The first protocol, the Review of Individual Studies Protocol, version 3.0 from April 2016, is being used for reviews of studies proposed as strong or moderate evidence for the Education Innovation and Research (EIR) program grant </a:t>
            </a:r>
            <a:r>
              <a:rPr lang="en-US" baseline="0" dirty="0" smtClean="0"/>
              <a:t>competitions.  </a:t>
            </a:r>
            <a:r>
              <a:rPr lang="en-US" baseline="0" dirty="0" smtClean="0"/>
              <a:t>Eligible outcomes under this protocol include</a:t>
            </a:r>
          </a:p>
          <a:p>
            <a:r>
              <a:rPr lang="en-US" baseline="0" dirty="0" smtClean="0"/>
              <a:t>--standardized tests and assessments of student academic readiness, academic knowledge, or academic skills</a:t>
            </a:r>
          </a:p>
          <a:p>
            <a:r>
              <a:rPr lang="en-US" baseline="0" dirty="0" smtClean="0"/>
              <a:t>--Student grade point averages from final grades or credits earned at the secondary (Grade 6-12) or postsecondary level</a:t>
            </a:r>
          </a:p>
          <a:p>
            <a:r>
              <a:rPr lang="en-US" baseline="0" dirty="0" smtClean="0"/>
              <a:t>--Student educational enrollment, educational attendance, or educational attainment</a:t>
            </a:r>
          </a:p>
          <a:p>
            <a:r>
              <a:rPr lang="en-US" baseline="0" dirty="0" smtClean="0"/>
              <a:t>--Labor market outcomes of students, including employment and earnings</a:t>
            </a:r>
          </a:p>
          <a:p>
            <a:r>
              <a:rPr lang="en-US" baseline="0" dirty="0" smtClean="0"/>
              <a:t>--Behavioral ratings of students and student behavioral and social outcomes</a:t>
            </a:r>
          </a:p>
          <a:p>
            <a:r>
              <a:rPr lang="en-US" baseline="0" dirty="0" smtClean="0"/>
              <a:t>--Teacher outcomes as defined in the Teacher Training, Evaluation, and Compensation evidence review protocol</a:t>
            </a:r>
          </a:p>
          <a:p>
            <a:endParaRPr lang="en-US" baseline="0" dirty="0" smtClean="0"/>
          </a:p>
          <a:p>
            <a:r>
              <a:rPr lang="en-US" baseline="0" dirty="0" smtClean="0"/>
              <a:t>The Teacher Training, Evaluation, and Compensation evidence review protocol, version 3.2 from July 2016, is being used for reviews of studies proposed as moderate evidence for the </a:t>
            </a:r>
            <a:r>
              <a:rPr lang="en-US" baseline="0" dirty="0" smtClean="0"/>
              <a:t>Supporting </a:t>
            </a:r>
            <a:r>
              <a:rPr lang="en-US" baseline="0" dirty="0" smtClean="0"/>
              <a:t>Effective Educator Development (SEED) program grant competition.  Eligible outcomes under this protocol include</a:t>
            </a:r>
          </a:p>
          <a:p>
            <a:r>
              <a:rPr lang="en-US" baseline="0" dirty="0" smtClean="0"/>
              <a:t>--Student achievement in English Language Arts, mathematics, science, social studies, or general academic achievement</a:t>
            </a:r>
          </a:p>
          <a:p>
            <a:r>
              <a:rPr lang="en-US" baseline="0" dirty="0" smtClean="0"/>
              <a:t>--Student promotion or graduation</a:t>
            </a:r>
          </a:p>
          <a:p>
            <a:r>
              <a:rPr lang="en-US" baseline="0" dirty="0" smtClean="0"/>
              <a:t>--Quality of teacher instruction</a:t>
            </a:r>
          </a:p>
          <a:p>
            <a:r>
              <a:rPr lang="en-US" baseline="0" dirty="0" smtClean="0"/>
              <a:t>--Teacher attendance</a:t>
            </a:r>
          </a:p>
          <a:p>
            <a:r>
              <a:rPr lang="en-US" baseline="0" dirty="0" smtClean="0"/>
              <a:t>--Teacher retention</a:t>
            </a:r>
          </a:p>
          <a:p>
            <a:r>
              <a:rPr lang="en-US" baseline="0" dirty="0" smtClean="0"/>
              <a:t>--Measures of teacher or school effectiveness, such as value-added measures </a:t>
            </a:r>
          </a:p>
          <a:p>
            <a:endParaRPr lang="en-US" baseline="0" dirty="0" smtClean="0"/>
          </a:p>
          <a:p>
            <a:r>
              <a:rPr lang="en-US" baseline="0" dirty="0" smtClean="0"/>
              <a:t>More information, including the full text of each study review protocol, is provided on the WWC website at the links provided on this slide.</a:t>
            </a:r>
          </a:p>
        </p:txBody>
      </p:sp>
    </p:spTree>
    <p:extLst>
      <p:ext uri="{BB962C8B-B14F-4D97-AF65-F5344CB8AC3E}">
        <p14:creationId xmlns:p14="http://schemas.microsoft.com/office/powerpoint/2010/main" val="4124595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This flowchart shows the process by which </a:t>
            </a:r>
            <a:r>
              <a:rPr lang="en-US" dirty="0" smtClean="0"/>
              <a:t>an eligible </a:t>
            </a:r>
            <a:r>
              <a:rPr lang="en-US" dirty="0" smtClean="0"/>
              <a:t>randomized</a:t>
            </a:r>
            <a:r>
              <a:rPr lang="en-US" baseline="0" dirty="0" smtClean="0"/>
              <a:t> controlled trial or </a:t>
            </a:r>
            <a:r>
              <a:rPr lang="en-US" baseline="0" dirty="0" smtClean="0"/>
              <a:t>eligible quasi-experimental </a:t>
            </a:r>
            <a:r>
              <a:rPr lang="en-US" baseline="0" dirty="0" smtClean="0"/>
              <a:t>design study is assessed to see if meets the WWC’s group design standards.</a:t>
            </a:r>
          </a:p>
          <a:p>
            <a:endParaRPr lang="en-US" baseline="0" dirty="0" smtClean="0"/>
          </a:p>
          <a:p>
            <a:r>
              <a:rPr lang="en-US" baseline="0" dirty="0" smtClean="0"/>
              <a:t>If the study determines membership in the intervention group through a random process, and the rates of overall and differential sample attrition are low, then the study can receive the highest rating:  Meets WWC Group Design Standards without Reservations.</a:t>
            </a:r>
          </a:p>
          <a:p>
            <a:endParaRPr lang="en-US" baseline="0" dirty="0" smtClean="0"/>
          </a:p>
          <a:p>
            <a:r>
              <a:rPr lang="en-US" baseline="0" dirty="0" smtClean="0"/>
              <a:t>If the study is an RCT with high rates of overall or differential sample attrition, or is a QED study, then it needs to establish equivalence at baseline of the intervention group and the comparison group for the sample used in the analysis of impacts. If that equivalence is established for key baseline characteristics specified in the study review protocol, then the study can Meet WWC Group Design Standards with Reservations.  If the study does not demonstrate baseline equivalence, then it receives the rating, Does Not Meet WWC Group Design Standards.</a:t>
            </a:r>
          </a:p>
          <a:p>
            <a:endParaRPr lang="en-US" baseline="0" dirty="0" smtClean="0"/>
          </a:p>
          <a:p>
            <a:r>
              <a:rPr lang="en-US" baseline="0" dirty="0" smtClean="0"/>
              <a:t>Note that the sign, size, and statistical significance of the estimated effect of the intervention are reported by the WWC, if the study meets WWC standards, but this information does not affect the WWC study rating. Consequently, knowing a study’s rating by the WWC (that is, whether a study meets WWC design standards with or without reservations) is NOT sufficient to establish whether a study provides strong evidence, moderate evidence, or even promising evidence as defined by the Department. To provide strong or moderate evidence as defined by the Department for its programs, individual studies need to satisfy additional requirements besides meeting WWC standards.  We describe these requirements in a separate presentation, “Using the What Works Clearinghouse to Identify Strong or Moderate Evidence of Positive Effects from Education Interventions.”</a:t>
            </a:r>
            <a:endParaRPr lang="en-US" dirty="0"/>
          </a:p>
        </p:txBody>
      </p:sp>
    </p:spTree>
    <p:extLst>
      <p:ext uri="{BB962C8B-B14F-4D97-AF65-F5344CB8AC3E}">
        <p14:creationId xmlns:p14="http://schemas.microsoft.com/office/powerpoint/2010/main" val="89922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aseline="0" dirty="0" smtClean="0"/>
              <a:t>Before concluding this presentation, I want to make sure you are aware of several pages on the U. S. Department of Education website that relate to evidence.</a:t>
            </a:r>
          </a:p>
          <a:p>
            <a:endParaRPr lang="en-US" baseline="0" dirty="0" smtClean="0"/>
          </a:p>
          <a:p>
            <a:r>
              <a:rPr lang="en-US" baseline="0" dirty="0" smtClean="0"/>
              <a:t>First, to help you understand how various terms related to evidence are defined for the Department’s programs, you can consult the Education Department General Administrative Regulations (or EDGAR), specifically 34 CFR Part 77.</a:t>
            </a:r>
          </a:p>
          <a:p>
            <a:endParaRPr lang="en-US" baseline="0" dirty="0" smtClean="0"/>
          </a:p>
          <a:p>
            <a:r>
              <a:rPr lang="en-US" baseline="0" dirty="0" smtClean="0"/>
              <a:t>Second, to find evidence from experimental and quasi-experimental </a:t>
            </a:r>
            <a:r>
              <a:rPr lang="en-US" baseline="0" dirty="0" smtClean="0"/>
              <a:t>design studies </a:t>
            </a:r>
            <a:r>
              <a:rPr lang="en-US" baseline="0" dirty="0" smtClean="0"/>
              <a:t>reviewed by the What Works Clearinghouse, you can consult the WWC website, whatworks.ed.gov. As I mentioned </a:t>
            </a:r>
            <a:r>
              <a:rPr lang="en-US" baseline="0" dirty="0" smtClean="0"/>
              <a:t>previously, </a:t>
            </a:r>
            <a:r>
              <a:rPr lang="en-US" baseline="0" dirty="0" smtClean="0"/>
              <a:t>a separate presentation provides details on how to use the WWC website to find Strong or Moderate Evidence of positive effects of education interventions.</a:t>
            </a:r>
          </a:p>
          <a:p>
            <a:endParaRPr lang="en-US" baseline="0" dirty="0" smtClean="0"/>
          </a:p>
          <a:p>
            <a:r>
              <a:rPr lang="en-US" baseline="0" dirty="0" smtClean="0"/>
              <a:t>Third,  if you are interested in using evidence to design education projects in the context of programs supported under the Elementary and Secondary Education Act, you can examine the document, “Non-Regulatory Guidance on Using Evidence to Strengthen Education Investments.”</a:t>
            </a:r>
          </a:p>
          <a:p>
            <a:endParaRPr lang="en-US" baseline="0" dirty="0" smtClean="0"/>
          </a:p>
          <a:p>
            <a:r>
              <a:rPr lang="en-US" baseline="0" dirty="0" smtClean="0"/>
              <a:t>Finally, if you are interesting in building evidence through the design of </a:t>
            </a:r>
            <a:r>
              <a:rPr lang="en-US" baseline="0" dirty="0" smtClean="0"/>
              <a:t>a project evaluation </a:t>
            </a:r>
            <a:r>
              <a:rPr lang="en-US" baseline="0" dirty="0" smtClean="0"/>
              <a:t>to meet What Works Clearinghouse standards, you can examine the “Technical Assistance Materials for Conducting Rigorous Impact Evaluations”, available on the website of the National Center for Education Evaluation and Regional Assistance at the Institute of Education Sciences.</a:t>
            </a:r>
          </a:p>
          <a:p>
            <a:endParaRPr lang="en-US" baseline="0" dirty="0" smtClean="0"/>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Thank you for your time and interest </a:t>
            </a:r>
            <a:r>
              <a:rPr lang="en-US" baseline="0" smtClean="0"/>
              <a:t>in this topic.</a:t>
            </a:r>
            <a:endParaRPr lang="en-US" baseline="0" dirty="0" smtClean="0"/>
          </a:p>
          <a:p>
            <a:endParaRPr lang="en-US" baseline="0" dirty="0" smtClean="0"/>
          </a:p>
          <a:p>
            <a:r>
              <a:rPr lang="en-US" baseline="0" dirty="0" smtClean="0"/>
              <a:t>We welcome your comments and questions on this presentation, which you can send to me at jonathan.jacobson@ed.gov.</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goals for this presentation are to help you to:</a:t>
            </a:r>
          </a:p>
          <a:p>
            <a:endParaRPr lang="en-US" dirty="0" smtClean="0"/>
          </a:p>
          <a:p>
            <a:r>
              <a:rPr lang="en-US" dirty="0" smtClean="0"/>
              <a:t>--Understand the meaning of the terms, “project component”, “logic model”, and “relevant outcome”</a:t>
            </a:r>
          </a:p>
          <a:p>
            <a:endParaRPr lang="en-US" dirty="0" smtClean="0"/>
          </a:p>
          <a:p>
            <a:r>
              <a:rPr lang="en-US" dirty="0" smtClean="0"/>
              <a:t>--Understand  what the term “evidence-based” means in the context of federal education law and regulations</a:t>
            </a:r>
          </a:p>
          <a:p>
            <a:endParaRPr lang="en-US" dirty="0" smtClean="0"/>
          </a:p>
          <a:p>
            <a:r>
              <a:rPr lang="en-US" dirty="0" smtClean="0"/>
              <a:t>--Understanding the distinction, in the Department’s evidence definitions, between “strong evidence”, “moderate evidence”, “promising evidence”, and “evidence that demonstrates a rationale”</a:t>
            </a:r>
          </a:p>
          <a:p>
            <a:endParaRPr lang="en-US" dirty="0" smtClean="0"/>
          </a:p>
          <a:p>
            <a:r>
              <a:rPr lang="en-US" dirty="0" smtClean="0"/>
              <a:t>--Understand how the What Works Clearinghouse, an initiative of IES, reviews studies to assess the quality of evidence</a:t>
            </a:r>
          </a:p>
          <a:p>
            <a:endParaRPr lang="en-US" dirty="0" smtClean="0"/>
          </a:p>
          <a:p>
            <a:r>
              <a:rPr lang="en-US" dirty="0" smtClean="0"/>
              <a:t>--Be aware of evidence-related resources available online at the Department of Education’s website</a:t>
            </a:r>
            <a:endParaRPr lang="en-US" dirty="0"/>
          </a:p>
        </p:txBody>
      </p:sp>
    </p:spTree>
    <p:extLst>
      <p:ext uri="{BB962C8B-B14F-4D97-AF65-F5344CB8AC3E}">
        <p14:creationId xmlns:p14="http://schemas.microsoft.com/office/powerpoint/2010/main" val="18811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Department defines three terms that are foundational for the other evidence definitions in the Department’s general administrative regulations (known by the acronym “EDGAR”).  These three terms are “project component”, “logic model”, and “relevant outcome.”</a:t>
            </a:r>
          </a:p>
          <a:p>
            <a:endParaRPr lang="en-US" baseline="0" dirty="0" smtClean="0"/>
          </a:p>
          <a:p>
            <a:r>
              <a:rPr lang="en-US" baseline="0" dirty="0" smtClean="0"/>
              <a:t>A “project component” means an activity, strategy, intervention, process, product, practice, or policy included in a project.</a:t>
            </a:r>
          </a:p>
          <a:p>
            <a:endParaRPr lang="en-US" baseline="0" dirty="0" smtClean="0"/>
          </a:p>
          <a:p>
            <a:r>
              <a:rPr lang="en-US" baseline="0" dirty="0" smtClean="0"/>
              <a:t>A “logic model” (also referred to as a *theory of action*) means a framework that identifies key project components of the proposed project (that is, the active “ingredients” that are hypothesized to be critical to achieving the relevant outcomes) and describes the theoretical and operational relationships among the key project components and relevant outcomes. </a:t>
            </a:r>
          </a:p>
          <a:p>
            <a:endParaRPr lang="en-US" baseline="0" dirty="0" smtClean="0"/>
          </a:p>
          <a:p>
            <a:r>
              <a:rPr lang="en-US" baseline="0" dirty="0" smtClean="0"/>
              <a:t>A “relevant outcome” means the student outcome or other outcome the key project component is designed to improve, consistent with the specific goals of the program.</a:t>
            </a:r>
          </a:p>
          <a:p>
            <a:endParaRPr lang="en-US" baseline="0" dirty="0" smtClean="0"/>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slide, based on a presentation prepared by the Regional Educational Laboratory (REL) Pacific, shows</a:t>
            </a:r>
            <a:r>
              <a:rPr lang="en-US" baseline="0" dirty="0" smtClean="0"/>
              <a:t> the four major </a:t>
            </a:r>
            <a:r>
              <a:rPr lang="en-US" dirty="0" smtClean="0"/>
              <a:t>elements </a:t>
            </a:r>
            <a:r>
              <a:rPr lang="en-US" baseline="0" dirty="0" smtClean="0"/>
              <a:t>of a project’s logic model.</a:t>
            </a:r>
          </a:p>
          <a:p>
            <a:endParaRPr lang="en-US" baseline="0" dirty="0" smtClean="0"/>
          </a:p>
          <a:p>
            <a:r>
              <a:rPr lang="en-US" baseline="0" dirty="0" smtClean="0"/>
              <a:t>First there are Resources, which are the materials to implement the project, such as facilities, staff, stakeholder support, funding, and time.</a:t>
            </a:r>
          </a:p>
          <a:p>
            <a:endParaRPr lang="en-US" baseline="0" dirty="0" smtClean="0"/>
          </a:p>
          <a:p>
            <a:r>
              <a:rPr lang="en-US" baseline="0" dirty="0" smtClean="0"/>
              <a:t>Second there are Activities, which are the steps for project implementation, including the key project components that are </a:t>
            </a:r>
            <a:r>
              <a:rPr lang="en-US" dirty="0" smtClean="0"/>
              <a:t>critical</a:t>
            </a:r>
            <a:r>
              <a:rPr lang="en-US" baseline="0" dirty="0" smtClean="0"/>
              <a:t> for the project’s success.</a:t>
            </a:r>
          </a:p>
          <a:p>
            <a:endParaRPr lang="en-US" baseline="0" dirty="0" smtClean="0"/>
          </a:p>
          <a:p>
            <a:r>
              <a:rPr lang="en-US" baseline="0" dirty="0" smtClean="0"/>
              <a:t>Third there are Outputs, which are the immediate products of the project, such as the levels of enrollment and attendance in a course of instruction.</a:t>
            </a:r>
          </a:p>
          <a:p>
            <a:endParaRPr lang="en-US" baseline="0" dirty="0" smtClean="0"/>
          </a:p>
          <a:p>
            <a:r>
              <a:rPr lang="en-US" baseline="0" dirty="0" smtClean="0"/>
              <a:t>Fourth there are Impacts on Outcomes, which are changes in project participants’ knowledge, beliefs, or behavior.  If influencing a student outcome or other relevant outcome is a goal for a project, then that </a:t>
            </a:r>
            <a:r>
              <a:rPr lang="en-US" baseline="0" dirty="0" smtClean="0"/>
              <a:t>outcome </a:t>
            </a:r>
            <a:r>
              <a:rPr lang="en-US" baseline="0" dirty="0" smtClean="0"/>
              <a:t>is a relevant outcome for the project. </a:t>
            </a:r>
          </a:p>
          <a:p>
            <a:endParaRPr lang="en-US" dirty="0"/>
          </a:p>
          <a:p>
            <a:r>
              <a:rPr lang="en-US" dirty="0" smtClean="0"/>
              <a:t>Evidence to inform the design of a project, including the selection of project components, comes from studies that relate a project component--or a combination of project components, up to and including the project as a whole--to at least one relevant outcome.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837" y="4403905"/>
            <a:ext cx="5608320" cy="4184574"/>
          </a:xfrm>
        </p:spPr>
        <p:txBody>
          <a:bodyPr/>
          <a:lstStyle/>
          <a:p>
            <a:r>
              <a:rPr lang="en-US" dirty="0" smtClean="0"/>
              <a:t>Both the Elementary and Secondary Education Act, as amended by the Every </a:t>
            </a:r>
            <a:r>
              <a:rPr lang="en-US" dirty="0" smtClean="0"/>
              <a:t>Student </a:t>
            </a:r>
            <a:r>
              <a:rPr lang="en-US" dirty="0" smtClean="0"/>
              <a:t>Succeeds Act in December 2015, and the Department’s General Administrative Regulations, as updated in July 2017, define “evidence-based” activities, strategies, or interventions.</a:t>
            </a:r>
          </a:p>
          <a:p>
            <a:endParaRPr lang="en-US" dirty="0" smtClean="0"/>
          </a:p>
          <a:p>
            <a:r>
              <a:rPr lang="en-US" dirty="0" smtClean="0"/>
              <a:t>In the context of federal education law and regulations, “evidence-based” </a:t>
            </a:r>
            <a:r>
              <a:rPr lang="en-US" dirty="0" smtClean="0"/>
              <a:t>means the </a:t>
            </a:r>
            <a:r>
              <a:rPr lang="en-US" dirty="0" smtClean="0"/>
              <a:t>proposed project component is </a:t>
            </a:r>
            <a:r>
              <a:rPr lang="en-US" dirty="0" smtClean="0"/>
              <a:t>supported </a:t>
            </a:r>
            <a:r>
              <a:rPr lang="en-US" dirty="0" smtClean="0"/>
              <a:t>by one or more of</a:t>
            </a:r>
          </a:p>
          <a:p>
            <a:r>
              <a:rPr lang="en-US" baseline="0" dirty="0" smtClean="0"/>
              <a:t>--*strong</a:t>
            </a:r>
            <a:r>
              <a:rPr lang="en-US" dirty="0" smtClean="0"/>
              <a:t> evidence*,</a:t>
            </a:r>
          </a:p>
          <a:p>
            <a:r>
              <a:rPr lang="en-US" baseline="0" dirty="0" smtClean="0"/>
              <a:t>--*moderate</a:t>
            </a:r>
            <a:r>
              <a:rPr lang="en-US" dirty="0" smtClean="0"/>
              <a:t> evidence*,</a:t>
            </a:r>
          </a:p>
          <a:p>
            <a:r>
              <a:rPr lang="en-US" baseline="0" dirty="0" smtClean="0"/>
              <a:t>--*promising evidence*, or </a:t>
            </a:r>
          </a:p>
          <a:p>
            <a:r>
              <a:rPr lang="en-US" dirty="0" smtClean="0"/>
              <a:t>--evidence </a:t>
            </a:r>
            <a:r>
              <a:rPr lang="en-US" dirty="0"/>
              <a:t>that </a:t>
            </a:r>
            <a:r>
              <a:rPr lang="en-US" dirty="0" smtClean="0"/>
              <a:t>*demonstrates </a:t>
            </a:r>
            <a:r>
              <a:rPr lang="en-US" dirty="0"/>
              <a:t>a </a:t>
            </a:r>
            <a:r>
              <a:rPr lang="en-US" dirty="0" smtClean="0"/>
              <a:t>rationale.* </a:t>
            </a:r>
          </a:p>
          <a:p>
            <a:endParaRPr lang="en-US" dirty="0" smtClean="0"/>
          </a:p>
          <a:p>
            <a:r>
              <a:rPr lang="en-US" dirty="0" smtClean="0"/>
              <a:t>“Demonstrates a rationale” means a key project component included in the project’s *logic model* is informed by research or evaluation findings that suggest the *project component* is likely to improve *relevant outcomes*.  </a:t>
            </a:r>
            <a:r>
              <a:rPr lang="en-US" baseline="0" dirty="0" smtClean="0"/>
              <a:t> </a:t>
            </a:r>
            <a:endParaRPr lang="en-US" baseline="0" dirty="0"/>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aseline="0" dirty="0" smtClean="0"/>
              <a:t>Both </a:t>
            </a:r>
            <a:r>
              <a:rPr lang="en-US" dirty="0" smtClean="0"/>
              <a:t>federal </a:t>
            </a:r>
            <a:r>
              <a:rPr lang="en-US" dirty="0" smtClean="0"/>
              <a:t>education law and ED regulations define 4 tiers of evidence. These tiers are </a:t>
            </a:r>
            <a:r>
              <a:rPr lang="en-US" dirty="0" smtClean="0"/>
              <a:t>distinguished </a:t>
            </a:r>
            <a:r>
              <a:rPr lang="en-US" dirty="0" smtClean="0"/>
              <a:t>by the sorts of studies providing evidence that a project component has a positive (that is, favorable) effect on a student outcome or other relevant outcome.</a:t>
            </a:r>
          </a:p>
          <a:p>
            <a:endParaRPr lang="en-US" baseline="0" dirty="0" smtClean="0"/>
          </a:p>
          <a:p>
            <a:r>
              <a:rPr lang="en-US" baseline="0" dirty="0" smtClean="0"/>
              <a:t>--Strong</a:t>
            </a:r>
            <a:r>
              <a:rPr lang="en-US" dirty="0" smtClean="0"/>
              <a:t> evidence, the highest tier, needs to be based on at least 1 well-designed, well-implemented  *experimental study* demonstrating  a statistically significant and positive effect of a project component on a relevant outcome. ED regulations require this study to meet What Works Clearinghouse evidence standards without reservations, when assessed using Version 2.1 or Version 3.0 of the WWC Handbook.</a:t>
            </a:r>
          </a:p>
          <a:p>
            <a:endParaRPr lang="en-US" baseline="0" dirty="0" smtClean="0"/>
          </a:p>
          <a:p>
            <a:r>
              <a:rPr lang="en-US" baseline="0" dirty="0" smtClean="0"/>
              <a:t>--Moderate evidence needs to be based on at least 1 well-designed, well-implemented</a:t>
            </a:r>
            <a:r>
              <a:rPr lang="en-US" dirty="0" smtClean="0"/>
              <a:t> *quasi-experimental design study* demonstrating a statistically significant and positive effect of a project component on a relevant outcome. ED regulations require this study to meet What Works Clearinghouse evidence standards with or without reservations, when assessed using Version 2.1 or Version 3.0 of the WWC  Handbook.</a:t>
            </a:r>
          </a:p>
          <a:p>
            <a:endParaRPr lang="en-US" dirty="0" smtClean="0"/>
          </a:p>
          <a:p>
            <a:r>
              <a:rPr lang="en-US" dirty="0" smtClean="0"/>
              <a:t>--Promising evidence needs to be based on at least 1 well-designed, well-implemented *correlational study with statistical controls for selection bias* demonstrating a statistically significant and positive effect of a project component on a relevant outcome. It is not necessary for this study to meet What Works Clearinghouse evidence standards or be reviewed by the WWC.</a:t>
            </a:r>
          </a:p>
          <a:p>
            <a:endParaRPr lang="en-US" dirty="0" smtClean="0"/>
          </a:p>
          <a:p>
            <a:r>
              <a:rPr lang="en-US" dirty="0" smtClean="0"/>
              <a:t>--The lowest tier, evidence that demonstrates a rationale, does not need to be based on research with a statistically significant finding or that has been reviewed by the WWC, but should indicate that the project component is likely to improve a relevant outcome.</a:t>
            </a:r>
            <a:endParaRPr lang="en-US" baseline="0" dirty="0" smtClean="0"/>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Studies that can provide *strong evidence* for the effectiveness of a project component must have certain characteristics to meet the evidence definitions in federal law and U. S. Department of Education regulations.</a:t>
            </a:r>
          </a:p>
          <a:p>
            <a:endParaRPr lang="en-US" baseline="0" dirty="0" smtClean="0"/>
          </a:p>
          <a:p>
            <a:r>
              <a:rPr lang="en-US" baseline="0" dirty="0" smtClean="0"/>
              <a:t>First, the study must </a:t>
            </a:r>
            <a:r>
              <a:rPr lang="en-US" baseline="0" dirty="0" smtClean="0"/>
              <a:t>demonstrate </a:t>
            </a:r>
            <a:r>
              <a:rPr lang="en-US" baseline="0" dirty="0" smtClean="0"/>
              <a:t>a statistically significant and positive (that is, favorable) effect of the project component on </a:t>
            </a:r>
            <a:r>
              <a:rPr lang="en-US" baseline="0" dirty="0" smtClean="0"/>
              <a:t>a </a:t>
            </a:r>
            <a:r>
              <a:rPr lang="en-US" baseline="0" dirty="0" smtClean="0"/>
              <a:t>relevant outcome.  A statistically significant and positive effect is an estimate of a favorable effect </a:t>
            </a:r>
            <a:r>
              <a:rPr lang="en-US" baseline="0" dirty="0" smtClean="0"/>
              <a:t>of the project component  [that is, the intervention or treatment condition] on a relevant outcome for </a:t>
            </a:r>
            <a:r>
              <a:rPr lang="en-US" baseline="0" dirty="0" smtClean="0"/>
              <a:t>which the probability of observing an effect that is at least as large as the measured effect, under the hypothesis that the intervention had no true impact, is less than one in 20 (that is, has </a:t>
            </a:r>
            <a:r>
              <a:rPr lang="en-US" baseline="0" dirty="0" smtClean="0"/>
              <a:t>a p-value </a:t>
            </a:r>
            <a:r>
              <a:rPr lang="en-US" baseline="0" dirty="0" smtClean="0"/>
              <a:t>under 0.05 using a two-tailed t-test).</a:t>
            </a:r>
          </a:p>
          <a:p>
            <a:endParaRPr lang="en-US" baseline="0" dirty="0" smtClean="0"/>
          </a:p>
          <a:p>
            <a:r>
              <a:rPr lang="en-US" baseline="0" dirty="0" smtClean="0"/>
              <a:t>Second, to provide strong evidence, the study must be a well-designed and well-implemented *experimental* study.  “Experimental study” means a study that is designed to compare outcomes between two groups of individuals (such as students) that are otherwise equivalent except for their assignment to either a treatment group receiving the project component or a control group that does not.</a:t>
            </a:r>
          </a:p>
          <a:p>
            <a:endParaRPr lang="en-US" baseline="0" dirty="0" smtClean="0"/>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aseline="0" dirty="0" smtClean="0"/>
              <a:t>The Department’s evidence definitions recognize several types of research designs as experimental studies, each of which is eligible to receive the </a:t>
            </a:r>
            <a:r>
              <a:rPr lang="en-US" baseline="0" dirty="0" smtClean="0"/>
              <a:t>What Works Clearinghouse’s highest </a:t>
            </a:r>
            <a:r>
              <a:rPr lang="en-US" baseline="0" dirty="0" smtClean="0"/>
              <a:t>evidence </a:t>
            </a:r>
            <a:r>
              <a:rPr lang="en-US" baseline="0" dirty="0" smtClean="0"/>
              <a:t>rating, </a:t>
            </a:r>
            <a:r>
              <a:rPr lang="en-US" baseline="0" dirty="0" smtClean="0"/>
              <a:t>“Meets What Works Clearinghouse Standards without Reservations.”</a:t>
            </a:r>
          </a:p>
          <a:p>
            <a:endParaRPr lang="en-US" baseline="0" dirty="0" smtClean="0"/>
          </a:p>
          <a:p>
            <a:r>
              <a:rPr lang="en-US" baseline="0" dirty="0" smtClean="0"/>
              <a:t>A randomized controlled trial (or RCT) employs random assignment of, for example, students, teachers, classrooms, or schools </a:t>
            </a:r>
            <a:r>
              <a:rPr lang="en-US" baseline="0" dirty="0" smtClean="0"/>
              <a:t>either to receive </a:t>
            </a:r>
            <a:r>
              <a:rPr lang="en-US" baseline="0" dirty="0" smtClean="0"/>
              <a:t>the project component being evaluated [that is, to serve as the treatment group</a:t>
            </a:r>
            <a:r>
              <a:rPr lang="en-US" baseline="0" dirty="0" smtClean="0"/>
              <a:t>] to not receive </a:t>
            </a:r>
            <a:r>
              <a:rPr lang="en-US" baseline="0" dirty="0" smtClean="0"/>
              <a:t>the project component [that is, to serve as the control group]. </a:t>
            </a:r>
          </a:p>
          <a:p>
            <a:endParaRPr lang="en-US" baseline="0" dirty="0" smtClean="0"/>
          </a:p>
          <a:p>
            <a:r>
              <a:rPr lang="en-US" baseline="0" dirty="0" smtClean="0"/>
              <a:t>A regression discontinuity design (or RDD) study assigns the project component being evaluated using a measured variable (for example, assigning students reading below a cutoff score to tutoring or developmental education classes) and controls for that variable in the analysis of outcomes. </a:t>
            </a:r>
          </a:p>
          <a:p>
            <a:endParaRPr lang="en-US" baseline="0" dirty="0" smtClean="0"/>
          </a:p>
          <a:p>
            <a:r>
              <a:rPr lang="en-US" baseline="0" dirty="0" smtClean="0"/>
              <a:t>A single-case design (or SCD) study uses observations of a single case (for example, a student eligible for a behavioral intervention) over time in the absence and presence of a controlled treatment manipulation to determine whether the outcome is systematically related to the treatment [that is, to the project component].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Note that the What Works Clearinghouse has separate standards for reviewing RCTs, RDDs, and SCDs, </a:t>
            </a:r>
            <a:r>
              <a:rPr lang="en-US" baseline="0" dirty="0" smtClean="0"/>
              <a:t>which standards are </a:t>
            </a:r>
            <a:r>
              <a:rPr lang="en-US" baseline="0" dirty="0" smtClean="0"/>
              <a:t>described in detail in the WWC Procedures and Standards Handbooks. The Department’s regulations require studies providing strong evidence to meet WWC standards without reservations, and to meet certain other requirements described in a separate presentation on “Using the What Works Clearinghouse to Identify Strong or Moderate Evidence of Positive Effects from Education Interventions.”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Studies that can provide *moderate evidence* for the effectiveness of a project component (that is, the intervention or treatment condition) must have certain characteristics to meet the evidence definitions in federal law and U. S. Department of Education regulations.</a:t>
            </a:r>
          </a:p>
          <a:p>
            <a:endParaRPr lang="en-US" baseline="0" dirty="0" smtClean="0"/>
          </a:p>
          <a:p>
            <a:r>
              <a:rPr lang="en-US" baseline="0" dirty="0" smtClean="0"/>
              <a:t>First, the study must </a:t>
            </a:r>
            <a:r>
              <a:rPr lang="en-US" baseline="0" dirty="0" smtClean="0"/>
              <a:t>demonstrate </a:t>
            </a:r>
            <a:r>
              <a:rPr lang="en-US" baseline="0" dirty="0" smtClean="0"/>
              <a:t>a statistically significant and positive (that is, favorable) effect of the project component on a relevant outcome.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Second, to provide moderate evidence, the study must be *either* a well-designed and well-implemented *quasi-experimental design* (or QED) study, or an *experimental study* that is considered as good </a:t>
            </a:r>
            <a:r>
              <a:rPr lang="en-US" baseline="0" dirty="0" smtClean="0"/>
              <a:t>as or </a:t>
            </a:r>
            <a:r>
              <a:rPr lang="en-US" baseline="0" dirty="0" smtClean="0"/>
              <a:t>better for making causal inferences than a well-designed, well implemented QED.  A QED study is a study using a design that attempts to approximate an experimental study by identifying a comparison group that is similar to the treatment group in important respects. Depending on its design and implementation, a QED study can meet What Works Clearinghouse Group Design Standards with Reservations.  A randomized controlled trial receiving the same rating from the WWC would be an example of an experimental study that could also provide moderate evidence.  The Department’s regulations require studies providing moderate evidence to meet WWC standards with or without reservations, and to meet certain other requirements described in a separate presentation on “Using the What Works Clearinghouse to Identify Strong or Moderate Evidence of Positive Effects from Education Interventions.”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D3BB5F5-EA02-4F3A-8322-FB93FD5E2CAA}"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4474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Section Title Slide">
    <p:spTree>
      <p:nvGrpSpPr>
        <p:cNvPr id="1" name=""/>
        <p:cNvGrpSpPr/>
        <p:nvPr/>
      </p:nvGrpSpPr>
      <p:grpSpPr>
        <a:xfrm>
          <a:off x="0" y="0"/>
          <a:ext cx="0" cy="0"/>
          <a:chOff x="0" y="0"/>
          <a:chExt cx="0" cy="0"/>
        </a:xfrm>
      </p:grpSpPr>
      <p:sp>
        <p:nvSpPr>
          <p:cNvPr id="3" name="Title 1"/>
          <p:cNvSpPr txBox="1">
            <a:spLocks/>
          </p:cNvSpPr>
          <p:nvPr/>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chemeClr val="bg1"/>
              </a:solidFill>
              <a:latin typeface="Arial" charset="0"/>
              <a:ea typeface="+mj-ea"/>
              <a:cs typeface="Arial" charset="0"/>
            </a:endParaRPr>
          </a:p>
        </p:txBody>
      </p:sp>
      <p:sp>
        <p:nvSpPr>
          <p:cNvPr id="2" name="Title 1"/>
          <p:cNvSpPr>
            <a:spLocks noGrp="1"/>
          </p:cNvSpPr>
          <p:nvPr>
            <p:ph type="ctrTitle"/>
          </p:nvPr>
        </p:nvSpPr>
        <p:spPr>
          <a:xfrm>
            <a:off x="644580" y="2395728"/>
            <a:ext cx="7772400" cy="1470025"/>
          </a:xfrm>
        </p:spPr>
        <p:txBody>
          <a:bodyPr/>
          <a:lstStyle>
            <a:lvl1pPr algn="ctr">
              <a:defRPr sz="32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Calibri" pitchFamily="34" charset="0"/>
              </a:defRPr>
            </a:lvl1pPr>
          </a:lstStyle>
          <a:p>
            <a:pPr>
              <a:defRPr/>
            </a:pPr>
            <a:fld id="{F0507842-9BB5-40E2-A2EE-923697D830AD}" type="slidenum">
              <a:rPr lang="en-US" smtClean="0"/>
              <a:pPr>
                <a:defRPr/>
              </a:pPr>
              <a:t>‹#›</a:t>
            </a:fld>
            <a:endParaRPr lang="en-US" dirty="0"/>
          </a:p>
        </p:txBody>
      </p:sp>
      <p:sp>
        <p:nvSpPr>
          <p:cNvPr id="6" name="Title 1"/>
          <p:cNvSpPr txBox="1">
            <a:spLocks/>
          </p:cNvSpPr>
          <p:nvPr userDrawn="1"/>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chemeClr val="bg1"/>
              </a:solidFill>
              <a:latin typeface="Arial" charset="0"/>
              <a:ea typeface="+mj-ea"/>
              <a:cs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rgbClr val="000000"/>
                </a:solidFill>
              </a:defRPr>
            </a:lvl1pPr>
          </a:lstStyle>
          <a:p>
            <a:pPr>
              <a:defRPr/>
            </a:pPr>
            <a:fld id="{F0507842-9BB5-40E2-A2EE-923697D830AD}" type="slidenum">
              <a:rPr lang="en-US" smtClean="0"/>
              <a:pPr>
                <a:defRPr/>
              </a:pPr>
              <a:t>‹#›</a:t>
            </a:fld>
            <a:endParaRPr lang="en-US" dirty="0"/>
          </a:p>
        </p:txBody>
      </p:sp>
    </p:spTree>
    <p:extLst>
      <p:ext uri="{BB962C8B-B14F-4D97-AF65-F5344CB8AC3E}">
        <p14:creationId xmlns:p14="http://schemas.microsoft.com/office/powerpoint/2010/main" val="215132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5000" y="1927225"/>
            <a:ext cx="5638800" cy="5448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26200" y="1927225"/>
            <a:ext cx="5640388" cy="5448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4"/>
          <p:cNvSpPr>
            <a:spLocks noGrp="1"/>
          </p:cNvSpPr>
          <p:nvPr>
            <p:ph type="sldNum" sz="quarter" idx="11"/>
          </p:nvPr>
        </p:nvSpPr>
        <p:spPr>
          <a:xfrm>
            <a:off x="7010400" y="6532329"/>
            <a:ext cx="2133600" cy="365125"/>
          </a:xfrm>
        </p:spPr>
        <p:txBody>
          <a:bodyPr/>
          <a:lstStyle>
            <a:lvl1pPr>
              <a:defRPr sz="1100" b="1">
                <a:solidFill>
                  <a:schemeClr val="bg1"/>
                </a:solidFill>
              </a:defRPr>
            </a:lvl1pPr>
          </a:lstStyle>
          <a:p>
            <a:fld id="{A837525F-0D90-F241-92EF-1EDD8916604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33666045"/>
      </p:ext>
    </p:extLst>
  </p:cSld>
  <p:clrMapOvr>
    <a:masterClrMapping/>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Section Title Slide">
    <p:spTree>
      <p:nvGrpSpPr>
        <p:cNvPr id="1" name=""/>
        <p:cNvGrpSpPr/>
        <p:nvPr/>
      </p:nvGrpSpPr>
      <p:grpSpPr>
        <a:xfrm>
          <a:off x="0" y="0"/>
          <a:ext cx="0" cy="0"/>
          <a:chOff x="0" y="0"/>
          <a:chExt cx="0" cy="0"/>
        </a:xfrm>
      </p:grpSpPr>
      <p:sp>
        <p:nvSpPr>
          <p:cNvPr id="3" name="Title 1"/>
          <p:cNvSpPr txBox="1">
            <a:spLocks/>
          </p:cNvSpPr>
          <p:nvPr/>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rgbClr val="FFFFFF"/>
              </a:solidFill>
              <a:latin typeface="Arial" charset="0"/>
              <a:cs typeface="Arial" charset="0"/>
            </a:endParaRPr>
          </a:p>
        </p:txBody>
      </p:sp>
      <p:sp>
        <p:nvSpPr>
          <p:cNvPr id="2" name="Title 1"/>
          <p:cNvSpPr>
            <a:spLocks noGrp="1"/>
          </p:cNvSpPr>
          <p:nvPr>
            <p:ph type="ctrTitle"/>
          </p:nvPr>
        </p:nvSpPr>
        <p:spPr>
          <a:xfrm>
            <a:off x="644580" y="2395728"/>
            <a:ext cx="7772400" cy="1470025"/>
          </a:xfrm>
        </p:spPr>
        <p:txBody>
          <a:bodyPr/>
          <a:lstStyle>
            <a:lvl1pPr algn="ctr">
              <a:defRPr sz="32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Calibri" pitchFamily="34" charset="0"/>
              </a:defRPr>
            </a:lvl1pPr>
          </a:lstStyle>
          <a:p>
            <a:pPr>
              <a:defRPr/>
            </a:pPr>
            <a:fld id="{F0507842-9BB5-40E2-A2EE-923697D830AD}" type="slidenum">
              <a:rPr lang="en-US" smtClean="0"/>
              <a:pPr>
                <a:defRPr/>
              </a:pPr>
              <a:t>‹#›</a:t>
            </a:fld>
            <a:endParaRPr lang="en-US" dirty="0"/>
          </a:p>
        </p:txBody>
      </p:sp>
      <p:sp>
        <p:nvSpPr>
          <p:cNvPr id="6" name="Title 1"/>
          <p:cNvSpPr txBox="1">
            <a:spLocks/>
          </p:cNvSpPr>
          <p:nvPr userDrawn="1"/>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rgbClr val="FFFFFF"/>
              </a:solidFill>
              <a:latin typeface="Arial" charset="0"/>
              <a:cs typeface="Arial" charset="0"/>
            </a:endParaRPr>
          </a:p>
        </p:txBody>
      </p:sp>
    </p:spTree>
    <p:extLst>
      <p:ext uri="{BB962C8B-B14F-4D97-AF65-F5344CB8AC3E}">
        <p14:creationId xmlns:p14="http://schemas.microsoft.com/office/powerpoint/2010/main" val="2804023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Bullets --no banner graphic">
    <p:spTree>
      <p:nvGrpSpPr>
        <p:cNvPr id="1" name=""/>
        <p:cNvGrpSpPr/>
        <p:nvPr/>
      </p:nvGrpSpPr>
      <p:grpSpPr>
        <a:xfrm>
          <a:off x="0" y="0"/>
          <a:ext cx="0" cy="0"/>
          <a:chOff x="0" y="0"/>
          <a:chExt cx="0" cy="0"/>
        </a:xfrm>
      </p:grpSpPr>
      <p:sp>
        <p:nvSpPr>
          <p:cNvPr id="5" name="Content Placeholder 2"/>
          <p:cNvSpPr>
            <a:spLocks noGrp="1"/>
          </p:cNvSpPr>
          <p:nvPr>
            <p:ph idx="13"/>
          </p:nvPr>
        </p:nvSpPr>
        <p:spPr>
          <a:xfrm>
            <a:off x="996696" y="1325880"/>
            <a:ext cx="7368988"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768096" y="27432"/>
            <a:ext cx="7395881" cy="667512"/>
          </a:xfrm>
        </p:spPr>
        <p:txBody>
          <a:bodyPr/>
          <a:lstStyle>
            <a:lvl1pPr>
              <a:defRPr sz="28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21" name="Slide Number Placeholder 5"/>
          <p:cNvSpPr>
            <a:spLocks noGrp="1"/>
          </p:cNvSpPr>
          <p:nvPr>
            <p:ph type="sldNum" sz="quarter" idx="16"/>
          </p:nvPr>
        </p:nvSpPr>
        <p:spPr/>
        <p:txBody>
          <a:bodyPr/>
          <a:lstStyle>
            <a:lvl1pPr>
              <a:defRPr/>
            </a:lvl1pPr>
          </a:lstStyle>
          <a:p>
            <a:pPr>
              <a:defRPr/>
            </a:pPr>
            <a:fld id="{0E68CEE3-F570-4915-A5A9-A3387A82AA8A}" type="slidenum">
              <a:rPr lang="en-US" smtClean="0"/>
              <a:pPr>
                <a:defRPr/>
              </a:pPr>
              <a:t>‹#›</a:t>
            </a:fld>
            <a:endParaRPr lang="en-US" dirty="0"/>
          </a:p>
        </p:txBody>
      </p:sp>
    </p:spTree>
    <p:extLst>
      <p:ext uri="{BB962C8B-B14F-4D97-AF65-F5344CB8AC3E}">
        <p14:creationId xmlns:p14="http://schemas.microsoft.com/office/powerpoint/2010/main" val="1055314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Bullets - no banner graphic">
    <p:spTree>
      <p:nvGrpSpPr>
        <p:cNvPr id="1" name=""/>
        <p:cNvGrpSpPr/>
        <p:nvPr/>
      </p:nvGrpSpPr>
      <p:grpSpPr>
        <a:xfrm>
          <a:off x="0" y="0"/>
          <a:ext cx="0" cy="0"/>
          <a:chOff x="0" y="0"/>
          <a:chExt cx="0" cy="0"/>
        </a:xfrm>
      </p:grpSpPr>
      <p:sp>
        <p:nvSpPr>
          <p:cNvPr id="5" name="Title 1"/>
          <p:cNvSpPr txBox="1">
            <a:spLocks/>
          </p:cNvSpPr>
          <p:nvPr/>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rgbClr val="FFFFFF"/>
              </a:solidFill>
              <a:latin typeface="Arial" charset="0"/>
              <a:cs typeface="Arial" charset="0"/>
            </a:endParaRPr>
          </a:p>
        </p:txBody>
      </p:sp>
      <p:sp>
        <p:nvSpPr>
          <p:cNvPr id="23" name="Title 2"/>
          <p:cNvSpPr>
            <a:spLocks noGrp="1"/>
          </p:cNvSpPr>
          <p:nvPr>
            <p:ph type="title"/>
          </p:nvPr>
        </p:nvSpPr>
        <p:spPr>
          <a:xfrm>
            <a:off x="768096" y="27432"/>
            <a:ext cx="7395881" cy="667512"/>
          </a:xfrm>
        </p:spPr>
        <p:txBody>
          <a:bodyPr/>
          <a:lstStyle>
            <a:lvl1pPr>
              <a:defRPr sz="2800" b="1" baseline="0">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mn-lt"/>
              </a:defRPr>
            </a:lvl1pPr>
          </a:lstStyle>
          <a:p>
            <a:pPr>
              <a:defRPr/>
            </a:pPr>
            <a:fld id="{F0507842-9BB5-40E2-A2EE-923697D830AD}" type="slidenum">
              <a:rPr lang="en-US" smtClean="0"/>
              <a:pPr>
                <a:defRPr/>
              </a:pPr>
              <a:t>‹#›</a:t>
            </a:fld>
            <a:endParaRPr lang="en-US" dirty="0"/>
          </a:p>
        </p:txBody>
      </p:sp>
      <p:sp>
        <p:nvSpPr>
          <p:cNvPr id="26" name="Content Placeholder 2"/>
          <p:cNvSpPr>
            <a:spLocks noGrp="1"/>
          </p:cNvSpPr>
          <p:nvPr>
            <p:ph idx="13"/>
          </p:nvPr>
        </p:nvSpPr>
        <p:spPr>
          <a:xfrm>
            <a:off x="4732826" y="1272736"/>
            <a:ext cx="3451412"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C0035"/>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Content Placeholder 2"/>
          <p:cNvSpPr>
            <a:spLocks noGrp="1"/>
          </p:cNvSpPr>
          <p:nvPr>
            <p:ph idx="15"/>
          </p:nvPr>
        </p:nvSpPr>
        <p:spPr>
          <a:xfrm>
            <a:off x="951932" y="1272736"/>
            <a:ext cx="3451412"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C0035"/>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rgbClr val="FFFFFF"/>
              </a:solidFill>
              <a:latin typeface="Arial" charset="0"/>
              <a:cs typeface="Arial" charset="0"/>
            </a:endParaRPr>
          </a:p>
        </p:txBody>
      </p:sp>
    </p:spTree>
    <p:extLst>
      <p:ext uri="{BB962C8B-B14F-4D97-AF65-F5344CB8AC3E}">
        <p14:creationId xmlns:p14="http://schemas.microsoft.com/office/powerpoint/2010/main" val="1568890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rgbClr val="000000"/>
                </a:solidFill>
              </a:defRPr>
            </a:lvl1pPr>
          </a:lstStyle>
          <a:p>
            <a:pPr>
              <a:defRPr/>
            </a:pPr>
            <a:fld id="{F0507842-9BB5-40E2-A2EE-923697D830AD}" type="slidenum">
              <a:rPr lang="en-US" smtClean="0"/>
              <a:pPr>
                <a:defRPr/>
              </a:pPr>
              <a:t>‹#›</a:t>
            </a:fld>
            <a:endParaRPr lang="en-US" dirty="0"/>
          </a:p>
        </p:txBody>
      </p:sp>
    </p:spTree>
    <p:extLst>
      <p:ext uri="{BB962C8B-B14F-4D97-AF65-F5344CB8AC3E}">
        <p14:creationId xmlns:p14="http://schemas.microsoft.com/office/powerpoint/2010/main" val="371694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521" y="946118"/>
            <a:ext cx="8883558" cy="685597"/>
          </a:xfrm>
        </p:spPr>
        <p:txBody>
          <a:bodyPr>
            <a:normAutofit/>
          </a:bodyPr>
          <a:lstStyle>
            <a:lvl1pPr marL="0" indent="0" algn="l">
              <a:tabLst/>
              <a:defRPr sz="2700" b="0" i="0">
                <a:solidFill>
                  <a:srgbClr val="006699"/>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8521" y="1810224"/>
            <a:ext cx="8883558" cy="4660356"/>
          </a:xfrm>
        </p:spPr>
        <p:txBody>
          <a:bodyPr>
            <a:normAutofit/>
          </a:bodyPr>
          <a:lstStyle>
            <a:lvl1pPr marL="135750" indent="-135750">
              <a:lnSpc>
                <a:spcPts val="3054"/>
              </a:lnSpc>
              <a:spcBef>
                <a:spcPts val="0"/>
              </a:spcBef>
              <a:defRPr sz="2100">
                <a:latin typeface="Arial"/>
                <a:cs typeface="Arial"/>
              </a:defRPr>
            </a:lvl1pPr>
            <a:lvl2pPr marL="301802" indent="-166052">
              <a:lnSpc>
                <a:spcPts val="3054"/>
              </a:lnSpc>
              <a:spcBef>
                <a:spcPts val="0"/>
              </a:spcBef>
              <a:buFont typeface="Arial"/>
              <a:buChar char="•"/>
              <a:defRPr sz="1700">
                <a:latin typeface="Arial"/>
                <a:cs typeface="Arial"/>
              </a:defRPr>
            </a:lvl2pPr>
            <a:lvl3pPr marL="479974" indent="-178173">
              <a:lnSpc>
                <a:spcPts val="3054"/>
              </a:lnSpc>
              <a:spcBef>
                <a:spcPts val="0"/>
              </a:spcBef>
              <a:defRPr sz="1500">
                <a:latin typeface="Arial"/>
                <a:cs typeface="Arial"/>
              </a:defRPr>
            </a:lvl3pPr>
            <a:lvl4pPr>
              <a:lnSpc>
                <a:spcPts val="1527"/>
              </a:lnSpc>
              <a:spcBef>
                <a:spcPts val="0"/>
              </a:spcBef>
              <a:defRPr sz="1200">
                <a:latin typeface="Arial"/>
                <a:cs typeface="Arial"/>
              </a:defRPr>
            </a:lvl4pPr>
            <a:lvl5pPr>
              <a:lnSpc>
                <a:spcPts val="1527"/>
              </a:lnSpc>
              <a:spcBef>
                <a:spcPts val="0"/>
              </a:spcBef>
              <a:defRPr sz="1200">
                <a:latin typeface="Arial"/>
                <a:cs typeface="Arial"/>
              </a:defRPr>
            </a:lvl5pPr>
          </a:lstStyle>
          <a:p>
            <a:pPr lvl="0"/>
            <a:r>
              <a:rPr lang="en-US" dirty="0" smtClean="0"/>
              <a:t>Click to edit Master text styles</a:t>
            </a:r>
          </a:p>
          <a:p>
            <a:pPr lvl="1"/>
            <a:r>
              <a:rPr lang="en-US" dirty="0" smtClean="0"/>
              <a:t>Second level</a:t>
            </a:r>
          </a:p>
        </p:txBody>
      </p:sp>
      <p:sp>
        <p:nvSpPr>
          <p:cNvPr id="6" name="Slide Number Placeholder 4"/>
          <p:cNvSpPr>
            <a:spLocks noGrp="1"/>
          </p:cNvSpPr>
          <p:nvPr>
            <p:ph type="sldNum" sz="quarter" idx="11"/>
          </p:nvPr>
        </p:nvSpPr>
        <p:spPr>
          <a:xfrm>
            <a:off x="7010400" y="6532329"/>
            <a:ext cx="2133600" cy="365125"/>
          </a:xfrm>
        </p:spPr>
        <p:txBody>
          <a:bodyPr/>
          <a:lstStyle>
            <a:lvl1pPr>
              <a:defRPr sz="1100" b="1">
                <a:solidFill>
                  <a:schemeClr val="bg1"/>
                </a:solidFill>
              </a:defRPr>
            </a:lvl1pPr>
          </a:lstStyle>
          <a:p>
            <a:fld id="{A837525F-0D90-F241-92EF-1EDD8916604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633210401"/>
      </p:ext>
    </p:extLst>
  </p:cSld>
  <p:clrMapOvr>
    <a:masterClrMapping/>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02180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838200"/>
          </a:xfrm>
        </p:spPr>
        <p:txBody>
          <a:bodyPr/>
          <a:lstStyle>
            <a:lvl1pPr>
              <a:defRPr sz="28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685800" y="1600200"/>
            <a:ext cx="7772400" cy="4038600"/>
          </a:xfrm>
        </p:spPr>
        <p:txBody>
          <a:bodyPr/>
          <a:lstStyle>
            <a:lvl1pPr>
              <a:buClr>
                <a:schemeClr val="tx2"/>
              </a:buClr>
              <a:buSzPct val="90000"/>
              <a:buFont typeface="Wingdings" pitchFamily="2" charset="2"/>
              <a:buChar char="q"/>
              <a:defRPr sz="2400"/>
            </a:lvl1pPr>
            <a:lvl2pPr>
              <a:buClr>
                <a:schemeClr val="accent2"/>
              </a:buClr>
              <a:buFont typeface="Wingdings" pitchFamily="2" charset="2"/>
              <a:buChar char="§"/>
              <a:defRPr sz="2000"/>
            </a:lvl2pPr>
            <a:lvl3pPr>
              <a:buClr>
                <a:schemeClr val="accent6"/>
              </a:buClr>
              <a:buFont typeface="Wingdings" pitchFamily="2" charset="2"/>
              <a:buChar char="§"/>
              <a:defRPr/>
            </a:lvl3pPr>
            <a:lvl4pPr>
              <a:buClr>
                <a:schemeClr val="accent6"/>
              </a:buClr>
              <a:buFont typeface="Wingdings" pitchFamily="2" charset="2"/>
              <a:buChar char="§"/>
              <a:defRPr/>
            </a:lvl4pPr>
            <a:lvl5pPr>
              <a:buClr>
                <a:schemeClr val="accent6"/>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2"/>
          </p:nvPr>
        </p:nvSpPr>
        <p:spPr>
          <a:xfrm>
            <a:off x="6781800" y="6248400"/>
            <a:ext cx="1905000" cy="457200"/>
          </a:xfrm>
          <a:prstGeom prst="rect">
            <a:avLst/>
          </a:prstGeom>
          <a:ln/>
        </p:spPr>
        <p:txBody>
          <a:bodyPr/>
          <a:lstStyle>
            <a:lvl1pPr algn="r">
              <a:defRPr sz="1000">
                <a:latin typeface="+mn-lt"/>
              </a:defRPr>
            </a:lvl1pPr>
          </a:lstStyle>
          <a:p>
            <a:pPr fontAlgn="auto">
              <a:spcBef>
                <a:spcPts val="0"/>
              </a:spcBef>
              <a:spcAft>
                <a:spcPts val="0"/>
              </a:spcAft>
              <a:defRPr/>
            </a:pPr>
            <a:fld id="{22F51AD8-36CB-44CC-8CDF-560BD2A78D2C}" type="slidenum">
              <a:rPr lang="en-US" kern="0" smtClean="0">
                <a:solidFill>
                  <a:sysClr val="windowText" lastClr="000000"/>
                </a:solidFill>
              </a:rPr>
              <a:pPr fontAlgn="auto">
                <a:spcBef>
                  <a:spcPts val="0"/>
                </a:spcBef>
                <a:spcAft>
                  <a:spcPts val="0"/>
                </a:spcAft>
                <a:defRPr/>
              </a:pPr>
              <a:t>‹#›</a:t>
            </a:fld>
            <a:endParaRPr lang="en-US" kern="0" dirty="0">
              <a:solidFill>
                <a:sysClr val="windowText" lastClr="000000"/>
              </a:solidFill>
            </a:endParaRPr>
          </a:p>
        </p:txBody>
      </p:sp>
    </p:spTree>
    <p:extLst>
      <p:ext uri="{BB962C8B-B14F-4D97-AF65-F5344CB8AC3E}">
        <p14:creationId xmlns:p14="http://schemas.microsoft.com/office/powerpoint/2010/main" val="186011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4572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685800" y="12954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954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703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Bullets --no banner graphic">
    <p:spTree>
      <p:nvGrpSpPr>
        <p:cNvPr id="1" name=""/>
        <p:cNvGrpSpPr/>
        <p:nvPr/>
      </p:nvGrpSpPr>
      <p:grpSpPr>
        <a:xfrm>
          <a:off x="0" y="0"/>
          <a:ext cx="0" cy="0"/>
          <a:chOff x="0" y="0"/>
          <a:chExt cx="0" cy="0"/>
        </a:xfrm>
      </p:grpSpPr>
      <p:sp>
        <p:nvSpPr>
          <p:cNvPr id="5" name="Content Placeholder 2"/>
          <p:cNvSpPr>
            <a:spLocks noGrp="1"/>
          </p:cNvSpPr>
          <p:nvPr>
            <p:ph idx="13"/>
          </p:nvPr>
        </p:nvSpPr>
        <p:spPr>
          <a:xfrm>
            <a:off x="996696" y="1325880"/>
            <a:ext cx="7368988"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768096" y="27432"/>
            <a:ext cx="7395881" cy="667512"/>
          </a:xfrm>
        </p:spPr>
        <p:txBody>
          <a:bodyPr/>
          <a:lstStyle>
            <a:lvl1pPr>
              <a:defRPr sz="28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21" name="Slide Number Placeholder 5"/>
          <p:cNvSpPr>
            <a:spLocks noGrp="1"/>
          </p:cNvSpPr>
          <p:nvPr>
            <p:ph type="sldNum" sz="quarter" idx="16"/>
          </p:nvPr>
        </p:nvSpPr>
        <p:spPr/>
        <p:txBody>
          <a:bodyPr/>
          <a:lstStyle>
            <a:lvl1pPr>
              <a:defRPr/>
            </a:lvl1pPr>
          </a:lstStyle>
          <a:p>
            <a:pPr>
              <a:defRPr/>
            </a:pPr>
            <a:fld id="{0E68CEE3-F570-4915-A5A9-A3387A82AA8A}"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lstStyle>
            <a:lvl1pPr>
              <a:defRPr sz="28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2606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09600"/>
          </a:xfrm>
        </p:spPr>
        <p:txBody>
          <a:bodyPr/>
          <a:lstStyle>
            <a:lvl1pPr>
              <a:defRPr sz="2800"/>
            </a:lvl1pPr>
          </a:lstStyle>
          <a:p>
            <a:r>
              <a:rPr lang="en-US" smtClean="0"/>
              <a:t>Click to edit Master title style</a:t>
            </a:r>
            <a:endParaRPr lang="en-US"/>
          </a:p>
        </p:txBody>
      </p:sp>
    </p:spTree>
    <p:extLst>
      <p:ext uri="{BB962C8B-B14F-4D97-AF65-F5344CB8AC3E}">
        <p14:creationId xmlns:p14="http://schemas.microsoft.com/office/powerpoint/2010/main" val="3933319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4783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7258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Bullets --no banner graphic">
    <p:spTree>
      <p:nvGrpSpPr>
        <p:cNvPr id="1" name=""/>
        <p:cNvGrpSpPr/>
        <p:nvPr/>
      </p:nvGrpSpPr>
      <p:grpSpPr>
        <a:xfrm>
          <a:off x="0" y="0"/>
          <a:ext cx="0" cy="0"/>
          <a:chOff x="0" y="0"/>
          <a:chExt cx="0" cy="0"/>
        </a:xfrm>
      </p:grpSpPr>
      <p:sp>
        <p:nvSpPr>
          <p:cNvPr id="5" name="Content Placeholder 2"/>
          <p:cNvSpPr>
            <a:spLocks noGrp="1"/>
          </p:cNvSpPr>
          <p:nvPr>
            <p:ph idx="13"/>
          </p:nvPr>
        </p:nvSpPr>
        <p:spPr>
          <a:xfrm>
            <a:off x="996696" y="1325880"/>
            <a:ext cx="7368988"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768096" y="27432"/>
            <a:ext cx="7395881" cy="667512"/>
          </a:xfrm>
        </p:spPr>
        <p:txBody>
          <a:bodyPr/>
          <a:lstStyle>
            <a:lvl1pPr>
              <a:defRPr sz="28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21" name="Slide Number Placeholder 5"/>
          <p:cNvSpPr>
            <a:spLocks noGrp="1"/>
          </p:cNvSpPr>
          <p:nvPr>
            <p:ph type="sldNum" sz="quarter" idx="16"/>
          </p:nvPr>
        </p:nvSpPr>
        <p:spPr>
          <a:xfrm>
            <a:off x="4350657" y="6492875"/>
            <a:ext cx="442686" cy="365125"/>
          </a:xfrm>
          <a:prstGeom prst="rect">
            <a:avLst/>
          </a:prstGeom>
        </p:spPr>
        <p:txBody>
          <a:bodyPr/>
          <a:lstStyle>
            <a:lvl1pPr>
              <a:defRPr/>
            </a:lvl1pPr>
          </a:lstStyle>
          <a:p>
            <a:pPr eaLnBrk="0" hangingPunct="0">
              <a:defRPr/>
            </a:pPr>
            <a:fld id="{0E68CEE3-F570-4915-A5A9-A3387A82AA8A}" type="slidenum">
              <a:rPr lang="en-US" sz="2400" smtClean="0">
                <a:solidFill>
                  <a:srgbClr val="000000"/>
                </a:solidFill>
                <a:latin typeface="Times" pitchFamily="1" charset="0"/>
              </a:rPr>
              <a:pPr eaLnBrk="0" hangingPunct="0">
                <a:defRPr/>
              </a:pPr>
              <a:t>‹#›</a:t>
            </a:fld>
            <a:endParaRPr lang="en-US" sz="2400" dirty="0">
              <a:solidFill>
                <a:srgbClr val="000000"/>
              </a:solidFill>
              <a:latin typeface="Times" pitchFamily="1" charset="0"/>
            </a:endParaRPr>
          </a:p>
        </p:txBody>
      </p:sp>
    </p:spTree>
    <p:extLst>
      <p:ext uri="{BB962C8B-B14F-4D97-AF65-F5344CB8AC3E}">
        <p14:creationId xmlns:p14="http://schemas.microsoft.com/office/powerpoint/2010/main" val="4097590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eaLnBrk="0" hangingPunct="0"/>
            <a:endParaRPr lang="en-US" sz="2400" dirty="0">
              <a:solidFill>
                <a:srgbClr val="000000"/>
              </a:solidFill>
              <a:latin typeface="Times" pitchFamily="1"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eaLnBrk="0" hangingPunct="0"/>
            <a:endParaRPr lang="en-US" sz="2400" dirty="0">
              <a:solidFill>
                <a:srgbClr val="000000"/>
              </a:solidFill>
              <a:latin typeface="Times" pitchFamily="1" charset="0"/>
            </a:endParaRPr>
          </a:p>
        </p:txBody>
      </p:sp>
      <p:sp>
        <p:nvSpPr>
          <p:cNvPr id="4" name="Slide Number Placeholder 3"/>
          <p:cNvSpPr>
            <a:spLocks noGrp="1"/>
          </p:cNvSpPr>
          <p:nvPr>
            <p:ph type="sldNum" sz="quarter" idx="12"/>
          </p:nvPr>
        </p:nvSpPr>
        <p:spPr>
          <a:xfrm>
            <a:off x="4350657" y="6492875"/>
            <a:ext cx="442686" cy="365125"/>
          </a:xfrm>
          <a:prstGeom prst="rect">
            <a:avLst/>
          </a:prstGeom>
        </p:spPr>
        <p:txBody>
          <a:bodyPr/>
          <a:lstStyle/>
          <a:p>
            <a:pPr eaLnBrk="0" hangingPunct="0"/>
            <a:fld id="{89A6A10E-89FF-4C13-8644-446A5B93BBFF}" type="slidenum">
              <a:rPr lang="en-US" sz="2400" smtClean="0">
                <a:solidFill>
                  <a:srgbClr val="000000"/>
                </a:solidFill>
                <a:latin typeface="Times" pitchFamily="1" charset="0"/>
              </a:rPr>
              <a:pPr eaLnBrk="0" hangingPunct="0"/>
              <a:t>‹#›</a:t>
            </a:fld>
            <a:endParaRPr lang="en-US" sz="2400" dirty="0">
              <a:solidFill>
                <a:srgbClr val="000000"/>
              </a:solidFill>
              <a:latin typeface="Times" pitchFamily="1" charset="0"/>
            </a:endParaRPr>
          </a:p>
        </p:txBody>
      </p:sp>
    </p:spTree>
    <p:extLst>
      <p:ext uri="{BB962C8B-B14F-4D97-AF65-F5344CB8AC3E}">
        <p14:creationId xmlns:p14="http://schemas.microsoft.com/office/powerpoint/2010/main" val="3684005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273899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838200"/>
          </a:xfrm>
        </p:spPr>
        <p:txBody>
          <a:bodyPr/>
          <a:lstStyle>
            <a:lvl1pPr>
              <a:defRPr sz="28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685800" y="1600200"/>
            <a:ext cx="7772400" cy="4038600"/>
          </a:xfrm>
        </p:spPr>
        <p:txBody>
          <a:bodyPr/>
          <a:lstStyle>
            <a:lvl1pPr>
              <a:buClr>
                <a:schemeClr val="tx2"/>
              </a:buClr>
              <a:buSzPct val="90000"/>
              <a:buFont typeface="Wingdings" pitchFamily="2" charset="2"/>
              <a:buChar char="q"/>
              <a:defRPr sz="2400"/>
            </a:lvl1pPr>
            <a:lvl2pPr>
              <a:buClr>
                <a:schemeClr val="accent2"/>
              </a:buClr>
              <a:buFont typeface="Wingdings" pitchFamily="2" charset="2"/>
              <a:buChar char="§"/>
              <a:defRPr sz="2000"/>
            </a:lvl2pPr>
            <a:lvl3pPr>
              <a:buClr>
                <a:schemeClr val="accent6"/>
              </a:buClr>
              <a:buFont typeface="Wingdings" pitchFamily="2" charset="2"/>
              <a:buChar char="§"/>
              <a:defRPr/>
            </a:lvl3pPr>
            <a:lvl4pPr>
              <a:buClr>
                <a:schemeClr val="accent6"/>
              </a:buClr>
              <a:buFont typeface="Wingdings" pitchFamily="2" charset="2"/>
              <a:buChar char="§"/>
              <a:defRPr/>
            </a:lvl4pPr>
            <a:lvl5pPr>
              <a:buClr>
                <a:schemeClr val="accent6"/>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2"/>
          </p:nvPr>
        </p:nvSpPr>
        <p:spPr>
          <a:xfrm>
            <a:off x="6781800" y="6248400"/>
            <a:ext cx="1905000" cy="457200"/>
          </a:xfrm>
          <a:prstGeom prst="rect">
            <a:avLst/>
          </a:prstGeom>
          <a:ln/>
        </p:spPr>
        <p:txBody>
          <a:bodyPr/>
          <a:lstStyle>
            <a:lvl1pPr algn="r">
              <a:defRPr sz="1000">
                <a:latin typeface="+mn-lt"/>
              </a:defRPr>
            </a:lvl1pPr>
          </a:lstStyle>
          <a:p>
            <a:pPr fontAlgn="auto">
              <a:spcBef>
                <a:spcPts val="0"/>
              </a:spcBef>
              <a:spcAft>
                <a:spcPts val="0"/>
              </a:spcAft>
              <a:defRPr/>
            </a:pPr>
            <a:fld id="{22F51AD8-36CB-44CC-8CDF-560BD2A78D2C}" type="slidenum">
              <a:rPr lang="en-US" kern="0" smtClean="0">
                <a:solidFill>
                  <a:sysClr val="windowText" lastClr="000000"/>
                </a:solidFill>
              </a:rPr>
              <a:pPr fontAlgn="auto">
                <a:spcBef>
                  <a:spcPts val="0"/>
                </a:spcBef>
                <a:spcAft>
                  <a:spcPts val="0"/>
                </a:spcAft>
                <a:defRPr/>
              </a:pPr>
              <a:t>‹#›</a:t>
            </a:fld>
            <a:endParaRPr lang="en-US" kern="0" dirty="0">
              <a:solidFill>
                <a:sysClr val="windowText" lastClr="000000"/>
              </a:solidFill>
            </a:endParaRPr>
          </a:p>
        </p:txBody>
      </p:sp>
    </p:spTree>
    <p:extLst>
      <p:ext uri="{BB962C8B-B14F-4D97-AF65-F5344CB8AC3E}">
        <p14:creationId xmlns:p14="http://schemas.microsoft.com/office/powerpoint/2010/main" val="3566403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4572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685800" y="12954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954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3997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lstStyle>
            <a:lvl1pPr>
              <a:defRPr sz="28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213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Bullets - no banner graphic">
    <p:spTree>
      <p:nvGrpSpPr>
        <p:cNvPr id="1" name=""/>
        <p:cNvGrpSpPr/>
        <p:nvPr/>
      </p:nvGrpSpPr>
      <p:grpSpPr>
        <a:xfrm>
          <a:off x="0" y="0"/>
          <a:ext cx="0" cy="0"/>
          <a:chOff x="0" y="0"/>
          <a:chExt cx="0" cy="0"/>
        </a:xfrm>
      </p:grpSpPr>
      <p:sp>
        <p:nvSpPr>
          <p:cNvPr id="5" name="Title 1"/>
          <p:cNvSpPr txBox="1">
            <a:spLocks/>
          </p:cNvSpPr>
          <p:nvPr/>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chemeClr val="bg1"/>
              </a:solidFill>
              <a:latin typeface="Arial" charset="0"/>
              <a:ea typeface="+mj-ea"/>
              <a:cs typeface="Arial" charset="0"/>
            </a:endParaRPr>
          </a:p>
        </p:txBody>
      </p:sp>
      <p:sp>
        <p:nvSpPr>
          <p:cNvPr id="23" name="Title 2"/>
          <p:cNvSpPr>
            <a:spLocks noGrp="1"/>
          </p:cNvSpPr>
          <p:nvPr>
            <p:ph type="title"/>
          </p:nvPr>
        </p:nvSpPr>
        <p:spPr>
          <a:xfrm>
            <a:off x="768096" y="27432"/>
            <a:ext cx="7395881" cy="667512"/>
          </a:xfrm>
        </p:spPr>
        <p:txBody>
          <a:bodyPr/>
          <a:lstStyle>
            <a:lvl1pPr>
              <a:defRPr sz="2800" b="1" baseline="0">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mn-lt"/>
              </a:defRPr>
            </a:lvl1pPr>
          </a:lstStyle>
          <a:p>
            <a:pPr>
              <a:defRPr/>
            </a:pPr>
            <a:fld id="{F0507842-9BB5-40E2-A2EE-923697D830AD}" type="slidenum">
              <a:rPr lang="en-US" smtClean="0"/>
              <a:pPr>
                <a:defRPr/>
              </a:pPr>
              <a:t>‹#›</a:t>
            </a:fld>
            <a:endParaRPr lang="en-US" dirty="0"/>
          </a:p>
        </p:txBody>
      </p:sp>
      <p:sp>
        <p:nvSpPr>
          <p:cNvPr id="26" name="Content Placeholder 2"/>
          <p:cNvSpPr>
            <a:spLocks noGrp="1"/>
          </p:cNvSpPr>
          <p:nvPr>
            <p:ph idx="13"/>
          </p:nvPr>
        </p:nvSpPr>
        <p:spPr>
          <a:xfrm>
            <a:off x="4732826" y="1272736"/>
            <a:ext cx="3451412"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C0035"/>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Content Placeholder 2"/>
          <p:cNvSpPr>
            <a:spLocks noGrp="1"/>
          </p:cNvSpPr>
          <p:nvPr>
            <p:ph idx="15"/>
          </p:nvPr>
        </p:nvSpPr>
        <p:spPr>
          <a:xfrm>
            <a:off x="951932" y="1272736"/>
            <a:ext cx="3451412"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C0035"/>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chemeClr val="bg1"/>
              </a:solidFill>
              <a:latin typeface="Arial" charset="0"/>
              <a:ea typeface="+mj-ea"/>
              <a:cs typeface="Arial"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09600"/>
          </a:xfrm>
        </p:spPr>
        <p:txBody>
          <a:bodyPr/>
          <a:lstStyle>
            <a:lvl1pPr>
              <a:defRPr sz="2800"/>
            </a:lvl1pPr>
          </a:lstStyle>
          <a:p>
            <a:r>
              <a:rPr lang="en-US" smtClean="0"/>
              <a:t>Click to edit Master title style</a:t>
            </a:r>
            <a:endParaRPr lang="en-US"/>
          </a:p>
        </p:txBody>
      </p:sp>
    </p:spTree>
    <p:extLst>
      <p:ext uri="{BB962C8B-B14F-4D97-AF65-F5344CB8AC3E}">
        <p14:creationId xmlns:p14="http://schemas.microsoft.com/office/powerpoint/2010/main" val="4036119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3359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35045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eaLnBrk="0" hangingPunct="0"/>
            <a:endParaRPr lang="en-US" sz="2400" dirty="0">
              <a:solidFill>
                <a:srgbClr val="000000"/>
              </a:solidFill>
              <a:latin typeface="Times" pitchFamily="1"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eaLnBrk="0" hangingPunct="0"/>
            <a:endParaRPr lang="en-US" sz="2400" dirty="0">
              <a:solidFill>
                <a:srgbClr val="000000"/>
              </a:solidFill>
              <a:latin typeface="Times" pitchFamily="1" charset="0"/>
            </a:endParaRPr>
          </a:p>
        </p:txBody>
      </p:sp>
      <p:sp>
        <p:nvSpPr>
          <p:cNvPr id="4" name="Slide Number Placeholder 3"/>
          <p:cNvSpPr>
            <a:spLocks noGrp="1"/>
          </p:cNvSpPr>
          <p:nvPr>
            <p:ph type="sldNum" sz="quarter" idx="12"/>
          </p:nvPr>
        </p:nvSpPr>
        <p:spPr>
          <a:xfrm>
            <a:off x="4350657" y="6492875"/>
            <a:ext cx="442686" cy="365125"/>
          </a:xfrm>
          <a:prstGeom prst="rect">
            <a:avLst/>
          </a:prstGeom>
        </p:spPr>
        <p:txBody>
          <a:bodyPr/>
          <a:lstStyle/>
          <a:p>
            <a:pPr eaLnBrk="0" hangingPunct="0"/>
            <a:fld id="{89A6A10E-89FF-4C13-8644-446A5B93BBFF}" type="slidenum">
              <a:rPr lang="en-US" sz="2400" smtClean="0">
                <a:solidFill>
                  <a:srgbClr val="000000"/>
                </a:solidFill>
                <a:latin typeface="Times" pitchFamily="1" charset="0"/>
              </a:rPr>
              <a:pPr eaLnBrk="0" hangingPunct="0"/>
              <a:t>‹#›</a:t>
            </a:fld>
            <a:endParaRPr lang="en-US" sz="2400" dirty="0">
              <a:solidFill>
                <a:srgbClr val="000000"/>
              </a:solidFill>
              <a:latin typeface="Times" pitchFamily="1" charset="0"/>
            </a:endParaRPr>
          </a:p>
        </p:txBody>
      </p:sp>
    </p:spTree>
    <p:extLst>
      <p:ext uri="{BB962C8B-B14F-4D97-AF65-F5344CB8AC3E}">
        <p14:creationId xmlns:p14="http://schemas.microsoft.com/office/powerpoint/2010/main" val="656189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Bullets --no banner graphic">
    <p:spTree>
      <p:nvGrpSpPr>
        <p:cNvPr id="1" name=""/>
        <p:cNvGrpSpPr/>
        <p:nvPr/>
      </p:nvGrpSpPr>
      <p:grpSpPr>
        <a:xfrm>
          <a:off x="0" y="0"/>
          <a:ext cx="0" cy="0"/>
          <a:chOff x="0" y="0"/>
          <a:chExt cx="0" cy="0"/>
        </a:xfrm>
      </p:grpSpPr>
      <p:sp>
        <p:nvSpPr>
          <p:cNvPr id="5" name="Content Placeholder 2"/>
          <p:cNvSpPr>
            <a:spLocks noGrp="1"/>
          </p:cNvSpPr>
          <p:nvPr>
            <p:ph idx="13"/>
          </p:nvPr>
        </p:nvSpPr>
        <p:spPr>
          <a:xfrm>
            <a:off x="996696" y="1325880"/>
            <a:ext cx="7368988"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768096" y="27432"/>
            <a:ext cx="7395881" cy="667512"/>
          </a:xfrm>
        </p:spPr>
        <p:txBody>
          <a:bodyPr/>
          <a:lstStyle>
            <a:lvl1pPr>
              <a:defRPr sz="28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21" name="Slide Number Placeholder 5"/>
          <p:cNvSpPr>
            <a:spLocks noGrp="1"/>
          </p:cNvSpPr>
          <p:nvPr>
            <p:ph type="sldNum" sz="quarter" idx="16"/>
          </p:nvPr>
        </p:nvSpPr>
        <p:spPr>
          <a:xfrm>
            <a:off x="4350657" y="6492875"/>
            <a:ext cx="442686" cy="365125"/>
          </a:xfrm>
          <a:prstGeom prst="rect">
            <a:avLst/>
          </a:prstGeom>
        </p:spPr>
        <p:txBody>
          <a:bodyPr/>
          <a:lstStyle>
            <a:lvl1pPr>
              <a:defRPr/>
            </a:lvl1pPr>
          </a:lstStyle>
          <a:p>
            <a:pPr>
              <a:defRPr/>
            </a:pPr>
            <a:fld id="{0E68CEE3-F570-4915-A5A9-A3387A82AA8A}" type="slidenum">
              <a:rPr lang="en-US" smtClean="0"/>
              <a:pPr>
                <a:defRPr/>
              </a:pPr>
              <a:t>‹#›</a:t>
            </a:fld>
            <a:endParaRPr lang="en-US" dirty="0"/>
          </a:p>
        </p:txBody>
      </p:sp>
    </p:spTree>
    <p:extLst>
      <p:ext uri="{BB962C8B-B14F-4D97-AF65-F5344CB8AC3E}">
        <p14:creationId xmlns:p14="http://schemas.microsoft.com/office/powerpoint/2010/main" val="1880364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272740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838200"/>
          </a:xfrm>
        </p:spPr>
        <p:txBody>
          <a:bodyPr/>
          <a:lstStyle>
            <a:lvl1pPr>
              <a:defRPr sz="28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685800" y="1600200"/>
            <a:ext cx="7772400" cy="4038600"/>
          </a:xfrm>
        </p:spPr>
        <p:txBody>
          <a:bodyPr/>
          <a:lstStyle>
            <a:lvl1pPr>
              <a:buClr>
                <a:schemeClr val="tx2"/>
              </a:buClr>
              <a:buSzPct val="90000"/>
              <a:buFont typeface="Wingdings" pitchFamily="2" charset="2"/>
              <a:buChar char="q"/>
              <a:defRPr sz="2400"/>
            </a:lvl1pPr>
            <a:lvl2pPr>
              <a:buClr>
                <a:schemeClr val="accent2"/>
              </a:buClr>
              <a:buFont typeface="Wingdings" pitchFamily="2" charset="2"/>
              <a:buChar char="§"/>
              <a:defRPr sz="2000"/>
            </a:lvl2pPr>
            <a:lvl3pPr>
              <a:buClr>
                <a:schemeClr val="accent6"/>
              </a:buClr>
              <a:buFont typeface="Wingdings" pitchFamily="2" charset="2"/>
              <a:buChar char="§"/>
              <a:defRPr/>
            </a:lvl3pPr>
            <a:lvl4pPr>
              <a:buClr>
                <a:schemeClr val="accent6"/>
              </a:buClr>
              <a:buFont typeface="Wingdings" pitchFamily="2" charset="2"/>
              <a:buChar char="§"/>
              <a:defRPr/>
            </a:lvl4pPr>
            <a:lvl5pPr>
              <a:buClr>
                <a:schemeClr val="accent6"/>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2"/>
          </p:nvPr>
        </p:nvSpPr>
        <p:spPr>
          <a:xfrm>
            <a:off x="6781800" y="6248400"/>
            <a:ext cx="1905000" cy="457200"/>
          </a:xfrm>
          <a:prstGeom prst="rect">
            <a:avLst/>
          </a:prstGeom>
          <a:ln/>
        </p:spPr>
        <p:txBody>
          <a:bodyPr/>
          <a:lstStyle>
            <a:lvl1pPr algn="r">
              <a:defRPr sz="1000">
                <a:latin typeface="+mn-lt"/>
              </a:defRPr>
            </a:lvl1pPr>
          </a:lstStyle>
          <a:p>
            <a:pPr fontAlgn="auto">
              <a:spcBef>
                <a:spcPts val="0"/>
              </a:spcBef>
              <a:spcAft>
                <a:spcPts val="0"/>
              </a:spcAft>
              <a:defRPr/>
            </a:pPr>
            <a:fld id="{22F51AD8-36CB-44CC-8CDF-560BD2A78D2C}" type="slidenum">
              <a:rPr lang="en-US" kern="0" smtClean="0">
                <a:solidFill>
                  <a:sysClr val="windowText" lastClr="000000"/>
                </a:solidFill>
              </a:rPr>
              <a:pPr fontAlgn="auto">
                <a:spcBef>
                  <a:spcPts val="0"/>
                </a:spcBef>
                <a:spcAft>
                  <a:spcPts val="0"/>
                </a:spcAft>
                <a:defRPr/>
              </a:pPr>
              <a:t>‹#›</a:t>
            </a:fld>
            <a:endParaRPr lang="en-US" kern="0" dirty="0">
              <a:solidFill>
                <a:sysClr val="windowText" lastClr="000000"/>
              </a:solidFill>
            </a:endParaRPr>
          </a:p>
        </p:txBody>
      </p:sp>
    </p:spTree>
    <p:extLst>
      <p:ext uri="{BB962C8B-B14F-4D97-AF65-F5344CB8AC3E}">
        <p14:creationId xmlns:p14="http://schemas.microsoft.com/office/powerpoint/2010/main" val="31542255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4572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685800" y="12954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954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21729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lstStyle>
            <a:lvl1pPr>
              <a:defRPr sz="28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09373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09600"/>
          </a:xfrm>
        </p:spPr>
        <p:txBody>
          <a:bodyPr/>
          <a:lstStyle>
            <a:lvl1pPr>
              <a:defRPr sz="2800"/>
            </a:lvl1pPr>
          </a:lstStyle>
          <a:p>
            <a:r>
              <a:rPr lang="en-US" smtClean="0"/>
              <a:t>Click to edit Master title style</a:t>
            </a:r>
            <a:endParaRPr lang="en-US"/>
          </a:p>
        </p:txBody>
      </p:sp>
    </p:spTree>
    <p:extLst>
      <p:ext uri="{BB962C8B-B14F-4D97-AF65-F5344CB8AC3E}">
        <p14:creationId xmlns:p14="http://schemas.microsoft.com/office/powerpoint/2010/main" val="123071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rgbClr val="000000"/>
                </a:solidFill>
              </a:defRPr>
            </a:lvl1pPr>
          </a:lstStyle>
          <a:p>
            <a:pPr>
              <a:defRPr/>
            </a:pPr>
            <a:fld id="{F0507842-9BB5-40E2-A2EE-923697D830AD}" type="slidenum">
              <a:rPr lang="en-US" smtClean="0"/>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73297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14448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and Bullets --no banner graphic">
    <p:spTree>
      <p:nvGrpSpPr>
        <p:cNvPr id="1" name=""/>
        <p:cNvGrpSpPr/>
        <p:nvPr/>
      </p:nvGrpSpPr>
      <p:grpSpPr>
        <a:xfrm>
          <a:off x="0" y="0"/>
          <a:ext cx="0" cy="0"/>
          <a:chOff x="0" y="0"/>
          <a:chExt cx="0" cy="0"/>
        </a:xfrm>
      </p:grpSpPr>
      <p:sp>
        <p:nvSpPr>
          <p:cNvPr id="5" name="Content Placeholder 2"/>
          <p:cNvSpPr>
            <a:spLocks noGrp="1"/>
          </p:cNvSpPr>
          <p:nvPr>
            <p:ph idx="13"/>
          </p:nvPr>
        </p:nvSpPr>
        <p:spPr>
          <a:xfrm>
            <a:off x="996696" y="1325880"/>
            <a:ext cx="7368988"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768096" y="27432"/>
            <a:ext cx="7395881" cy="667512"/>
          </a:xfrm>
        </p:spPr>
        <p:txBody>
          <a:bodyPr/>
          <a:lstStyle>
            <a:lvl1pPr>
              <a:defRPr sz="28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21" name="Slide Number Placeholder 5"/>
          <p:cNvSpPr>
            <a:spLocks noGrp="1"/>
          </p:cNvSpPr>
          <p:nvPr>
            <p:ph type="sldNum" sz="quarter" idx="16"/>
          </p:nvPr>
        </p:nvSpPr>
        <p:spPr>
          <a:xfrm>
            <a:off x="4350657" y="6492875"/>
            <a:ext cx="442686" cy="365125"/>
          </a:xfrm>
          <a:prstGeom prst="rect">
            <a:avLst/>
          </a:prstGeom>
        </p:spPr>
        <p:txBody>
          <a:bodyPr/>
          <a:lstStyle>
            <a:lvl1pPr>
              <a:defRPr/>
            </a:lvl1pPr>
          </a:lstStyle>
          <a:p>
            <a:pPr eaLnBrk="0" hangingPunct="0">
              <a:defRPr/>
            </a:pPr>
            <a:fld id="{0E68CEE3-F570-4915-A5A9-A3387A82AA8A}" type="slidenum">
              <a:rPr lang="en-US" sz="2400" smtClean="0">
                <a:solidFill>
                  <a:srgbClr val="000000"/>
                </a:solidFill>
                <a:latin typeface="Times" pitchFamily="1" charset="0"/>
              </a:rPr>
              <a:pPr eaLnBrk="0" hangingPunct="0">
                <a:defRPr/>
              </a:pPr>
              <a:t>‹#›</a:t>
            </a:fld>
            <a:endParaRPr lang="en-US" sz="2400" dirty="0">
              <a:solidFill>
                <a:srgbClr val="000000"/>
              </a:solidFill>
              <a:latin typeface="Times" pitchFamily="1" charset="0"/>
            </a:endParaRPr>
          </a:p>
        </p:txBody>
      </p:sp>
    </p:spTree>
    <p:extLst>
      <p:ext uri="{BB962C8B-B14F-4D97-AF65-F5344CB8AC3E}">
        <p14:creationId xmlns:p14="http://schemas.microsoft.com/office/powerpoint/2010/main" val="2363197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eaLnBrk="0" hangingPunct="0"/>
            <a:endParaRPr lang="en-US" sz="2400" dirty="0">
              <a:solidFill>
                <a:srgbClr val="000000"/>
              </a:solidFill>
              <a:latin typeface="Times" pitchFamily="1"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eaLnBrk="0" hangingPunct="0"/>
            <a:endParaRPr lang="en-US" sz="2400" dirty="0">
              <a:solidFill>
                <a:srgbClr val="000000"/>
              </a:solidFill>
              <a:latin typeface="Times" pitchFamily="1" charset="0"/>
            </a:endParaRPr>
          </a:p>
        </p:txBody>
      </p:sp>
      <p:sp>
        <p:nvSpPr>
          <p:cNvPr id="4" name="Slide Number Placeholder 3"/>
          <p:cNvSpPr>
            <a:spLocks noGrp="1"/>
          </p:cNvSpPr>
          <p:nvPr>
            <p:ph type="sldNum" sz="quarter" idx="12"/>
          </p:nvPr>
        </p:nvSpPr>
        <p:spPr>
          <a:xfrm>
            <a:off x="4350657" y="6492875"/>
            <a:ext cx="442686" cy="365125"/>
          </a:xfrm>
          <a:prstGeom prst="rect">
            <a:avLst/>
          </a:prstGeom>
        </p:spPr>
        <p:txBody>
          <a:bodyPr/>
          <a:lstStyle/>
          <a:p>
            <a:pPr eaLnBrk="0" hangingPunct="0"/>
            <a:fld id="{89A6A10E-89FF-4C13-8644-446A5B93BBFF}" type="slidenum">
              <a:rPr lang="en-US" sz="2400" smtClean="0">
                <a:solidFill>
                  <a:srgbClr val="000000"/>
                </a:solidFill>
                <a:latin typeface="Times" pitchFamily="1" charset="0"/>
              </a:rPr>
              <a:pPr eaLnBrk="0" hangingPunct="0"/>
              <a:t>‹#›</a:t>
            </a:fld>
            <a:endParaRPr lang="en-US" sz="2400" dirty="0">
              <a:solidFill>
                <a:srgbClr val="000000"/>
              </a:solidFill>
              <a:latin typeface="Times" pitchFamily="1" charset="0"/>
            </a:endParaRPr>
          </a:p>
        </p:txBody>
      </p:sp>
    </p:spTree>
    <p:extLst>
      <p:ext uri="{BB962C8B-B14F-4D97-AF65-F5344CB8AC3E}">
        <p14:creationId xmlns:p14="http://schemas.microsoft.com/office/powerpoint/2010/main" val="205329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Front Cover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806" y="1106424"/>
            <a:ext cx="7772400" cy="1470025"/>
          </a:xfrm>
        </p:spPr>
        <p:txBody>
          <a:bodyPr>
            <a:normAutofit/>
          </a:bodyPr>
          <a:lstStyle>
            <a:lvl1pPr algn="ctr">
              <a:defRPr sz="32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02920" y="2812188"/>
            <a:ext cx="7794172" cy="482556"/>
          </a:xfrm>
        </p:spPr>
        <p:txBody>
          <a:bodyPr>
            <a:normAutofit/>
          </a:bodyPr>
          <a:lstStyle>
            <a:lvl1pPr marL="0" indent="0" algn="ctr">
              <a:buNone/>
              <a:defRPr sz="1800" b="1"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Bullets --no banner graphic">
    <p:spTree>
      <p:nvGrpSpPr>
        <p:cNvPr id="1" name=""/>
        <p:cNvGrpSpPr/>
        <p:nvPr/>
      </p:nvGrpSpPr>
      <p:grpSpPr>
        <a:xfrm>
          <a:off x="0" y="0"/>
          <a:ext cx="0" cy="0"/>
          <a:chOff x="0" y="0"/>
          <a:chExt cx="0" cy="0"/>
        </a:xfrm>
      </p:grpSpPr>
      <p:sp>
        <p:nvSpPr>
          <p:cNvPr id="5" name="Content Placeholder 2"/>
          <p:cNvSpPr>
            <a:spLocks noGrp="1"/>
          </p:cNvSpPr>
          <p:nvPr>
            <p:ph idx="13"/>
          </p:nvPr>
        </p:nvSpPr>
        <p:spPr>
          <a:xfrm>
            <a:off x="996696" y="1325880"/>
            <a:ext cx="7368988"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768096" y="27432"/>
            <a:ext cx="7395881" cy="667512"/>
          </a:xfrm>
        </p:spPr>
        <p:txBody>
          <a:bodyPr/>
          <a:lstStyle>
            <a:lvl1pPr>
              <a:defRPr sz="28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21" name="Slide Number Placeholder 5"/>
          <p:cNvSpPr>
            <a:spLocks noGrp="1"/>
          </p:cNvSpPr>
          <p:nvPr>
            <p:ph type="sldNum" sz="quarter" idx="16"/>
          </p:nvPr>
        </p:nvSpPr>
        <p:spPr/>
        <p:txBody>
          <a:bodyPr/>
          <a:lstStyle>
            <a:lvl1pPr>
              <a:defRPr/>
            </a:lvl1pPr>
          </a:lstStyle>
          <a:p>
            <a:pPr>
              <a:defRPr/>
            </a:pPr>
            <a:fld id="{0E68CEE3-F570-4915-A5A9-A3387A82AA8A}"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Section Title Slide">
    <p:spTree>
      <p:nvGrpSpPr>
        <p:cNvPr id="1" name=""/>
        <p:cNvGrpSpPr/>
        <p:nvPr/>
      </p:nvGrpSpPr>
      <p:grpSpPr>
        <a:xfrm>
          <a:off x="0" y="0"/>
          <a:ext cx="0" cy="0"/>
          <a:chOff x="0" y="0"/>
          <a:chExt cx="0" cy="0"/>
        </a:xfrm>
      </p:grpSpPr>
      <p:sp>
        <p:nvSpPr>
          <p:cNvPr id="3" name="Title 1"/>
          <p:cNvSpPr txBox="1">
            <a:spLocks/>
          </p:cNvSpPr>
          <p:nvPr/>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rgbClr val="FFFFFF"/>
              </a:solidFill>
              <a:latin typeface="Arial" charset="0"/>
              <a:cs typeface="Arial" charset="0"/>
            </a:endParaRPr>
          </a:p>
        </p:txBody>
      </p:sp>
      <p:sp>
        <p:nvSpPr>
          <p:cNvPr id="2" name="Title 1"/>
          <p:cNvSpPr>
            <a:spLocks noGrp="1"/>
          </p:cNvSpPr>
          <p:nvPr>
            <p:ph type="ctrTitle"/>
          </p:nvPr>
        </p:nvSpPr>
        <p:spPr>
          <a:xfrm>
            <a:off x="644580" y="2395728"/>
            <a:ext cx="7772400" cy="1470025"/>
          </a:xfrm>
        </p:spPr>
        <p:txBody>
          <a:bodyPr/>
          <a:lstStyle>
            <a:lvl1pPr algn="ctr">
              <a:defRPr sz="32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Calibri" pitchFamily="34" charset="0"/>
              </a:defRPr>
            </a:lvl1pPr>
          </a:lstStyle>
          <a:p>
            <a:pPr>
              <a:defRPr/>
            </a:pPr>
            <a:fld id="{F0507842-9BB5-40E2-A2EE-923697D830AD}" type="slidenum">
              <a:rPr lang="en-US" smtClean="0"/>
              <a:pPr>
                <a:defRPr/>
              </a:pPr>
              <a:t>‹#›</a:t>
            </a:fld>
            <a:endParaRPr lang="en-US" dirty="0"/>
          </a:p>
        </p:txBody>
      </p:sp>
      <p:sp>
        <p:nvSpPr>
          <p:cNvPr id="6" name="Title 1"/>
          <p:cNvSpPr txBox="1">
            <a:spLocks/>
          </p:cNvSpPr>
          <p:nvPr userDrawn="1"/>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rgbClr val="FFFFFF"/>
              </a:solidFill>
              <a:latin typeface="Arial" charset="0"/>
              <a:cs typeface="Arial" charset="0"/>
            </a:endParaRPr>
          </a:p>
        </p:txBody>
      </p:sp>
    </p:spTree>
    <p:extLst>
      <p:ext uri="{BB962C8B-B14F-4D97-AF65-F5344CB8AC3E}">
        <p14:creationId xmlns:p14="http://schemas.microsoft.com/office/powerpoint/2010/main" val="402196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Bullets --no banner graphic">
    <p:spTree>
      <p:nvGrpSpPr>
        <p:cNvPr id="1" name=""/>
        <p:cNvGrpSpPr/>
        <p:nvPr/>
      </p:nvGrpSpPr>
      <p:grpSpPr>
        <a:xfrm>
          <a:off x="0" y="0"/>
          <a:ext cx="0" cy="0"/>
          <a:chOff x="0" y="0"/>
          <a:chExt cx="0" cy="0"/>
        </a:xfrm>
      </p:grpSpPr>
      <p:sp>
        <p:nvSpPr>
          <p:cNvPr id="5" name="Content Placeholder 2"/>
          <p:cNvSpPr>
            <a:spLocks noGrp="1"/>
          </p:cNvSpPr>
          <p:nvPr>
            <p:ph idx="13"/>
          </p:nvPr>
        </p:nvSpPr>
        <p:spPr>
          <a:xfrm>
            <a:off x="996696" y="1325880"/>
            <a:ext cx="7368988"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768096" y="27432"/>
            <a:ext cx="7395881" cy="667512"/>
          </a:xfrm>
        </p:spPr>
        <p:txBody>
          <a:bodyPr/>
          <a:lstStyle>
            <a:lvl1pPr>
              <a:defRPr sz="2800" b="1">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21" name="Slide Number Placeholder 5"/>
          <p:cNvSpPr>
            <a:spLocks noGrp="1"/>
          </p:cNvSpPr>
          <p:nvPr>
            <p:ph type="sldNum" sz="quarter" idx="16"/>
          </p:nvPr>
        </p:nvSpPr>
        <p:spPr/>
        <p:txBody>
          <a:bodyPr/>
          <a:lstStyle>
            <a:lvl1pPr>
              <a:defRPr/>
            </a:lvl1pPr>
          </a:lstStyle>
          <a:p>
            <a:pPr>
              <a:defRPr/>
            </a:pPr>
            <a:fld id="{0E68CEE3-F570-4915-A5A9-A3387A82AA8A}" type="slidenum">
              <a:rPr lang="en-US" smtClean="0"/>
              <a:pPr>
                <a:defRPr/>
              </a:pPr>
              <a:t>‹#›</a:t>
            </a:fld>
            <a:endParaRPr lang="en-US" dirty="0"/>
          </a:p>
        </p:txBody>
      </p:sp>
    </p:spTree>
    <p:extLst>
      <p:ext uri="{BB962C8B-B14F-4D97-AF65-F5344CB8AC3E}">
        <p14:creationId xmlns:p14="http://schemas.microsoft.com/office/powerpoint/2010/main" val="165176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Bullets - no banner graphic">
    <p:spTree>
      <p:nvGrpSpPr>
        <p:cNvPr id="1" name=""/>
        <p:cNvGrpSpPr/>
        <p:nvPr/>
      </p:nvGrpSpPr>
      <p:grpSpPr>
        <a:xfrm>
          <a:off x="0" y="0"/>
          <a:ext cx="0" cy="0"/>
          <a:chOff x="0" y="0"/>
          <a:chExt cx="0" cy="0"/>
        </a:xfrm>
      </p:grpSpPr>
      <p:sp>
        <p:nvSpPr>
          <p:cNvPr id="5" name="Title 1"/>
          <p:cNvSpPr txBox="1">
            <a:spLocks/>
          </p:cNvSpPr>
          <p:nvPr/>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rgbClr val="FFFFFF"/>
              </a:solidFill>
              <a:latin typeface="Arial" charset="0"/>
              <a:cs typeface="Arial" charset="0"/>
            </a:endParaRPr>
          </a:p>
        </p:txBody>
      </p:sp>
      <p:sp>
        <p:nvSpPr>
          <p:cNvPr id="23" name="Title 2"/>
          <p:cNvSpPr>
            <a:spLocks noGrp="1"/>
          </p:cNvSpPr>
          <p:nvPr>
            <p:ph type="title"/>
          </p:nvPr>
        </p:nvSpPr>
        <p:spPr>
          <a:xfrm>
            <a:off x="768096" y="27432"/>
            <a:ext cx="7395881" cy="667512"/>
          </a:xfrm>
        </p:spPr>
        <p:txBody>
          <a:bodyPr/>
          <a:lstStyle>
            <a:lvl1pPr>
              <a:defRPr sz="2800" b="1" baseline="0">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mn-lt"/>
              </a:defRPr>
            </a:lvl1pPr>
          </a:lstStyle>
          <a:p>
            <a:pPr>
              <a:defRPr/>
            </a:pPr>
            <a:fld id="{F0507842-9BB5-40E2-A2EE-923697D830AD}" type="slidenum">
              <a:rPr lang="en-US" smtClean="0"/>
              <a:pPr>
                <a:defRPr/>
              </a:pPr>
              <a:t>‹#›</a:t>
            </a:fld>
            <a:endParaRPr lang="en-US" dirty="0"/>
          </a:p>
        </p:txBody>
      </p:sp>
      <p:sp>
        <p:nvSpPr>
          <p:cNvPr id="26" name="Content Placeholder 2"/>
          <p:cNvSpPr>
            <a:spLocks noGrp="1"/>
          </p:cNvSpPr>
          <p:nvPr>
            <p:ph idx="13"/>
          </p:nvPr>
        </p:nvSpPr>
        <p:spPr>
          <a:xfrm>
            <a:off x="4732826" y="1272736"/>
            <a:ext cx="3451412"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C0035"/>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E1141"/>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Content Placeholder 2"/>
          <p:cNvSpPr>
            <a:spLocks noGrp="1"/>
          </p:cNvSpPr>
          <p:nvPr>
            <p:ph idx="15"/>
          </p:nvPr>
        </p:nvSpPr>
        <p:spPr>
          <a:xfrm>
            <a:off x="951932" y="1272736"/>
            <a:ext cx="3451412" cy="4102474"/>
          </a:xfrm>
        </p:spPr>
        <p:txBody>
          <a:bodyPr/>
          <a:lstStyle>
            <a:lvl1pPr>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a:buClr>
                <a:srgbClr val="CE1141"/>
              </a:buClr>
              <a:defRPr sz="2000" b="1">
                <a:solidFill>
                  <a:schemeClr val="tx1"/>
                </a:solidFill>
                <a:latin typeface="Arial" pitchFamily="34" charset="0"/>
                <a:cs typeface="Arial" pitchFamily="34" charset="0"/>
              </a:defRPr>
            </a:lvl2pPr>
            <a:lvl3pPr>
              <a:buClr>
                <a:srgbClr val="CE1141"/>
              </a:buClr>
              <a:defRPr sz="2000">
                <a:solidFill>
                  <a:schemeClr val="tx1"/>
                </a:solidFill>
                <a:latin typeface="Arial" pitchFamily="34" charset="0"/>
                <a:cs typeface="Arial" pitchFamily="34" charset="0"/>
              </a:defRPr>
            </a:lvl3pPr>
            <a:lvl4pPr>
              <a:buClr>
                <a:srgbClr val="CE1141"/>
              </a:buClr>
              <a:defRPr>
                <a:solidFill>
                  <a:schemeClr val="tx1"/>
                </a:solidFill>
                <a:latin typeface="Arial" pitchFamily="34" charset="0"/>
                <a:cs typeface="Arial" pitchFamily="34" charset="0"/>
              </a:defRPr>
            </a:lvl4pPr>
            <a:lvl5pPr>
              <a:buClr>
                <a:srgbClr val="CC0035"/>
              </a:buClr>
              <a:defRPr>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bwMode="auto">
          <a:xfrm>
            <a:off x="914400" y="1524000"/>
            <a:ext cx="8229600" cy="1143000"/>
          </a:xfrm>
          <a:prstGeom prst="rect">
            <a:avLst/>
          </a:prstGeom>
          <a:noFill/>
          <a:ln w="9525">
            <a:noFill/>
            <a:miter lim="800000"/>
            <a:headEnd/>
            <a:tailEnd/>
          </a:ln>
        </p:spPr>
        <p:txBody>
          <a:bodyPr anchor="ctr"/>
          <a:lstStyle/>
          <a:p>
            <a:pPr algn="ctr">
              <a:spcBef>
                <a:spcPts val="5400"/>
              </a:spcBef>
              <a:spcAft>
                <a:spcPts val="1800"/>
              </a:spcAft>
              <a:defRPr/>
            </a:pPr>
            <a:endParaRPr lang="en-US" sz="2800" b="1" dirty="0">
              <a:solidFill>
                <a:srgbClr val="FFFFFF"/>
              </a:solidFill>
              <a:latin typeface="Arial" charset="0"/>
              <a:cs typeface="Arial" charset="0"/>
            </a:endParaRPr>
          </a:p>
        </p:txBody>
      </p:sp>
    </p:spTree>
    <p:extLst>
      <p:ext uri="{BB962C8B-B14F-4D97-AF65-F5344CB8AC3E}">
        <p14:creationId xmlns:p14="http://schemas.microsoft.com/office/powerpoint/2010/main" val="817738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4.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5.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3.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2.jpeg"/><Relationship Id="rId5" Type="http://schemas.openxmlformats.org/officeDocument/2006/relationships/slideLayout" Target="../slideLayouts/slideLayout21.xml"/><Relationship Id="rId10" Type="http://schemas.openxmlformats.org/officeDocument/2006/relationships/theme" Target="../theme/theme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image" Target="../media/image3.jpe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2.jpeg"/><Relationship Id="rId5" Type="http://schemas.openxmlformats.org/officeDocument/2006/relationships/slideLayout" Target="../slideLayouts/slideLayout30.xml"/><Relationship Id="rId10" Type="http://schemas.openxmlformats.org/officeDocument/2006/relationships/theme" Target="../theme/theme7.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3.jpeg"/><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2.jpeg"/><Relationship Id="rId5" Type="http://schemas.openxmlformats.org/officeDocument/2006/relationships/slideLayout" Target="../slideLayouts/slideLayout39.xml"/><Relationship Id="rId10" Type="http://schemas.openxmlformats.org/officeDocument/2006/relationships/theme" Target="../theme/theme8.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 name="Picture 18" descr="grid green.png"/>
          <p:cNvPicPr>
            <a:picLocks noChangeAspect="1"/>
          </p:cNvPicPr>
          <p:nvPr userDrawn="1"/>
        </p:nvPicPr>
        <p:blipFill>
          <a:blip r:embed="rId6" cstate="print"/>
          <a:stretch>
            <a:fillRect/>
          </a:stretch>
        </p:blipFill>
        <p:spPr>
          <a:xfrm>
            <a:off x="0" y="6286500"/>
            <a:ext cx="9144000" cy="571500"/>
          </a:xfrm>
          <a:prstGeom prst="rect">
            <a:avLst/>
          </a:prstGeom>
          <a:effectLst>
            <a:outerShdw blurRad="50800" dist="38100" dir="16200000" rotWithShape="0">
              <a:schemeClr val="bg1">
                <a:lumMod val="65000"/>
                <a:alpha val="40000"/>
              </a:schemeClr>
            </a:outerShdw>
          </a:effectLst>
        </p:spPr>
      </p:pic>
      <p:sp>
        <p:nvSpPr>
          <p:cNvPr id="3074" name="Title Placeholder 1"/>
          <p:cNvSpPr>
            <a:spLocks noGrp="1"/>
          </p:cNvSpPr>
          <p:nvPr>
            <p:ph type="title"/>
          </p:nvPr>
        </p:nvSpPr>
        <p:spPr bwMode="auto">
          <a:xfrm>
            <a:off x="768096" y="28568"/>
            <a:ext cx="7397496" cy="6715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mn-lt"/>
              </a:defRPr>
            </a:lvl1pPr>
          </a:lstStyle>
          <a:p>
            <a:pPr>
              <a:defRPr/>
            </a:pPr>
            <a:fld id="{F0507842-9BB5-40E2-A2EE-923697D830AD}" type="slidenum">
              <a:rPr lang="en-US" smtClean="0"/>
              <a:pPr>
                <a:defRPr/>
              </a:pPr>
              <a:t>‹#›</a:t>
            </a:fld>
            <a:endParaRPr lang="en-US" dirty="0"/>
          </a:p>
        </p:txBody>
      </p:sp>
      <p:sp>
        <p:nvSpPr>
          <p:cNvPr id="3075" name="Text Placeholder 2"/>
          <p:cNvSpPr>
            <a:spLocks noGrp="1"/>
          </p:cNvSpPr>
          <p:nvPr>
            <p:ph type="body" idx="1"/>
          </p:nvPr>
        </p:nvSpPr>
        <p:spPr bwMode="auto">
          <a:xfrm>
            <a:off x="996696" y="1326424"/>
            <a:ext cx="7370064" cy="4105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1" name="Straight Connector 10"/>
          <p:cNvCxnSpPr/>
          <p:nvPr userDrawn="1"/>
        </p:nvCxnSpPr>
        <p:spPr>
          <a:xfrm>
            <a:off x="0" y="719201"/>
            <a:ext cx="9144000" cy="1588"/>
          </a:xfrm>
          <a:prstGeom prst="line">
            <a:avLst/>
          </a:prstGeom>
          <a:ln w="25400">
            <a:solidFill>
              <a:srgbClr val="00A94F"/>
            </a:solidFill>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73" r:id="rId4"/>
  </p:sldLayoutIdLst>
  <p:hf hdr="0" ftr="0" dt="0"/>
  <p:txStyles>
    <p:titleStyle>
      <a:lvl1pPr algn="l" rtl="0" eaLnBrk="1" fontAlgn="base" hangingPunct="1">
        <a:spcBef>
          <a:spcPct val="0"/>
        </a:spcBef>
        <a:spcAft>
          <a:spcPct val="0"/>
        </a:spcAft>
        <a:defRPr sz="32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pitchFamily="34" charset="0"/>
        </a:defRPr>
      </a:lvl2pPr>
      <a:lvl3pPr algn="ctr" rtl="0" eaLnBrk="1" fontAlgn="base" hangingPunct="1">
        <a:spcBef>
          <a:spcPct val="0"/>
        </a:spcBef>
        <a:spcAft>
          <a:spcPct val="0"/>
        </a:spcAft>
        <a:defRPr sz="4400">
          <a:solidFill>
            <a:schemeClr val="tx1"/>
          </a:solidFill>
          <a:latin typeface="Arial" pitchFamily="34" charset="0"/>
        </a:defRPr>
      </a:lvl3pPr>
      <a:lvl4pPr algn="ctr" rtl="0" eaLnBrk="1" fontAlgn="base" hangingPunct="1">
        <a:spcBef>
          <a:spcPct val="0"/>
        </a:spcBef>
        <a:spcAft>
          <a:spcPct val="0"/>
        </a:spcAft>
        <a:defRPr sz="4400">
          <a:solidFill>
            <a:schemeClr val="tx1"/>
          </a:solidFill>
          <a:latin typeface="Arial" pitchFamily="34" charset="0"/>
        </a:defRPr>
      </a:lvl4pPr>
      <a:lvl5pPr algn="ctr" rtl="0" eaLnBrk="1" fontAlgn="base" hangingPunct="1">
        <a:spcBef>
          <a:spcPct val="0"/>
        </a:spcBef>
        <a:spcAft>
          <a:spcPct val="0"/>
        </a:spcAft>
        <a:defRPr sz="4400">
          <a:solidFill>
            <a:schemeClr val="tx1"/>
          </a:solidFill>
          <a:latin typeface="Arial"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2200"/>
        </a:spcBef>
        <a:spcAft>
          <a:spcPct val="0"/>
        </a:spcAft>
        <a:buClr>
          <a:srgbClr val="00A94F"/>
        </a:buClr>
        <a:buSzPct val="125000"/>
        <a:buFont typeface="Wingdings" pitchFamily="2" charset="2"/>
        <a:buChar char="§"/>
        <a:defRPr sz="24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A94F"/>
        </a:buClr>
        <a:buFont typeface="Arial" pitchFamily="34" charset="0"/>
        <a:buChar char="–"/>
        <a:defRPr sz="2000" b="1"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27432"/>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0507842-9BB5-40E2-A2EE-923697D830A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2" r:id="rId1"/>
  </p:sldLayoutIdLst>
  <p:hf hdr="0" ftr="0" dt="0"/>
  <p:txStyles>
    <p:titleStyle>
      <a:lvl1pPr algn="ctr" defTabSz="914400" rtl="0" eaLnBrk="1" latinLnBrk="0" hangingPunct="1">
        <a:spcBef>
          <a:spcPct val="0"/>
        </a:spcBef>
        <a:buNone/>
        <a:defRPr sz="32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grid green.png"/>
          <p:cNvPicPr>
            <a:picLocks noChangeAspect="1"/>
          </p:cNvPicPr>
          <p:nvPr userDrawn="1"/>
        </p:nvPicPr>
        <p:blipFill>
          <a:blip r:embed="rId3" cstate="print"/>
          <a:stretch>
            <a:fillRect/>
          </a:stretch>
        </p:blipFill>
        <p:spPr>
          <a:xfrm>
            <a:off x="0" y="6286500"/>
            <a:ext cx="9144000" cy="571500"/>
          </a:xfrm>
          <a:prstGeom prst="rect">
            <a:avLst/>
          </a:prstGeom>
          <a:effectLst>
            <a:outerShdw blurRad="50800" dist="38100" dir="16200000" rotWithShape="0">
              <a:schemeClr val="bg1">
                <a:lumMod val="65000"/>
                <a:alpha val="40000"/>
              </a:schemeClr>
            </a:outerShdw>
          </a:effectLst>
        </p:spPr>
      </p:pic>
      <p:sp>
        <p:nvSpPr>
          <p:cNvPr id="3074" name="Title Placeholder 1"/>
          <p:cNvSpPr>
            <a:spLocks noGrp="1"/>
          </p:cNvSpPr>
          <p:nvPr>
            <p:ph type="title"/>
          </p:nvPr>
        </p:nvSpPr>
        <p:spPr bwMode="auto">
          <a:xfrm>
            <a:off x="768096" y="28568"/>
            <a:ext cx="7397496" cy="6715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mn-lt"/>
              </a:defRPr>
            </a:lvl1pPr>
          </a:lstStyle>
          <a:p>
            <a:pPr>
              <a:defRPr/>
            </a:pPr>
            <a:fld id="{F0507842-9BB5-40E2-A2EE-923697D830AD}" type="slidenum">
              <a:rPr lang="en-US" smtClean="0"/>
              <a:pPr>
                <a:defRPr/>
              </a:pPr>
              <a:t>‹#›</a:t>
            </a:fld>
            <a:endParaRPr lang="en-US" dirty="0"/>
          </a:p>
        </p:txBody>
      </p:sp>
      <p:sp>
        <p:nvSpPr>
          <p:cNvPr id="3075" name="Text Placeholder 2"/>
          <p:cNvSpPr>
            <a:spLocks noGrp="1"/>
          </p:cNvSpPr>
          <p:nvPr>
            <p:ph type="body" idx="1"/>
          </p:nvPr>
        </p:nvSpPr>
        <p:spPr bwMode="auto">
          <a:xfrm>
            <a:off x="996696" y="1326424"/>
            <a:ext cx="7370064" cy="4105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2" name="Straight Connector 11"/>
          <p:cNvCxnSpPr/>
          <p:nvPr userDrawn="1"/>
        </p:nvCxnSpPr>
        <p:spPr>
          <a:xfrm>
            <a:off x="0" y="719201"/>
            <a:ext cx="9144000" cy="1588"/>
          </a:xfrm>
          <a:prstGeom prst="line">
            <a:avLst/>
          </a:prstGeom>
          <a:ln w="25400">
            <a:solidFill>
              <a:srgbClr val="00A94F"/>
            </a:solidFill>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875" r:id="rId1"/>
  </p:sldLayoutIdLst>
  <p:hf hdr="0" ftr="0" dt="0"/>
  <p:txStyles>
    <p:titleStyle>
      <a:lvl1pPr algn="l" rtl="0" eaLnBrk="1" fontAlgn="base" hangingPunct="1">
        <a:spcBef>
          <a:spcPct val="0"/>
        </a:spcBef>
        <a:spcAft>
          <a:spcPct val="0"/>
        </a:spcAft>
        <a:defRPr sz="32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pitchFamily="34" charset="0"/>
        </a:defRPr>
      </a:lvl2pPr>
      <a:lvl3pPr algn="ctr" rtl="0" eaLnBrk="1" fontAlgn="base" hangingPunct="1">
        <a:spcBef>
          <a:spcPct val="0"/>
        </a:spcBef>
        <a:spcAft>
          <a:spcPct val="0"/>
        </a:spcAft>
        <a:defRPr sz="4400">
          <a:solidFill>
            <a:schemeClr val="tx1"/>
          </a:solidFill>
          <a:latin typeface="Arial" pitchFamily="34" charset="0"/>
        </a:defRPr>
      </a:lvl3pPr>
      <a:lvl4pPr algn="ctr" rtl="0" eaLnBrk="1" fontAlgn="base" hangingPunct="1">
        <a:spcBef>
          <a:spcPct val="0"/>
        </a:spcBef>
        <a:spcAft>
          <a:spcPct val="0"/>
        </a:spcAft>
        <a:defRPr sz="4400">
          <a:solidFill>
            <a:schemeClr val="tx1"/>
          </a:solidFill>
          <a:latin typeface="Arial" pitchFamily="34" charset="0"/>
        </a:defRPr>
      </a:lvl4pPr>
      <a:lvl5pPr algn="ctr" rtl="0" eaLnBrk="1" fontAlgn="base" hangingPunct="1">
        <a:spcBef>
          <a:spcPct val="0"/>
        </a:spcBef>
        <a:spcAft>
          <a:spcPct val="0"/>
        </a:spcAft>
        <a:defRPr sz="4400">
          <a:solidFill>
            <a:schemeClr val="tx1"/>
          </a:solidFill>
          <a:latin typeface="Arial"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2200"/>
        </a:spcBef>
        <a:spcAft>
          <a:spcPct val="0"/>
        </a:spcAft>
        <a:buClr>
          <a:srgbClr val="00A94F"/>
        </a:buClr>
        <a:buSzPct val="125000"/>
        <a:buFont typeface="Wingdings" pitchFamily="2" charset="2"/>
        <a:buChar char="§"/>
        <a:defRPr sz="24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A94F"/>
        </a:buClr>
        <a:buFont typeface="Arial" pitchFamily="34" charset="0"/>
        <a:buChar char="–"/>
        <a:defRPr sz="2000" b="1"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 name="Picture 18" descr="grid green.png"/>
          <p:cNvPicPr>
            <a:picLocks noChangeAspect="1"/>
          </p:cNvPicPr>
          <p:nvPr userDrawn="1"/>
        </p:nvPicPr>
        <p:blipFill>
          <a:blip r:embed="rId7" cstate="print"/>
          <a:stretch>
            <a:fillRect/>
          </a:stretch>
        </p:blipFill>
        <p:spPr>
          <a:xfrm>
            <a:off x="0" y="6286500"/>
            <a:ext cx="9144000" cy="571500"/>
          </a:xfrm>
          <a:prstGeom prst="rect">
            <a:avLst/>
          </a:prstGeom>
          <a:effectLst>
            <a:outerShdw blurRad="50800" dist="38100" dir="16200000" rotWithShape="0">
              <a:schemeClr val="bg1">
                <a:lumMod val="65000"/>
                <a:alpha val="40000"/>
              </a:schemeClr>
            </a:outerShdw>
          </a:effectLst>
        </p:spPr>
      </p:pic>
      <p:sp>
        <p:nvSpPr>
          <p:cNvPr id="3074" name="Title Placeholder 1"/>
          <p:cNvSpPr>
            <a:spLocks noGrp="1"/>
          </p:cNvSpPr>
          <p:nvPr>
            <p:ph type="title"/>
          </p:nvPr>
        </p:nvSpPr>
        <p:spPr bwMode="auto">
          <a:xfrm>
            <a:off x="768096" y="28568"/>
            <a:ext cx="7397496" cy="6715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mn-lt"/>
              </a:defRPr>
            </a:lvl1pPr>
          </a:lstStyle>
          <a:p>
            <a:pPr>
              <a:defRPr/>
            </a:pPr>
            <a:fld id="{F0507842-9BB5-40E2-A2EE-923697D830AD}" type="slidenum">
              <a:rPr lang="en-US" smtClean="0"/>
              <a:pPr>
                <a:defRPr/>
              </a:pPr>
              <a:t>‹#›</a:t>
            </a:fld>
            <a:endParaRPr lang="en-US" dirty="0"/>
          </a:p>
        </p:txBody>
      </p:sp>
      <p:sp>
        <p:nvSpPr>
          <p:cNvPr id="3075" name="Text Placeholder 2"/>
          <p:cNvSpPr>
            <a:spLocks noGrp="1"/>
          </p:cNvSpPr>
          <p:nvPr>
            <p:ph type="body" idx="1"/>
          </p:nvPr>
        </p:nvSpPr>
        <p:spPr bwMode="auto">
          <a:xfrm>
            <a:off x="996696" y="1326424"/>
            <a:ext cx="7370064" cy="4105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1" name="Straight Connector 10"/>
          <p:cNvCxnSpPr/>
          <p:nvPr userDrawn="1"/>
        </p:nvCxnSpPr>
        <p:spPr>
          <a:xfrm>
            <a:off x="0" y="719201"/>
            <a:ext cx="9144000" cy="1588"/>
          </a:xfrm>
          <a:prstGeom prst="line">
            <a:avLst/>
          </a:prstGeom>
          <a:ln w="25400">
            <a:solidFill>
              <a:srgbClr val="00A94F"/>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33167073"/>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3" r:id="rId5"/>
  </p:sldLayoutIdLst>
  <p:hf hdr="0" ftr="0" dt="0"/>
  <p:txStyles>
    <p:titleStyle>
      <a:lvl1pPr algn="l" rtl="0" eaLnBrk="1" fontAlgn="base" hangingPunct="1">
        <a:spcBef>
          <a:spcPct val="0"/>
        </a:spcBef>
        <a:spcAft>
          <a:spcPct val="0"/>
        </a:spcAft>
        <a:defRPr sz="32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pitchFamily="34" charset="0"/>
        </a:defRPr>
      </a:lvl2pPr>
      <a:lvl3pPr algn="ctr" rtl="0" eaLnBrk="1" fontAlgn="base" hangingPunct="1">
        <a:spcBef>
          <a:spcPct val="0"/>
        </a:spcBef>
        <a:spcAft>
          <a:spcPct val="0"/>
        </a:spcAft>
        <a:defRPr sz="4400">
          <a:solidFill>
            <a:schemeClr val="tx1"/>
          </a:solidFill>
          <a:latin typeface="Arial" pitchFamily="34" charset="0"/>
        </a:defRPr>
      </a:lvl3pPr>
      <a:lvl4pPr algn="ctr" rtl="0" eaLnBrk="1" fontAlgn="base" hangingPunct="1">
        <a:spcBef>
          <a:spcPct val="0"/>
        </a:spcBef>
        <a:spcAft>
          <a:spcPct val="0"/>
        </a:spcAft>
        <a:defRPr sz="4400">
          <a:solidFill>
            <a:schemeClr val="tx1"/>
          </a:solidFill>
          <a:latin typeface="Arial" pitchFamily="34" charset="0"/>
        </a:defRPr>
      </a:lvl4pPr>
      <a:lvl5pPr algn="ctr" rtl="0" eaLnBrk="1" fontAlgn="base" hangingPunct="1">
        <a:spcBef>
          <a:spcPct val="0"/>
        </a:spcBef>
        <a:spcAft>
          <a:spcPct val="0"/>
        </a:spcAft>
        <a:defRPr sz="4400">
          <a:solidFill>
            <a:schemeClr val="tx1"/>
          </a:solidFill>
          <a:latin typeface="Arial"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2200"/>
        </a:spcBef>
        <a:spcAft>
          <a:spcPct val="0"/>
        </a:spcAft>
        <a:buClr>
          <a:srgbClr val="00A94F"/>
        </a:buClr>
        <a:buSzPct val="125000"/>
        <a:buFont typeface="Wingdings" pitchFamily="2" charset="2"/>
        <a:buChar char="§"/>
        <a:defRPr sz="24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A94F"/>
        </a:buClr>
        <a:buFont typeface="Arial" pitchFamily="34" charset="0"/>
        <a:buChar char="–"/>
        <a:defRPr sz="2000" b="1"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 name="Picture 18" descr="grid green.png"/>
          <p:cNvPicPr>
            <a:picLocks noChangeAspect="1"/>
          </p:cNvPicPr>
          <p:nvPr userDrawn="1"/>
        </p:nvPicPr>
        <p:blipFill>
          <a:blip r:embed="rId7" cstate="print"/>
          <a:stretch>
            <a:fillRect/>
          </a:stretch>
        </p:blipFill>
        <p:spPr>
          <a:xfrm>
            <a:off x="0" y="6286500"/>
            <a:ext cx="9144000" cy="571500"/>
          </a:xfrm>
          <a:prstGeom prst="rect">
            <a:avLst/>
          </a:prstGeom>
          <a:effectLst>
            <a:outerShdw blurRad="50800" dist="38100" dir="16200000" rotWithShape="0">
              <a:schemeClr val="bg1">
                <a:lumMod val="65000"/>
                <a:alpha val="40000"/>
              </a:schemeClr>
            </a:outerShdw>
          </a:effectLst>
        </p:spPr>
      </p:pic>
      <p:sp>
        <p:nvSpPr>
          <p:cNvPr id="3074" name="Title Placeholder 1"/>
          <p:cNvSpPr>
            <a:spLocks noGrp="1"/>
          </p:cNvSpPr>
          <p:nvPr>
            <p:ph type="title"/>
          </p:nvPr>
        </p:nvSpPr>
        <p:spPr bwMode="auto">
          <a:xfrm>
            <a:off x="768096" y="28568"/>
            <a:ext cx="7397496" cy="6715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 name="Slide Number Placeholder 5"/>
          <p:cNvSpPr>
            <a:spLocks noGrp="1"/>
          </p:cNvSpPr>
          <p:nvPr>
            <p:ph type="sldNum" sz="quarter" idx="4"/>
          </p:nvPr>
        </p:nvSpPr>
        <p:spPr>
          <a:xfrm>
            <a:off x="4350657" y="6492875"/>
            <a:ext cx="442686"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solidFill>
                <a:latin typeface="+mn-lt"/>
              </a:defRPr>
            </a:lvl1pPr>
          </a:lstStyle>
          <a:p>
            <a:pPr>
              <a:defRPr/>
            </a:pPr>
            <a:fld id="{F0507842-9BB5-40E2-A2EE-923697D830AD}" type="slidenum">
              <a:rPr lang="en-US" smtClean="0"/>
              <a:pPr>
                <a:defRPr/>
              </a:pPr>
              <a:t>‹#›</a:t>
            </a:fld>
            <a:endParaRPr lang="en-US" dirty="0"/>
          </a:p>
        </p:txBody>
      </p:sp>
      <p:sp>
        <p:nvSpPr>
          <p:cNvPr id="3075" name="Text Placeholder 2"/>
          <p:cNvSpPr>
            <a:spLocks noGrp="1"/>
          </p:cNvSpPr>
          <p:nvPr>
            <p:ph type="body" idx="1"/>
          </p:nvPr>
        </p:nvSpPr>
        <p:spPr bwMode="auto">
          <a:xfrm>
            <a:off x="996696" y="1326424"/>
            <a:ext cx="7370064" cy="4105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1" name="Straight Connector 10"/>
          <p:cNvCxnSpPr/>
          <p:nvPr userDrawn="1"/>
        </p:nvCxnSpPr>
        <p:spPr>
          <a:xfrm>
            <a:off x="0" y="719201"/>
            <a:ext cx="9144000" cy="1588"/>
          </a:xfrm>
          <a:prstGeom prst="line">
            <a:avLst/>
          </a:prstGeom>
          <a:ln w="25400">
            <a:solidFill>
              <a:srgbClr val="00A94F"/>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873307520"/>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Lst>
  <p:hf hdr="0" ftr="0" dt="0"/>
  <p:txStyles>
    <p:titleStyle>
      <a:lvl1pPr algn="l" rtl="0" eaLnBrk="1" fontAlgn="base" hangingPunct="1">
        <a:spcBef>
          <a:spcPct val="0"/>
        </a:spcBef>
        <a:spcAft>
          <a:spcPct val="0"/>
        </a:spcAft>
        <a:defRPr sz="32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pitchFamily="34" charset="0"/>
        </a:defRPr>
      </a:lvl2pPr>
      <a:lvl3pPr algn="ctr" rtl="0" eaLnBrk="1" fontAlgn="base" hangingPunct="1">
        <a:spcBef>
          <a:spcPct val="0"/>
        </a:spcBef>
        <a:spcAft>
          <a:spcPct val="0"/>
        </a:spcAft>
        <a:defRPr sz="4400">
          <a:solidFill>
            <a:schemeClr val="tx1"/>
          </a:solidFill>
          <a:latin typeface="Arial" pitchFamily="34" charset="0"/>
        </a:defRPr>
      </a:lvl3pPr>
      <a:lvl4pPr algn="ctr" rtl="0" eaLnBrk="1" fontAlgn="base" hangingPunct="1">
        <a:spcBef>
          <a:spcPct val="0"/>
        </a:spcBef>
        <a:spcAft>
          <a:spcPct val="0"/>
        </a:spcAft>
        <a:defRPr sz="4400">
          <a:solidFill>
            <a:schemeClr val="tx1"/>
          </a:solidFill>
          <a:latin typeface="Arial" pitchFamily="34" charset="0"/>
        </a:defRPr>
      </a:lvl4pPr>
      <a:lvl5pPr algn="ctr" rtl="0" eaLnBrk="1" fontAlgn="base" hangingPunct="1">
        <a:spcBef>
          <a:spcPct val="0"/>
        </a:spcBef>
        <a:spcAft>
          <a:spcPct val="0"/>
        </a:spcAft>
        <a:defRPr sz="4400">
          <a:solidFill>
            <a:schemeClr val="tx1"/>
          </a:solidFill>
          <a:latin typeface="Arial"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2200"/>
        </a:spcBef>
        <a:spcAft>
          <a:spcPct val="0"/>
        </a:spcAft>
        <a:buClr>
          <a:srgbClr val="00A94F"/>
        </a:buClr>
        <a:buSzPct val="125000"/>
        <a:buFont typeface="Wingdings" pitchFamily="2" charset="2"/>
        <a:buChar char="§"/>
        <a:defRPr sz="24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A94F"/>
        </a:buClr>
        <a:buFont typeface="Arial" pitchFamily="34" charset="0"/>
        <a:buChar char="–"/>
        <a:defRPr sz="2000" b="1"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A94F"/>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90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85800" y="2286000"/>
            <a:ext cx="7772400" cy="3352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DoEd bar.jpg                                                   00018978Graphics Server                BFF25352:"/>
          <p:cNvPicPr>
            <a:picLocks noChangeAspect="1" noChangeArrowheads="1"/>
          </p:cNvPicPr>
          <p:nvPr/>
        </p:nvPicPr>
        <p:blipFill>
          <a:blip r:embed="rId11" cstate="print"/>
          <a:srcRect/>
          <a:stretch>
            <a:fillRect/>
          </a:stretch>
        </p:blipFill>
        <p:spPr bwMode="auto">
          <a:xfrm>
            <a:off x="0" y="152400"/>
            <a:ext cx="9145588" cy="758825"/>
          </a:xfrm>
          <a:prstGeom prst="rect">
            <a:avLst/>
          </a:prstGeom>
          <a:noFill/>
        </p:spPr>
      </p:pic>
      <p:pic>
        <p:nvPicPr>
          <p:cNvPr id="1038" name="Picture 14" descr="IES_logo_big.jpg                                               00018892Graphics Server                BFF25352:"/>
          <p:cNvPicPr>
            <a:picLocks noChangeAspect="1" noChangeArrowheads="1"/>
          </p:cNvPicPr>
          <p:nvPr/>
        </p:nvPicPr>
        <p:blipFill>
          <a:blip r:embed="rId12" cstate="print"/>
          <a:srcRect/>
          <a:stretch>
            <a:fillRect/>
          </a:stretch>
        </p:blipFill>
        <p:spPr bwMode="auto">
          <a:xfrm>
            <a:off x="457200" y="5867400"/>
            <a:ext cx="2819400" cy="685800"/>
          </a:xfrm>
          <a:prstGeom prst="rect">
            <a:avLst/>
          </a:prstGeom>
          <a:noFill/>
        </p:spPr>
      </p:pic>
    </p:spTree>
    <p:extLst>
      <p:ext uri="{BB962C8B-B14F-4D97-AF65-F5344CB8AC3E}">
        <p14:creationId xmlns:p14="http://schemas.microsoft.com/office/powerpoint/2010/main" val="4131564038"/>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Lst>
  <p:hf hdr="0" ftr="0" dt="0"/>
  <p:txStyles>
    <p:titleStyle>
      <a:lvl1pPr algn="ctr" rtl="0" eaLnBrk="1" fontAlgn="base" hangingPunct="1">
        <a:spcBef>
          <a:spcPct val="0"/>
        </a:spcBef>
        <a:spcAft>
          <a:spcPct val="0"/>
        </a:spcAft>
        <a:defRPr sz="3600" b="1">
          <a:solidFill>
            <a:schemeClr val="tx2"/>
          </a:solidFill>
          <a:latin typeface="+mn-lt"/>
          <a:ea typeface="+mj-ea"/>
          <a:cs typeface="+mj-cs"/>
        </a:defRPr>
      </a:lvl1pPr>
      <a:lvl2pPr algn="l" rtl="0" eaLnBrk="1" fontAlgn="base" hangingPunct="1">
        <a:spcBef>
          <a:spcPct val="0"/>
        </a:spcBef>
        <a:spcAft>
          <a:spcPct val="0"/>
        </a:spcAft>
        <a:defRPr sz="3400" b="1">
          <a:solidFill>
            <a:schemeClr val="tx2"/>
          </a:solidFill>
          <a:latin typeface="Arial Narrow" pitchFamily="1" charset="0"/>
        </a:defRPr>
      </a:lvl2pPr>
      <a:lvl3pPr algn="l" rtl="0" eaLnBrk="1" fontAlgn="base" hangingPunct="1">
        <a:spcBef>
          <a:spcPct val="0"/>
        </a:spcBef>
        <a:spcAft>
          <a:spcPct val="0"/>
        </a:spcAft>
        <a:defRPr sz="3400" b="1">
          <a:solidFill>
            <a:schemeClr val="tx2"/>
          </a:solidFill>
          <a:latin typeface="Arial Narrow" pitchFamily="1" charset="0"/>
        </a:defRPr>
      </a:lvl3pPr>
      <a:lvl4pPr algn="l" rtl="0" eaLnBrk="1" fontAlgn="base" hangingPunct="1">
        <a:spcBef>
          <a:spcPct val="0"/>
        </a:spcBef>
        <a:spcAft>
          <a:spcPct val="0"/>
        </a:spcAft>
        <a:defRPr sz="3400" b="1">
          <a:solidFill>
            <a:schemeClr val="tx2"/>
          </a:solidFill>
          <a:latin typeface="Arial Narrow" pitchFamily="1" charset="0"/>
        </a:defRPr>
      </a:lvl4pPr>
      <a:lvl5pPr algn="l" rtl="0" eaLnBrk="1" fontAlgn="base" hangingPunct="1">
        <a:spcBef>
          <a:spcPct val="0"/>
        </a:spcBef>
        <a:spcAft>
          <a:spcPct val="0"/>
        </a:spcAft>
        <a:defRPr sz="3400" b="1">
          <a:solidFill>
            <a:schemeClr val="tx2"/>
          </a:solidFill>
          <a:latin typeface="Arial Narrow" pitchFamily="1" charset="0"/>
        </a:defRPr>
      </a:lvl5pPr>
      <a:lvl6pPr marL="457200" algn="l" rtl="0" eaLnBrk="1" fontAlgn="base" hangingPunct="1">
        <a:spcBef>
          <a:spcPct val="0"/>
        </a:spcBef>
        <a:spcAft>
          <a:spcPct val="0"/>
        </a:spcAft>
        <a:defRPr sz="3400" b="1">
          <a:solidFill>
            <a:schemeClr val="tx2"/>
          </a:solidFill>
          <a:latin typeface="Arial Narrow" pitchFamily="1" charset="0"/>
        </a:defRPr>
      </a:lvl6pPr>
      <a:lvl7pPr marL="914400" algn="l" rtl="0" eaLnBrk="1" fontAlgn="base" hangingPunct="1">
        <a:spcBef>
          <a:spcPct val="0"/>
        </a:spcBef>
        <a:spcAft>
          <a:spcPct val="0"/>
        </a:spcAft>
        <a:defRPr sz="3400" b="1">
          <a:solidFill>
            <a:schemeClr val="tx2"/>
          </a:solidFill>
          <a:latin typeface="Arial Narrow" pitchFamily="1" charset="0"/>
        </a:defRPr>
      </a:lvl7pPr>
      <a:lvl8pPr marL="1371600" algn="l" rtl="0" eaLnBrk="1" fontAlgn="base" hangingPunct="1">
        <a:spcBef>
          <a:spcPct val="0"/>
        </a:spcBef>
        <a:spcAft>
          <a:spcPct val="0"/>
        </a:spcAft>
        <a:defRPr sz="3400" b="1">
          <a:solidFill>
            <a:schemeClr val="tx2"/>
          </a:solidFill>
          <a:latin typeface="Arial Narrow" pitchFamily="1" charset="0"/>
        </a:defRPr>
      </a:lvl8pPr>
      <a:lvl9pPr marL="1828800" algn="l" rtl="0" eaLnBrk="1" fontAlgn="base" hangingPunct="1">
        <a:spcBef>
          <a:spcPct val="0"/>
        </a:spcBef>
        <a:spcAft>
          <a:spcPct val="0"/>
        </a:spcAft>
        <a:defRPr sz="3400" b="1">
          <a:solidFill>
            <a:schemeClr val="tx2"/>
          </a:solidFill>
          <a:latin typeface="Arial Narrow" pitchFamily="1" charset="0"/>
        </a:defRPr>
      </a:lvl9pPr>
    </p:titleStyle>
    <p:bodyStyle>
      <a:lvl1pPr marL="342900" indent="-342900" algn="l" rtl="0" eaLnBrk="1" fontAlgn="base" hangingPunct="1">
        <a:spcBef>
          <a:spcPct val="20000"/>
        </a:spcBef>
        <a:spcAft>
          <a:spcPct val="0"/>
        </a:spcAft>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90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85800" y="2286000"/>
            <a:ext cx="7772400" cy="3352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DoEd bar.jpg                                                   00018978Graphics Server                BFF25352:"/>
          <p:cNvPicPr>
            <a:picLocks noChangeAspect="1" noChangeArrowheads="1"/>
          </p:cNvPicPr>
          <p:nvPr/>
        </p:nvPicPr>
        <p:blipFill>
          <a:blip r:embed="rId11" cstate="print"/>
          <a:srcRect/>
          <a:stretch>
            <a:fillRect/>
          </a:stretch>
        </p:blipFill>
        <p:spPr bwMode="auto">
          <a:xfrm>
            <a:off x="0" y="152400"/>
            <a:ext cx="9145588" cy="758825"/>
          </a:xfrm>
          <a:prstGeom prst="rect">
            <a:avLst/>
          </a:prstGeom>
          <a:noFill/>
        </p:spPr>
      </p:pic>
      <p:pic>
        <p:nvPicPr>
          <p:cNvPr id="1038" name="Picture 14" descr="IES_logo_big.jpg                                               00018892Graphics Server                BFF25352:"/>
          <p:cNvPicPr>
            <a:picLocks noChangeAspect="1" noChangeArrowheads="1"/>
          </p:cNvPicPr>
          <p:nvPr/>
        </p:nvPicPr>
        <p:blipFill>
          <a:blip r:embed="rId12" cstate="print"/>
          <a:srcRect/>
          <a:stretch>
            <a:fillRect/>
          </a:stretch>
        </p:blipFill>
        <p:spPr bwMode="auto">
          <a:xfrm>
            <a:off x="457200" y="5867400"/>
            <a:ext cx="2819400" cy="685800"/>
          </a:xfrm>
          <a:prstGeom prst="rect">
            <a:avLst/>
          </a:prstGeom>
          <a:noFill/>
        </p:spPr>
      </p:pic>
    </p:spTree>
    <p:extLst>
      <p:ext uri="{BB962C8B-B14F-4D97-AF65-F5344CB8AC3E}">
        <p14:creationId xmlns:p14="http://schemas.microsoft.com/office/powerpoint/2010/main" val="1724452958"/>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9" r:id="rId8"/>
    <p:sldLayoutId id="2147483930" r:id="rId9"/>
  </p:sldLayoutIdLst>
  <p:hf hdr="0" ftr="0" dt="0"/>
  <p:txStyles>
    <p:titleStyle>
      <a:lvl1pPr algn="ctr" rtl="0" eaLnBrk="1" fontAlgn="base" hangingPunct="1">
        <a:spcBef>
          <a:spcPct val="0"/>
        </a:spcBef>
        <a:spcAft>
          <a:spcPct val="0"/>
        </a:spcAft>
        <a:defRPr sz="3600" b="1">
          <a:solidFill>
            <a:schemeClr val="tx2"/>
          </a:solidFill>
          <a:latin typeface="+mn-lt"/>
          <a:ea typeface="+mj-ea"/>
          <a:cs typeface="+mj-cs"/>
        </a:defRPr>
      </a:lvl1pPr>
      <a:lvl2pPr algn="l" rtl="0" eaLnBrk="1" fontAlgn="base" hangingPunct="1">
        <a:spcBef>
          <a:spcPct val="0"/>
        </a:spcBef>
        <a:spcAft>
          <a:spcPct val="0"/>
        </a:spcAft>
        <a:defRPr sz="3400" b="1">
          <a:solidFill>
            <a:schemeClr val="tx2"/>
          </a:solidFill>
          <a:latin typeface="Arial Narrow" pitchFamily="1" charset="0"/>
        </a:defRPr>
      </a:lvl2pPr>
      <a:lvl3pPr algn="l" rtl="0" eaLnBrk="1" fontAlgn="base" hangingPunct="1">
        <a:spcBef>
          <a:spcPct val="0"/>
        </a:spcBef>
        <a:spcAft>
          <a:spcPct val="0"/>
        </a:spcAft>
        <a:defRPr sz="3400" b="1">
          <a:solidFill>
            <a:schemeClr val="tx2"/>
          </a:solidFill>
          <a:latin typeface="Arial Narrow" pitchFamily="1" charset="0"/>
        </a:defRPr>
      </a:lvl3pPr>
      <a:lvl4pPr algn="l" rtl="0" eaLnBrk="1" fontAlgn="base" hangingPunct="1">
        <a:spcBef>
          <a:spcPct val="0"/>
        </a:spcBef>
        <a:spcAft>
          <a:spcPct val="0"/>
        </a:spcAft>
        <a:defRPr sz="3400" b="1">
          <a:solidFill>
            <a:schemeClr val="tx2"/>
          </a:solidFill>
          <a:latin typeface="Arial Narrow" pitchFamily="1" charset="0"/>
        </a:defRPr>
      </a:lvl4pPr>
      <a:lvl5pPr algn="l" rtl="0" eaLnBrk="1" fontAlgn="base" hangingPunct="1">
        <a:spcBef>
          <a:spcPct val="0"/>
        </a:spcBef>
        <a:spcAft>
          <a:spcPct val="0"/>
        </a:spcAft>
        <a:defRPr sz="3400" b="1">
          <a:solidFill>
            <a:schemeClr val="tx2"/>
          </a:solidFill>
          <a:latin typeface="Arial Narrow" pitchFamily="1" charset="0"/>
        </a:defRPr>
      </a:lvl5pPr>
      <a:lvl6pPr marL="457200" algn="l" rtl="0" eaLnBrk="1" fontAlgn="base" hangingPunct="1">
        <a:spcBef>
          <a:spcPct val="0"/>
        </a:spcBef>
        <a:spcAft>
          <a:spcPct val="0"/>
        </a:spcAft>
        <a:defRPr sz="3400" b="1">
          <a:solidFill>
            <a:schemeClr val="tx2"/>
          </a:solidFill>
          <a:latin typeface="Arial Narrow" pitchFamily="1" charset="0"/>
        </a:defRPr>
      </a:lvl6pPr>
      <a:lvl7pPr marL="914400" algn="l" rtl="0" eaLnBrk="1" fontAlgn="base" hangingPunct="1">
        <a:spcBef>
          <a:spcPct val="0"/>
        </a:spcBef>
        <a:spcAft>
          <a:spcPct val="0"/>
        </a:spcAft>
        <a:defRPr sz="3400" b="1">
          <a:solidFill>
            <a:schemeClr val="tx2"/>
          </a:solidFill>
          <a:latin typeface="Arial Narrow" pitchFamily="1" charset="0"/>
        </a:defRPr>
      </a:lvl7pPr>
      <a:lvl8pPr marL="1371600" algn="l" rtl="0" eaLnBrk="1" fontAlgn="base" hangingPunct="1">
        <a:spcBef>
          <a:spcPct val="0"/>
        </a:spcBef>
        <a:spcAft>
          <a:spcPct val="0"/>
        </a:spcAft>
        <a:defRPr sz="3400" b="1">
          <a:solidFill>
            <a:schemeClr val="tx2"/>
          </a:solidFill>
          <a:latin typeface="Arial Narrow" pitchFamily="1" charset="0"/>
        </a:defRPr>
      </a:lvl8pPr>
      <a:lvl9pPr marL="1828800" algn="l" rtl="0" eaLnBrk="1" fontAlgn="base" hangingPunct="1">
        <a:spcBef>
          <a:spcPct val="0"/>
        </a:spcBef>
        <a:spcAft>
          <a:spcPct val="0"/>
        </a:spcAft>
        <a:defRPr sz="3400" b="1">
          <a:solidFill>
            <a:schemeClr val="tx2"/>
          </a:solidFill>
          <a:latin typeface="Arial Narrow" pitchFamily="1" charset="0"/>
        </a:defRPr>
      </a:lvl9pPr>
    </p:titleStyle>
    <p:bodyStyle>
      <a:lvl1pPr marL="342900" indent="-342900" algn="l" rtl="0" eaLnBrk="1" fontAlgn="base" hangingPunct="1">
        <a:spcBef>
          <a:spcPct val="20000"/>
        </a:spcBef>
        <a:spcAft>
          <a:spcPct val="0"/>
        </a:spcAft>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90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85800" y="2286000"/>
            <a:ext cx="7772400" cy="3352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DoEd bar.jpg                                                   00018978Graphics Server                BFF25352:"/>
          <p:cNvPicPr>
            <a:picLocks noChangeAspect="1" noChangeArrowheads="1"/>
          </p:cNvPicPr>
          <p:nvPr/>
        </p:nvPicPr>
        <p:blipFill>
          <a:blip r:embed="rId11" cstate="print"/>
          <a:srcRect/>
          <a:stretch>
            <a:fillRect/>
          </a:stretch>
        </p:blipFill>
        <p:spPr bwMode="auto">
          <a:xfrm>
            <a:off x="0" y="152400"/>
            <a:ext cx="9145588" cy="758825"/>
          </a:xfrm>
          <a:prstGeom prst="rect">
            <a:avLst/>
          </a:prstGeom>
          <a:noFill/>
        </p:spPr>
      </p:pic>
      <p:pic>
        <p:nvPicPr>
          <p:cNvPr id="1038" name="Picture 14" descr="IES_logo_big.jpg                                               00018892Graphics Server                BFF25352:"/>
          <p:cNvPicPr>
            <a:picLocks noChangeAspect="1" noChangeArrowheads="1"/>
          </p:cNvPicPr>
          <p:nvPr/>
        </p:nvPicPr>
        <p:blipFill>
          <a:blip r:embed="rId12" cstate="print"/>
          <a:srcRect/>
          <a:stretch>
            <a:fillRect/>
          </a:stretch>
        </p:blipFill>
        <p:spPr bwMode="auto">
          <a:xfrm>
            <a:off x="457200" y="5867400"/>
            <a:ext cx="2819400" cy="685800"/>
          </a:xfrm>
          <a:prstGeom prst="rect">
            <a:avLst/>
          </a:prstGeom>
          <a:noFill/>
        </p:spPr>
      </p:pic>
    </p:spTree>
    <p:extLst>
      <p:ext uri="{BB962C8B-B14F-4D97-AF65-F5344CB8AC3E}">
        <p14:creationId xmlns:p14="http://schemas.microsoft.com/office/powerpoint/2010/main" val="3317314625"/>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Lst>
  <p:hf hdr="0" ftr="0" dt="0"/>
  <p:txStyles>
    <p:titleStyle>
      <a:lvl1pPr algn="ctr" rtl="0" eaLnBrk="1" fontAlgn="base" hangingPunct="1">
        <a:spcBef>
          <a:spcPct val="0"/>
        </a:spcBef>
        <a:spcAft>
          <a:spcPct val="0"/>
        </a:spcAft>
        <a:defRPr sz="3600" b="1">
          <a:solidFill>
            <a:schemeClr val="tx2"/>
          </a:solidFill>
          <a:latin typeface="+mn-lt"/>
          <a:ea typeface="+mj-ea"/>
          <a:cs typeface="+mj-cs"/>
        </a:defRPr>
      </a:lvl1pPr>
      <a:lvl2pPr algn="l" rtl="0" eaLnBrk="1" fontAlgn="base" hangingPunct="1">
        <a:spcBef>
          <a:spcPct val="0"/>
        </a:spcBef>
        <a:spcAft>
          <a:spcPct val="0"/>
        </a:spcAft>
        <a:defRPr sz="3400" b="1">
          <a:solidFill>
            <a:schemeClr val="tx2"/>
          </a:solidFill>
          <a:latin typeface="Arial Narrow" pitchFamily="1" charset="0"/>
        </a:defRPr>
      </a:lvl2pPr>
      <a:lvl3pPr algn="l" rtl="0" eaLnBrk="1" fontAlgn="base" hangingPunct="1">
        <a:spcBef>
          <a:spcPct val="0"/>
        </a:spcBef>
        <a:spcAft>
          <a:spcPct val="0"/>
        </a:spcAft>
        <a:defRPr sz="3400" b="1">
          <a:solidFill>
            <a:schemeClr val="tx2"/>
          </a:solidFill>
          <a:latin typeface="Arial Narrow" pitchFamily="1" charset="0"/>
        </a:defRPr>
      </a:lvl3pPr>
      <a:lvl4pPr algn="l" rtl="0" eaLnBrk="1" fontAlgn="base" hangingPunct="1">
        <a:spcBef>
          <a:spcPct val="0"/>
        </a:spcBef>
        <a:spcAft>
          <a:spcPct val="0"/>
        </a:spcAft>
        <a:defRPr sz="3400" b="1">
          <a:solidFill>
            <a:schemeClr val="tx2"/>
          </a:solidFill>
          <a:latin typeface="Arial Narrow" pitchFamily="1" charset="0"/>
        </a:defRPr>
      </a:lvl4pPr>
      <a:lvl5pPr algn="l" rtl="0" eaLnBrk="1" fontAlgn="base" hangingPunct="1">
        <a:spcBef>
          <a:spcPct val="0"/>
        </a:spcBef>
        <a:spcAft>
          <a:spcPct val="0"/>
        </a:spcAft>
        <a:defRPr sz="3400" b="1">
          <a:solidFill>
            <a:schemeClr val="tx2"/>
          </a:solidFill>
          <a:latin typeface="Arial Narrow" pitchFamily="1" charset="0"/>
        </a:defRPr>
      </a:lvl5pPr>
      <a:lvl6pPr marL="457200" algn="l" rtl="0" eaLnBrk="1" fontAlgn="base" hangingPunct="1">
        <a:spcBef>
          <a:spcPct val="0"/>
        </a:spcBef>
        <a:spcAft>
          <a:spcPct val="0"/>
        </a:spcAft>
        <a:defRPr sz="3400" b="1">
          <a:solidFill>
            <a:schemeClr val="tx2"/>
          </a:solidFill>
          <a:latin typeface="Arial Narrow" pitchFamily="1" charset="0"/>
        </a:defRPr>
      </a:lvl6pPr>
      <a:lvl7pPr marL="914400" algn="l" rtl="0" eaLnBrk="1" fontAlgn="base" hangingPunct="1">
        <a:spcBef>
          <a:spcPct val="0"/>
        </a:spcBef>
        <a:spcAft>
          <a:spcPct val="0"/>
        </a:spcAft>
        <a:defRPr sz="3400" b="1">
          <a:solidFill>
            <a:schemeClr val="tx2"/>
          </a:solidFill>
          <a:latin typeface="Arial Narrow" pitchFamily="1" charset="0"/>
        </a:defRPr>
      </a:lvl7pPr>
      <a:lvl8pPr marL="1371600" algn="l" rtl="0" eaLnBrk="1" fontAlgn="base" hangingPunct="1">
        <a:spcBef>
          <a:spcPct val="0"/>
        </a:spcBef>
        <a:spcAft>
          <a:spcPct val="0"/>
        </a:spcAft>
        <a:defRPr sz="3400" b="1">
          <a:solidFill>
            <a:schemeClr val="tx2"/>
          </a:solidFill>
          <a:latin typeface="Arial Narrow" pitchFamily="1" charset="0"/>
        </a:defRPr>
      </a:lvl8pPr>
      <a:lvl9pPr marL="1828800" algn="l" rtl="0" eaLnBrk="1" fontAlgn="base" hangingPunct="1">
        <a:spcBef>
          <a:spcPct val="0"/>
        </a:spcBef>
        <a:spcAft>
          <a:spcPct val="0"/>
        </a:spcAft>
        <a:defRPr sz="3400" b="1">
          <a:solidFill>
            <a:schemeClr val="tx2"/>
          </a:solidFill>
          <a:latin typeface="Arial Narrow" pitchFamily="1" charset="0"/>
        </a:defRPr>
      </a:lvl9pPr>
    </p:titleStyle>
    <p:bodyStyle>
      <a:lvl1pPr marL="342900" indent="-342900" algn="l" rtl="0" eaLnBrk="1" fontAlgn="base" hangingPunct="1">
        <a:spcBef>
          <a:spcPct val="20000"/>
        </a:spcBef>
        <a:spcAft>
          <a:spcPct val="0"/>
        </a:spcAft>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nathan.jacobson@ed.gov"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2.xml"/><Relationship Id="rId7" Type="http://schemas.openxmlformats.org/officeDocument/2006/relationships/diagramColors" Target="../diagrams/colors2.xml"/><Relationship Id="rId2" Type="http://schemas.openxmlformats.org/officeDocument/2006/relationships/slideLayout" Target="../slideLayouts/slideLayout30.xml"/><Relationship Id="rId1" Type="http://schemas.openxmlformats.org/officeDocument/2006/relationships/tags" Target="../tags/tag3.xml"/><Relationship Id="rId6" Type="http://schemas.openxmlformats.org/officeDocument/2006/relationships/diagramQuickStyle" Target="../diagrams/quickStyle2.xml"/><Relationship Id="rId11" Type="http://schemas.openxmlformats.org/officeDocument/2006/relationships/hyperlink" Target="http://ies.ed.gov/" TargetMode="External"/><Relationship Id="rId5" Type="http://schemas.openxmlformats.org/officeDocument/2006/relationships/diagramLayout" Target="../diagrams/layout2.xml"/><Relationship Id="rId10" Type="http://schemas.openxmlformats.org/officeDocument/2006/relationships/hyperlink" Target="https://ies.ed.gov/ncee/wwc" TargetMode="External"/><Relationship Id="rId4" Type="http://schemas.openxmlformats.org/officeDocument/2006/relationships/diagramData" Target="../diagrams/data2.xml"/><Relationship Id="rId9" Type="http://schemas.openxmlformats.org/officeDocument/2006/relationships/hyperlink" Target="http://ies.ed.gov/ncee/wwc/ReviewedStudi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ies.ed.gov/ncee/wwc/Handbooks"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4.emf"/><Relationship Id="rId4" Type="http://schemas.openxmlformats.org/officeDocument/2006/relationships/hyperlink" Target="https://ies.ed.gov/ncee/wwc/Reviewe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es.ed.gov/ncee/wwc/handbooks#protocol" TargetMode="External"/><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hyperlink" Target="https://ies.ed.gov/ncee/wwc/Protocol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es.ed.gov/ncee/wwc/Document/262" TargetMode="External"/><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hyperlink" Target="https://ies.ed.gov/ncee/wwc/Document/24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hyperlink" Target="https://www2.ed.gov/policy/fund/reg/edgarReg/edgar.html"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hyperlink" Target="https://ies.ed.gov/ncee/projects/evaluationTA.asp" TargetMode="External"/><Relationship Id="rId5" Type="http://schemas.openxmlformats.org/officeDocument/2006/relationships/hyperlink" Target="https://www2.ed.gov/policy/elsec/leg/essa/guidanceuseseinvestment.pdf" TargetMode="External"/><Relationship Id="rId4" Type="http://schemas.openxmlformats.org/officeDocument/2006/relationships/hyperlink" Target="https://ies.ed.gov/ncee/ww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jonathan.jacobson@ed.gov" TargetMode="External"/><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2.xml"/><Relationship Id="rId4" Type="http://schemas.openxmlformats.org/officeDocument/2006/relationships/hyperlink" Target="https://ies.ed.gov/pubsearch/pubsinfo.asp?pubid=REL201402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33375" y="902401"/>
            <a:ext cx="8489868" cy="4887562"/>
          </a:xfrm>
          <a:prstGeom prst="roundRect">
            <a:avLst>
              <a:gd name="adj" fmla="val 10000"/>
            </a:avLst>
          </a:prstGeom>
          <a:solidFill>
            <a:schemeClr val="bg1"/>
          </a:solidFill>
          <a:ln>
            <a:solidFill>
              <a:srgbClr val="00A94F"/>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itle 1"/>
          <p:cNvSpPr>
            <a:spLocks noGrp="1"/>
          </p:cNvSpPr>
          <p:nvPr>
            <p:ph type="ctrTitle"/>
          </p:nvPr>
        </p:nvSpPr>
        <p:spPr>
          <a:xfrm>
            <a:off x="333375" y="1194212"/>
            <a:ext cx="8489868" cy="4595751"/>
          </a:xfrm>
        </p:spPr>
        <p:txBody>
          <a:bodyPr>
            <a:normAutofit/>
          </a:bodyPr>
          <a:lstStyle/>
          <a:p>
            <a:r>
              <a:rPr lang="en-US" sz="4000" i="1" dirty="0" smtClean="0">
                <a:solidFill>
                  <a:schemeClr val="tx1"/>
                </a:solidFill>
                <a:latin typeface="Calibri" pitchFamily="34" charset="0"/>
              </a:rPr>
              <a:t>Understanding the</a:t>
            </a:r>
            <a:br>
              <a:rPr lang="en-US" sz="4000" i="1" dirty="0" smtClean="0">
                <a:solidFill>
                  <a:schemeClr val="tx1"/>
                </a:solidFill>
                <a:latin typeface="Calibri" pitchFamily="34" charset="0"/>
              </a:rPr>
            </a:br>
            <a:r>
              <a:rPr lang="en-US" sz="4000" i="1" dirty="0" smtClean="0">
                <a:solidFill>
                  <a:schemeClr val="tx1"/>
                </a:solidFill>
                <a:latin typeface="Calibri" pitchFamily="34" charset="0"/>
              </a:rPr>
              <a:t>Evidence Definitions Used for U. S. Department of Education Programs</a:t>
            </a:r>
            <a:r>
              <a:rPr lang="en-US" sz="2000" dirty="0" smtClean="0">
                <a:solidFill>
                  <a:schemeClr val="tx1"/>
                </a:solidFill>
                <a:latin typeface="Calibri" pitchFamily="34" charset="0"/>
              </a:rPr>
              <a:t/>
            </a:r>
            <a:br>
              <a:rPr lang="en-US" sz="2000" dirty="0" smtClean="0">
                <a:solidFill>
                  <a:schemeClr val="tx1"/>
                </a:solidFill>
                <a:latin typeface="Calibri" pitchFamily="34" charset="0"/>
              </a:rPr>
            </a:br>
            <a:r>
              <a:rPr lang="en-US" sz="2000" dirty="0" smtClean="0">
                <a:solidFill>
                  <a:schemeClr val="tx1"/>
                </a:solidFill>
                <a:latin typeface="Calibri" pitchFamily="34" charset="0"/>
              </a:rPr>
              <a:t/>
            </a:r>
            <a:br>
              <a:rPr lang="en-US" sz="2000" dirty="0" smtClean="0">
                <a:solidFill>
                  <a:schemeClr val="tx1"/>
                </a:solidFill>
                <a:latin typeface="Calibri" pitchFamily="34" charset="0"/>
              </a:rPr>
            </a:br>
            <a:r>
              <a:rPr lang="en-US" sz="1800" kern="1200" dirty="0" smtClean="0">
                <a:solidFill>
                  <a:prstClr val="black"/>
                </a:solidFill>
                <a:latin typeface="Calibri" pitchFamily="34" charset="0"/>
                <a:cs typeface="Arial" pitchFamily="34" charset="0"/>
              </a:rPr>
              <a:t>Jonathan </a:t>
            </a:r>
            <a:r>
              <a:rPr lang="en-US" sz="1800" kern="1200" dirty="0">
                <a:solidFill>
                  <a:prstClr val="black"/>
                </a:solidFill>
                <a:latin typeface="Calibri" pitchFamily="34" charset="0"/>
                <a:cs typeface="Arial" pitchFamily="34" charset="0"/>
              </a:rPr>
              <a:t>Jacobson, Ph.D.</a:t>
            </a:r>
            <a:br>
              <a:rPr lang="en-US" sz="1800" kern="1200" dirty="0">
                <a:solidFill>
                  <a:prstClr val="black"/>
                </a:solidFill>
                <a:latin typeface="Calibri" pitchFamily="34" charset="0"/>
                <a:cs typeface="Arial" pitchFamily="34" charset="0"/>
              </a:rPr>
            </a:br>
            <a:r>
              <a:rPr lang="en-US" sz="1800" kern="1200" dirty="0">
                <a:solidFill>
                  <a:prstClr val="black"/>
                </a:solidFill>
                <a:latin typeface="Calibri" pitchFamily="34" charset="0"/>
                <a:cs typeface="Arial" pitchFamily="34" charset="0"/>
                <a:hlinkClick r:id="rId3"/>
              </a:rPr>
              <a:t>jonathan.jacobson@ed.gov</a:t>
            </a:r>
            <a:r>
              <a:rPr lang="en-US" sz="1800" kern="1200" dirty="0">
                <a:solidFill>
                  <a:prstClr val="black"/>
                </a:solidFill>
                <a:latin typeface="Calibri" pitchFamily="34" charset="0"/>
                <a:cs typeface="Arial" pitchFamily="34" charset="0"/>
              </a:rPr>
              <a:t/>
            </a:r>
            <a:br>
              <a:rPr lang="en-US" sz="1800" kern="1200" dirty="0">
                <a:solidFill>
                  <a:prstClr val="black"/>
                </a:solidFill>
                <a:latin typeface="Calibri" pitchFamily="34" charset="0"/>
                <a:cs typeface="Arial" pitchFamily="34" charset="0"/>
              </a:rPr>
            </a:br>
            <a:r>
              <a:rPr lang="en-US" sz="1800" kern="1200" dirty="0">
                <a:solidFill>
                  <a:prstClr val="black"/>
                </a:solidFill>
                <a:latin typeface="Calibri" pitchFamily="34" charset="0"/>
                <a:cs typeface="Arial" pitchFamily="34" charset="0"/>
              </a:rPr>
              <a:t>Senior Research Scientist</a:t>
            </a:r>
            <a:br>
              <a:rPr lang="en-US" sz="1800" kern="1200" dirty="0">
                <a:solidFill>
                  <a:prstClr val="black"/>
                </a:solidFill>
                <a:latin typeface="Calibri" pitchFamily="34" charset="0"/>
                <a:cs typeface="Arial" pitchFamily="34" charset="0"/>
              </a:rPr>
            </a:br>
            <a:r>
              <a:rPr lang="en-US" sz="1800" i="1" kern="1200" dirty="0">
                <a:solidFill>
                  <a:prstClr val="black"/>
                </a:solidFill>
                <a:latin typeface="Calibri" pitchFamily="34" charset="0"/>
                <a:cs typeface="Arial" pitchFamily="34" charset="0"/>
              </a:rPr>
              <a:t>National Center for Education Evaluation and Regional Assistance (NCEE)</a:t>
            </a:r>
            <a:br>
              <a:rPr lang="en-US" sz="1800" i="1" kern="1200" dirty="0">
                <a:solidFill>
                  <a:prstClr val="black"/>
                </a:solidFill>
                <a:latin typeface="Calibri" pitchFamily="34" charset="0"/>
                <a:cs typeface="Arial" pitchFamily="34" charset="0"/>
              </a:rPr>
            </a:br>
            <a:r>
              <a:rPr lang="en-US" sz="1800" i="1" kern="1200" dirty="0">
                <a:solidFill>
                  <a:prstClr val="black"/>
                </a:solidFill>
                <a:latin typeface="Calibri" pitchFamily="34" charset="0"/>
                <a:cs typeface="Arial" pitchFamily="34" charset="0"/>
              </a:rPr>
              <a:t>Institute of Education </a:t>
            </a:r>
            <a:r>
              <a:rPr lang="en-US" sz="1800" i="1" kern="1200" dirty="0" smtClean="0">
                <a:solidFill>
                  <a:prstClr val="black"/>
                </a:solidFill>
                <a:latin typeface="Calibri" pitchFamily="34" charset="0"/>
                <a:cs typeface="Arial" pitchFamily="34" charset="0"/>
              </a:rPr>
              <a:t>Sciences, U. S. Department of Education</a:t>
            </a:r>
            <a:br>
              <a:rPr lang="en-US" sz="1800" i="1" kern="1200" dirty="0" smtClean="0">
                <a:solidFill>
                  <a:prstClr val="black"/>
                </a:solidFill>
                <a:latin typeface="Calibri" pitchFamily="34" charset="0"/>
                <a:cs typeface="Arial" pitchFamily="34" charset="0"/>
              </a:rPr>
            </a:br>
            <a:r>
              <a:rPr lang="en-US" sz="1800" kern="1200" dirty="0" smtClean="0">
                <a:solidFill>
                  <a:prstClr val="black"/>
                </a:solidFill>
                <a:latin typeface="Calibri" pitchFamily="34" charset="0"/>
                <a:cs typeface="Arial" pitchFamily="34" charset="0"/>
              </a:rPr>
              <a:t>April </a:t>
            </a:r>
            <a:r>
              <a:rPr lang="en-US" sz="1800" kern="1200" dirty="0" smtClean="0">
                <a:solidFill>
                  <a:prstClr val="black"/>
                </a:solidFill>
                <a:latin typeface="Calibri" pitchFamily="34" charset="0"/>
                <a:cs typeface="Arial" pitchFamily="34" charset="0"/>
              </a:rPr>
              <a:t>5, 2018</a:t>
            </a:r>
            <a:endParaRPr lang="en-US" sz="1800" dirty="0">
              <a:solidFill>
                <a:schemeClr val="tx1"/>
              </a:solidFill>
              <a:latin typeface="Calibri" pitchFamily="34" charset="0"/>
            </a:endParaRPr>
          </a:p>
        </p:txBody>
      </p:sp>
    </p:spTree>
    <p:extLst>
      <p:ext uri="{BB962C8B-B14F-4D97-AF65-F5344CB8AC3E}">
        <p14:creationId xmlns:p14="http://schemas.microsoft.com/office/powerpoint/2010/main" val="2930994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708" y="1379899"/>
            <a:ext cx="8656584" cy="4832092"/>
          </a:xfrm>
          <a:prstGeom prst="rect">
            <a:avLst/>
          </a:prstGeom>
          <a:noFill/>
        </p:spPr>
        <p:txBody>
          <a:bodyPr wrap="square" rtlCol="0">
            <a:spAutoFit/>
          </a:bodyPr>
          <a:lstStyle/>
          <a:p>
            <a:pPr>
              <a:buSzPct val="150000"/>
            </a:pPr>
            <a:r>
              <a:rPr lang="en-US" b="1" i="1" dirty="0" smtClean="0">
                <a:solidFill>
                  <a:schemeClr val="tx2"/>
                </a:solidFill>
                <a:latin typeface="Calibri" panose="020F0502020204030204" pitchFamily="34" charset="0"/>
              </a:rPr>
              <a:t>Promising evidence</a:t>
            </a:r>
            <a:r>
              <a:rPr lang="en-US" dirty="0" smtClean="0">
                <a:solidFill>
                  <a:srgbClr val="000000"/>
                </a:solidFill>
                <a:latin typeface="Calibri" panose="020F0502020204030204" pitchFamily="34" charset="0"/>
              </a:rPr>
              <a:t> comes from at least one study demonstrating a </a:t>
            </a:r>
            <a:r>
              <a:rPr lang="en-US" b="1" i="1" dirty="0" smtClean="0">
                <a:solidFill>
                  <a:srgbClr val="000000"/>
                </a:solidFill>
                <a:latin typeface="Calibri" panose="020F0502020204030204" pitchFamily="34" charset="0"/>
              </a:rPr>
              <a:t>statistically significant and positive effect</a:t>
            </a:r>
            <a:r>
              <a:rPr lang="en-US" dirty="0" smtClean="0">
                <a:solidFill>
                  <a:srgbClr val="000000"/>
                </a:solidFill>
                <a:latin typeface="Calibri" panose="020F0502020204030204" pitchFamily="34" charset="0"/>
              </a:rPr>
              <a:t> of the </a:t>
            </a:r>
            <a:r>
              <a:rPr lang="en-US" b="1" i="1" dirty="0" smtClean="0">
                <a:solidFill>
                  <a:srgbClr val="C00000"/>
                </a:solidFill>
                <a:latin typeface="Calibri" panose="020F0502020204030204" pitchFamily="34" charset="0"/>
              </a:rPr>
              <a:t>project component </a:t>
            </a:r>
            <a:r>
              <a:rPr lang="en-US" dirty="0" smtClean="0">
                <a:solidFill>
                  <a:srgbClr val="000000"/>
                </a:solidFill>
                <a:latin typeface="Calibri" panose="020F0502020204030204" pitchFamily="34" charset="0"/>
              </a:rPr>
              <a:t>[the </a:t>
            </a:r>
            <a:r>
              <a:rPr lang="en-US" u="sng" dirty="0" smtClean="0">
                <a:solidFill>
                  <a:srgbClr val="000000"/>
                </a:solidFill>
                <a:latin typeface="Calibri" panose="020F0502020204030204" pitchFamily="34" charset="0"/>
              </a:rPr>
              <a:t>intervention</a:t>
            </a:r>
            <a:r>
              <a:rPr lang="en-US" dirty="0" smtClean="0">
                <a:solidFill>
                  <a:srgbClr val="000000"/>
                </a:solidFill>
                <a:latin typeface="Calibri" panose="020F0502020204030204" pitchFamily="34" charset="0"/>
              </a:rPr>
              <a:t> or </a:t>
            </a:r>
            <a:r>
              <a:rPr lang="en-US" u="sng" dirty="0" smtClean="0">
                <a:solidFill>
                  <a:srgbClr val="000000"/>
                </a:solidFill>
                <a:latin typeface="Calibri" panose="020F0502020204030204" pitchFamily="34" charset="0"/>
              </a:rPr>
              <a:t>treatment</a:t>
            </a:r>
            <a:r>
              <a:rPr lang="en-US" dirty="0">
                <a:solidFill>
                  <a:srgbClr val="000000"/>
                </a:solidFill>
                <a:latin typeface="Calibri" panose="020F0502020204030204" pitchFamily="34" charset="0"/>
              </a:rPr>
              <a:t>]</a:t>
            </a:r>
            <a:r>
              <a:rPr lang="en-US" dirty="0" smtClean="0">
                <a:solidFill>
                  <a:srgbClr val="000000"/>
                </a:solidFill>
                <a:latin typeface="Calibri" panose="020F0502020204030204" pitchFamily="34" charset="0"/>
              </a:rPr>
              <a:t> on a </a:t>
            </a:r>
            <a:r>
              <a:rPr lang="en-US" b="1" i="1" dirty="0" smtClean="0">
                <a:solidFill>
                  <a:srgbClr val="0070C0"/>
                </a:solidFill>
                <a:latin typeface="Calibri" panose="020F0502020204030204" pitchFamily="34" charset="0"/>
              </a:rPr>
              <a:t>relevant outcome </a:t>
            </a:r>
            <a:r>
              <a:rPr lang="en-US" dirty="0" smtClean="0">
                <a:solidFill>
                  <a:srgbClr val="000000"/>
                </a:solidFill>
                <a:latin typeface="Calibri" panose="020F0502020204030204" pitchFamily="34" charset="0"/>
              </a:rPr>
              <a:t>based on any of the following </a:t>
            </a:r>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designs</a:t>
            </a:r>
          </a:p>
          <a:p>
            <a:pPr marL="285750" indent="-285750">
              <a:buSzPct val="150000"/>
              <a:buFont typeface="Arial" panose="020B0604020202020204" pitchFamily="34" charset="0"/>
              <a:buChar char="•"/>
            </a:pPr>
            <a:endParaRPr lang="en-US" dirty="0">
              <a:solidFill>
                <a:srgbClr val="000000"/>
              </a:solidFill>
              <a:latin typeface="Calibri" panose="020F0502020204030204" pitchFamily="34" charset="0"/>
            </a:endParaRPr>
          </a:p>
          <a:p>
            <a:pPr marL="742950" lvl="1" indent="-285750">
              <a:buSzPct val="150000"/>
              <a:buFont typeface="Arial" panose="020B0604020202020204" pitchFamily="34" charset="0"/>
              <a:buChar char="•"/>
            </a:pPr>
            <a:r>
              <a:rPr lang="en-US" dirty="0" smtClean="0">
                <a:solidFill>
                  <a:srgbClr val="000000"/>
                </a:solidFill>
                <a:latin typeface="Calibri" panose="020F0502020204030204" pitchFamily="34" charset="0"/>
              </a:rPr>
              <a:t>A </a:t>
            </a:r>
            <a:r>
              <a:rPr lang="en-US" dirty="0">
                <a:solidFill>
                  <a:srgbClr val="000000"/>
                </a:solidFill>
                <a:latin typeface="Calibri" panose="020F0502020204030204" pitchFamily="34" charset="0"/>
              </a:rPr>
              <a:t>well-designed, well-implemented  </a:t>
            </a:r>
            <a:r>
              <a:rPr lang="en-US" b="1" i="1" dirty="0">
                <a:solidFill>
                  <a:srgbClr val="000000"/>
                </a:solidFill>
                <a:latin typeface="Calibri" panose="020F0502020204030204" pitchFamily="34" charset="0"/>
              </a:rPr>
              <a:t>correlational study with statistical controls for selection bias</a:t>
            </a:r>
            <a:r>
              <a:rPr lang="en-US" dirty="0">
                <a:solidFill>
                  <a:srgbClr val="000000"/>
                </a:solidFill>
                <a:latin typeface="Calibri" panose="020F0502020204030204" pitchFamily="34" charset="0"/>
              </a:rPr>
              <a:t> (e.g., a study using regression methods to account for differences between a </a:t>
            </a:r>
            <a:r>
              <a:rPr lang="en-US" u="sng" dirty="0">
                <a:solidFill>
                  <a:srgbClr val="000000"/>
                </a:solidFill>
                <a:latin typeface="Calibri" panose="020F0502020204030204" pitchFamily="34" charset="0"/>
              </a:rPr>
              <a:t>treatment </a:t>
            </a:r>
            <a:r>
              <a:rPr lang="en-US" u="sng" dirty="0" smtClean="0">
                <a:solidFill>
                  <a:srgbClr val="000000"/>
                </a:solidFill>
                <a:latin typeface="Calibri" panose="020F0502020204030204" pitchFamily="34" charset="0"/>
              </a:rPr>
              <a:t>group</a:t>
            </a:r>
            <a:r>
              <a:rPr lang="en-US" dirty="0" smtClean="0">
                <a:solidFill>
                  <a:srgbClr val="000000"/>
                </a:solidFill>
                <a:latin typeface="Calibri" panose="020F0502020204030204" pitchFamily="34" charset="0"/>
              </a:rPr>
              <a:t> and </a:t>
            </a:r>
            <a:r>
              <a:rPr lang="en-US" dirty="0">
                <a:solidFill>
                  <a:srgbClr val="000000"/>
                </a:solidFill>
                <a:latin typeface="Calibri" panose="020F0502020204030204" pitchFamily="34" charset="0"/>
              </a:rPr>
              <a:t>a </a:t>
            </a:r>
            <a:r>
              <a:rPr lang="en-US" u="sng" dirty="0">
                <a:solidFill>
                  <a:srgbClr val="000000"/>
                </a:solidFill>
                <a:latin typeface="Calibri" panose="020F0502020204030204" pitchFamily="34" charset="0"/>
              </a:rPr>
              <a:t>comparison group</a:t>
            </a:r>
            <a:r>
              <a:rPr lang="en-US" u="sng" dirty="0" smtClean="0">
                <a:solidFill>
                  <a:srgbClr val="000000"/>
                </a:solidFill>
                <a:latin typeface="Calibri" panose="020F0502020204030204" pitchFamily="34" charset="0"/>
              </a:rPr>
              <a:t>)</a:t>
            </a:r>
          </a:p>
          <a:p>
            <a:pPr marL="742950" lvl="1" indent="-285750">
              <a:buSzPct val="150000"/>
              <a:buFont typeface="Arial" panose="020B0604020202020204" pitchFamily="34" charset="0"/>
              <a:buChar char="•"/>
            </a:pPr>
            <a:endParaRPr lang="en-US" dirty="0">
              <a:solidFill>
                <a:srgbClr val="000000"/>
              </a:solidFill>
              <a:latin typeface="Calibri" panose="020F0502020204030204" pitchFamily="34" charset="0"/>
            </a:endParaRPr>
          </a:p>
          <a:p>
            <a:pPr marL="742950" lvl="1" indent="-285750">
              <a:buSzPct val="150000"/>
              <a:buFont typeface="Arial" panose="020B0604020202020204" pitchFamily="34" charset="0"/>
              <a:buChar char="•"/>
            </a:pPr>
            <a:r>
              <a:rPr lang="en-US" dirty="0" smtClean="0">
                <a:solidFill>
                  <a:srgbClr val="000000"/>
                </a:solidFill>
                <a:latin typeface="Calibri" panose="020F0502020204030204" pitchFamily="34" charset="0"/>
              </a:rPr>
              <a:t>A </a:t>
            </a:r>
            <a:r>
              <a:rPr lang="en-US" b="1" i="1" dirty="0" smtClean="0">
                <a:solidFill>
                  <a:srgbClr val="000000"/>
                </a:solidFill>
                <a:latin typeface="Calibri" panose="020F0502020204030204" pitchFamily="34" charset="0"/>
              </a:rPr>
              <a:t>quasi-experimental design (QED) study </a:t>
            </a:r>
            <a:r>
              <a:rPr lang="en-US" dirty="0" smtClean="0">
                <a:solidFill>
                  <a:srgbClr val="000000"/>
                </a:solidFill>
                <a:latin typeface="Calibri" panose="020F0502020204030204" pitchFamily="34" charset="0"/>
              </a:rPr>
              <a:t>that is considered as good </a:t>
            </a:r>
            <a:r>
              <a:rPr lang="en-US" dirty="0" smtClean="0">
                <a:solidFill>
                  <a:srgbClr val="000000"/>
                </a:solidFill>
                <a:latin typeface="Calibri" panose="020F0502020204030204" pitchFamily="34" charset="0"/>
              </a:rPr>
              <a:t>as or </a:t>
            </a:r>
            <a:r>
              <a:rPr lang="en-US" dirty="0" smtClean="0">
                <a:solidFill>
                  <a:srgbClr val="000000"/>
                </a:solidFill>
                <a:latin typeface="Calibri" panose="020F0502020204030204" pitchFamily="34" charset="0"/>
              </a:rPr>
              <a:t>better for making causal inferences than a well-designed, well-implemented correlational study with statistical controls for selection bias</a:t>
            </a:r>
          </a:p>
          <a:p>
            <a:pPr marL="742950" lvl="1" indent="-285750">
              <a:buSzPct val="150000"/>
              <a:buFont typeface="Arial" panose="020B0604020202020204" pitchFamily="34" charset="0"/>
              <a:buChar char="•"/>
            </a:pPr>
            <a:endParaRPr lang="en-US" dirty="0">
              <a:solidFill>
                <a:srgbClr val="000000"/>
              </a:solidFill>
              <a:latin typeface="Calibri" panose="020F0502020204030204" pitchFamily="34" charset="0"/>
            </a:endParaRPr>
          </a:p>
          <a:p>
            <a:pPr marL="742950" lvl="1" indent="-285750">
              <a:buSzPct val="150000"/>
              <a:buFont typeface="Arial" panose="020B0604020202020204" pitchFamily="34" charset="0"/>
              <a:buChar char="•"/>
            </a:pPr>
            <a:r>
              <a:rPr lang="en-US" dirty="0">
                <a:solidFill>
                  <a:srgbClr val="000000"/>
                </a:solidFill>
                <a:latin typeface="Calibri" panose="020F0502020204030204" pitchFamily="34" charset="0"/>
              </a:rPr>
              <a:t>A </a:t>
            </a:r>
            <a:r>
              <a:rPr lang="en-US" b="1" i="1" dirty="0" smtClean="0">
                <a:solidFill>
                  <a:srgbClr val="000000"/>
                </a:solidFill>
                <a:latin typeface="Calibri" panose="020F0502020204030204" pitchFamily="34" charset="0"/>
              </a:rPr>
              <a:t>experimental </a:t>
            </a:r>
            <a:r>
              <a:rPr lang="en-US" b="1" i="1" dirty="0">
                <a:solidFill>
                  <a:srgbClr val="000000"/>
                </a:solidFill>
                <a:latin typeface="Calibri" panose="020F0502020204030204" pitchFamily="34" charset="0"/>
              </a:rPr>
              <a:t>study </a:t>
            </a:r>
            <a:r>
              <a:rPr lang="en-US" dirty="0" smtClean="0">
                <a:solidFill>
                  <a:srgbClr val="000000"/>
                </a:solidFill>
                <a:latin typeface="Calibri" panose="020F0502020204030204" pitchFamily="34" charset="0"/>
              </a:rPr>
              <a:t>that </a:t>
            </a:r>
            <a:r>
              <a:rPr lang="en-US" dirty="0">
                <a:solidFill>
                  <a:srgbClr val="000000"/>
                </a:solidFill>
                <a:latin typeface="Calibri" panose="020F0502020204030204" pitchFamily="34" charset="0"/>
              </a:rPr>
              <a:t>is considered as good </a:t>
            </a:r>
            <a:r>
              <a:rPr lang="en-US" dirty="0" smtClean="0">
                <a:solidFill>
                  <a:srgbClr val="000000"/>
                </a:solidFill>
                <a:latin typeface="Calibri" panose="020F0502020204030204" pitchFamily="34" charset="0"/>
              </a:rPr>
              <a:t>as or </a:t>
            </a:r>
            <a:r>
              <a:rPr lang="en-US" dirty="0">
                <a:solidFill>
                  <a:srgbClr val="000000"/>
                </a:solidFill>
                <a:latin typeface="Calibri" panose="020F0502020204030204" pitchFamily="34" charset="0"/>
              </a:rPr>
              <a:t>better </a:t>
            </a:r>
            <a:r>
              <a:rPr lang="en-US" dirty="0" smtClean="0">
                <a:solidFill>
                  <a:srgbClr val="000000"/>
                </a:solidFill>
                <a:latin typeface="Calibri" panose="020F0502020204030204" pitchFamily="34" charset="0"/>
              </a:rPr>
              <a:t>for making causal inferences than </a:t>
            </a:r>
            <a:r>
              <a:rPr lang="en-US" dirty="0">
                <a:solidFill>
                  <a:srgbClr val="000000"/>
                </a:solidFill>
                <a:latin typeface="Calibri" panose="020F0502020204030204" pitchFamily="34" charset="0"/>
              </a:rPr>
              <a:t>a well-designed, well-implemented correlational study with statistical controls for selection bias</a:t>
            </a:r>
          </a:p>
          <a:p>
            <a:pPr marL="742950" lvl="1" indent="-285750">
              <a:buSzPct val="150000"/>
              <a:buFont typeface="Arial" panose="020B0604020202020204" pitchFamily="34" charset="0"/>
              <a:buChar char="•"/>
            </a:pPr>
            <a:endParaRPr lang="en-US" dirty="0" smtClean="0">
              <a:solidFill>
                <a:srgbClr val="000000"/>
              </a:solidFill>
            </a:endParaRPr>
          </a:p>
          <a:p>
            <a:pPr marL="285750" indent="-285750">
              <a:buSzPct val="150000"/>
              <a:buFont typeface="Arial" panose="020B0604020202020204" pitchFamily="34" charset="0"/>
              <a:buChar char="•"/>
            </a:pPr>
            <a:endParaRPr lang="en-US" sz="2000" dirty="0">
              <a:solidFill>
                <a:srgbClr val="000000"/>
              </a:solidFill>
            </a:endParaRPr>
          </a:p>
        </p:txBody>
      </p:sp>
      <p:sp>
        <p:nvSpPr>
          <p:cNvPr id="13" name="Title 1"/>
          <p:cNvSpPr>
            <a:spLocks noGrp="1"/>
          </p:cNvSpPr>
          <p:nvPr>
            <p:ph type="title"/>
          </p:nvPr>
        </p:nvSpPr>
        <p:spPr>
          <a:xfrm>
            <a:off x="95003" y="762001"/>
            <a:ext cx="8942119" cy="457200"/>
          </a:xfrm>
        </p:spPr>
        <p:txBody>
          <a:bodyPr/>
          <a:lstStyle/>
          <a:p>
            <a:r>
              <a:rPr lang="en-US" sz="3200" dirty="0" smtClean="0">
                <a:solidFill>
                  <a:schemeClr val="tx1"/>
                </a:solidFill>
              </a:rPr>
              <a:t/>
            </a:r>
            <a:br>
              <a:rPr lang="en-US" sz="3200" dirty="0" smtClean="0">
                <a:solidFill>
                  <a:schemeClr val="tx1"/>
                </a:solidFill>
              </a:rPr>
            </a:br>
            <a:r>
              <a:rPr lang="en-US" sz="3200" dirty="0" smtClean="0">
                <a:solidFill>
                  <a:schemeClr val="tx1"/>
                </a:solidFill>
                <a:latin typeface="Calibri" panose="020F0502020204030204" pitchFamily="34" charset="0"/>
              </a:rPr>
              <a:t>Studies that Can Provide </a:t>
            </a:r>
            <a:r>
              <a:rPr lang="en-US" sz="3200" i="1" dirty="0" smtClean="0">
                <a:latin typeface="Calibri" panose="020F0502020204030204" pitchFamily="34" charset="0"/>
              </a:rPr>
              <a:t>Promising Evidence</a:t>
            </a:r>
            <a:r>
              <a:rPr lang="en-US" sz="3200" i="1" dirty="0" smtClean="0">
                <a:solidFill>
                  <a:srgbClr val="0070C0"/>
                </a:solidFill>
                <a:latin typeface="Calibri" panose="020F0502020204030204" pitchFamily="34" charset="0"/>
              </a:rPr>
              <a:t/>
            </a:r>
            <a:br>
              <a:rPr lang="en-US" sz="3200" i="1" dirty="0" smtClean="0">
                <a:solidFill>
                  <a:srgbClr val="0070C0"/>
                </a:solidFill>
                <a:latin typeface="Calibri" panose="020F0502020204030204" pitchFamily="34" charset="0"/>
              </a:rPr>
            </a:br>
            <a:endParaRPr lang="en-US" sz="3200" b="0" dirty="0">
              <a:solidFill>
                <a:schemeClr val="tx1"/>
              </a:solidFill>
              <a:latin typeface="Calibri" panose="020F0502020204030204" pitchFamily="34" charset="0"/>
            </a:endParaRPr>
          </a:p>
        </p:txBody>
      </p:sp>
      <p:sp>
        <p:nvSpPr>
          <p:cNvPr id="6"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solidFill>
                  <a:srgbClr val="000000"/>
                </a:solidFill>
              </a:rPr>
              <a:pPr algn="ctr">
                <a:defRPr/>
              </a:pPr>
              <a:t>10</a:t>
            </a:fld>
            <a:endParaRPr lang="en-US" dirty="0">
              <a:solidFill>
                <a:srgbClr val="000000"/>
              </a:solidFill>
            </a:endParaRPr>
          </a:p>
        </p:txBody>
      </p:sp>
      <p:sp>
        <p:nvSpPr>
          <p:cNvPr id="7" name="TextBox 6"/>
          <p:cNvSpPr txBox="1"/>
          <p:nvPr/>
        </p:nvSpPr>
        <p:spPr>
          <a:xfrm>
            <a:off x="5474525" y="6027325"/>
            <a:ext cx="2659639" cy="646331"/>
          </a:xfrm>
          <a:prstGeom prst="rect">
            <a:avLst/>
          </a:prstGeom>
          <a:noFill/>
        </p:spPr>
        <p:txBody>
          <a:bodyPr wrap="none" rtlCol="0">
            <a:spAutoFit/>
          </a:bodyPr>
          <a:lstStyle/>
          <a:p>
            <a:r>
              <a:rPr lang="en-US" b="1" dirty="0" smtClean="0">
                <a:solidFill>
                  <a:srgbClr val="000000"/>
                </a:solidFill>
                <a:latin typeface="Calibri" panose="020F0502020204030204" pitchFamily="34" charset="0"/>
              </a:rPr>
              <a:t>Sources: 20 USC 7801 (21)</a:t>
            </a:r>
          </a:p>
          <a:p>
            <a:r>
              <a:rPr lang="en-US" b="1" dirty="0">
                <a:solidFill>
                  <a:srgbClr val="000000"/>
                </a:solidFill>
                <a:latin typeface="Calibri" panose="020F0502020204030204" pitchFamily="34" charset="0"/>
              </a:rPr>
              <a:t>a</a:t>
            </a:r>
            <a:r>
              <a:rPr lang="en-US" b="1" dirty="0" smtClean="0">
                <a:solidFill>
                  <a:srgbClr val="000000"/>
                </a:solidFill>
                <a:latin typeface="Calibri" panose="020F0502020204030204" pitchFamily="34" charset="0"/>
              </a:rPr>
              <a:t>nd 34 CFR 77.1</a:t>
            </a:r>
            <a:endParaRPr lang="en-U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997228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708" y="1220411"/>
            <a:ext cx="8656584" cy="5016758"/>
          </a:xfrm>
          <a:prstGeom prst="rect">
            <a:avLst/>
          </a:prstGeom>
          <a:noFill/>
        </p:spPr>
        <p:txBody>
          <a:bodyPr wrap="square" rtlCol="0">
            <a:spAutoFit/>
          </a:bodyPr>
          <a:lstStyle/>
          <a:p>
            <a:pPr>
              <a:buSzPct val="150000"/>
            </a:pPr>
            <a:r>
              <a:rPr lang="en-US" sz="2000" b="1" i="1" dirty="0" smtClean="0">
                <a:solidFill>
                  <a:srgbClr val="7030A0"/>
                </a:solidFill>
                <a:latin typeface="Calibri" panose="020F0502020204030204" pitchFamily="34" charset="0"/>
              </a:rPr>
              <a:t>Evidence that demonstrates a rationale</a:t>
            </a:r>
            <a:r>
              <a:rPr lang="en-US" sz="2000" dirty="0" smtClean="0">
                <a:solidFill>
                  <a:srgbClr val="000000"/>
                </a:solidFill>
                <a:latin typeface="Calibri" panose="020F0502020204030204" pitchFamily="34" charset="0"/>
              </a:rPr>
              <a:t> includes high-quality </a:t>
            </a:r>
            <a:r>
              <a:rPr lang="en-US" sz="2000" dirty="0" smtClean="0">
                <a:solidFill>
                  <a:srgbClr val="000000"/>
                </a:solidFill>
                <a:latin typeface="Calibri" panose="020F0502020204030204" pitchFamily="34" charset="0"/>
              </a:rPr>
              <a:t>research or evaluation </a:t>
            </a:r>
            <a:r>
              <a:rPr lang="en-US" sz="2000" dirty="0" smtClean="0">
                <a:solidFill>
                  <a:srgbClr val="000000"/>
                </a:solidFill>
                <a:latin typeface="Calibri" panose="020F0502020204030204" pitchFamily="34" charset="0"/>
              </a:rPr>
              <a:t>findings from one or more studies indicating that a </a:t>
            </a:r>
            <a:r>
              <a:rPr lang="en-US" sz="2000" b="1" i="1" dirty="0" smtClean="0">
                <a:solidFill>
                  <a:srgbClr val="C00000"/>
                </a:solidFill>
                <a:latin typeface="Calibri" panose="020F0502020204030204" pitchFamily="34" charset="0"/>
              </a:rPr>
              <a:t>project component  </a:t>
            </a:r>
            <a:r>
              <a:rPr lang="en-US" sz="2000" dirty="0" smtClean="0">
                <a:solidFill>
                  <a:srgbClr val="000000"/>
                </a:solidFill>
                <a:latin typeface="Calibri" panose="020F0502020204030204" pitchFamily="34" charset="0"/>
              </a:rPr>
              <a:t>[</a:t>
            </a:r>
            <a:r>
              <a:rPr lang="en-US" sz="2000" dirty="0">
                <a:solidFill>
                  <a:srgbClr val="000000"/>
                </a:solidFill>
                <a:latin typeface="Calibri" panose="020F0502020204030204" pitchFamily="34" charset="0"/>
              </a:rPr>
              <a:t>the </a:t>
            </a:r>
            <a:r>
              <a:rPr lang="en-US" sz="2000" u="sng" dirty="0">
                <a:solidFill>
                  <a:srgbClr val="000000"/>
                </a:solidFill>
                <a:latin typeface="Calibri" panose="020F0502020204030204" pitchFamily="34" charset="0"/>
              </a:rPr>
              <a:t>intervention</a:t>
            </a:r>
            <a:r>
              <a:rPr lang="en-US" sz="2000" dirty="0">
                <a:solidFill>
                  <a:srgbClr val="000000"/>
                </a:solidFill>
                <a:latin typeface="Calibri" panose="020F0502020204030204" pitchFamily="34" charset="0"/>
              </a:rPr>
              <a:t> or </a:t>
            </a:r>
            <a:r>
              <a:rPr lang="en-US" sz="2000" u="sng" dirty="0" smtClean="0">
                <a:solidFill>
                  <a:srgbClr val="000000"/>
                </a:solidFill>
                <a:latin typeface="Calibri" panose="020F0502020204030204" pitchFamily="34" charset="0"/>
              </a:rPr>
              <a:t>treatment</a:t>
            </a:r>
            <a:r>
              <a:rPr lang="en-US" sz="2000" dirty="0" smtClean="0">
                <a:solidFill>
                  <a:srgbClr val="000000"/>
                </a:solidFill>
                <a:latin typeface="Calibri" panose="020F0502020204030204" pitchFamily="34" charset="0"/>
              </a:rPr>
              <a:t>] is likely to improve a student outcome or other </a:t>
            </a:r>
            <a:r>
              <a:rPr lang="en-US" sz="2000" b="1" i="1" dirty="0" smtClean="0">
                <a:solidFill>
                  <a:srgbClr val="0070C0"/>
                </a:solidFill>
                <a:latin typeface="Calibri" panose="020F0502020204030204" pitchFamily="34" charset="0"/>
              </a:rPr>
              <a:t>relevant outcome</a:t>
            </a:r>
            <a:r>
              <a:rPr lang="en-US" sz="2000" dirty="0" smtClean="0">
                <a:latin typeface="Calibri" panose="020F0502020204030204" pitchFamily="34" charset="0"/>
              </a:rPr>
              <a:t>.  Such evidence could include favorable findings from</a:t>
            </a:r>
            <a:endParaRPr lang="en-US" sz="2000" i="1" dirty="0" smtClean="0">
              <a:solidFill>
                <a:srgbClr val="0070C0"/>
              </a:solidFill>
              <a:latin typeface="Calibri" panose="020F0502020204030204" pitchFamily="34" charset="0"/>
            </a:endParaRPr>
          </a:p>
          <a:p>
            <a:pPr>
              <a:buSzPct val="150000"/>
            </a:pPr>
            <a:endParaRPr lang="en-US" sz="2000" dirty="0">
              <a:solidFill>
                <a:srgbClr val="000000"/>
              </a:solidFill>
              <a:latin typeface="Calibri" panose="020F0502020204030204" pitchFamily="34" charset="0"/>
            </a:endParaRPr>
          </a:p>
          <a:p>
            <a:pPr marL="800100" lvl="1" indent="-342900">
              <a:buSzPct val="150000"/>
              <a:buFont typeface="Arial" panose="020B0604020202020204" pitchFamily="34" charset="0"/>
              <a:buChar char="•"/>
            </a:pPr>
            <a:r>
              <a:rPr lang="en-US" sz="2000" dirty="0" smtClean="0">
                <a:solidFill>
                  <a:srgbClr val="000000"/>
                </a:solidFill>
                <a:latin typeface="Calibri" panose="020F0502020204030204" pitchFamily="34" charset="0"/>
              </a:rPr>
              <a:t>an </a:t>
            </a:r>
            <a:r>
              <a:rPr lang="en-US" sz="2000" b="1" i="1" dirty="0" smtClean="0">
                <a:solidFill>
                  <a:srgbClr val="000000"/>
                </a:solidFill>
                <a:latin typeface="Calibri" panose="020F0502020204030204" pitchFamily="34" charset="0"/>
              </a:rPr>
              <a:t>experimental study</a:t>
            </a:r>
            <a:r>
              <a:rPr lang="en-US" sz="2000" dirty="0" smtClean="0">
                <a:solidFill>
                  <a:srgbClr val="000000"/>
                </a:solidFill>
                <a:latin typeface="Calibri" panose="020F0502020204030204" pitchFamily="34" charset="0"/>
              </a:rPr>
              <a:t>,</a:t>
            </a:r>
          </a:p>
          <a:p>
            <a:pPr marL="800100" lvl="1" indent="-342900">
              <a:buSzPct val="150000"/>
              <a:buFont typeface="Arial" panose="020B0604020202020204" pitchFamily="34" charset="0"/>
              <a:buChar char="•"/>
            </a:pPr>
            <a:endParaRPr lang="en-US" sz="2000" dirty="0">
              <a:solidFill>
                <a:srgbClr val="000000"/>
              </a:solidFill>
              <a:latin typeface="Calibri" panose="020F0502020204030204" pitchFamily="34" charset="0"/>
            </a:endParaRPr>
          </a:p>
          <a:p>
            <a:pPr marL="800100" lvl="1" indent="-342900">
              <a:buSzPct val="150000"/>
              <a:buFont typeface="Arial" panose="020B0604020202020204" pitchFamily="34" charset="0"/>
              <a:buChar char="•"/>
            </a:pPr>
            <a:r>
              <a:rPr lang="en-US" sz="2000" dirty="0" smtClean="0">
                <a:solidFill>
                  <a:srgbClr val="000000"/>
                </a:solidFill>
                <a:latin typeface="Calibri" panose="020F0502020204030204" pitchFamily="34" charset="0"/>
              </a:rPr>
              <a:t>a </a:t>
            </a:r>
            <a:r>
              <a:rPr lang="en-US" sz="2000" b="1" i="1" dirty="0" smtClean="0">
                <a:solidFill>
                  <a:srgbClr val="000000"/>
                </a:solidFill>
                <a:latin typeface="Calibri" panose="020F0502020204030204" pitchFamily="34" charset="0"/>
              </a:rPr>
              <a:t>quasi-experimental design</a:t>
            </a:r>
            <a:r>
              <a:rPr lang="en-US" sz="2000" dirty="0" smtClean="0">
                <a:solidFill>
                  <a:srgbClr val="000000"/>
                </a:solidFill>
                <a:latin typeface="Calibri" panose="020F0502020204030204" pitchFamily="34" charset="0"/>
              </a:rPr>
              <a:t> study,</a:t>
            </a:r>
          </a:p>
          <a:p>
            <a:pPr marL="800100" lvl="1" indent="-342900">
              <a:buSzPct val="150000"/>
              <a:buFont typeface="Arial" panose="020B0604020202020204" pitchFamily="34" charset="0"/>
              <a:buChar char="•"/>
            </a:pPr>
            <a:endParaRPr lang="en-US" sz="2000" dirty="0">
              <a:solidFill>
                <a:srgbClr val="000000"/>
              </a:solidFill>
              <a:latin typeface="Calibri" panose="020F0502020204030204" pitchFamily="34" charset="0"/>
            </a:endParaRPr>
          </a:p>
          <a:p>
            <a:pPr marL="800100" lvl="1" indent="-342900">
              <a:buSzPct val="150000"/>
              <a:buFont typeface="Arial" panose="020B0604020202020204" pitchFamily="34" charset="0"/>
              <a:buChar char="•"/>
            </a:pPr>
            <a:r>
              <a:rPr lang="en-US" sz="2000" dirty="0" smtClean="0">
                <a:solidFill>
                  <a:srgbClr val="000000"/>
                </a:solidFill>
                <a:latin typeface="Calibri" panose="020F0502020204030204" pitchFamily="34" charset="0"/>
              </a:rPr>
              <a:t>a </a:t>
            </a:r>
            <a:r>
              <a:rPr lang="en-US" sz="2000" b="1" i="1" dirty="0" smtClean="0">
                <a:solidFill>
                  <a:srgbClr val="000000"/>
                </a:solidFill>
                <a:latin typeface="Calibri" panose="020F0502020204030204" pitchFamily="34" charset="0"/>
              </a:rPr>
              <a:t>correlational study with statistical controls for selection bias</a:t>
            </a:r>
            <a:r>
              <a:rPr lang="en-US" sz="2000" dirty="0" smtClean="0">
                <a:solidFill>
                  <a:srgbClr val="000000"/>
                </a:solidFill>
                <a:latin typeface="Calibri" panose="020F0502020204030204" pitchFamily="34" charset="0"/>
              </a:rPr>
              <a:t>, or</a:t>
            </a:r>
            <a:endParaRPr lang="en-US" sz="2000" u="sng" dirty="0">
              <a:solidFill>
                <a:srgbClr val="000000"/>
              </a:solidFill>
              <a:latin typeface="Calibri" panose="020F0502020204030204" pitchFamily="34" charset="0"/>
            </a:endParaRPr>
          </a:p>
          <a:p>
            <a:pPr marL="800100" lvl="1" indent="-342900">
              <a:buSzPct val="150000"/>
              <a:buFont typeface="Arial" panose="020B0604020202020204" pitchFamily="34" charset="0"/>
              <a:buChar char="•"/>
            </a:pPr>
            <a:endParaRPr lang="en-US" sz="2000" dirty="0">
              <a:solidFill>
                <a:srgbClr val="000000"/>
              </a:solidFill>
              <a:latin typeface="Calibri" panose="020F0502020204030204" pitchFamily="34" charset="0"/>
            </a:endParaRPr>
          </a:p>
          <a:p>
            <a:pPr marL="800100" lvl="1" indent="-342900">
              <a:buSzPct val="150000"/>
              <a:buFont typeface="Arial" panose="020B0604020202020204" pitchFamily="34" charset="0"/>
              <a:buChar char="•"/>
            </a:pPr>
            <a:r>
              <a:rPr lang="en-US" sz="2000" dirty="0" smtClean="0">
                <a:solidFill>
                  <a:srgbClr val="000000"/>
                </a:solidFill>
                <a:latin typeface="Calibri" panose="020F0502020204030204" pitchFamily="34" charset="0"/>
              </a:rPr>
              <a:t>some </a:t>
            </a:r>
            <a:r>
              <a:rPr lang="en-US" sz="2000" dirty="0" smtClean="0">
                <a:solidFill>
                  <a:srgbClr val="000000"/>
                </a:solidFill>
                <a:latin typeface="Calibri" panose="020F0502020204030204" pitchFamily="34" charset="0"/>
              </a:rPr>
              <a:t>other </a:t>
            </a:r>
            <a:r>
              <a:rPr lang="en-US" sz="2000" b="1" i="1" dirty="0" smtClean="0">
                <a:solidFill>
                  <a:srgbClr val="000000"/>
                </a:solidFill>
                <a:latin typeface="Calibri" panose="020F0502020204030204" pitchFamily="34" charset="0"/>
              </a:rPr>
              <a:t>high-quality </a:t>
            </a:r>
            <a:r>
              <a:rPr lang="en-US" sz="2000" b="1" i="1" dirty="0" smtClean="0">
                <a:solidFill>
                  <a:srgbClr val="000000"/>
                </a:solidFill>
                <a:latin typeface="Calibri" panose="020F0502020204030204" pitchFamily="34" charset="0"/>
              </a:rPr>
              <a:t>research study or evaluation.</a:t>
            </a:r>
            <a:endParaRPr lang="en-US" sz="2000" dirty="0" smtClean="0">
              <a:solidFill>
                <a:srgbClr val="000000"/>
              </a:solidFill>
              <a:latin typeface="Calibri" panose="020F0502020204030204" pitchFamily="34" charset="0"/>
            </a:endParaRPr>
          </a:p>
          <a:p>
            <a:pPr marL="742950" lvl="1" indent="-285750">
              <a:buSzPct val="150000"/>
              <a:buFont typeface="Arial" panose="020B0604020202020204" pitchFamily="34" charset="0"/>
              <a:buChar char="•"/>
            </a:pPr>
            <a:endParaRPr lang="en-US" sz="2000" dirty="0">
              <a:solidFill>
                <a:srgbClr val="000000"/>
              </a:solidFill>
              <a:latin typeface="Calibri" panose="020F0502020204030204" pitchFamily="34" charset="0"/>
            </a:endParaRPr>
          </a:p>
          <a:p>
            <a:pPr>
              <a:buSzPct val="150000"/>
            </a:pPr>
            <a:r>
              <a:rPr lang="en-US" sz="2000" dirty="0" smtClean="0">
                <a:solidFill>
                  <a:srgbClr val="000000"/>
                </a:solidFill>
                <a:latin typeface="Calibri" panose="020F0502020204030204" pitchFamily="34" charset="0"/>
              </a:rPr>
              <a:t>The findings in question </a:t>
            </a:r>
            <a:r>
              <a:rPr lang="en-US" sz="2000" dirty="0" smtClean="0">
                <a:solidFill>
                  <a:srgbClr val="000000"/>
                </a:solidFill>
                <a:latin typeface="Calibri" panose="020F0502020204030204" pitchFamily="34" charset="0"/>
              </a:rPr>
              <a:t>need to be </a:t>
            </a:r>
            <a:r>
              <a:rPr lang="en-US" sz="2000" b="1" i="1" dirty="0" smtClean="0">
                <a:solidFill>
                  <a:srgbClr val="000000"/>
                </a:solidFill>
                <a:latin typeface="Calibri" panose="020F0502020204030204" pitchFamily="34" charset="0"/>
              </a:rPr>
              <a:t>positive</a:t>
            </a:r>
            <a:r>
              <a:rPr lang="en-US" sz="2000" dirty="0" smtClean="0">
                <a:solidFill>
                  <a:srgbClr val="000000"/>
                </a:solidFill>
                <a:latin typeface="Calibri" panose="020F0502020204030204" pitchFamily="34" charset="0"/>
              </a:rPr>
              <a:t> [favorable</a:t>
            </a:r>
            <a:r>
              <a:rPr lang="en-US" sz="2000" dirty="0">
                <a:solidFill>
                  <a:srgbClr val="000000"/>
                </a:solidFill>
                <a:latin typeface="Calibri" panose="020F0502020204030204" pitchFamily="34" charset="0"/>
              </a:rPr>
              <a:t>]</a:t>
            </a:r>
            <a:r>
              <a:rPr lang="en-US" sz="2000" dirty="0" smtClean="0">
                <a:solidFill>
                  <a:srgbClr val="000000"/>
                </a:solidFill>
                <a:latin typeface="Calibri" panose="020F0502020204030204" pitchFamily="34" charset="0"/>
              </a:rPr>
              <a:t> but do </a:t>
            </a:r>
            <a:r>
              <a:rPr lang="en-US" sz="2000" b="1" i="1" dirty="0" smtClean="0">
                <a:solidFill>
                  <a:srgbClr val="000000"/>
                </a:solidFill>
                <a:latin typeface="Calibri" panose="020F0502020204030204" pitchFamily="34" charset="0"/>
              </a:rPr>
              <a:t>not</a:t>
            </a:r>
            <a:r>
              <a:rPr lang="en-US" sz="2000" dirty="0" smtClean="0">
                <a:solidFill>
                  <a:srgbClr val="000000"/>
                </a:solidFill>
                <a:latin typeface="Calibri" panose="020F0502020204030204" pitchFamily="34" charset="0"/>
              </a:rPr>
              <a:t> need to be statistically significant.</a:t>
            </a:r>
          </a:p>
          <a:p>
            <a:pPr marL="285750" indent="-285750">
              <a:buSzPct val="150000"/>
              <a:buFont typeface="Arial" panose="020B0604020202020204" pitchFamily="34" charset="0"/>
              <a:buChar char="•"/>
            </a:pPr>
            <a:endParaRPr lang="en-US" sz="2000" dirty="0">
              <a:solidFill>
                <a:srgbClr val="000000"/>
              </a:solidFill>
            </a:endParaRPr>
          </a:p>
        </p:txBody>
      </p:sp>
      <p:sp>
        <p:nvSpPr>
          <p:cNvPr id="13" name="Title 1"/>
          <p:cNvSpPr>
            <a:spLocks noGrp="1"/>
          </p:cNvSpPr>
          <p:nvPr>
            <p:ph type="title"/>
          </p:nvPr>
        </p:nvSpPr>
        <p:spPr>
          <a:xfrm>
            <a:off x="95003" y="762001"/>
            <a:ext cx="8942119" cy="457200"/>
          </a:xfrm>
        </p:spPr>
        <p:txBody>
          <a:bodyPr/>
          <a:lstStyle/>
          <a:p>
            <a:r>
              <a:rPr lang="en-US" sz="3200" dirty="0" smtClean="0">
                <a:solidFill>
                  <a:schemeClr val="tx1"/>
                </a:solidFill>
              </a:rPr>
              <a:t/>
            </a:r>
            <a:br>
              <a:rPr lang="en-US" sz="3200" dirty="0" smtClean="0">
                <a:solidFill>
                  <a:schemeClr val="tx1"/>
                </a:solidFill>
              </a:rPr>
            </a:br>
            <a:r>
              <a:rPr lang="en-US" sz="3200" dirty="0" smtClean="0">
                <a:solidFill>
                  <a:schemeClr val="tx1"/>
                </a:solidFill>
                <a:latin typeface="Calibri" panose="020F0502020204030204" pitchFamily="34" charset="0"/>
              </a:rPr>
              <a:t>Studies that Can </a:t>
            </a:r>
            <a:r>
              <a:rPr lang="en-US" sz="3200" i="1" dirty="0" smtClean="0">
                <a:solidFill>
                  <a:srgbClr val="7030A0"/>
                </a:solidFill>
                <a:latin typeface="Calibri" panose="020F0502020204030204" pitchFamily="34" charset="0"/>
              </a:rPr>
              <a:t>Demonstrate a Rationale</a:t>
            </a:r>
            <a:r>
              <a:rPr lang="en-US" sz="3200" i="1" dirty="0" smtClean="0">
                <a:solidFill>
                  <a:srgbClr val="0070C0"/>
                </a:solidFill>
                <a:latin typeface="Calibri" panose="020F0502020204030204" pitchFamily="34" charset="0"/>
              </a:rPr>
              <a:t/>
            </a:r>
            <a:br>
              <a:rPr lang="en-US" sz="3200" i="1" dirty="0" smtClean="0">
                <a:solidFill>
                  <a:srgbClr val="0070C0"/>
                </a:solidFill>
                <a:latin typeface="Calibri" panose="020F0502020204030204" pitchFamily="34" charset="0"/>
              </a:rPr>
            </a:br>
            <a:endParaRPr lang="en-US" sz="3200" b="0" dirty="0">
              <a:solidFill>
                <a:schemeClr val="tx1"/>
              </a:solidFill>
              <a:latin typeface="Calibri" panose="020F0502020204030204" pitchFamily="34" charset="0"/>
            </a:endParaRPr>
          </a:p>
        </p:txBody>
      </p:sp>
      <p:sp>
        <p:nvSpPr>
          <p:cNvPr id="6"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solidFill>
                  <a:srgbClr val="000000"/>
                </a:solidFill>
              </a:rPr>
              <a:pPr algn="ctr">
                <a:defRPr/>
              </a:pPr>
              <a:t>11</a:t>
            </a:fld>
            <a:endParaRPr lang="en-US" dirty="0">
              <a:solidFill>
                <a:srgbClr val="000000"/>
              </a:solidFill>
            </a:endParaRPr>
          </a:p>
        </p:txBody>
      </p:sp>
      <p:sp>
        <p:nvSpPr>
          <p:cNvPr id="7" name="TextBox 6"/>
          <p:cNvSpPr txBox="1"/>
          <p:nvPr/>
        </p:nvSpPr>
        <p:spPr>
          <a:xfrm>
            <a:off x="5474525" y="6027325"/>
            <a:ext cx="2659639" cy="646331"/>
          </a:xfrm>
          <a:prstGeom prst="rect">
            <a:avLst/>
          </a:prstGeom>
          <a:noFill/>
        </p:spPr>
        <p:txBody>
          <a:bodyPr wrap="none" rtlCol="0">
            <a:spAutoFit/>
          </a:bodyPr>
          <a:lstStyle/>
          <a:p>
            <a:r>
              <a:rPr lang="en-US" b="1" dirty="0" smtClean="0">
                <a:solidFill>
                  <a:srgbClr val="000000"/>
                </a:solidFill>
                <a:latin typeface="Calibri" panose="020F0502020204030204" pitchFamily="34" charset="0"/>
              </a:rPr>
              <a:t>Sources: 20 USC 7801 (21)</a:t>
            </a:r>
          </a:p>
          <a:p>
            <a:r>
              <a:rPr lang="en-US" b="1" dirty="0">
                <a:solidFill>
                  <a:srgbClr val="000000"/>
                </a:solidFill>
                <a:latin typeface="Calibri" panose="020F0502020204030204" pitchFamily="34" charset="0"/>
              </a:rPr>
              <a:t>a</a:t>
            </a:r>
            <a:r>
              <a:rPr lang="en-US" b="1" dirty="0" smtClean="0">
                <a:solidFill>
                  <a:srgbClr val="000000"/>
                </a:solidFill>
                <a:latin typeface="Calibri" panose="020F0502020204030204" pitchFamily="34" charset="0"/>
              </a:rPr>
              <a:t>nd EDGAR, 34 CFR 77.1</a:t>
            </a:r>
            <a:endParaRPr lang="en-U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61841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991600" cy="681487"/>
          </a:xfrm>
        </p:spPr>
        <p:txBody>
          <a:bodyPr>
            <a:noAutofit/>
          </a:bodyPr>
          <a:lstStyle/>
          <a:p>
            <a:r>
              <a:rPr lang="en-US" b="1" dirty="0" smtClean="0">
                <a:solidFill>
                  <a:schemeClr val="tx1"/>
                </a:solidFill>
                <a:latin typeface="Calibri" panose="020F0502020204030204" pitchFamily="34" charset="0"/>
              </a:rPr>
              <a:t>The Role of the </a:t>
            </a:r>
            <a:r>
              <a:rPr lang="en-US" b="1" i="1" dirty="0" smtClean="0">
                <a:solidFill>
                  <a:schemeClr val="tx1"/>
                </a:solidFill>
                <a:latin typeface="Calibri" panose="020F0502020204030204" pitchFamily="34" charset="0"/>
              </a:rPr>
              <a:t>WWC</a:t>
            </a:r>
            <a:r>
              <a:rPr lang="en-US" dirty="0" smtClean="0">
                <a:solidFill>
                  <a:srgbClr val="000000"/>
                </a:solidFill>
                <a:latin typeface="Calibri" panose="020F0502020204030204" pitchFamily="34" charset="0"/>
              </a:rPr>
              <a:t> in Identifying </a:t>
            </a:r>
            <a:r>
              <a:rPr lang="en-US" i="1" dirty="0" smtClean="0">
                <a:solidFill>
                  <a:srgbClr val="000000"/>
                </a:solidFill>
                <a:latin typeface="Calibri" panose="020F0502020204030204" pitchFamily="34" charset="0"/>
              </a:rPr>
              <a:t>Well-Designed</a:t>
            </a:r>
            <a:r>
              <a:rPr lang="en-US" dirty="0" smtClean="0">
                <a:solidFill>
                  <a:srgbClr val="000000"/>
                </a:solidFill>
                <a:latin typeface="Calibri" panose="020F0502020204030204" pitchFamily="34" charset="0"/>
              </a:rPr>
              <a:t> and </a:t>
            </a:r>
            <a:r>
              <a:rPr lang="en-US" i="1" dirty="0" smtClean="0">
                <a:solidFill>
                  <a:srgbClr val="000000"/>
                </a:solidFill>
                <a:latin typeface="Calibri" panose="020F0502020204030204" pitchFamily="34" charset="0"/>
              </a:rPr>
              <a:t>Well-Implemented</a:t>
            </a:r>
            <a:r>
              <a:rPr lang="en-US" dirty="0" smtClean="0">
                <a:solidFill>
                  <a:srgbClr val="000000"/>
                </a:solidFill>
                <a:latin typeface="Calibri" panose="020F0502020204030204" pitchFamily="34" charset="0"/>
              </a:rPr>
              <a:t> Experimental Studies and QEDs </a:t>
            </a:r>
            <a:endParaRPr lang="en-US" b="1" dirty="0">
              <a:solidFill>
                <a:schemeClr val="tx1"/>
              </a:solidFill>
              <a:latin typeface="Calibri" panose="020F0502020204030204" pitchFamily="34" charset="0"/>
            </a:endParaRPr>
          </a:p>
        </p:txBody>
      </p:sp>
      <p:sp>
        <p:nvSpPr>
          <p:cNvPr id="6" name="Content Placeholder 1"/>
          <p:cNvSpPr txBox="1">
            <a:spLocks/>
          </p:cNvSpPr>
          <p:nvPr/>
        </p:nvSpPr>
        <p:spPr>
          <a:xfrm>
            <a:off x="499533" y="2562063"/>
            <a:ext cx="4657257" cy="1371601"/>
          </a:xfrm>
          <a:prstGeom prst="rect">
            <a:avLst/>
          </a:prstGeom>
        </p:spPr>
        <p:txBody>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buClr>
                <a:srgbClr val="000000"/>
              </a:buClr>
              <a:buSzPct val="150000"/>
              <a:buFont typeface="Arial" panose="020B0604020202020204" pitchFamily="34" charset="0"/>
              <a:buChar char="•"/>
            </a:pPr>
            <a:r>
              <a:rPr lang="en-US" sz="1800" dirty="0" smtClean="0">
                <a:solidFill>
                  <a:srgbClr val="000000"/>
                </a:solidFill>
                <a:latin typeface="Calibri" pitchFamily="34" charset="0"/>
              </a:rPr>
              <a:t>The WWC reviews, rates, and summarizes </a:t>
            </a:r>
            <a:r>
              <a:rPr lang="en-US" sz="1800" b="1" i="1" dirty="0" smtClean="0">
                <a:solidFill>
                  <a:srgbClr val="000000"/>
                </a:solidFill>
                <a:latin typeface="Calibri" pitchFamily="34" charset="0"/>
              </a:rPr>
              <a:t>original</a:t>
            </a:r>
            <a:r>
              <a:rPr lang="en-US" sz="1800" dirty="0" smtClean="0">
                <a:solidFill>
                  <a:srgbClr val="000000"/>
                </a:solidFill>
                <a:latin typeface="Calibri" pitchFamily="34" charset="0"/>
              </a:rPr>
              <a:t> studies of the </a:t>
            </a:r>
            <a:r>
              <a:rPr lang="en-US" sz="1800" b="1" i="1" dirty="0" smtClean="0">
                <a:solidFill>
                  <a:srgbClr val="000000"/>
                </a:solidFill>
                <a:latin typeface="Calibri" pitchFamily="34" charset="0"/>
              </a:rPr>
              <a:t>effects</a:t>
            </a:r>
            <a:r>
              <a:rPr lang="en-US" sz="1800" dirty="0" smtClean="0">
                <a:solidFill>
                  <a:srgbClr val="000000"/>
                </a:solidFill>
                <a:latin typeface="Calibri" pitchFamily="34" charset="0"/>
              </a:rPr>
              <a:t> of education </a:t>
            </a:r>
            <a:r>
              <a:rPr lang="en-US" sz="1800" b="1" i="1" dirty="0" smtClean="0">
                <a:solidFill>
                  <a:srgbClr val="7030A0"/>
                </a:solidFill>
                <a:latin typeface="Calibri" pitchFamily="34" charset="0"/>
              </a:rPr>
              <a:t>interventions</a:t>
            </a:r>
            <a:r>
              <a:rPr lang="en-US" sz="1800" b="1" dirty="0" smtClean="0">
                <a:latin typeface="Calibri" pitchFamily="34" charset="0"/>
              </a:rPr>
              <a:t> </a:t>
            </a:r>
            <a:r>
              <a:rPr lang="en-US" sz="1800" dirty="0" smtClean="0">
                <a:latin typeface="Calibri" pitchFamily="34" charset="0"/>
              </a:rPr>
              <a:t>(education policies, programs, practices, or products—</a:t>
            </a:r>
            <a:r>
              <a:rPr lang="en-US" sz="1800" b="1" i="1" dirty="0" smtClean="0">
                <a:solidFill>
                  <a:srgbClr val="C00000"/>
                </a:solidFill>
                <a:latin typeface="Calibri" pitchFamily="34" charset="0"/>
              </a:rPr>
              <a:t>project components</a:t>
            </a:r>
            <a:r>
              <a:rPr lang="en-US" sz="1800" dirty="0" smtClean="0">
                <a:latin typeface="Calibri" pitchFamily="34" charset="0"/>
              </a:rPr>
              <a:t>)</a:t>
            </a:r>
            <a:endParaRPr lang="en-US" sz="1800" b="1" i="1" dirty="0" smtClean="0">
              <a:solidFill>
                <a:srgbClr val="7030A0"/>
              </a:solidFill>
              <a:latin typeface="Calibri" pitchFamily="34" charset="0"/>
            </a:endParaRPr>
          </a:p>
          <a:p>
            <a:pPr marL="457200" lvl="1" indent="0">
              <a:buClr>
                <a:srgbClr val="00A94F"/>
              </a:buClr>
              <a:buFont typeface="Wingdings" charset="2"/>
              <a:buNone/>
            </a:pPr>
            <a:endParaRPr lang="en-US" dirty="0" smtClean="0">
              <a:solidFill>
                <a:srgbClr val="000000"/>
              </a:solidFill>
              <a:latin typeface="Calibri" pitchFamily="34" charset="0"/>
            </a:endParaRPr>
          </a:p>
          <a:p>
            <a:pPr>
              <a:buClr>
                <a:srgbClr val="00A94F"/>
              </a:buClr>
            </a:pPr>
            <a:endParaRPr lang="en-US" dirty="0" smtClean="0">
              <a:solidFill>
                <a:srgbClr val="000000"/>
              </a:solidFill>
              <a:latin typeface="Calibri" pitchFamily="34" charset="0"/>
            </a:endParaRPr>
          </a:p>
        </p:txBody>
      </p:sp>
      <p:grpSp>
        <p:nvGrpSpPr>
          <p:cNvPr id="7" name="Group 27"/>
          <p:cNvGrpSpPr/>
          <p:nvPr/>
        </p:nvGrpSpPr>
        <p:grpSpPr>
          <a:xfrm>
            <a:off x="4025423" y="1620103"/>
            <a:ext cx="5562600" cy="4881938"/>
            <a:chOff x="4146664" y="1519829"/>
            <a:chExt cx="5231641" cy="4945538"/>
          </a:xfrm>
        </p:grpSpPr>
        <p:graphicFrame>
          <p:nvGraphicFramePr>
            <p:cNvPr id="8" name="Diagram 7"/>
            <p:cNvGraphicFramePr/>
            <p:nvPr>
              <p:extLst>
                <p:ext uri="{D42A27DB-BD31-4B8C-83A1-F6EECF244321}">
                  <p14:modId xmlns:p14="http://schemas.microsoft.com/office/powerpoint/2010/main" val="1573624638"/>
                </p:ext>
              </p:extLst>
            </p:nvPr>
          </p:nvGraphicFramePr>
          <p:xfrm>
            <a:off x="4146664" y="1519829"/>
            <a:ext cx="5231641" cy="3543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Down Arrow 8"/>
            <p:cNvSpPr/>
            <p:nvPr/>
          </p:nvSpPr>
          <p:spPr>
            <a:xfrm>
              <a:off x="6680111" y="5105140"/>
              <a:ext cx="571500" cy="365761"/>
            </a:xfrm>
            <a:prstGeom prst="downArrow">
              <a:avLst/>
            </a:prstGeom>
            <a:solidFill>
              <a:srgbClr val="00B050"/>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0" name="Group 24"/>
            <p:cNvGrpSpPr/>
            <p:nvPr/>
          </p:nvGrpSpPr>
          <p:grpSpPr>
            <a:xfrm>
              <a:off x="4435838" y="5386940"/>
              <a:ext cx="4430919" cy="1078427"/>
              <a:chOff x="-98132" y="4683993"/>
              <a:chExt cx="4430919" cy="1078427"/>
            </a:xfrm>
          </p:grpSpPr>
          <p:sp>
            <p:nvSpPr>
              <p:cNvPr id="11" name="Rectangle 10"/>
              <p:cNvSpPr/>
              <p:nvPr/>
            </p:nvSpPr>
            <p:spPr>
              <a:xfrm>
                <a:off x="876859" y="4683993"/>
                <a:ext cx="2635035" cy="7914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p:cNvSpPr/>
              <p:nvPr/>
            </p:nvSpPr>
            <p:spPr>
              <a:xfrm>
                <a:off x="-98132" y="4767954"/>
                <a:ext cx="4430919" cy="9944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algn="ctr" defTabSz="889000" eaLnBrk="0" hangingPunct="0">
                  <a:lnSpc>
                    <a:spcPct val="90000"/>
                  </a:lnSpc>
                  <a:spcAft>
                    <a:spcPct val="35000"/>
                  </a:spcAft>
                </a:pPr>
                <a:r>
                  <a:rPr lang="en-US" sz="2000" b="1" i="1" dirty="0" smtClean="0">
                    <a:solidFill>
                      <a:srgbClr val="000000">
                        <a:hueOff val="0"/>
                        <a:satOff val="0"/>
                        <a:lumOff val="0"/>
                        <a:alphaOff val="0"/>
                      </a:srgbClr>
                    </a:solidFill>
                    <a:latin typeface="Calibri" pitchFamily="34" charset="0"/>
                  </a:rPr>
                  <a:t>Reviews of studies </a:t>
                </a:r>
                <a:r>
                  <a:rPr lang="en-US" sz="2000" dirty="0" smtClean="0">
                    <a:solidFill>
                      <a:srgbClr val="000000">
                        <a:hueOff val="0"/>
                        <a:satOff val="0"/>
                        <a:lumOff val="0"/>
                        <a:alphaOff val="0"/>
                      </a:srgbClr>
                    </a:solidFill>
                    <a:latin typeface="Calibri" pitchFamily="34" charset="0"/>
                  </a:rPr>
                  <a:t>are documented at </a:t>
                </a:r>
                <a:r>
                  <a:rPr lang="en-US" b="1" dirty="0" smtClean="0">
                    <a:solidFill>
                      <a:srgbClr val="000000">
                        <a:hueOff val="0"/>
                        <a:satOff val="0"/>
                        <a:lumOff val="0"/>
                        <a:alphaOff val="0"/>
                      </a:srgbClr>
                    </a:solidFill>
                    <a:latin typeface="Calibri" pitchFamily="34" charset="0"/>
                    <a:hlinkClick r:id="rId9"/>
                  </a:rPr>
                  <a:t>whatworks.ed.gov</a:t>
                </a:r>
                <a:r>
                  <a:rPr lang="en-US" sz="2000" dirty="0" smtClean="0">
                    <a:solidFill>
                      <a:srgbClr val="000000">
                        <a:hueOff val="0"/>
                        <a:satOff val="0"/>
                        <a:lumOff val="0"/>
                        <a:alphaOff val="0"/>
                      </a:srgbClr>
                    </a:solidFill>
                    <a:latin typeface="Calibri" pitchFamily="34" charset="0"/>
                  </a:rPr>
                  <a:t>; </a:t>
                </a:r>
                <a:r>
                  <a:rPr lang="en-US" sz="2000" b="1" i="1" dirty="0" smtClean="0">
                    <a:solidFill>
                      <a:srgbClr val="000000">
                        <a:hueOff val="0"/>
                        <a:satOff val="0"/>
                        <a:lumOff val="0"/>
                        <a:alphaOff val="0"/>
                      </a:srgbClr>
                    </a:solidFill>
                    <a:latin typeface="Calibri" pitchFamily="34" charset="0"/>
                  </a:rPr>
                  <a:t>findings</a:t>
                </a:r>
                <a:r>
                  <a:rPr lang="en-US" sz="2000" dirty="0" smtClean="0">
                    <a:solidFill>
                      <a:srgbClr val="000000">
                        <a:hueOff val="0"/>
                        <a:satOff val="0"/>
                        <a:lumOff val="0"/>
                        <a:alphaOff val="0"/>
                      </a:srgbClr>
                    </a:solidFill>
                    <a:latin typeface="Calibri" pitchFamily="34" charset="0"/>
                  </a:rPr>
                  <a:t> are reported from </a:t>
                </a:r>
                <a:r>
                  <a:rPr lang="en-US" sz="2000" b="1" i="1" dirty="0" smtClean="0">
                    <a:solidFill>
                      <a:srgbClr val="000000">
                        <a:hueOff val="0"/>
                        <a:satOff val="0"/>
                        <a:lumOff val="0"/>
                        <a:alphaOff val="0"/>
                      </a:srgbClr>
                    </a:solidFill>
                    <a:latin typeface="Calibri" pitchFamily="34" charset="0"/>
                  </a:rPr>
                  <a:t>studies that meet WWC standards  </a:t>
                </a:r>
                <a:endParaRPr lang="en-US" sz="2000" dirty="0">
                  <a:solidFill>
                    <a:srgbClr val="000000">
                      <a:hueOff val="0"/>
                      <a:satOff val="0"/>
                      <a:lumOff val="0"/>
                      <a:alphaOff val="0"/>
                    </a:srgbClr>
                  </a:solidFill>
                  <a:latin typeface="Calibri" pitchFamily="34" charset="0"/>
                </a:endParaRPr>
              </a:p>
            </p:txBody>
          </p:sp>
        </p:grpSp>
      </p:grpSp>
      <p:sp>
        <p:nvSpPr>
          <p:cNvPr id="13" name="Content Placeholder 1"/>
          <p:cNvSpPr txBox="1">
            <a:spLocks/>
          </p:cNvSpPr>
          <p:nvPr/>
        </p:nvSpPr>
        <p:spPr>
          <a:xfrm>
            <a:off x="537065" y="3838661"/>
            <a:ext cx="4070676" cy="2380070"/>
          </a:xfrm>
          <a:prstGeom prst="rect">
            <a:avLst/>
          </a:prstGeom>
        </p:spPr>
        <p:txBody>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buClr>
                <a:srgbClr val="000000"/>
              </a:buClr>
              <a:buSzPct val="150000"/>
              <a:buFont typeface="Arial" panose="020B0604020202020204" pitchFamily="34" charset="0"/>
              <a:buChar char="•"/>
            </a:pPr>
            <a:r>
              <a:rPr lang="en-US" sz="1800" dirty="0" smtClean="0">
                <a:solidFill>
                  <a:srgbClr val="000000"/>
                </a:solidFill>
                <a:latin typeface="Calibri" pitchFamily="34" charset="0"/>
              </a:rPr>
              <a:t>The WWC does </a:t>
            </a:r>
            <a:r>
              <a:rPr lang="en-US" sz="1800" b="1" i="1" dirty="0" smtClean="0">
                <a:solidFill>
                  <a:srgbClr val="000000"/>
                </a:solidFill>
                <a:latin typeface="Calibri" pitchFamily="34" charset="0"/>
              </a:rPr>
              <a:t>not </a:t>
            </a:r>
            <a:r>
              <a:rPr lang="en-US" sz="1800" dirty="0" smtClean="0">
                <a:solidFill>
                  <a:srgbClr val="000000"/>
                </a:solidFill>
                <a:latin typeface="Calibri" pitchFamily="34" charset="0"/>
              </a:rPr>
              <a:t>rate</a:t>
            </a:r>
          </a:p>
          <a:p>
            <a:pPr lvl="1">
              <a:buClr>
                <a:srgbClr val="000000"/>
              </a:buClr>
              <a:buFont typeface="Wingdings" panose="05000000000000000000" pitchFamily="2" charset="2"/>
              <a:buChar char="v"/>
            </a:pPr>
            <a:r>
              <a:rPr lang="en-US" dirty="0">
                <a:solidFill>
                  <a:srgbClr val="000000"/>
                </a:solidFill>
                <a:latin typeface="Calibri" pitchFamily="34" charset="0"/>
              </a:rPr>
              <a:t>Qualitative studies</a:t>
            </a:r>
          </a:p>
          <a:p>
            <a:pPr lvl="1">
              <a:buClr>
                <a:srgbClr val="000000"/>
              </a:buClr>
              <a:buFont typeface="Wingdings" panose="05000000000000000000" pitchFamily="2" charset="2"/>
              <a:buChar char="v"/>
            </a:pPr>
            <a:r>
              <a:rPr lang="en-US" dirty="0" smtClean="0">
                <a:solidFill>
                  <a:srgbClr val="000000"/>
                </a:solidFill>
                <a:latin typeface="Calibri" pitchFamily="34" charset="0"/>
              </a:rPr>
              <a:t>Descriptive studies</a:t>
            </a:r>
          </a:p>
          <a:p>
            <a:pPr lvl="1">
              <a:buClr>
                <a:srgbClr val="000000"/>
              </a:buClr>
              <a:buFont typeface="Wingdings" panose="05000000000000000000" pitchFamily="2" charset="2"/>
              <a:buChar char="v"/>
            </a:pPr>
            <a:r>
              <a:rPr lang="en-US" dirty="0" smtClean="0">
                <a:solidFill>
                  <a:srgbClr val="000000"/>
                </a:solidFill>
                <a:latin typeface="Calibri" pitchFamily="34" charset="0"/>
              </a:rPr>
              <a:t>Studies that re-analyze </a:t>
            </a:r>
            <a:r>
              <a:rPr lang="en-US" dirty="0">
                <a:solidFill>
                  <a:srgbClr val="000000"/>
                </a:solidFill>
                <a:latin typeface="Calibri" pitchFamily="34" charset="0"/>
              </a:rPr>
              <a:t>or </a:t>
            </a:r>
            <a:r>
              <a:rPr lang="en-US" dirty="0" smtClean="0">
                <a:solidFill>
                  <a:srgbClr val="000000"/>
                </a:solidFill>
                <a:latin typeface="Calibri" pitchFamily="34" charset="0"/>
              </a:rPr>
              <a:t>synthesize others</a:t>
            </a:r>
            <a:r>
              <a:rPr lang="en-US" dirty="0">
                <a:solidFill>
                  <a:srgbClr val="000000"/>
                </a:solidFill>
                <a:latin typeface="Calibri" pitchFamily="34" charset="0"/>
              </a:rPr>
              <a:t>’ </a:t>
            </a:r>
            <a:r>
              <a:rPr lang="en-US" dirty="0" smtClean="0">
                <a:solidFill>
                  <a:srgbClr val="000000"/>
                </a:solidFill>
                <a:latin typeface="Calibri" pitchFamily="34" charset="0"/>
              </a:rPr>
              <a:t>data</a:t>
            </a:r>
          </a:p>
          <a:p>
            <a:pPr lvl="1">
              <a:buClr>
                <a:srgbClr val="000000"/>
              </a:buClr>
              <a:buFont typeface="Wingdings" panose="05000000000000000000" pitchFamily="2" charset="2"/>
              <a:buChar char="v"/>
            </a:pPr>
            <a:r>
              <a:rPr lang="en-US" dirty="0" smtClean="0">
                <a:solidFill>
                  <a:srgbClr val="000000"/>
                </a:solidFill>
                <a:latin typeface="Calibri" pitchFamily="34" charset="0"/>
              </a:rPr>
              <a:t>The quality of </a:t>
            </a:r>
            <a:r>
              <a:rPr lang="en-US" b="1" i="1" dirty="0" smtClean="0">
                <a:solidFill>
                  <a:srgbClr val="000000"/>
                </a:solidFill>
                <a:latin typeface="Calibri" pitchFamily="34" charset="0"/>
              </a:rPr>
              <a:t>interventions</a:t>
            </a:r>
            <a:r>
              <a:rPr lang="en-US" dirty="0" smtClean="0">
                <a:solidFill>
                  <a:srgbClr val="000000"/>
                </a:solidFill>
                <a:latin typeface="Calibri" pitchFamily="34" charset="0"/>
              </a:rPr>
              <a:t> (as opposed to </a:t>
            </a:r>
            <a:r>
              <a:rPr lang="en-US" b="1" i="1" dirty="0" smtClean="0">
                <a:solidFill>
                  <a:srgbClr val="000000"/>
                </a:solidFill>
                <a:latin typeface="Calibri" pitchFamily="34" charset="0"/>
              </a:rPr>
              <a:t>studies </a:t>
            </a:r>
            <a:r>
              <a:rPr lang="en-US" dirty="0" smtClean="0">
                <a:solidFill>
                  <a:srgbClr val="000000"/>
                </a:solidFill>
                <a:latin typeface="Calibri" pitchFamily="34" charset="0"/>
              </a:rPr>
              <a:t>of interventions)</a:t>
            </a:r>
            <a:endParaRPr lang="en-US" dirty="0">
              <a:solidFill>
                <a:srgbClr val="000000"/>
              </a:solidFill>
              <a:latin typeface="Calibri" pitchFamily="34" charset="0"/>
            </a:endParaRPr>
          </a:p>
          <a:p>
            <a:pPr marL="457200" lvl="1" indent="0">
              <a:buClr>
                <a:srgbClr val="00A94F"/>
              </a:buClr>
              <a:buFont typeface="Wingdings" charset="2"/>
              <a:buNone/>
            </a:pPr>
            <a:endParaRPr lang="en-US" dirty="0" smtClean="0">
              <a:solidFill>
                <a:srgbClr val="000000"/>
              </a:solidFill>
              <a:latin typeface="Calibri" pitchFamily="34" charset="0"/>
            </a:endParaRPr>
          </a:p>
          <a:p>
            <a:pPr>
              <a:buClr>
                <a:srgbClr val="00A94F"/>
              </a:buClr>
            </a:pPr>
            <a:endParaRPr lang="en-US" dirty="0" smtClean="0">
              <a:solidFill>
                <a:srgbClr val="000000"/>
              </a:solidFill>
              <a:latin typeface="Calibri" pitchFamily="34" charset="0"/>
            </a:endParaRPr>
          </a:p>
        </p:txBody>
      </p:sp>
      <p:sp>
        <p:nvSpPr>
          <p:cNvPr id="14" name="Content Placeholder 1"/>
          <p:cNvSpPr txBox="1">
            <a:spLocks/>
          </p:cNvSpPr>
          <p:nvPr/>
        </p:nvSpPr>
        <p:spPr>
          <a:xfrm>
            <a:off x="548438" y="1620103"/>
            <a:ext cx="4608352" cy="1133244"/>
          </a:xfrm>
          <a:prstGeom prst="rect">
            <a:avLst/>
          </a:prstGeom>
        </p:spPr>
        <p:txBody>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buClr>
                <a:srgbClr val="000000"/>
              </a:buClr>
              <a:buSzPct val="150000"/>
              <a:buFont typeface="Arial" panose="020B0604020202020204" pitchFamily="34" charset="0"/>
              <a:buChar char="•"/>
            </a:pPr>
            <a:r>
              <a:rPr lang="en-US" sz="1800" dirty="0" smtClean="0">
                <a:solidFill>
                  <a:srgbClr val="000000"/>
                </a:solidFill>
                <a:latin typeface="Calibri" pitchFamily="34" charset="0"/>
              </a:rPr>
              <a:t>Since 2002, the </a:t>
            </a:r>
            <a:r>
              <a:rPr lang="en-US" sz="1800" b="1" i="1" dirty="0" smtClean="0">
                <a:solidFill>
                  <a:srgbClr val="000000"/>
                </a:solidFill>
                <a:latin typeface="Calibri" pitchFamily="34" charset="0"/>
                <a:hlinkClick r:id="rId10"/>
              </a:rPr>
              <a:t>What Works Clearinghouse</a:t>
            </a:r>
            <a:r>
              <a:rPr lang="en-US" sz="1800" b="1" i="1" baseline="30000" dirty="0" smtClean="0">
                <a:solidFill>
                  <a:srgbClr val="000000"/>
                </a:solidFill>
                <a:latin typeface="Calibri" pitchFamily="34" charset="0"/>
                <a:hlinkClick r:id="rId10"/>
              </a:rPr>
              <a:t>TM</a:t>
            </a:r>
            <a:r>
              <a:rPr lang="en-US" sz="1800" b="1" dirty="0" smtClean="0">
                <a:solidFill>
                  <a:srgbClr val="000000"/>
                </a:solidFill>
                <a:latin typeface="Calibri" pitchFamily="34" charset="0"/>
                <a:hlinkClick r:id="rId10"/>
              </a:rPr>
              <a:t> </a:t>
            </a:r>
            <a:r>
              <a:rPr lang="en-US" sz="1800" dirty="0" smtClean="0">
                <a:solidFill>
                  <a:srgbClr val="000000"/>
                </a:solidFill>
                <a:latin typeface="Calibri" pitchFamily="34" charset="0"/>
              </a:rPr>
              <a:t>has been an initiative of ED’s </a:t>
            </a:r>
            <a:r>
              <a:rPr lang="en-US" sz="1800" b="1" dirty="0" smtClean="0">
                <a:solidFill>
                  <a:srgbClr val="000000"/>
                </a:solidFill>
                <a:latin typeface="Calibri" pitchFamily="34" charset="0"/>
                <a:hlinkClick r:id="rId11"/>
              </a:rPr>
              <a:t>Institute of Education Sciences</a:t>
            </a:r>
            <a:r>
              <a:rPr lang="en-US" sz="1800" dirty="0" smtClean="0">
                <a:solidFill>
                  <a:srgbClr val="000000"/>
                </a:solidFill>
                <a:latin typeface="Calibri" pitchFamily="34" charset="0"/>
              </a:rPr>
              <a:t> (IES)</a:t>
            </a:r>
          </a:p>
          <a:p>
            <a:pPr marL="742950" lvl="1" indent="-285750">
              <a:buClr>
                <a:srgbClr val="000000"/>
              </a:buClr>
              <a:buSzPct val="150000"/>
              <a:buFont typeface="Arial" panose="020B0604020202020204" pitchFamily="34" charset="0"/>
              <a:buChar char="•"/>
            </a:pPr>
            <a:endParaRPr lang="en-US" dirty="0" smtClean="0">
              <a:solidFill>
                <a:srgbClr val="000000"/>
              </a:solidFill>
              <a:latin typeface="Calibri" pitchFamily="34" charset="0"/>
            </a:endParaRPr>
          </a:p>
          <a:p>
            <a:pPr>
              <a:buClr>
                <a:srgbClr val="000000"/>
              </a:buClr>
            </a:pPr>
            <a:endParaRPr lang="en-US" dirty="0" smtClean="0">
              <a:solidFill>
                <a:srgbClr val="000000"/>
              </a:solidFill>
              <a:latin typeface="Calibri" pitchFamily="34" charset="0"/>
            </a:endParaRPr>
          </a:p>
        </p:txBody>
      </p:sp>
      <p:sp>
        <p:nvSpPr>
          <p:cNvPr id="16"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pPr algn="ctr">
                <a:defRPr/>
              </a:pPr>
              <a:t>12</a:t>
            </a:fld>
            <a:endParaRPr lang="en-US" dirty="0"/>
          </a:p>
        </p:txBody>
      </p:sp>
    </p:spTree>
    <p:custDataLst>
      <p:tags r:id="rId1"/>
    </p:custDataLst>
    <p:extLst>
      <p:ext uri="{BB962C8B-B14F-4D97-AF65-F5344CB8AC3E}">
        <p14:creationId xmlns:p14="http://schemas.microsoft.com/office/powerpoint/2010/main" val="1798388457"/>
      </p:ext>
    </p:extLst>
  </p:cSld>
  <p:clrMapOvr>
    <a:masterClrMapping/>
  </p:clrMapOvr>
  <mc:AlternateContent xmlns:mc="http://schemas.openxmlformats.org/markup-compatibility/2006" xmlns:p14="http://schemas.microsoft.com/office/powerpoint/2010/main">
    <mc:Choice Requires="p14">
      <p:transition p14:dur="10" advTm="42994"/>
    </mc:Choice>
    <mc:Fallback xmlns="">
      <p:transition advTm="4299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630422"/>
            <a:ext cx="8915400" cy="704850"/>
          </a:xfrm>
        </p:spPr>
        <p:txBody>
          <a:bodyPr>
            <a:noAutofit/>
          </a:bodyPr>
          <a:lstStyle/>
          <a:p>
            <a:pPr algn="ctr"/>
            <a:r>
              <a:rPr lang="en-US" sz="3600" b="1" i="1" dirty="0" smtClean="0">
                <a:solidFill>
                  <a:srgbClr val="00B050"/>
                </a:solidFill>
                <a:latin typeface="Calibri" panose="020F0502020204030204" pitchFamily="34" charset="0"/>
                <a:hlinkClick r:id="rId3"/>
              </a:rPr>
              <a:t>What </a:t>
            </a:r>
            <a:r>
              <a:rPr lang="en-US" sz="3600" b="1" i="1" dirty="0">
                <a:solidFill>
                  <a:srgbClr val="00B050"/>
                </a:solidFill>
                <a:latin typeface="Calibri" panose="020F0502020204030204" pitchFamily="34" charset="0"/>
                <a:hlinkClick r:id="rId3"/>
              </a:rPr>
              <a:t>Works Clearinghouse</a:t>
            </a:r>
            <a:r>
              <a:rPr lang="en-US" sz="3600" b="1" i="1" baseline="30000" dirty="0">
                <a:solidFill>
                  <a:srgbClr val="00B050"/>
                </a:solidFill>
                <a:latin typeface="Calibri" panose="020F0502020204030204" pitchFamily="34" charset="0"/>
                <a:hlinkClick r:id="rId3"/>
              </a:rPr>
              <a:t>TM</a:t>
            </a:r>
            <a:r>
              <a:rPr lang="en-US" sz="3600" b="1" i="1" dirty="0">
                <a:solidFill>
                  <a:srgbClr val="00B050"/>
                </a:solidFill>
                <a:latin typeface="Calibri" panose="020F0502020204030204" pitchFamily="34" charset="0"/>
                <a:hlinkClick r:id="rId3"/>
              </a:rPr>
              <a:t> </a:t>
            </a:r>
            <a:r>
              <a:rPr lang="en-US" sz="3600" b="1" dirty="0" smtClean="0">
                <a:solidFill>
                  <a:srgbClr val="00B050"/>
                </a:solidFill>
                <a:latin typeface="Calibri" panose="020F0502020204030204" pitchFamily="34" charset="0"/>
                <a:hlinkClick r:id="rId3"/>
              </a:rPr>
              <a:t>Standards</a:t>
            </a:r>
            <a:endParaRPr lang="en-US" sz="3600" b="1" dirty="0">
              <a:solidFill>
                <a:srgbClr val="00B050"/>
              </a:solidFill>
              <a:latin typeface="Calibri" panose="020F0502020204030204" pitchFamily="34" charset="0"/>
            </a:endParaRPr>
          </a:p>
        </p:txBody>
      </p:sp>
      <p:sp>
        <p:nvSpPr>
          <p:cNvPr id="4" name="TextBox 3"/>
          <p:cNvSpPr txBox="1"/>
          <p:nvPr/>
        </p:nvSpPr>
        <p:spPr>
          <a:xfrm>
            <a:off x="134007" y="1332465"/>
            <a:ext cx="4571999" cy="6740307"/>
          </a:xfrm>
          <a:prstGeom prst="rect">
            <a:avLst/>
          </a:prstGeom>
          <a:noFill/>
        </p:spPr>
        <p:txBody>
          <a:bodyPr wrap="square" rtlCol="0">
            <a:spAutoFit/>
          </a:bodyPr>
          <a:lstStyle/>
          <a:p>
            <a:pPr marL="457200" indent="-457200" eaLnBrk="0" hangingPunct="0">
              <a:buClr>
                <a:schemeClr val="tx1"/>
              </a:buClr>
              <a:buSzPct val="150000"/>
              <a:buFont typeface="Arial" panose="020B0604020202020204" pitchFamily="34" charset="0"/>
              <a:buChar char="•"/>
            </a:pPr>
            <a:r>
              <a:rPr lang="en-US" sz="1600" dirty="0">
                <a:solidFill>
                  <a:prstClr val="black"/>
                </a:solidFill>
                <a:latin typeface="Calibri" panose="020F0502020204030204" pitchFamily="34" charset="0"/>
              </a:rPr>
              <a:t>Developed by panels of </a:t>
            </a:r>
            <a:r>
              <a:rPr lang="en-US" sz="1600" dirty="0" smtClean="0">
                <a:solidFill>
                  <a:prstClr val="black"/>
                </a:solidFill>
                <a:latin typeface="Calibri" panose="020F0502020204030204" pitchFamily="34" charset="0"/>
              </a:rPr>
              <a:t>experts for different types of </a:t>
            </a:r>
            <a:r>
              <a:rPr lang="en-US" sz="1600" b="1" i="1" dirty="0" smtClean="0">
                <a:solidFill>
                  <a:prstClr val="black"/>
                </a:solidFill>
                <a:latin typeface="Calibri" panose="020F0502020204030204" pitchFamily="34" charset="0"/>
              </a:rPr>
              <a:t>impact study designs </a:t>
            </a:r>
            <a:r>
              <a:rPr lang="en-US" sz="1600" dirty="0" smtClean="0">
                <a:solidFill>
                  <a:prstClr val="black"/>
                </a:solidFill>
                <a:latin typeface="Calibri" panose="020F0502020204030204" pitchFamily="34" charset="0"/>
              </a:rPr>
              <a:t>(both experimental study designs and QEDs)</a:t>
            </a:r>
            <a:endParaRPr lang="en-US" sz="1600" b="1" i="1" dirty="0" smtClean="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endParaRPr lang="en-US" sz="1600" dirty="0" smtClean="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r>
              <a:rPr lang="en-US" sz="1600" dirty="0" smtClean="0">
                <a:solidFill>
                  <a:prstClr val="black"/>
                </a:solidFill>
                <a:latin typeface="Calibri" panose="020F0502020204030204" pitchFamily="34" charset="0"/>
              </a:rPr>
              <a:t>ED programs using </a:t>
            </a:r>
            <a:r>
              <a:rPr lang="en-US" sz="1600" b="1" i="1" dirty="0">
                <a:solidFill>
                  <a:srgbClr val="00B050"/>
                </a:solidFill>
                <a:latin typeface="Calibri" panose="020F0502020204030204" pitchFamily="34" charset="0"/>
              </a:rPr>
              <a:t>s</a:t>
            </a:r>
            <a:r>
              <a:rPr lang="en-US" sz="1600" b="1" i="1" dirty="0" smtClean="0">
                <a:solidFill>
                  <a:srgbClr val="00B050"/>
                </a:solidFill>
                <a:latin typeface="Calibri" panose="020F0502020204030204" pitchFamily="34" charset="0"/>
              </a:rPr>
              <a:t>trong</a:t>
            </a:r>
            <a:r>
              <a:rPr lang="en-US" sz="1600" dirty="0" smtClean="0">
                <a:solidFill>
                  <a:prstClr val="black"/>
                </a:solidFill>
                <a:latin typeface="Calibri" panose="020F0502020204030204" pitchFamily="34" charset="0"/>
              </a:rPr>
              <a:t> or </a:t>
            </a:r>
            <a:r>
              <a:rPr lang="en-US" sz="1600" b="1" i="1" dirty="0" smtClean="0">
                <a:solidFill>
                  <a:srgbClr val="00B0F0"/>
                </a:solidFill>
                <a:latin typeface="Calibri" panose="020F0502020204030204" pitchFamily="34" charset="0"/>
              </a:rPr>
              <a:t>moderate </a:t>
            </a:r>
            <a:r>
              <a:rPr lang="en-US" sz="1600" b="1" i="1" dirty="0">
                <a:solidFill>
                  <a:srgbClr val="00B0F0"/>
                </a:solidFill>
                <a:latin typeface="Calibri" panose="020F0502020204030204" pitchFamily="34" charset="0"/>
              </a:rPr>
              <a:t>e</a:t>
            </a:r>
            <a:r>
              <a:rPr lang="en-US" sz="1600" b="1" i="1" dirty="0" smtClean="0">
                <a:solidFill>
                  <a:srgbClr val="00B0F0"/>
                </a:solidFill>
                <a:latin typeface="Calibri" panose="020F0502020204030204" pitchFamily="34" charset="0"/>
              </a:rPr>
              <a:t>vidence </a:t>
            </a:r>
            <a:r>
              <a:rPr lang="en-US" sz="1600" dirty="0" smtClean="0">
                <a:solidFill>
                  <a:prstClr val="black"/>
                </a:solidFill>
                <a:latin typeface="Calibri" panose="020F0502020204030204" pitchFamily="34" charset="0"/>
              </a:rPr>
              <a:t>rely on </a:t>
            </a:r>
            <a:r>
              <a:rPr lang="en-US" sz="1600" u="sng" dirty="0" smtClean="0">
                <a:solidFill>
                  <a:prstClr val="black"/>
                </a:solidFill>
                <a:latin typeface="Calibri" panose="020F0502020204030204" pitchFamily="34" charset="0"/>
              </a:rPr>
              <a:t>previous</a:t>
            </a:r>
            <a:r>
              <a:rPr lang="en-US" sz="1600" dirty="0" smtClean="0">
                <a:solidFill>
                  <a:prstClr val="black"/>
                </a:solidFill>
                <a:latin typeface="Calibri" panose="020F0502020204030204" pitchFamily="34" charset="0"/>
              </a:rPr>
              <a:t> WWC reviews under the </a:t>
            </a:r>
            <a:r>
              <a:rPr lang="en-US" sz="1600" b="1" i="1" dirty="0" smtClean="0">
                <a:solidFill>
                  <a:prstClr val="black"/>
                </a:solidFill>
                <a:latin typeface="Calibri" panose="020F0502020204030204" pitchFamily="34" charset="0"/>
              </a:rPr>
              <a:t>Version 2.1 </a:t>
            </a:r>
            <a:r>
              <a:rPr lang="en-US" sz="1600" dirty="0" smtClean="0">
                <a:solidFill>
                  <a:prstClr val="black"/>
                </a:solidFill>
                <a:latin typeface="Calibri" panose="020F0502020204030204" pitchFamily="34" charset="0"/>
              </a:rPr>
              <a:t>or </a:t>
            </a:r>
            <a:r>
              <a:rPr lang="en-US" sz="1600" b="1" i="1" dirty="0" smtClean="0">
                <a:solidFill>
                  <a:prstClr val="black"/>
                </a:solidFill>
                <a:latin typeface="Calibri" panose="020F0502020204030204" pitchFamily="34" charset="0"/>
              </a:rPr>
              <a:t>Version 3.0</a:t>
            </a:r>
            <a:r>
              <a:rPr lang="en-US" sz="1600" dirty="0">
                <a:solidFill>
                  <a:prstClr val="black"/>
                </a:solidFill>
                <a:latin typeface="Calibri" panose="020F0502020204030204" pitchFamily="34" charset="0"/>
              </a:rPr>
              <a:t> </a:t>
            </a:r>
            <a:r>
              <a:rPr lang="en-US" sz="1600" dirty="0" smtClean="0">
                <a:solidFill>
                  <a:prstClr val="black"/>
                </a:solidFill>
                <a:latin typeface="Calibri" panose="020F0502020204030204" pitchFamily="34" charset="0"/>
              </a:rPr>
              <a:t>standards, and </a:t>
            </a:r>
            <a:r>
              <a:rPr lang="en-US" sz="1600" u="sng" dirty="0" smtClean="0">
                <a:solidFill>
                  <a:prstClr val="black"/>
                </a:solidFill>
                <a:latin typeface="Calibri" panose="020F0502020204030204" pitchFamily="34" charset="0"/>
              </a:rPr>
              <a:t>new</a:t>
            </a:r>
            <a:r>
              <a:rPr lang="en-US" sz="1600" dirty="0" smtClean="0">
                <a:solidFill>
                  <a:prstClr val="black"/>
                </a:solidFill>
                <a:latin typeface="Calibri" panose="020F0502020204030204" pitchFamily="34" charset="0"/>
              </a:rPr>
              <a:t> reviews of studies under the </a:t>
            </a:r>
            <a:r>
              <a:rPr lang="en-US" sz="1600" b="1" i="1" dirty="0" smtClean="0">
                <a:solidFill>
                  <a:prstClr val="black"/>
                </a:solidFill>
                <a:latin typeface="Calibri" panose="020F0502020204030204" pitchFamily="34" charset="0"/>
              </a:rPr>
              <a:t>Version 3.0 </a:t>
            </a:r>
            <a:r>
              <a:rPr lang="en-US" sz="1600" i="1" dirty="0" smtClean="0">
                <a:solidFill>
                  <a:prstClr val="black"/>
                </a:solidFill>
                <a:latin typeface="Calibri" panose="020F0502020204030204" pitchFamily="34" charset="0"/>
              </a:rPr>
              <a:t>Handbook</a:t>
            </a:r>
            <a:r>
              <a:rPr lang="en-US" sz="1600" b="1" i="1" dirty="0" smtClean="0">
                <a:solidFill>
                  <a:srgbClr val="00B0F0"/>
                </a:solidFill>
                <a:latin typeface="Calibri" panose="020F0502020204030204" pitchFamily="34" charset="0"/>
              </a:rPr>
              <a:t> </a:t>
            </a:r>
            <a:r>
              <a:rPr lang="en-US" sz="1600" dirty="0" smtClean="0">
                <a:solidFill>
                  <a:prstClr val="black"/>
                </a:solidFill>
                <a:latin typeface="Calibri" panose="020F0502020204030204" pitchFamily="34" charset="0"/>
              </a:rPr>
              <a:t>(</a:t>
            </a:r>
            <a:r>
              <a:rPr lang="en-US" sz="1600" b="1" i="1" dirty="0" smtClean="0">
                <a:solidFill>
                  <a:prstClr val="black"/>
                </a:solidFill>
                <a:latin typeface="Calibri" panose="020F0502020204030204" pitchFamily="34" charset="0"/>
              </a:rPr>
              <a:t>Version 4.0</a:t>
            </a:r>
            <a:r>
              <a:rPr lang="en-US" sz="1600" dirty="0" smtClean="0">
                <a:solidFill>
                  <a:prstClr val="black"/>
                </a:solidFill>
                <a:latin typeface="Calibri" panose="020F0502020204030204" pitchFamily="34" charset="0"/>
              </a:rPr>
              <a:t> </a:t>
            </a:r>
            <a:r>
              <a:rPr lang="en-US" sz="1600" i="1" dirty="0" smtClean="0">
                <a:solidFill>
                  <a:prstClr val="black"/>
                </a:solidFill>
                <a:latin typeface="Calibri" panose="020F0502020204030204" pitchFamily="34" charset="0"/>
              </a:rPr>
              <a:t>Handbooks</a:t>
            </a:r>
            <a:r>
              <a:rPr lang="en-US" sz="1600" dirty="0" smtClean="0">
                <a:solidFill>
                  <a:prstClr val="black"/>
                </a:solidFill>
                <a:latin typeface="Calibri" panose="020F0502020204030204" pitchFamily="34" charset="0"/>
              </a:rPr>
              <a:t> were released in October 2017 but are not being used for evidence determinations in FY 2018)</a:t>
            </a:r>
          </a:p>
          <a:p>
            <a:pPr marL="457200" indent="-457200" eaLnBrk="0" hangingPunct="0">
              <a:buClr>
                <a:schemeClr val="tx1"/>
              </a:buClr>
              <a:buSzPct val="150000"/>
              <a:buFont typeface="Arial" panose="020B0604020202020204" pitchFamily="34" charset="0"/>
              <a:buChar char="•"/>
            </a:pPr>
            <a:endParaRPr lang="en-US" sz="1600" dirty="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r>
              <a:rPr lang="en-US" sz="1600" dirty="0" smtClean="0">
                <a:solidFill>
                  <a:prstClr val="black"/>
                </a:solidFill>
                <a:latin typeface="Calibri" panose="020F0502020204030204" pitchFamily="34" charset="0"/>
              </a:rPr>
              <a:t>Focus </a:t>
            </a:r>
            <a:r>
              <a:rPr lang="en-US" sz="1600" dirty="0">
                <a:solidFill>
                  <a:prstClr val="black"/>
                </a:solidFill>
                <a:latin typeface="Calibri" panose="020F0502020204030204" pitchFamily="34" charset="0"/>
              </a:rPr>
              <a:t>on </a:t>
            </a:r>
            <a:r>
              <a:rPr lang="en-US" sz="1600" b="1" i="1" dirty="0" smtClean="0">
                <a:solidFill>
                  <a:prstClr val="black"/>
                </a:solidFill>
                <a:latin typeface="Calibri" panose="020F0502020204030204" pitchFamily="34" charset="0"/>
              </a:rPr>
              <a:t>internal validity  </a:t>
            </a:r>
            <a:r>
              <a:rPr lang="en-US" sz="1600" dirty="0" smtClean="0">
                <a:solidFill>
                  <a:prstClr val="black"/>
                </a:solidFill>
                <a:latin typeface="Calibri" panose="020F0502020204030204" pitchFamily="34" charset="0"/>
              </a:rPr>
              <a:t>of impact estimates (whether the estimate is likely to be unbiased)</a:t>
            </a:r>
          </a:p>
          <a:p>
            <a:pPr marL="457200" indent="-457200" eaLnBrk="0" hangingPunct="0">
              <a:buClr>
                <a:schemeClr val="tx1"/>
              </a:buClr>
              <a:buSzPct val="150000"/>
              <a:buFont typeface="Arial" panose="020B0604020202020204" pitchFamily="34" charset="0"/>
              <a:buChar char="•"/>
            </a:pPr>
            <a:endParaRPr lang="en-US" sz="1600" dirty="0" smtClean="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r>
              <a:rPr lang="en-US" sz="1600" dirty="0" smtClean="0">
                <a:solidFill>
                  <a:prstClr val="black"/>
                </a:solidFill>
                <a:latin typeface="Calibri" panose="020F0502020204030204" pitchFamily="34" charset="0"/>
              </a:rPr>
              <a:t>Applied by teams of </a:t>
            </a:r>
            <a:r>
              <a:rPr lang="en-US" sz="1600" b="1" i="1" dirty="0" smtClean="0">
                <a:solidFill>
                  <a:prstClr val="black"/>
                </a:solidFill>
                <a:latin typeface="Calibri" panose="020F0502020204030204" pitchFamily="34" charset="0"/>
                <a:hlinkClick r:id="rId4"/>
              </a:rPr>
              <a:t>certified reviewers</a:t>
            </a:r>
            <a:r>
              <a:rPr lang="en-US" sz="1600" b="1" i="1" dirty="0" smtClean="0">
                <a:solidFill>
                  <a:prstClr val="black"/>
                </a:solidFill>
                <a:latin typeface="Calibri" panose="020F0502020204030204" pitchFamily="34" charset="0"/>
              </a:rPr>
              <a:t> </a:t>
            </a:r>
            <a:r>
              <a:rPr lang="en-US" sz="1600" dirty="0" smtClean="0">
                <a:solidFill>
                  <a:prstClr val="black"/>
                </a:solidFill>
                <a:latin typeface="Calibri" panose="020F0502020204030204" pitchFamily="34" charset="0"/>
              </a:rPr>
              <a:t>using a </a:t>
            </a:r>
            <a:r>
              <a:rPr lang="en-US" sz="1600" b="1" i="1" dirty="0" smtClean="0">
                <a:solidFill>
                  <a:prstClr val="black"/>
                </a:solidFill>
                <a:latin typeface="Calibri" panose="020F0502020204030204" pitchFamily="34" charset="0"/>
                <a:hlinkClick r:id="rId3"/>
              </a:rPr>
              <a:t>study review protocol</a:t>
            </a:r>
            <a:r>
              <a:rPr lang="en-US" sz="1600" dirty="0" smtClean="0">
                <a:solidFill>
                  <a:prstClr val="black"/>
                </a:solidFill>
                <a:latin typeface="Calibri" panose="020F0502020204030204" pitchFamily="34" charset="0"/>
              </a:rPr>
              <a:t> to give eligible studies one of 3 ratings:</a:t>
            </a:r>
            <a:endParaRPr lang="en-US" sz="1600" dirty="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endParaRPr lang="en-US" sz="2800" dirty="0" smtClean="0">
              <a:solidFill>
                <a:prstClr val="black"/>
              </a:solidFill>
              <a:latin typeface="Times" pitchFamily="1" charset="0"/>
            </a:endParaRPr>
          </a:p>
          <a:p>
            <a:pPr marL="342900" indent="-342900" eaLnBrk="0" hangingPunct="0">
              <a:buClr>
                <a:srgbClr val="00B050"/>
              </a:buClr>
              <a:buFont typeface="Arial" panose="020B0604020202020204" pitchFamily="34" charset="0"/>
              <a:buChar char="•"/>
            </a:pPr>
            <a:endParaRPr lang="en-US" sz="2800" dirty="0" smtClean="0">
              <a:solidFill>
                <a:prstClr val="black"/>
              </a:solidFill>
              <a:latin typeface="Times" pitchFamily="1" charset="0"/>
            </a:endParaRPr>
          </a:p>
          <a:p>
            <a:pPr marL="342900" indent="-342900" eaLnBrk="0" hangingPunct="0">
              <a:buClr>
                <a:srgbClr val="CA4662"/>
              </a:buClr>
              <a:buFont typeface="Arial" panose="020B0604020202020204" pitchFamily="34" charset="0"/>
              <a:buChar char="•"/>
            </a:pPr>
            <a:endParaRPr lang="en-US" sz="2400" dirty="0">
              <a:solidFill>
                <a:prstClr val="black"/>
              </a:solidFill>
              <a:latin typeface="Times" pitchFamily="1" charset="0"/>
            </a:endParaRPr>
          </a:p>
          <a:p>
            <a:pPr marL="342900" indent="-342900" eaLnBrk="0" hangingPunct="0">
              <a:buClr>
                <a:srgbClr val="CA4662"/>
              </a:buClr>
              <a:buFont typeface="Arial" panose="020B0604020202020204" pitchFamily="34" charset="0"/>
              <a:buChar char="•"/>
            </a:pPr>
            <a:endParaRPr lang="en-US" sz="2400" dirty="0" smtClean="0">
              <a:solidFill>
                <a:prstClr val="black"/>
              </a:solidFill>
              <a:latin typeface="Times" pitchFamily="1" charset="0"/>
            </a:endParaRPr>
          </a:p>
          <a:p>
            <a:pPr marL="342900" indent="-342900" eaLnBrk="0" hangingPunct="0">
              <a:buClr>
                <a:srgbClr val="CA4662"/>
              </a:buClr>
              <a:buFont typeface="Arial" panose="020B0604020202020204" pitchFamily="34" charset="0"/>
              <a:buChar char="•"/>
            </a:pPr>
            <a:endParaRPr lang="en-US" sz="2400" dirty="0">
              <a:solidFill>
                <a:prstClr val="black"/>
              </a:solidFill>
              <a:latin typeface="Times" pitchFamily="1"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005" y="1332465"/>
            <a:ext cx="443799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pPr algn="ctr">
                <a:defRPr/>
              </a:pPr>
              <a:t>13</a:t>
            </a:fld>
            <a:endParaRPr lang="en-US" dirty="0"/>
          </a:p>
        </p:txBody>
      </p:sp>
    </p:spTree>
    <p:extLst>
      <p:ext uri="{BB962C8B-B14F-4D97-AF65-F5344CB8AC3E}">
        <p14:creationId xmlns:p14="http://schemas.microsoft.com/office/powerpoint/2010/main" val="4247238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5219"/>
            <a:ext cx="8793126" cy="630865"/>
          </a:xfrm>
        </p:spPr>
        <p:txBody>
          <a:bodyPr/>
          <a:lstStyle/>
          <a:p>
            <a:r>
              <a:rPr lang="en-US" dirty="0" smtClean="0">
                <a:solidFill>
                  <a:schemeClr val="tx1"/>
                </a:solidFill>
              </a:rPr>
              <a:t>The Role of WWC </a:t>
            </a:r>
            <a:r>
              <a:rPr lang="en-US" i="1" dirty="0" smtClean="0">
                <a:solidFill>
                  <a:schemeClr val="tx1"/>
                </a:solidFill>
                <a:hlinkClick r:id="rId3"/>
              </a:rPr>
              <a:t>Study Review Protocols</a:t>
            </a:r>
            <a:endParaRPr lang="en-US" i="1" dirty="0">
              <a:solidFill>
                <a:schemeClr val="tx1"/>
              </a:solidFill>
            </a:endParaRPr>
          </a:p>
        </p:txBody>
      </p:sp>
      <p:sp>
        <p:nvSpPr>
          <p:cNvPr id="3" name="TextBox 2"/>
          <p:cNvSpPr txBox="1"/>
          <p:nvPr/>
        </p:nvSpPr>
        <p:spPr>
          <a:xfrm>
            <a:off x="152400" y="1343098"/>
            <a:ext cx="8991600" cy="7325082"/>
          </a:xfrm>
          <a:prstGeom prst="rect">
            <a:avLst/>
          </a:prstGeom>
          <a:noFill/>
        </p:spPr>
        <p:txBody>
          <a:bodyPr wrap="square" rtlCol="0">
            <a:spAutoFit/>
          </a:bodyPr>
          <a:lstStyle/>
          <a:p>
            <a:pPr marL="285750" indent="-285750" eaLnBrk="0" hangingPunct="0">
              <a:buClr>
                <a:schemeClr val="tx1"/>
              </a:buClr>
              <a:buSzPct val="150000"/>
              <a:buFont typeface="Arial" panose="020B0604020202020204" pitchFamily="34" charset="0"/>
              <a:buChar char="•"/>
            </a:pPr>
            <a:r>
              <a:rPr lang="en-US" dirty="0" smtClean="0">
                <a:solidFill>
                  <a:prstClr val="black"/>
                </a:solidFill>
                <a:latin typeface="Calibri" panose="020F0502020204030204" pitchFamily="34" charset="0"/>
              </a:rPr>
              <a:t>   Define </a:t>
            </a:r>
            <a:r>
              <a:rPr lang="en-US" b="1" i="1" dirty="0" smtClean="0">
                <a:solidFill>
                  <a:prstClr val="black"/>
                </a:solidFill>
                <a:latin typeface="Calibri" panose="020F0502020204030204" pitchFamily="34" charset="0"/>
              </a:rPr>
              <a:t>studies eligible for WWC review </a:t>
            </a:r>
            <a:r>
              <a:rPr lang="en-US" dirty="0" smtClean="0">
                <a:solidFill>
                  <a:prstClr val="black"/>
                </a:solidFill>
                <a:latin typeface="Calibri" panose="020F0502020204030204" pitchFamily="34" charset="0"/>
              </a:rPr>
              <a:t>according to the eligibility of</a:t>
            </a:r>
          </a:p>
          <a:p>
            <a:pPr marL="914400" lvl="1" indent="-457200" eaLnBrk="0" hangingPunct="0">
              <a:buClr>
                <a:schemeClr val="tx1"/>
              </a:buClr>
              <a:buSzPct val="150000"/>
              <a:buFont typeface="Wingdings" panose="05000000000000000000" pitchFamily="2" charset="2"/>
              <a:buChar char="v"/>
            </a:pPr>
            <a:r>
              <a:rPr lang="en-US" dirty="0" smtClean="0">
                <a:solidFill>
                  <a:prstClr val="black"/>
                </a:solidFill>
                <a:latin typeface="Calibri" panose="020F0502020204030204" pitchFamily="34" charset="0"/>
              </a:rPr>
              <a:t>the </a:t>
            </a:r>
            <a:r>
              <a:rPr lang="en-US" b="1" i="1" dirty="0" smtClean="0">
                <a:solidFill>
                  <a:prstClr val="black"/>
                </a:solidFill>
                <a:latin typeface="Calibri" panose="020F0502020204030204" pitchFamily="34" charset="0"/>
              </a:rPr>
              <a:t>intervention </a:t>
            </a:r>
          </a:p>
          <a:p>
            <a:pPr marL="914400" lvl="1" indent="-457200" eaLnBrk="0" hangingPunct="0">
              <a:buClr>
                <a:schemeClr val="tx1"/>
              </a:buClr>
              <a:buSzPct val="150000"/>
              <a:buFont typeface="Wingdings" panose="05000000000000000000" pitchFamily="2" charset="2"/>
              <a:buChar char="v"/>
            </a:pPr>
            <a:r>
              <a:rPr lang="en-US" dirty="0" smtClean="0">
                <a:solidFill>
                  <a:prstClr val="black"/>
                </a:solidFill>
                <a:latin typeface="Calibri" panose="020F0502020204030204" pitchFamily="34" charset="0"/>
              </a:rPr>
              <a:t>the </a:t>
            </a:r>
            <a:r>
              <a:rPr lang="en-US" b="1" i="1" dirty="0" smtClean="0">
                <a:solidFill>
                  <a:prstClr val="black"/>
                </a:solidFill>
                <a:latin typeface="Calibri" panose="020F0502020204030204" pitchFamily="34" charset="0"/>
              </a:rPr>
              <a:t>population </a:t>
            </a:r>
            <a:r>
              <a:rPr lang="en-US" dirty="0" smtClean="0">
                <a:solidFill>
                  <a:prstClr val="black"/>
                </a:solidFill>
                <a:latin typeface="Calibri" panose="020F0502020204030204" pitchFamily="34" charset="0"/>
              </a:rPr>
              <a:t>targeted for the intervention</a:t>
            </a:r>
            <a:endParaRPr lang="en-US" b="1" i="1" dirty="0" smtClean="0">
              <a:solidFill>
                <a:prstClr val="black"/>
              </a:solidFill>
              <a:latin typeface="Calibri" panose="020F0502020204030204" pitchFamily="34" charset="0"/>
            </a:endParaRPr>
          </a:p>
          <a:p>
            <a:pPr marL="914400" lvl="1" indent="-457200" eaLnBrk="0" hangingPunct="0">
              <a:buClr>
                <a:schemeClr val="tx1"/>
              </a:buClr>
              <a:buSzPct val="150000"/>
              <a:buFont typeface="Wingdings" panose="05000000000000000000" pitchFamily="2" charset="2"/>
              <a:buChar char="v"/>
            </a:pPr>
            <a:r>
              <a:rPr lang="en-US" dirty="0" smtClean="0">
                <a:solidFill>
                  <a:prstClr val="black"/>
                </a:solidFill>
                <a:latin typeface="Calibri" panose="020F0502020204030204" pitchFamily="34" charset="0"/>
              </a:rPr>
              <a:t>the </a:t>
            </a:r>
            <a:r>
              <a:rPr lang="en-US" b="1" i="1" dirty="0" smtClean="0">
                <a:solidFill>
                  <a:prstClr val="black"/>
                </a:solidFill>
                <a:latin typeface="Calibri" panose="020F0502020204030204" pitchFamily="34" charset="0"/>
              </a:rPr>
              <a:t>research </a:t>
            </a:r>
            <a:r>
              <a:rPr lang="en-US" dirty="0" smtClean="0">
                <a:solidFill>
                  <a:prstClr val="black"/>
                </a:solidFill>
                <a:latin typeface="Calibri" panose="020F0502020204030204" pitchFamily="34" charset="0"/>
              </a:rPr>
              <a:t>(topic, time frame, language, and location)</a:t>
            </a:r>
          </a:p>
          <a:p>
            <a:pPr marL="914400" lvl="1" indent="-457200" eaLnBrk="0" hangingPunct="0">
              <a:buClr>
                <a:schemeClr val="tx1"/>
              </a:buClr>
              <a:buSzPct val="150000"/>
              <a:buFont typeface="Wingdings" panose="05000000000000000000" pitchFamily="2" charset="2"/>
              <a:buChar char="v"/>
            </a:pPr>
            <a:r>
              <a:rPr lang="en-US" dirty="0" smtClean="0">
                <a:solidFill>
                  <a:prstClr val="black"/>
                </a:solidFill>
                <a:latin typeface="Calibri" panose="020F0502020204030204" pitchFamily="34" charset="0"/>
              </a:rPr>
              <a:t>the </a:t>
            </a:r>
            <a:r>
              <a:rPr lang="en-US" b="1" i="1" dirty="0" smtClean="0">
                <a:solidFill>
                  <a:prstClr val="black"/>
                </a:solidFill>
                <a:latin typeface="Calibri" panose="020F0502020204030204" pitchFamily="34" charset="0"/>
              </a:rPr>
              <a:t>outcomes</a:t>
            </a:r>
            <a:r>
              <a:rPr lang="en-US" dirty="0" smtClean="0">
                <a:solidFill>
                  <a:prstClr val="black"/>
                </a:solidFill>
                <a:latin typeface="Calibri" panose="020F0502020204030204" pitchFamily="34" charset="0"/>
              </a:rPr>
              <a:t> included in the impact analysis (which outcomes also need </a:t>
            </a:r>
            <a:r>
              <a:rPr lang="en-US" dirty="0">
                <a:solidFill>
                  <a:prstClr val="black"/>
                </a:solidFill>
                <a:latin typeface="Calibri" panose="020F0502020204030204" pitchFamily="34" charset="0"/>
              </a:rPr>
              <a:t>to meet WWC </a:t>
            </a:r>
            <a:r>
              <a:rPr lang="en-US" i="1" dirty="0">
                <a:solidFill>
                  <a:prstClr val="black"/>
                </a:solidFill>
                <a:latin typeface="Calibri" panose="020F0502020204030204" pitchFamily="34" charset="0"/>
              </a:rPr>
              <a:t>Handbook </a:t>
            </a:r>
            <a:r>
              <a:rPr lang="en-US" dirty="0" smtClean="0">
                <a:solidFill>
                  <a:prstClr val="black"/>
                </a:solidFill>
                <a:latin typeface="Calibri" panose="020F0502020204030204" pitchFamily="34" charset="0"/>
              </a:rPr>
              <a:t>standards of validity</a:t>
            </a:r>
            <a:r>
              <a:rPr lang="en-US" dirty="0">
                <a:solidFill>
                  <a:prstClr val="black"/>
                </a:solidFill>
                <a:latin typeface="Calibri" panose="020F0502020204030204" pitchFamily="34" charset="0"/>
              </a:rPr>
              <a:t>, reliability, </a:t>
            </a:r>
            <a:r>
              <a:rPr lang="en-US" dirty="0" smtClean="0">
                <a:solidFill>
                  <a:prstClr val="black"/>
                </a:solidFill>
                <a:latin typeface="Calibri" panose="020F0502020204030204" pitchFamily="34" charset="0"/>
              </a:rPr>
              <a:t>no over-alignment with the intervention, and consistent measurement for the groups being compared)</a:t>
            </a:r>
            <a:endParaRPr lang="en-US" dirty="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endParaRPr lang="en-US" b="1" i="1" dirty="0">
              <a:solidFill>
                <a:prstClr val="black"/>
              </a:solidFill>
              <a:latin typeface="Calibri" panose="020F0502020204030204" pitchFamily="34" charset="0"/>
            </a:endParaRPr>
          </a:p>
          <a:p>
            <a:pPr marL="457200" lvl="0" indent="-457200" eaLnBrk="0" hangingPunct="0">
              <a:buClr>
                <a:srgbClr val="000000"/>
              </a:buClr>
              <a:buSzPct val="150000"/>
              <a:buFont typeface="Arial" panose="020B0604020202020204" pitchFamily="34" charset="0"/>
              <a:buChar char="•"/>
            </a:pPr>
            <a:r>
              <a:rPr lang="en-US" dirty="0" smtClean="0">
                <a:solidFill>
                  <a:prstClr val="black"/>
                </a:solidFill>
                <a:latin typeface="Calibri" panose="020F0502020204030204" pitchFamily="34" charset="0"/>
              </a:rPr>
              <a:t>Focus on </a:t>
            </a:r>
            <a:r>
              <a:rPr lang="en-US" b="1" i="1" dirty="0">
                <a:solidFill>
                  <a:prstClr val="black"/>
                </a:solidFill>
                <a:latin typeface="Calibri" panose="020F0502020204030204" pitchFamily="34" charset="0"/>
              </a:rPr>
              <a:t>p</a:t>
            </a:r>
            <a:r>
              <a:rPr lang="en-US" b="1" i="1" dirty="0" smtClean="0">
                <a:solidFill>
                  <a:prstClr val="black"/>
                </a:solidFill>
                <a:latin typeface="Calibri" panose="020F0502020204030204" pitchFamily="34" charset="0"/>
              </a:rPr>
              <a:t>rimary findings </a:t>
            </a:r>
            <a:r>
              <a:rPr lang="en-US" dirty="0" smtClean="0">
                <a:solidFill>
                  <a:prstClr val="black"/>
                </a:solidFill>
                <a:latin typeface="Calibri" panose="020F0502020204030204" pitchFamily="34" charset="0"/>
              </a:rPr>
              <a:t>(confirmatory, full sample, composite measures) to characterize the effectiveness of interventions</a:t>
            </a:r>
          </a:p>
          <a:p>
            <a:pPr marL="457200" indent="-457200" eaLnBrk="0" hangingPunct="0">
              <a:buClr>
                <a:schemeClr val="tx1"/>
              </a:buClr>
              <a:buSzPct val="150000"/>
              <a:buFont typeface="Arial" panose="020B0604020202020204" pitchFamily="34" charset="0"/>
              <a:buChar char="•"/>
            </a:pPr>
            <a:endParaRPr lang="en-US" i="1" dirty="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r>
              <a:rPr lang="en-US" dirty="0" smtClean="0">
                <a:solidFill>
                  <a:prstClr val="black"/>
                </a:solidFill>
                <a:latin typeface="Calibri" panose="020F0502020204030204" pitchFamily="34" charset="0"/>
              </a:rPr>
              <a:t>Vary by </a:t>
            </a:r>
            <a:r>
              <a:rPr lang="en-US" b="1" i="1" dirty="0">
                <a:solidFill>
                  <a:prstClr val="black"/>
                </a:solidFill>
                <a:latin typeface="Calibri" panose="020F0502020204030204" pitchFamily="34" charset="0"/>
              </a:rPr>
              <a:t>topic </a:t>
            </a:r>
            <a:r>
              <a:rPr lang="en-US" b="1" i="1" dirty="0" smtClean="0">
                <a:solidFill>
                  <a:prstClr val="black"/>
                </a:solidFill>
                <a:latin typeface="Calibri" panose="020F0502020204030204" pitchFamily="34" charset="0"/>
              </a:rPr>
              <a:t>area</a:t>
            </a:r>
            <a:r>
              <a:rPr lang="en-US" dirty="0">
                <a:solidFill>
                  <a:prstClr val="black"/>
                </a:solidFill>
                <a:latin typeface="Calibri" panose="020F0502020204030204" pitchFamily="34" charset="0"/>
              </a:rPr>
              <a:t> </a:t>
            </a:r>
            <a:r>
              <a:rPr lang="en-US" dirty="0" smtClean="0">
                <a:solidFill>
                  <a:prstClr val="black"/>
                </a:solidFill>
                <a:latin typeface="Calibri" panose="020F0502020204030204" pitchFamily="34" charset="0"/>
              </a:rPr>
              <a:t>(for </a:t>
            </a:r>
            <a:r>
              <a:rPr lang="en-US" dirty="0">
                <a:solidFill>
                  <a:prstClr val="black"/>
                </a:solidFill>
                <a:latin typeface="Calibri" panose="020F0502020204030204" pitchFamily="34" charset="0"/>
              </a:rPr>
              <a:t>example </a:t>
            </a:r>
            <a:r>
              <a:rPr lang="en-US" dirty="0" smtClean="0">
                <a:solidFill>
                  <a:prstClr val="black"/>
                </a:solidFill>
                <a:latin typeface="Calibri" panose="020F0502020204030204" pitchFamily="34" charset="0"/>
              </a:rPr>
              <a:t>: </a:t>
            </a:r>
            <a:r>
              <a:rPr lang="en-US" i="1" dirty="0" smtClean="0">
                <a:solidFill>
                  <a:prstClr val="black"/>
                </a:solidFill>
                <a:latin typeface="Calibri" panose="020F0502020204030204" pitchFamily="34" charset="0"/>
              </a:rPr>
              <a:t>Beginning </a:t>
            </a:r>
            <a:r>
              <a:rPr lang="en-US" i="1" dirty="0">
                <a:solidFill>
                  <a:prstClr val="black"/>
                </a:solidFill>
                <a:latin typeface="Calibri" panose="020F0502020204030204" pitchFamily="34" charset="0"/>
              </a:rPr>
              <a:t>Reading</a:t>
            </a:r>
            <a:r>
              <a:rPr lang="en-US" dirty="0">
                <a:solidFill>
                  <a:prstClr val="black"/>
                </a:solidFill>
                <a:latin typeface="Calibri" panose="020F0502020204030204" pitchFamily="34" charset="0"/>
              </a:rPr>
              <a:t>; </a:t>
            </a:r>
            <a:r>
              <a:rPr lang="en-US" i="1" dirty="0">
                <a:solidFill>
                  <a:prstClr val="black"/>
                </a:solidFill>
                <a:latin typeface="Calibri" panose="020F0502020204030204" pitchFamily="34" charset="0"/>
              </a:rPr>
              <a:t>English Language Learners</a:t>
            </a:r>
            <a:r>
              <a:rPr lang="en-US" dirty="0">
                <a:solidFill>
                  <a:prstClr val="black"/>
                </a:solidFill>
                <a:latin typeface="Calibri" panose="020F0502020204030204" pitchFamily="34" charset="0"/>
              </a:rPr>
              <a:t>; </a:t>
            </a:r>
            <a:r>
              <a:rPr lang="en-US" i="1" dirty="0">
                <a:solidFill>
                  <a:prstClr val="black"/>
                </a:solidFill>
                <a:latin typeface="Calibri" panose="020F0502020204030204" pitchFamily="34" charset="0"/>
              </a:rPr>
              <a:t>Secondary Mathematics</a:t>
            </a:r>
            <a:r>
              <a:rPr lang="en-US" dirty="0">
                <a:solidFill>
                  <a:prstClr val="black"/>
                </a:solidFill>
                <a:latin typeface="Calibri" panose="020F0502020204030204" pitchFamily="34" charset="0"/>
              </a:rPr>
              <a:t>;  </a:t>
            </a:r>
            <a:r>
              <a:rPr lang="en-US" i="1" dirty="0">
                <a:solidFill>
                  <a:prstClr val="black"/>
                </a:solidFill>
                <a:latin typeface="Calibri" panose="020F0502020204030204" pitchFamily="34" charset="0"/>
              </a:rPr>
              <a:t>Supporting Postsecondary Success</a:t>
            </a:r>
            <a:r>
              <a:rPr lang="en-US" dirty="0">
                <a:solidFill>
                  <a:prstClr val="black"/>
                </a:solidFill>
                <a:latin typeface="Calibri" panose="020F0502020204030204" pitchFamily="34" charset="0"/>
              </a:rPr>
              <a:t>; </a:t>
            </a:r>
            <a:r>
              <a:rPr lang="en-US" dirty="0" smtClean="0">
                <a:solidFill>
                  <a:prstClr val="black"/>
                </a:solidFill>
                <a:latin typeface="Calibri" panose="020F0502020204030204" pitchFamily="34" charset="0"/>
              </a:rPr>
              <a:t>and </a:t>
            </a:r>
            <a:r>
              <a:rPr lang="en-US" i="1" dirty="0">
                <a:solidFill>
                  <a:prstClr val="black"/>
                </a:solidFill>
                <a:latin typeface="Calibri" panose="020F0502020204030204" pitchFamily="34" charset="0"/>
              </a:rPr>
              <a:t>Teacher Training, Evaluation, and </a:t>
            </a:r>
            <a:r>
              <a:rPr lang="en-US" i="1" dirty="0" smtClean="0">
                <a:solidFill>
                  <a:prstClr val="black"/>
                </a:solidFill>
                <a:latin typeface="Calibri" panose="020F0502020204030204" pitchFamily="34" charset="0"/>
              </a:rPr>
              <a:t>Compensation</a:t>
            </a:r>
            <a:r>
              <a:rPr lang="en-US" dirty="0" smtClean="0">
                <a:solidFill>
                  <a:prstClr val="black"/>
                </a:solidFill>
                <a:latin typeface="Calibri" panose="020F0502020204030204" pitchFamily="34" charset="0"/>
              </a:rPr>
              <a:t>)</a:t>
            </a:r>
            <a:endParaRPr lang="en-US" dirty="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endParaRPr lang="en-US" dirty="0" smtClean="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r>
              <a:rPr lang="en-US" dirty="0" smtClean="0">
                <a:solidFill>
                  <a:prstClr val="black"/>
                </a:solidFill>
                <a:latin typeface="Calibri" panose="020F0502020204030204" pitchFamily="34" charset="0"/>
              </a:rPr>
              <a:t>Online at </a:t>
            </a:r>
            <a:r>
              <a:rPr lang="en-US" b="1" dirty="0">
                <a:solidFill>
                  <a:prstClr val="black"/>
                </a:solidFill>
                <a:latin typeface="Calibri" panose="020F0502020204030204" pitchFamily="34" charset="0"/>
                <a:hlinkClick r:id="rId4"/>
              </a:rPr>
              <a:t>https://ies.ed.gov/ncee/wwc/Protocols</a:t>
            </a:r>
            <a:endParaRPr lang="en-US" b="1" dirty="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endParaRPr lang="en-US" dirty="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endParaRPr lang="en-US" i="1" dirty="0" smtClean="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endParaRPr lang="en-US" dirty="0">
              <a:solidFill>
                <a:prstClr val="black"/>
              </a:solidFill>
              <a:latin typeface="Calibri" panose="020F0502020204030204" pitchFamily="34" charset="0"/>
            </a:endParaRPr>
          </a:p>
          <a:p>
            <a:pPr marL="457200" indent="-457200" eaLnBrk="0" hangingPunct="0">
              <a:buClr>
                <a:schemeClr val="tx1"/>
              </a:buClr>
              <a:buSzPct val="150000"/>
              <a:buFont typeface="Arial" panose="020B0604020202020204" pitchFamily="34" charset="0"/>
              <a:buChar char="•"/>
            </a:pPr>
            <a:endParaRPr lang="en-US" sz="2800" dirty="0" smtClean="0">
              <a:solidFill>
                <a:prstClr val="black"/>
              </a:solidFill>
              <a:latin typeface="Times" pitchFamily="1" charset="0"/>
            </a:endParaRPr>
          </a:p>
          <a:p>
            <a:pPr marL="342900" indent="-342900" eaLnBrk="0" hangingPunct="0">
              <a:buClr>
                <a:srgbClr val="00B050"/>
              </a:buClr>
              <a:buFont typeface="Arial" panose="020B0604020202020204" pitchFamily="34" charset="0"/>
              <a:buChar char="•"/>
            </a:pPr>
            <a:endParaRPr lang="en-US" sz="2800" dirty="0" smtClean="0">
              <a:solidFill>
                <a:prstClr val="black"/>
              </a:solidFill>
              <a:latin typeface="Times" pitchFamily="1" charset="0"/>
            </a:endParaRPr>
          </a:p>
          <a:p>
            <a:pPr marL="342900" indent="-342900" eaLnBrk="0" hangingPunct="0">
              <a:buClr>
                <a:srgbClr val="CA4662"/>
              </a:buClr>
              <a:buFont typeface="Arial" panose="020B0604020202020204" pitchFamily="34" charset="0"/>
              <a:buChar char="•"/>
            </a:pPr>
            <a:endParaRPr lang="en-US" sz="2400" dirty="0">
              <a:solidFill>
                <a:prstClr val="black"/>
              </a:solidFill>
              <a:latin typeface="Times" pitchFamily="1" charset="0"/>
            </a:endParaRPr>
          </a:p>
          <a:p>
            <a:pPr marL="342900" indent="-342900" eaLnBrk="0" hangingPunct="0">
              <a:buClr>
                <a:srgbClr val="CA4662"/>
              </a:buClr>
              <a:buFont typeface="Arial" panose="020B0604020202020204" pitchFamily="34" charset="0"/>
              <a:buChar char="•"/>
            </a:pPr>
            <a:endParaRPr lang="en-US" sz="2400" dirty="0" smtClean="0">
              <a:solidFill>
                <a:prstClr val="black"/>
              </a:solidFill>
              <a:latin typeface="Times" pitchFamily="1" charset="0"/>
            </a:endParaRPr>
          </a:p>
          <a:p>
            <a:pPr marL="342900" indent="-342900" eaLnBrk="0" hangingPunct="0">
              <a:buClr>
                <a:srgbClr val="CA4662"/>
              </a:buClr>
              <a:buFont typeface="Arial" panose="020B0604020202020204" pitchFamily="34" charset="0"/>
              <a:buChar char="•"/>
            </a:pPr>
            <a:endParaRPr lang="en-US" sz="2400" dirty="0">
              <a:solidFill>
                <a:prstClr val="black"/>
              </a:solidFill>
              <a:latin typeface="Times" pitchFamily="1" charset="0"/>
            </a:endParaRPr>
          </a:p>
        </p:txBody>
      </p:sp>
      <p:sp>
        <p:nvSpPr>
          <p:cNvPr id="4"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pPr algn="ctr">
                <a:defRPr/>
              </a:pPr>
              <a:t>14</a:t>
            </a:fld>
            <a:endParaRPr lang="en-US" dirty="0"/>
          </a:p>
        </p:txBody>
      </p:sp>
    </p:spTree>
    <p:extLst>
      <p:ext uri="{BB962C8B-B14F-4D97-AF65-F5344CB8AC3E}">
        <p14:creationId xmlns:p14="http://schemas.microsoft.com/office/powerpoint/2010/main" val="1828785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5219"/>
            <a:ext cx="8793126" cy="630865"/>
          </a:xfrm>
        </p:spPr>
        <p:txBody>
          <a:bodyPr/>
          <a:lstStyle/>
          <a:p>
            <a:r>
              <a:rPr lang="en-US" dirty="0" smtClean="0">
                <a:solidFill>
                  <a:schemeClr val="tx1"/>
                </a:solidFill>
              </a:rPr>
              <a:t>Individual Studies and Teacher Training Protocols</a:t>
            </a:r>
            <a:endParaRPr lang="en-US" i="1" dirty="0">
              <a:solidFill>
                <a:schemeClr val="tx1"/>
              </a:solidFill>
            </a:endParaRPr>
          </a:p>
        </p:txBody>
      </p:sp>
      <p:sp>
        <p:nvSpPr>
          <p:cNvPr id="4"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solidFill>
                  <a:srgbClr val="000000"/>
                </a:solidFill>
              </a:rPr>
              <a:pPr algn="ctr">
                <a:defRPr/>
              </a:pPr>
              <a:t>15</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9088101"/>
              </p:ext>
            </p:extLst>
          </p:nvPr>
        </p:nvGraphicFramePr>
        <p:xfrm>
          <a:off x="478464" y="1446027"/>
          <a:ext cx="7953155" cy="4124960"/>
        </p:xfrm>
        <a:graphic>
          <a:graphicData uri="http://schemas.openxmlformats.org/drawingml/2006/table">
            <a:tbl>
              <a:tblPr firstRow="1" bandRow="1">
                <a:tableStyleId>{5C22544A-7EE6-4342-B048-85BDC9FD1C3A}</a:tableStyleId>
              </a:tblPr>
              <a:tblGrid>
                <a:gridCol w="3997843"/>
                <a:gridCol w="3955312"/>
              </a:tblGrid>
              <a:tr h="489099">
                <a:tc>
                  <a:txBody>
                    <a:bodyPr/>
                    <a:lstStyle/>
                    <a:p>
                      <a:pPr algn="ctr"/>
                      <a:r>
                        <a:rPr lang="en-US" sz="1400" i="0" dirty="0" smtClean="0"/>
                        <a:t>RISP: Review</a:t>
                      </a:r>
                      <a:r>
                        <a:rPr lang="en-US" sz="1400" i="0" baseline="0" dirty="0" smtClean="0"/>
                        <a:t> of Individual Studies Protocol v. 3.0 (April 2016)</a:t>
                      </a:r>
                      <a:endParaRPr lang="en-US" sz="1400" i="0" dirty="0"/>
                    </a:p>
                  </a:txBody>
                  <a:tcPr/>
                </a:tc>
                <a:tc>
                  <a:txBody>
                    <a:bodyPr/>
                    <a:lstStyle/>
                    <a:p>
                      <a:pPr algn="ctr"/>
                      <a:r>
                        <a:rPr lang="en-US" sz="1400" i="0" dirty="0" smtClean="0"/>
                        <a:t>TTEC:</a:t>
                      </a:r>
                      <a:r>
                        <a:rPr lang="en-US" sz="1400" i="0" baseline="0" dirty="0" smtClean="0"/>
                        <a:t> </a:t>
                      </a:r>
                      <a:r>
                        <a:rPr lang="en-US" sz="1400" i="0" dirty="0" smtClean="0"/>
                        <a:t>Teacher Training, Evaluation, and Compensation Protocol</a:t>
                      </a:r>
                      <a:r>
                        <a:rPr lang="en-US" sz="1400" i="0" baseline="0" dirty="0" smtClean="0"/>
                        <a:t> v. </a:t>
                      </a:r>
                      <a:r>
                        <a:rPr lang="en-US" sz="1400" i="0" dirty="0" smtClean="0"/>
                        <a:t>3.2 (July 2016)</a:t>
                      </a:r>
                      <a:endParaRPr lang="en-US" sz="1400" i="0" dirty="0"/>
                    </a:p>
                  </a:txBody>
                  <a:tcPr/>
                </a:tc>
              </a:tr>
              <a:tr h="370840">
                <a:tc>
                  <a:txBody>
                    <a:bodyPr/>
                    <a:lstStyle/>
                    <a:p>
                      <a:pPr algn="ctr"/>
                      <a:r>
                        <a:rPr lang="en-US" sz="1400" i="0" dirty="0" smtClean="0"/>
                        <a:t>(NOTE:</a:t>
                      </a:r>
                      <a:r>
                        <a:rPr lang="en-US" sz="1400" i="0" baseline="0" dirty="0" smtClean="0"/>
                        <a:t> Used for EIR </a:t>
                      </a:r>
                      <a:r>
                        <a:rPr lang="en-US" sz="1400" i="0" baseline="0" dirty="0" smtClean="0"/>
                        <a:t>competitions)</a:t>
                      </a:r>
                      <a:endParaRPr lang="en-US" sz="1400" i="0" dirty="0"/>
                    </a:p>
                  </a:txBody>
                  <a:tcPr/>
                </a:tc>
                <a:tc>
                  <a:txBody>
                    <a:bodyPr/>
                    <a:lstStyle/>
                    <a:p>
                      <a:pPr algn="ctr"/>
                      <a:r>
                        <a:rPr lang="en-US" sz="1400" i="0" dirty="0" smtClean="0"/>
                        <a:t>(Note: Used for SEED competition)</a:t>
                      </a:r>
                      <a:endParaRPr lang="en-US" sz="1400" i="0" dirty="0"/>
                    </a:p>
                  </a:txBody>
                  <a:tcPr/>
                </a:tc>
              </a:tr>
              <a:tr h="370840">
                <a:tc>
                  <a:txBody>
                    <a:bodyPr/>
                    <a:lstStyle/>
                    <a:p>
                      <a:pPr marL="285750" indent="-285750" algn="l">
                        <a:buFont typeface="Arial" panose="020B0604020202020204" pitchFamily="34" charset="0"/>
                        <a:buChar char="•"/>
                      </a:pPr>
                      <a:r>
                        <a:rPr lang="en-US" sz="1400" i="0" dirty="0" smtClean="0"/>
                        <a:t>Standardized tests and assessments of academic readiness,</a:t>
                      </a:r>
                      <a:r>
                        <a:rPr lang="en-US" sz="1400" i="0" baseline="0" dirty="0" smtClean="0"/>
                        <a:t> knowledge, or skills</a:t>
                      </a:r>
                    </a:p>
                    <a:p>
                      <a:pPr marL="285750" indent="-285750" algn="l">
                        <a:buFont typeface="Arial" panose="020B0604020202020204" pitchFamily="34" charset="0"/>
                        <a:buChar char="•"/>
                      </a:pPr>
                      <a:endParaRPr lang="en-US" sz="1400" i="0" baseline="0" dirty="0" smtClean="0"/>
                    </a:p>
                    <a:p>
                      <a:pPr marL="285750" indent="-285750" algn="l">
                        <a:buFont typeface="Arial" panose="020B0604020202020204" pitchFamily="34" charset="0"/>
                        <a:buChar char="•"/>
                      </a:pPr>
                      <a:r>
                        <a:rPr lang="en-US" sz="1400" i="0" baseline="0" dirty="0" smtClean="0"/>
                        <a:t>GPA or credits earned (Grade 6 or higher)</a:t>
                      </a:r>
                    </a:p>
                    <a:p>
                      <a:pPr marL="285750" indent="-285750" algn="l">
                        <a:buFont typeface="Arial" panose="020B0604020202020204" pitchFamily="34" charset="0"/>
                        <a:buChar char="•"/>
                      </a:pPr>
                      <a:endParaRPr lang="en-US" sz="1400" i="0" baseline="0" dirty="0" smtClean="0"/>
                    </a:p>
                    <a:p>
                      <a:pPr marL="285750" indent="-285750" algn="l">
                        <a:buFont typeface="Arial" panose="020B0604020202020204" pitchFamily="34" charset="0"/>
                        <a:buChar char="•"/>
                      </a:pPr>
                      <a:r>
                        <a:rPr lang="en-US" sz="1400" i="0" baseline="0" dirty="0" smtClean="0"/>
                        <a:t>Enrollment, attendance, or attainment</a:t>
                      </a:r>
                    </a:p>
                    <a:p>
                      <a:pPr marL="285750" indent="-285750" algn="l">
                        <a:buFont typeface="Arial" panose="020B0604020202020204" pitchFamily="34" charset="0"/>
                        <a:buChar char="•"/>
                      </a:pPr>
                      <a:endParaRPr lang="en-US" sz="1400" i="0" baseline="0" dirty="0" smtClean="0"/>
                    </a:p>
                    <a:p>
                      <a:pPr marL="285750" indent="-285750" algn="l">
                        <a:buFont typeface="Arial" panose="020B0604020202020204" pitchFamily="34" charset="0"/>
                        <a:buChar char="•"/>
                      </a:pPr>
                      <a:r>
                        <a:rPr lang="en-US" sz="1400" i="0" baseline="0" dirty="0" smtClean="0"/>
                        <a:t>Labor market outcomes</a:t>
                      </a:r>
                    </a:p>
                    <a:p>
                      <a:pPr marL="285750" indent="-285750" algn="l">
                        <a:buFont typeface="Arial" panose="020B0604020202020204" pitchFamily="34" charset="0"/>
                        <a:buChar char="•"/>
                      </a:pPr>
                      <a:endParaRPr lang="en-US" sz="1400" i="0" baseline="0" dirty="0" smtClean="0"/>
                    </a:p>
                    <a:p>
                      <a:pPr marL="285750" indent="-285750" algn="l">
                        <a:buFont typeface="Arial" panose="020B0604020202020204" pitchFamily="34" charset="0"/>
                        <a:buChar char="•"/>
                      </a:pPr>
                      <a:r>
                        <a:rPr lang="en-US" sz="1400" i="0" baseline="0" dirty="0" smtClean="0"/>
                        <a:t>Behavioral ratings and outcomes</a:t>
                      </a:r>
                    </a:p>
                    <a:p>
                      <a:pPr marL="285750" indent="-285750" algn="l">
                        <a:buFont typeface="Arial" panose="020B0604020202020204" pitchFamily="34" charset="0"/>
                        <a:buChar char="•"/>
                      </a:pPr>
                      <a:endParaRPr lang="en-US" sz="1400" i="0" baseline="0" dirty="0" smtClean="0"/>
                    </a:p>
                    <a:p>
                      <a:pPr marL="285750" indent="-285750" algn="l">
                        <a:buFont typeface="Arial" panose="020B0604020202020204" pitchFamily="34" charset="0"/>
                        <a:buChar char="•"/>
                      </a:pPr>
                      <a:r>
                        <a:rPr lang="en-US" sz="1400" i="0" baseline="0" dirty="0" smtClean="0"/>
                        <a:t>Teacher outcomes (see TTEC)</a:t>
                      </a:r>
                    </a:p>
                    <a:p>
                      <a:pPr algn="ctr"/>
                      <a:endParaRPr lang="en-US" sz="1400" i="0" dirty="0"/>
                    </a:p>
                  </a:txBody>
                  <a:tcPr/>
                </a:tc>
                <a:tc>
                  <a:txBody>
                    <a:bodyPr/>
                    <a:lstStyle/>
                    <a:p>
                      <a:pPr marL="285750" indent="-285750" algn="l">
                        <a:buFont typeface="Arial" panose="020B0604020202020204" pitchFamily="34" charset="0"/>
                        <a:buChar char="•"/>
                      </a:pPr>
                      <a:r>
                        <a:rPr lang="en-US" sz="1400" i="0" dirty="0" smtClean="0"/>
                        <a:t>Student achievement in ELA, mathematics, science, social</a:t>
                      </a:r>
                      <a:r>
                        <a:rPr lang="en-US" sz="1400" i="0" baseline="0" dirty="0" smtClean="0"/>
                        <a:t> studies, or general academics</a:t>
                      </a:r>
                    </a:p>
                    <a:p>
                      <a:pPr marL="285750" indent="-285750" algn="l">
                        <a:buFont typeface="Arial" panose="020B0604020202020204" pitchFamily="34" charset="0"/>
                        <a:buChar char="•"/>
                      </a:pPr>
                      <a:endParaRPr lang="en-US" sz="1400" i="0" baseline="0" dirty="0" smtClean="0"/>
                    </a:p>
                    <a:p>
                      <a:pPr marL="285750" indent="-285750" algn="l">
                        <a:buFont typeface="Arial" panose="020B0604020202020204" pitchFamily="34" charset="0"/>
                        <a:buChar char="•"/>
                      </a:pPr>
                      <a:r>
                        <a:rPr lang="en-US" sz="1400" i="0" baseline="0" dirty="0" smtClean="0"/>
                        <a:t>Student promotion or graduation</a:t>
                      </a:r>
                    </a:p>
                    <a:p>
                      <a:pPr marL="285750" indent="-285750" algn="l">
                        <a:buFont typeface="Arial" panose="020B0604020202020204" pitchFamily="34" charset="0"/>
                        <a:buChar char="•"/>
                      </a:pPr>
                      <a:endParaRPr lang="en-US" sz="1400" i="0" baseline="0" dirty="0" smtClean="0"/>
                    </a:p>
                    <a:p>
                      <a:pPr marL="285750" indent="-285750" algn="l">
                        <a:buFont typeface="Arial" panose="020B0604020202020204" pitchFamily="34" charset="0"/>
                        <a:buChar char="•"/>
                      </a:pPr>
                      <a:r>
                        <a:rPr lang="en-US" sz="1400" i="0" dirty="0" smtClean="0"/>
                        <a:t>Teacher instruction</a:t>
                      </a:r>
                    </a:p>
                    <a:p>
                      <a:pPr marL="285750" indent="-285750" algn="l">
                        <a:buFont typeface="Arial" panose="020B0604020202020204" pitchFamily="34" charset="0"/>
                        <a:buChar char="•"/>
                      </a:pPr>
                      <a:endParaRPr lang="en-US" sz="1400" i="0" dirty="0" smtClean="0"/>
                    </a:p>
                    <a:p>
                      <a:pPr marL="285750" indent="-285750" algn="l">
                        <a:buFont typeface="Arial" panose="020B0604020202020204" pitchFamily="34" charset="0"/>
                        <a:buChar char="•"/>
                      </a:pPr>
                      <a:r>
                        <a:rPr lang="en-US" sz="1400" i="0" dirty="0" smtClean="0"/>
                        <a:t>Teacher attendance</a:t>
                      </a:r>
                    </a:p>
                    <a:p>
                      <a:pPr marL="285750" indent="-285750" algn="l">
                        <a:buFont typeface="Arial" panose="020B0604020202020204" pitchFamily="34" charset="0"/>
                        <a:buChar char="•"/>
                      </a:pPr>
                      <a:endParaRPr lang="en-US" sz="1400" i="0" dirty="0" smtClean="0"/>
                    </a:p>
                    <a:p>
                      <a:pPr marL="285750" indent="-285750" algn="l">
                        <a:buFont typeface="Arial" panose="020B0604020202020204" pitchFamily="34" charset="0"/>
                        <a:buChar char="•"/>
                      </a:pPr>
                      <a:r>
                        <a:rPr lang="en-US" sz="1400" i="0" dirty="0" smtClean="0"/>
                        <a:t>Teacher</a:t>
                      </a:r>
                      <a:r>
                        <a:rPr lang="en-US" sz="1400" i="0" baseline="0" dirty="0" smtClean="0"/>
                        <a:t> retention</a:t>
                      </a:r>
                    </a:p>
                    <a:p>
                      <a:pPr marL="285750" indent="-285750" algn="l">
                        <a:buFont typeface="Arial" panose="020B0604020202020204" pitchFamily="34" charset="0"/>
                        <a:buChar char="•"/>
                      </a:pPr>
                      <a:endParaRPr lang="en-US" sz="1400" i="0" baseline="0" dirty="0" smtClean="0"/>
                    </a:p>
                    <a:p>
                      <a:pPr marL="285750" indent="-285750" algn="l">
                        <a:buFont typeface="Arial" panose="020B0604020202020204" pitchFamily="34" charset="0"/>
                        <a:buChar char="•"/>
                      </a:pPr>
                      <a:r>
                        <a:rPr lang="en-US" sz="1400" i="0" baseline="0" dirty="0" smtClean="0"/>
                        <a:t>Measures of teacher or school effectiveness</a:t>
                      </a:r>
                      <a:endParaRPr lang="en-US" sz="1400" i="0" dirty="0"/>
                    </a:p>
                  </a:txBody>
                  <a:tcPr/>
                </a:tc>
              </a:tr>
              <a:tr h="370840">
                <a:tc>
                  <a:txBody>
                    <a:bodyPr/>
                    <a:lstStyle/>
                    <a:p>
                      <a:pPr algn="ctr"/>
                      <a:r>
                        <a:rPr lang="en-US" sz="1400" i="0" dirty="0" smtClean="0">
                          <a:hlinkClick r:id="rId3"/>
                        </a:rPr>
                        <a:t>https://ies.ed.gov/ncee/wwc/Document/262</a:t>
                      </a:r>
                      <a:endParaRPr lang="en-US" sz="1400" i="0" dirty="0"/>
                    </a:p>
                  </a:txBody>
                  <a:tcPr/>
                </a:tc>
                <a:tc>
                  <a:txBody>
                    <a:bodyPr/>
                    <a:lstStyle/>
                    <a:p>
                      <a:pPr algn="ctr"/>
                      <a:r>
                        <a:rPr lang="en-US" sz="1400" i="0" dirty="0" smtClean="0">
                          <a:hlinkClick r:id="rId4"/>
                        </a:rPr>
                        <a:t>https://ies.ed.gov/ncee/wwc/Document/249</a:t>
                      </a:r>
                      <a:endParaRPr lang="en-US" sz="1400" i="0" dirty="0"/>
                    </a:p>
                  </a:txBody>
                  <a:tcPr/>
                </a:tc>
              </a:tr>
            </a:tbl>
          </a:graphicData>
        </a:graphic>
      </p:graphicFrame>
    </p:spTree>
    <p:extLst>
      <p:ext uri="{BB962C8B-B14F-4D97-AF65-F5344CB8AC3E}">
        <p14:creationId xmlns:p14="http://schemas.microsoft.com/office/powerpoint/2010/main" val="4223812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3"/>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151226" y="1476375"/>
            <a:ext cx="7055303" cy="3757798"/>
          </a:xfrm>
          <a:prstGeom prst="rect">
            <a:avLst/>
          </a:prstGeom>
          <a:noFill/>
        </p:spPr>
      </p:pic>
      <p:sp>
        <p:nvSpPr>
          <p:cNvPr id="6" name="Title 2"/>
          <p:cNvSpPr>
            <a:spLocks noGrp="1"/>
          </p:cNvSpPr>
          <p:nvPr>
            <p:ph type="title"/>
          </p:nvPr>
        </p:nvSpPr>
        <p:spPr>
          <a:xfrm>
            <a:off x="0" y="760857"/>
            <a:ext cx="9143999" cy="682016"/>
          </a:xfrm>
        </p:spPr>
        <p:txBody>
          <a:bodyPr/>
          <a:lstStyle/>
          <a:p>
            <a:pPr algn="ctr"/>
            <a:r>
              <a:rPr lang="en-US" sz="3600" dirty="0" smtClean="0">
                <a:latin typeface="Calibri" pitchFamily="34" charset="0"/>
              </a:rPr>
              <a:t>Rating a Group Design Study (RCT or QED)</a:t>
            </a:r>
            <a:endParaRPr lang="en-US" sz="3600" dirty="0">
              <a:latin typeface="Calibri" pitchFamily="34" charset="0"/>
            </a:endParaRPr>
          </a:p>
        </p:txBody>
      </p:sp>
      <p:sp>
        <p:nvSpPr>
          <p:cNvPr id="2" name="TextBox 1"/>
          <p:cNvSpPr txBox="1"/>
          <p:nvPr/>
        </p:nvSpPr>
        <p:spPr>
          <a:xfrm>
            <a:off x="546265" y="5234173"/>
            <a:ext cx="8265226" cy="923330"/>
          </a:xfrm>
          <a:prstGeom prst="rect">
            <a:avLst/>
          </a:prstGeom>
          <a:noFill/>
        </p:spPr>
        <p:txBody>
          <a:bodyPr wrap="square" rtlCol="0">
            <a:spAutoFit/>
          </a:bodyPr>
          <a:lstStyle/>
          <a:p>
            <a:r>
              <a:rPr lang="en-US" cap="small" dirty="0" smtClean="0">
                <a:solidFill>
                  <a:srgbClr val="000000"/>
                </a:solidFill>
                <a:latin typeface="Calibri" panose="020F0502020204030204" pitchFamily="34" charset="0"/>
              </a:rPr>
              <a:t>Note</a:t>
            </a:r>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the </a:t>
            </a:r>
            <a:r>
              <a:rPr lang="en-US" b="1" i="1" dirty="0">
                <a:solidFill>
                  <a:srgbClr val="000000"/>
                </a:solidFill>
                <a:latin typeface="Calibri" panose="020F0502020204030204" pitchFamily="34" charset="0"/>
              </a:rPr>
              <a:t>sign</a:t>
            </a:r>
            <a:r>
              <a:rPr lang="en-US" dirty="0">
                <a:solidFill>
                  <a:srgbClr val="000000"/>
                </a:solidFill>
                <a:latin typeface="Calibri" panose="020F0502020204030204" pitchFamily="34" charset="0"/>
              </a:rPr>
              <a:t>, </a:t>
            </a:r>
            <a:r>
              <a:rPr lang="en-US" b="1" i="1" dirty="0">
                <a:solidFill>
                  <a:srgbClr val="000000"/>
                </a:solidFill>
                <a:latin typeface="Calibri" panose="020F0502020204030204" pitchFamily="34" charset="0"/>
              </a:rPr>
              <a:t>size</a:t>
            </a:r>
            <a:r>
              <a:rPr lang="en-US" dirty="0">
                <a:solidFill>
                  <a:srgbClr val="000000"/>
                </a:solidFill>
                <a:latin typeface="Calibri" panose="020F0502020204030204" pitchFamily="34" charset="0"/>
              </a:rPr>
              <a:t>, and </a:t>
            </a:r>
            <a:r>
              <a:rPr lang="en-US" b="1" i="1" dirty="0">
                <a:solidFill>
                  <a:srgbClr val="000000"/>
                </a:solidFill>
                <a:latin typeface="Calibri" panose="020F0502020204030204" pitchFamily="34" charset="0"/>
              </a:rPr>
              <a:t>statistical significance</a:t>
            </a:r>
            <a:r>
              <a:rPr lang="en-US" dirty="0">
                <a:solidFill>
                  <a:srgbClr val="000000"/>
                </a:solidFill>
                <a:latin typeface="Calibri" panose="020F0502020204030204" pitchFamily="34" charset="0"/>
              </a:rPr>
              <a:t> of the estimated </a:t>
            </a:r>
            <a:r>
              <a:rPr lang="en-US" dirty="0" smtClean="0">
                <a:solidFill>
                  <a:srgbClr val="000000"/>
                </a:solidFill>
                <a:latin typeface="Calibri" panose="020F0502020204030204" pitchFamily="34" charset="0"/>
              </a:rPr>
              <a:t>effect of the intervention </a:t>
            </a:r>
            <a:r>
              <a:rPr lang="en-US" dirty="0">
                <a:solidFill>
                  <a:srgbClr val="000000"/>
                </a:solidFill>
                <a:latin typeface="Calibri" panose="020F0502020204030204" pitchFamily="34" charset="0"/>
              </a:rPr>
              <a:t>are reported by the WWC but do </a:t>
            </a:r>
            <a:r>
              <a:rPr lang="en-US" b="1" i="1" dirty="0">
                <a:solidFill>
                  <a:srgbClr val="000000"/>
                </a:solidFill>
                <a:latin typeface="Calibri" panose="020F0502020204030204" pitchFamily="34" charset="0"/>
              </a:rPr>
              <a:t>not</a:t>
            </a:r>
            <a:r>
              <a:rPr lang="en-US" dirty="0">
                <a:solidFill>
                  <a:srgbClr val="000000"/>
                </a:solidFill>
                <a:latin typeface="Calibri" panose="020F0502020204030204" pitchFamily="34" charset="0"/>
              </a:rPr>
              <a:t> affect the WWC study rating</a:t>
            </a:r>
          </a:p>
          <a:p>
            <a:r>
              <a:rPr lang="en-US" dirty="0" smtClean="0">
                <a:solidFill>
                  <a:srgbClr val="000000"/>
                </a:solidFill>
              </a:rPr>
              <a:t> </a:t>
            </a:r>
            <a:endParaRPr lang="en-US" dirty="0">
              <a:solidFill>
                <a:srgbClr val="000000"/>
              </a:solidFill>
            </a:endParaRPr>
          </a:p>
        </p:txBody>
      </p:sp>
      <p:sp>
        <p:nvSpPr>
          <p:cNvPr id="7" name="Slide Number Placeholder 3"/>
          <p:cNvSpPr>
            <a:spLocks noGrp="1"/>
          </p:cNvSpPr>
          <p:nvPr>
            <p:ph type="sldNum" sz="quarter" idx="16"/>
          </p:nvPr>
        </p:nvSpPr>
        <p:spPr>
          <a:xfrm>
            <a:off x="4350657" y="6492875"/>
            <a:ext cx="442686" cy="365125"/>
          </a:xfrm>
        </p:spPr>
        <p:txBody>
          <a:bodyPr/>
          <a:lstStyle/>
          <a:p>
            <a:pPr algn="ctr">
              <a:defRPr/>
            </a:pPr>
            <a:fld id="{0E68CEE3-F570-4915-A5A9-A3387A82AA8A}" type="slidenum">
              <a:rPr lang="en-US" sz="1800" smtClean="0"/>
              <a:pPr algn="ctr">
                <a:defRPr/>
              </a:pPr>
              <a:t>16</a:t>
            </a:fld>
            <a:endParaRPr lang="en-US" sz="1800" dirty="0"/>
          </a:p>
        </p:txBody>
      </p:sp>
    </p:spTree>
    <p:extLst>
      <p:ext uri="{BB962C8B-B14F-4D97-AF65-F5344CB8AC3E}">
        <p14:creationId xmlns:p14="http://schemas.microsoft.com/office/powerpoint/2010/main" val="2770893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95003" y="762001"/>
            <a:ext cx="8942119" cy="457200"/>
          </a:xfrm>
        </p:spPr>
        <p:txBody>
          <a:bodyPr/>
          <a:lstStyle/>
          <a:p>
            <a:r>
              <a:rPr lang="en-US" sz="3200" dirty="0" smtClean="0">
                <a:solidFill>
                  <a:schemeClr val="tx1"/>
                </a:solidFill>
                <a:latin typeface="Calibri" panose="020F0502020204030204" pitchFamily="34" charset="0"/>
              </a:rPr>
              <a:t/>
            </a:r>
            <a:br>
              <a:rPr lang="en-US" sz="3200" dirty="0" smtClean="0">
                <a:solidFill>
                  <a:schemeClr val="tx1"/>
                </a:solidFill>
                <a:latin typeface="Calibri" panose="020F0502020204030204" pitchFamily="34" charset="0"/>
              </a:rPr>
            </a:br>
            <a:r>
              <a:rPr lang="en-US" sz="3200" dirty="0" smtClean="0">
                <a:solidFill>
                  <a:schemeClr val="tx1"/>
                </a:solidFill>
                <a:latin typeface="Calibri" panose="020F0502020204030204" pitchFamily="34" charset="0"/>
              </a:rPr>
              <a:t>Online Resources Related to Evidence</a:t>
            </a:r>
            <a:r>
              <a:rPr lang="en-US" sz="3200" i="1" dirty="0" smtClean="0">
                <a:solidFill>
                  <a:srgbClr val="0070C0"/>
                </a:solidFill>
                <a:latin typeface="Calibri" panose="020F0502020204030204" pitchFamily="34" charset="0"/>
              </a:rPr>
              <a:t/>
            </a:r>
            <a:br>
              <a:rPr lang="en-US" sz="3200" i="1" dirty="0" smtClean="0">
                <a:solidFill>
                  <a:srgbClr val="0070C0"/>
                </a:solidFill>
                <a:latin typeface="Calibri" panose="020F0502020204030204" pitchFamily="34" charset="0"/>
              </a:rPr>
            </a:br>
            <a:endParaRPr lang="en-US" sz="3200" b="0" dirty="0">
              <a:solidFill>
                <a:schemeClr val="tx1"/>
              </a:solidFill>
              <a:latin typeface="Calibri" panose="020F0502020204030204" pitchFamily="34" charset="0"/>
            </a:endParaRPr>
          </a:p>
        </p:txBody>
      </p:sp>
      <p:sp>
        <p:nvSpPr>
          <p:cNvPr id="6"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solidFill>
                  <a:srgbClr val="000000"/>
                </a:solidFill>
              </a:rPr>
              <a:pPr algn="ctr">
                <a:defRPr/>
              </a:pPr>
              <a:t>17</a:t>
            </a:fld>
            <a:endParaRPr lang="en-US" dirty="0">
              <a:solidFill>
                <a:srgbClr val="000000"/>
              </a:solidFill>
            </a:endParaRPr>
          </a:p>
        </p:txBody>
      </p:sp>
      <p:sp>
        <p:nvSpPr>
          <p:cNvPr id="7" name="Content Placeholder 1"/>
          <p:cNvSpPr txBox="1">
            <a:spLocks/>
          </p:cNvSpPr>
          <p:nvPr/>
        </p:nvSpPr>
        <p:spPr bwMode="auto">
          <a:xfrm>
            <a:off x="101009" y="1426586"/>
            <a:ext cx="8941981" cy="46446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2200"/>
              </a:spcBef>
              <a:spcAft>
                <a:spcPct val="0"/>
              </a:spcAft>
              <a:buClr>
                <a:srgbClr val="CE1141"/>
              </a:buClr>
              <a:buSzPct val="125000"/>
              <a:buFont typeface="Wingdings" pitchFamily="2" charset="2"/>
              <a:buChar char="§"/>
              <a:defRPr lang="en-US" sz="2400" b="1" kern="1200" dirty="0" smtClean="0">
                <a:solidFill>
                  <a:schemeClr val="tx1"/>
                </a:solidFill>
                <a:latin typeface="Arial" pitchFamily="34" charset="0"/>
                <a:ea typeface="+mj-ea"/>
                <a:cs typeface="Arial" pitchFamily="34" charset="0"/>
              </a:defRPr>
            </a:lvl1pPr>
            <a:lvl2pPr marL="742950" indent="-285750" algn="l" rtl="0" eaLnBrk="1" fontAlgn="base" hangingPunct="1">
              <a:spcBef>
                <a:spcPct val="20000"/>
              </a:spcBef>
              <a:spcAft>
                <a:spcPct val="0"/>
              </a:spcAft>
              <a:buClr>
                <a:srgbClr val="CE1141"/>
              </a:buClr>
              <a:buFont typeface="Arial" pitchFamily="34" charset="0"/>
              <a:buChar char="–"/>
              <a:defRPr sz="2000" b="1"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lr>
                <a:srgbClr val="CE1141"/>
              </a:buClr>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Clr>
                <a:srgbClr val="CE1141"/>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rgbClr val="CE1141"/>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14400" rtl="0" eaLnBrk="1" fontAlgn="base" latinLnBrk="0" hangingPunct="1">
              <a:lnSpc>
                <a:spcPct val="100000"/>
              </a:lnSpc>
              <a:spcBef>
                <a:spcPts val="2200"/>
              </a:spcBef>
              <a:spcAft>
                <a:spcPct val="0"/>
              </a:spcAft>
              <a:buClr>
                <a:schemeClr val="tx1"/>
              </a:buClr>
              <a:buSzPct val="150000"/>
              <a:buFont typeface="Arial" panose="020B0604020202020204" pitchFamily="34" charset="0"/>
              <a:buChar char="•"/>
              <a:tabLst/>
              <a:defRPr/>
            </a:pPr>
            <a:r>
              <a:rPr kumimoji="0" lang="en-US" sz="2000" b="1" i="1" u="none" strike="noStrike" kern="1200" cap="none" spc="0" normalizeH="0" baseline="0" noProof="0" dirty="0" smtClean="0">
                <a:ln>
                  <a:noFill/>
                </a:ln>
                <a:solidFill>
                  <a:srgbClr val="000000"/>
                </a:solidFill>
                <a:effectLst/>
                <a:uLnTx/>
                <a:uFillTx/>
                <a:latin typeface="Calibri" pitchFamily="34" charset="0"/>
                <a:cs typeface="Arial" pitchFamily="34" charset="0"/>
              </a:rPr>
              <a:t>Understanding</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 Evidence</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sym typeface="Wingdings" panose="05000000000000000000" pitchFamily="2" charset="2"/>
              </a:rPr>
              <a:t></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 Education Department General Administrative Regulations (EDGAR, see</a:t>
            </a:r>
            <a:r>
              <a:rPr kumimoji="0" lang="en-US" sz="2000" b="1" i="0" u="none" strike="noStrike" kern="1200" cap="none" spc="0" normalizeH="0" noProof="0" dirty="0" smtClean="0">
                <a:ln>
                  <a:noFill/>
                </a:ln>
                <a:solidFill>
                  <a:srgbClr val="000000"/>
                </a:solidFill>
                <a:effectLst/>
                <a:uLnTx/>
                <a:uFillTx/>
                <a:latin typeface="Calibri" pitchFamily="34" charset="0"/>
                <a:cs typeface="Arial" pitchFamily="34" charset="0"/>
              </a:rPr>
              <a:t> in particular 34 CFR Part 77):</a:t>
            </a:r>
            <a:endPar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endParaRPr>
          </a:p>
          <a:p>
            <a:pPr marL="457200" marR="0" lvl="1" indent="0" algn="l" defTabSz="914400" rtl="0" eaLnBrk="1" fontAlgn="base" latinLnBrk="0" hangingPunct="1">
              <a:lnSpc>
                <a:spcPct val="100000"/>
              </a:lnSpc>
              <a:spcBef>
                <a:spcPct val="20000"/>
              </a:spcBef>
              <a:spcAft>
                <a:spcPct val="0"/>
              </a:spcAft>
              <a:buClr>
                <a:schemeClr val="tx1"/>
              </a:buClr>
              <a:buSzPct val="150000"/>
              <a:buNone/>
              <a:tabLst/>
              <a:defRPr/>
            </a:pPr>
            <a:r>
              <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hlinkClick r:id="rId3"/>
              </a:rPr>
              <a:t>https://www2.ed.gov/policy/fund/reg/edgarReg/edgar.html</a:t>
            </a:r>
            <a:endPar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endParaRPr>
          </a:p>
          <a:p>
            <a:pPr marR="0" lvl="0" algn="l" defTabSz="914400" rtl="0" eaLnBrk="1" fontAlgn="base" latinLnBrk="0" hangingPunct="1">
              <a:lnSpc>
                <a:spcPct val="100000"/>
              </a:lnSpc>
              <a:spcBef>
                <a:spcPts val="2200"/>
              </a:spcBef>
              <a:spcAft>
                <a:spcPct val="0"/>
              </a:spcAft>
              <a:buClr>
                <a:schemeClr val="tx1"/>
              </a:buClr>
              <a:buSzPct val="150000"/>
              <a:buFont typeface="Arial" panose="020B0604020202020204" pitchFamily="34" charset="0"/>
              <a:buChar char="•"/>
              <a:tabLst/>
              <a:defRPr/>
            </a:pPr>
            <a:r>
              <a:rPr kumimoji="0" lang="en-US" sz="2000" b="1" i="1" u="none" strike="noStrike" kern="1200" cap="none" spc="0" normalizeH="0" baseline="0" noProof="0" dirty="0" smtClean="0">
                <a:ln>
                  <a:noFill/>
                </a:ln>
                <a:solidFill>
                  <a:srgbClr val="000000"/>
                </a:solidFill>
                <a:effectLst/>
                <a:uLnTx/>
                <a:uFillTx/>
                <a:latin typeface="Calibri" pitchFamily="34" charset="0"/>
                <a:cs typeface="Arial" pitchFamily="34" charset="0"/>
              </a:rPr>
              <a:t>Finding</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 Evidence</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sym typeface="Wingdings" panose="05000000000000000000" pitchFamily="2" charset="2"/>
              </a:rPr>
              <a:t></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 The </a:t>
            </a:r>
            <a:r>
              <a:rPr kumimoji="0" lang="en-US" sz="2000" b="1" i="1" u="none" strike="noStrike" kern="1200" cap="none" spc="0" normalizeH="0" baseline="0" noProof="0" dirty="0" smtClean="0">
                <a:ln>
                  <a:noFill/>
                </a:ln>
                <a:solidFill>
                  <a:srgbClr val="000000"/>
                </a:solidFill>
                <a:effectLst/>
                <a:uLnTx/>
                <a:uFillTx/>
                <a:latin typeface="Calibri" pitchFamily="34" charset="0"/>
                <a:cs typeface="Arial" pitchFamily="34" charset="0"/>
              </a:rPr>
              <a:t>What Works Clearinghouse</a:t>
            </a:r>
            <a:r>
              <a:rPr kumimoji="0" lang="en-US" sz="2000" b="1" i="1" u="none" strike="noStrike" kern="1200" cap="none" spc="0" normalizeH="0" baseline="30000" noProof="0" dirty="0" smtClean="0">
                <a:ln>
                  <a:noFill/>
                </a:ln>
                <a:solidFill>
                  <a:srgbClr val="000000"/>
                </a:solidFill>
                <a:effectLst/>
                <a:uLnTx/>
                <a:uFillTx/>
                <a:latin typeface="Calibri" pitchFamily="34" charset="0"/>
                <a:cs typeface="Arial" pitchFamily="34" charset="0"/>
              </a:rPr>
              <a:t>TM</a:t>
            </a:r>
            <a:r>
              <a:rPr kumimoji="0" lang="en-US" sz="2000" b="1" i="1" u="none" strike="noStrike" kern="1200" cap="none" spc="0" normalizeH="0" baseline="0" noProof="0" dirty="0" smtClean="0">
                <a:ln>
                  <a:noFill/>
                </a:ln>
                <a:solidFill>
                  <a:srgbClr val="000000"/>
                </a:solidFill>
                <a:effectLst/>
                <a:uLnTx/>
                <a:uFillTx/>
                <a:latin typeface="Calibri" pitchFamily="34" charset="0"/>
                <a:cs typeface="Arial" pitchFamily="34" charset="0"/>
              </a:rPr>
              <a:t> </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(WWC):</a:t>
            </a:r>
          </a:p>
          <a:p>
            <a:pPr marL="457200" marR="0" lvl="1" indent="0" algn="l" defTabSz="914400" rtl="0" eaLnBrk="1" fontAlgn="base" latinLnBrk="0" hangingPunct="1">
              <a:lnSpc>
                <a:spcPct val="100000"/>
              </a:lnSpc>
              <a:spcBef>
                <a:spcPct val="20000"/>
              </a:spcBef>
              <a:spcAft>
                <a:spcPct val="0"/>
              </a:spcAft>
              <a:buClr>
                <a:schemeClr val="tx1"/>
              </a:buClr>
              <a:buSzPct val="150000"/>
              <a:buNone/>
              <a:tabLst/>
              <a:defRPr/>
            </a:pPr>
            <a:r>
              <a:rPr kumimoji="0" lang="en-US" b="1" i="1" u="none" strike="noStrike" kern="1200" cap="none" spc="0" normalizeH="0" baseline="0" noProof="0" dirty="0" smtClean="0">
                <a:ln>
                  <a:noFill/>
                </a:ln>
                <a:solidFill>
                  <a:srgbClr val="0065A4"/>
                </a:solidFill>
                <a:effectLst/>
                <a:uLnTx/>
                <a:uFillTx/>
                <a:latin typeface="Calibri" pitchFamily="34" charset="0"/>
                <a:cs typeface="Arial" pitchFamily="34" charset="0"/>
              </a:rPr>
              <a:t>whatworks.ed.gov</a:t>
            </a:r>
            <a:r>
              <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rPr>
              <a:t> </a:t>
            </a:r>
            <a:r>
              <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sym typeface="Wingdings" panose="05000000000000000000" pitchFamily="2" charset="2"/>
              </a:rPr>
              <a:t> </a:t>
            </a:r>
            <a:r>
              <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sym typeface="Wingdings" panose="05000000000000000000" pitchFamily="2" charset="2"/>
                <a:hlinkClick r:id="rId4"/>
              </a:rPr>
              <a:t>https://ies.ed.gov/ncee/wwc/</a:t>
            </a:r>
            <a:endPar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sym typeface="Wingdings" panose="05000000000000000000" pitchFamily="2" charset="2"/>
            </a:endParaRPr>
          </a:p>
          <a:p>
            <a:pPr marR="0" lvl="0" algn="l" defTabSz="914400" rtl="0" eaLnBrk="1" fontAlgn="base" latinLnBrk="0" hangingPunct="1">
              <a:lnSpc>
                <a:spcPct val="100000"/>
              </a:lnSpc>
              <a:spcBef>
                <a:spcPts val="2200"/>
              </a:spcBef>
              <a:spcAft>
                <a:spcPct val="0"/>
              </a:spcAft>
              <a:buClr>
                <a:schemeClr val="tx1"/>
              </a:buClr>
              <a:buSzPct val="150000"/>
              <a:buFont typeface="Arial" panose="020B0604020202020204" pitchFamily="34" charset="0"/>
              <a:buChar char="•"/>
              <a:tabLst/>
              <a:defRPr/>
            </a:pPr>
            <a:r>
              <a:rPr kumimoji="0" lang="en-US" sz="2000" b="1" i="1" u="none" strike="noStrike" kern="1200" cap="none" spc="0" normalizeH="0" baseline="0" noProof="0" dirty="0" smtClean="0">
                <a:ln>
                  <a:noFill/>
                </a:ln>
                <a:solidFill>
                  <a:srgbClr val="000000"/>
                </a:solidFill>
                <a:effectLst/>
                <a:uLnTx/>
                <a:uFillTx/>
                <a:latin typeface="Calibri" pitchFamily="34" charset="0"/>
                <a:cs typeface="Arial" pitchFamily="34" charset="0"/>
              </a:rPr>
              <a:t>Using </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Evidence</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sym typeface="Wingdings" panose="05000000000000000000" pitchFamily="2" charset="2"/>
              </a:rPr>
              <a:t></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 Non-Regulatory Guidance on Using</a:t>
            </a:r>
            <a:r>
              <a:rPr kumimoji="0" lang="en-US" sz="2000" b="1" i="0" u="none" strike="noStrike" kern="1200" cap="none" spc="0" normalizeH="0" noProof="0" dirty="0" smtClean="0">
                <a:ln>
                  <a:noFill/>
                </a:ln>
                <a:solidFill>
                  <a:srgbClr val="000000"/>
                </a:solidFill>
                <a:effectLst/>
                <a:uLnTx/>
                <a:uFillTx/>
                <a:latin typeface="Calibri" pitchFamily="34" charset="0"/>
                <a:cs typeface="Arial" pitchFamily="34" charset="0"/>
              </a:rPr>
              <a:t> Evidence to Strengthen Education Investments:</a:t>
            </a:r>
            <a:endPar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endParaRPr>
          </a:p>
          <a:p>
            <a:pPr marL="457200" marR="0" lvl="1" indent="0" algn="l" defTabSz="914400" rtl="0" eaLnBrk="1" fontAlgn="base" latinLnBrk="0" hangingPunct="1">
              <a:lnSpc>
                <a:spcPct val="100000"/>
              </a:lnSpc>
              <a:spcBef>
                <a:spcPct val="20000"/>
              </a:spcBef>
              <a:spcAft>
                <a:spcPct val="0"/>
              </a:spcAft>
              <a:buClr>
                <a:schemeClr val="tx1"/>
              </a:buClr>
              <a:buSzPct val="150000"/>
              <a:buNone/>
              <a:tabLst/>
              <a:defRPr/>
            </a:pPr>
            <a:r>
              <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hlinkClick r:id="rId5"/>
              </a:rPr>
              <a:t>https://www2.ed.gov/policy/elsec/leg/essa/guidanceuseseinvestment.pdf</a:t>
            </a:r>
            <a:endPar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endParaRPr>
          </a:p>
          <a:p>
            <a:pPr marR="0" lvl="0" algn="l" defTabSz="914400" rtl="0" eaLnBrk="1" fontAlgn="base" latinLnBrk="0" hangingPunct="1">
              <a:lnSpc>
                <a:spcPct val="100000"/>
              </a:lnSpc>
              <a:spcBef>
                <a:spcPts val="2200"/>
              </a:spcBef>
              <a:spcAft>
                <a:spcPct val="0"/>
              </a:spcAft>
              <a:buClr>
                <a:schemeClr val="tx1"/>
              </a:buClr>
              <a:buSzPct val="150000"/>
              <a:buFont typeface="Arial" panose="020B0604020202020204" pitchFamily="34" charset="0"/>
              <a:buChar char="•"/>
              <a:tabLst/>
              <a:defRPr/>
            </a:pPr>
            <a:r>
              <a:rPr kumimoji="0" lang="en-US" sz="2000" b="1" i="1" u="none" strike="noStrike" kern="1200" cap="none" spc="0" normalizeH="0" baseline="0" noProof="0" dirty="0" smtClean="0">
                <a:ln>
                  <a:noFill/>
                </a:ln>
                <a:solidFill>
                  <a:srgbClr val="000000"/>
                </a:solidFill>
                <a:effectLst/>
                <a:uLnTx/>
                <a:uFillTx/>
                <a:latin typeface="Calibri" pitchFamily="34" charset="0"/>
                <a:cs typeface="Arial" pitchFamily="34" charset="0"/>
              </a:rPr>
              <a:t>Building </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Evidence</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sym typeface="Wingdings" panose="05000000000000000000" pitchFamily="2" charset="2"/>
              </a:rPr>
              <a:t></a:t>
            </a:r>
            <a:r>
              <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rPr>
              <a:t> TA</a:t>
            </a:r>
            <a:r>
              <a:rPr kumimoji="0" lang="en-US" sz="2000" b="1" i="0" u="none" strike="noStrike" kern="1200" cap="none" spc="0" normalizeH="0" noProof="0" dirty="0" smtClean="0">
                <a:ln>
                  <a:noFill/>
                </a:ln>
                <a:solidFill>
                  <a:srgbClr val="000000"/>
                </a:solidFill>
                <a:effectLst/>
                <a:uLnTx/>
                <a:uFillTx/>
                <a:latin typeface="Calibri" pitchFamily="34" charset="0"/>
                <a:cs typeface="Arial" pitchFamily="34" charset="0"/>
              </a:rPr>
              <a:t> Materials for Conducting Rigorous Impact Evaluations:</a:t>
            </a:r>
            <a:endParaRPr kumimoji="0" lang="en-US" sz="2000" b="1" i="0" u="none" strike="noStrike" kern="1200" cap="none" spc="0" normalizeH="0" baseline="0" noProof="0" dirty="0" smtClean="0">
              <a:ln>
                <a:noFill/>
              </a:ln>
              <a:solidFill>
                <a:srgbClr val="000000"/>
              </a:solidFill>
              <a:effectLst/>
              <a:uLnTx/>
              <a:uFillTx/>
              <a:latin typeface="Calibri" pitchFamily="34" charset="0"/>
              <a:cs typeface="Arial" pitchFamily="34" charset="0"/>
            </a:endParaRPr>
          </a:p>
          <a:p>
            <a:pPr marL="457200" marR="0" lvl="1" indent="0" algn="l" defTabSz="914400" rtl="0" eaLnBrk="1" fontAlgn="base" latinLnBrk="0" hangingPunct="1">
              <a:lnSpc>
                <a:spcPct val="100000"/>
              </a:lnSpc>
              <a:spcBef>
                <a:spcPct val="20000"/>
              </a:spcBef>
              <a:spcAft>
                <a:spcPct val="0"/>
              </a:spcAft>
              <a:buClr>
                <a:schemeClr val="tx1"/>
              </a:buClr>
              <a:buSzPct val="150000"/>
              <a:buNone/>
              <a:tabLst/>
              <a:defRPr/>
            </a:pPr>
            <a:r>
              <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hlinkClick r:id="rId6"/>
              </a:rPr>
              <a:t>https://ies.ed.gov/ncee/projects/evaluationTA.asp</a:t>
            </a:r>
            <a:endParaRPr kumimoji="0" lang="en-US" b="1" i="0" u="none" strike="noStrike" kern="1200" cap="none" spc="0" normalizeH="0" baseline="0" noProof="0" dirty="0" smtClean="0">
              <a:ln>
                <a:noFill/>
              </a:ln>
              <a:solidFill>
                <a:srgbClr val="000000"/>
              </a:solidFill>
              <a:effectLst/>
              <a:uLnTx/>
              <a:uFillTx/>
              <a:latin typeface="Calibri" pitchFamily="34" charset="0"/>
              <a:cs typeface="Arial" pitchFamily="34" charset="0"/>
            </a:endParaRPr>
          </a:p>
          <a:p>
            <a:pPr marL="0" marR="0" lvl="0" indent="0" algn="l" defTabSz="914400" rtl="0" eaLnBrk="1" fontAlgn="base" latinLnBrk="0" hangingPunct="1">
              <a:lnSpc>
                <a:spcPct val="100000"/>
              </a:lnSpc>
              <a:spcBef>
                <a:spcPts val="2200"/>
              </a:spcBef>
              <a:spcAft>
                <a:spcPct val="0"/>
              </a:spcAft>
              <a:buClr>
                <a:srgbClr val="00A94F"/>
              </a:buClr>
              <a:buSzPct val="125000"/>
              <a:buFont typeface="Wingdings" pitchFamily="2" charset="2"/>
              <a:buNone/>
              <a:tabLst/>
              <a:defRPr/>
            </a:pPr>
            <a:endParaRPr kumimoji="0" lang="en-US" sz="2400" b="1" i="0" u="none" strike="noStrike" kern="1200" cap="none" spc="0" normalizeH="0" baseline="0" noProof="0" dirty="0" smtClean="0">
              <a:ln>
                <a:noFill/>
              </a:ln>
              <a:solidFill>
                <a:srgbClr val="000000"/>
              </a:solidFill>
              <a:effectLst/>
              <a:uLnTx/>
              <a:uFillTx/>
              <a:latin typeface="Calibri" pitchFamily="34" charset="0"/>
              <a:ea typeface="+mj-ea"/>
              <a:cs typeface="Arial" pitchFamily="34" charset="0"/>
            </a:endParaRPr>
          </a:p>
          <a:p>
            <a:pPr marL="742950" marR="0" lvl="1" indent="-285750" algn="l" defTabSz="914400" rtl="0" eaLnBrk="1" fontAlgn="base" latinLnBrk="0" hangingPunct="1">
              <a:lnSpc>
                <a:spcPct val="100000"/>
              </a:lnSpc>
              <a:spcBef>
                <a:spcPct val="20000"/>
              </a:spcBef>
              <a:spcAft>
                <a:spcPct val="0"/>
              </a:spcAft>
              <a:buClr>
                <a:srgbClr val="00A94F"/>
              </a:buClr>
              <a:buSzTx/>
              <a:buFont typeface="Arial" pitchFamily="34" charset="0"/>
              <a:buChar char="–"/>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a typeface="+mn-ea"/>
              <a:cs typeface="Arial" pitchFamily="34" charset="0"/>
            </a:endParaRPr>
          </a:p>
          <a:p>
            <a:pPr marL="742950" marR="0" lvl="1" indent="-285750" algn="l" defTabSz="914400" rtl="0" eaLnBrk="1" fontAlgn="base" latinLnBrk="0" hangingPunct="1">
              <a:lnSpc>
                <a:spcPct val="100000"/>
              </a:lnSpc>
              <a:spcBef>
                <a:spcPct val="20000"/>
              </a:spcBef>
              <a:spcAft>
                <a:spcPct val="0"/>
              </a:spcAft>
              <a:buClr>
                <a:srgbClr val="00A94F"/>
              </a:buClr>
              <a:buSzTx/>
              <a:buFont typeface="Arial" pitchFamily="34" charset="0"/>
              <a:buChar char="–"/>
              <a:tabLst/>
              <a:defRPr/>
            </a:pPr>
            <a:endParaRPr kumimoji="0" lang="en-US" sz="2000" b="1"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69466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33375" y="902401"/>
            <a:ext cx="8489868" cy="4887562"/>
          </a:xfrm>
          <a:prstGeom prst="roundRect">
            <a:avLst>
              <a:gd name="adj" fmla="val 10000"/>
            </a:avLst>
          </a:prstGeom>
          <a:solidFill>
            <a:schemeClr val="bg1"/>
          </a:solidFill>
          <a:ln>
            <a:solidFill>
              <a:srgbClr val="00A94F"/>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itle 1"/>
          <p:cNvSpPr>
            <a:spLocks noGrp="1"/>
          </p:cNvSpPr>
          <p:nvPr>
            <p:ph type="ctrTitle"/>
          </p:nvPr>
        </p:nvSpPr>
        <p:spPr>
          <a:xfrm>
            <a:off x="333375" y="1194212"/>
            <a:ext cx="8489868" cy="4595751"/>
          </a:xfrm>
        </p:spPr>
        <p:txBody>
          <a:bodyPr>
            <a:normAutofit/>
          </a:bodyPr>
          <a:lstStyle/>
          <a:p>
            <a:r>
              <a:rPr lang="en-US" sz="7200" i="1" dirty="0" smtClean="0">
                <a:solidFill>
                  <a:schemeClr val="tx1"/>
                </a:solidFill>
                <a:latin typeface="Calibri" pitchFamily="34" charset="0"/>
              </a:rPr>
              <a:t>Thank you!</a:t>
            </a:r>
            <a:r>
              <a:rPr lang="en-US" sz="4000" i="1" dirty="0" smtClean="0">
                <a:solidFill>
                  <a:schemeClr val="tx1"/>
                </a:solidFill>
                <a:latin typeface="Calibri" pitchFamily="34" charset="0"/>
              </a:rPr>
              <a:t/>
            </a:r>
            <a:br>
              <a:rPr lang="en-US" sz="4000" i="1" dirty="0" smtClean="0">
                <a:solidFill>
                  <a:schemeClr val="tx1"/>
                </a:solidFill>
                <a:latin typeface="Calibri" pitchFamily="34" charset="0"/>
              </a:rPr>
            </a:br>
            <a:r>
              <a:rPr lang="en-US" sz="2000" dirty="0" smtClean="0">
                <a:solidFill>
                  <a:schemeClr val="tx1"/>
                </a:solidFill>
                <a:latin typeface="Calibri" pitchFamily="34" charset="0"/>
              </a:rPr>
              <a:t/>
            </a:r>
            <a:br>
              <a:rPr lang="en-US" sz="2000" dirty="0" smtClean="0">
                <a:solidFill>
                  <a:schemeClr val="tx1"/>
                </a:solidFill>
                <a:latin typeface="Calibri" pitchFamily="34" charset="0"/>
              </a:rPr>
            </a:br>
            <a:r>
              <a:rPr lang="en-US" sz="1800" kern="1200" dirty="0">
                <a:solidFill>
                  <a:prstClr val="black"/>
                </a:solidFill>
                <a:latin typeface="Calibri" pitchFamily="34" charset="0"/>
                <a:cs typeface="Arial" pitchFamily="34" charset="0"/>
              </a:rPr>
              <a:t/>
            </a:r>
            <a:br>
              <a:rPr lang="en-US" sz="1800" kern="1200" dirty="0">
                <a:solidFill>
                  <a:prstClr val="black"/>
                </a:solidFill>
                <a:latin typeface="Calibri" pitchFamily="34" charset="0"/>
                <a:cs typeface="Arial" pitchFamily="34" charset="0"/>
              </a:rPr>
            </a:br>
            <a:r>
              <a:rPr lang="en-US" sz="3200" kern="1200" dirty="0">
                <a:solidFill>
                  <a:prstClr val="black"/>
                </a:solidFill>
                <a:latin typeface="Calibri" pitchFamily="34" charset="0"/>
                <a:cs typeface="Arial" pitchFamily="34" charset="0"/>
                <a:hlinkClick r:id="rId3"/>
              </a:rPr>
              <a:t>jonathan.jacobson@ed.gov</a:t>
            </a:r>
            <a:r>
              <a:rPr lang="en-US" sz="1800" kern="1200" dirty="0">
                <a:solidFill>
                  <a:prstClr val="black"/>
                </a:solidFill>
                <a:latin typeface="Calibri" pitchFamily="34" charset="0"/>
                <a:cs typeface="Arial" pitchFamily="34" charset="0"/>
              </a:rPr>
              <a:t/>
            </a:r>
            <a:br>
              <a:rPr lang="en-US" sz="1800" kern="1200" dirty="0">
                <a:solidFill>
                  <a:prstClr val="black"/>
                </a:solidFill>
                <a:latin typeface="Calibri" pitchFamily="34" charset="0"/>
                <a:cs typeface="Arial" pitchFamily="34" charset="0"/>
              </a:rPr>
            </a:br>
            <a:endParaRPr lang="en-US" sz="1800" dirty="0">
              <a:solidFill>
                <a:schemeClr val="tx1"/>
              </a:solidFill>
              <a:latin typeface="Calibri" pitchFamily="34" charset="0"/>
            </a:endParaRPr>
          </a:p>
        </p:txBody>
      </p:sp>
    </p:spTree>
    <p:extLst>
      <p:ext uri="{BB962C8B-B14F-4D97-AF65-F5344CB8AC3E}">
        <p14:creationId xmlns:p14="http://schemas.microsoft.com/office/powerpoint/2010/main" val="3024580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a:xfrm>
            <a:off x="292647" y="1574099"/>
            <a:ext cx="8594178" cy="4217102"/>
          </a:xfrm>
        </p:spPr>
        <p:txBody>
          <a:bodyPr/>
          <a:lstStyle/>
          <a:p>
            <a:pPr>
              <a:buClr>
                <a:schemeClr val="tx1"/>
              </a:buClr>
              <a:buSzPct val="150000"/>
              <a:buFont typeface="Arial" panose="020B0604020202020204" pitchFamily="34" charset="0"/>
              <a:buChar char="•"/>
            </a:pPr>
            <a:r>
              <a:rPr lang="en-US" dirty="0" smtClean="0">
                <a:latin typeface="Calibri" panose="020F0502020204030204" pitchFamily="34" charset="0"/>
              </a:rPr>
              <a:t>Understand the meaning of </a:t>
            </a:r>
            <a:r>
              <a:rPr lang="en-US" i="1" dirty="0" smtClean="0">
                <a:solidFill>
                  <a:srgbClr val="C00000"/>
                </a:solidFill>
                <a:latin typeface="Calibri" panose="020F0502020204030204" pitchFamily="34" charset="0"/>
              </a:rPr>
              <a:t>project component</a:t>
            </a:r>
            <a:r>
              <a:rPr lang="en-US" dirty="0" smtClean="0">
                <a:latin typeface="Calibri" panose="020F0502020204030204" pitchFamily="34" charset="0"/>
              </a:rPr>
              <a:t>, </a:t>
            </a:r>
            <a:r>
              <a:rPr lang="en-US" i="1" dirty="0" smtClean="0">
                <a:solidFill>
                  <a:srgbClr val="7030A0"/>
                </a:solidFill>
                <a:latin typeface="Calibri" panose="020F0502020204030204" pitchFamily="34" charset="0"/>
              </a:rPr>
              <a:t>logic model</a:t>
            </a:r>
            <a:r>
              <a:rPr lang="en-US" dirty="0" smtClean="0">
                <a:latin typeface="Calibri" panose="020F0502020204030204" pitchFamily="34" charset="0"/>
              </a:rPr>
              <a:t>, and </a:t>
            </a:r>
            <a:r>
              <a:rPr lang="en-US" i="1" dirty="0" smtClean="0">
                <a:solidFill>
                  <a:srgbClr val="00B0F0"/>
                </a:solidFill>
                <a:latin typeface="Calibri" panose="020F0502020204030204" pitchFamily="34" charset="0"/>
              </a:rPr>
              <a:t>relevant outcome</a:t>
            </a:r>
          </a:p>
          <a:p>
            <a:pPr>
              <a:buClr>
                <a:schemeClr val="tx1"/>
              </a:buClr>
              <a:buSzPct val="150000"/>
              <a:buFont typeface="Arial" panose="020B0604020202020204" pitchFamily="34" charset="0"/>
              <a:buChar char="•"/>
            </a:pPr>
            <a:r>
              <a:rPr lang="en-US" dirty="0">
                <a:latin typeface="Calibri" panose="020F0502020204030204" pitchFamily="34" charset="0"/>
              </a:rPr>
              <a:t>Understand what </a:t>
            </a:r>
            <a:r>
              <a:rPr lang="en-US" i="1" dirty="0">
                <a:latin typeface="Calibri" panose="020F0502020204030204" pitchFamily="34" charset="0"/>
              </a:rPr>
              <a:t>“evidence-based” </a:t>
            </a:r>
            <a:r>
              <a:rPr lang="en-US" dirty="0">
                <a:latin typeface="Calibri" panose="020F0502020204030204" pitchFamily="34" charset="0"/>
              </a:rPr>
              <a:t>means in the context of federal education law and regulations</a:t>
            </a:r>
          </a:p>
          <a:p>
            <a:pPr>
              <a:buClr>
                <a:schemeClr val="tx1"/>
              </a:buClr>
              <a:buSzPct val="150000"/>
              <a:buFont typeface="Arial" panose="020B0604020202020204" pitchFamily="34" charset="0"/>
              <a:buChar char="•"/>
            </a:pPr>
            <a:r>
              <a:rPr lang="en-US" dirty="0" smtClean="0">
                <a:latin typeface="Calibri" panose="020F0502020204030204" pitchFamily="34" charset="0"/>
              </a:rPr>
              <a:t>Understand the distinction between </a:t>
            </a:r>
            <a:r>
              <a:rPr lang="en-US" i="1" dirty="0" smtClean="0">
                <a:solidFill>
                  <a:srgbClr val="00B050"/>
                </a:solidFill>
                <a:latin typeface="Calibri" panose="020F0502020204030204" pitchFamily="34" charset="0"/>
              </a:rPr>
              <a:t>strong evidence</a:t>
            </a:r>
            <a:r>
              <a:rPr lang="en-US" dirty="0" smtClean="0">
                <a:latin typeface="Calibri" panose="020F0502020204030204" pitchFamily="34" charset="0"/>
              </a:rPr>
              <a:t>, </a:t>
            </a:r>
            <a:r>
              <a:rPr lang="en-US" i="1" dirty="0" smtClean="0">
                <a:solidFill>
                  <a:srgbClr val="00B0F0"/>
                </a:solidFill>
                <a:latin typeface="Calibri" panose="020F0502020204030204" pitchFamily="34" charset="0"/>
              </a:rPr>
              <a:t>moderate evidence</a:t>
            </a:r>
            <a:r>
              <a:rPr lang="en-US" dirty="0" smtClean="0">
                <a:latin typeface="Calibri" panose="020F0502020204030204" pitchFamily="34" charset="0"/>
              </a:rPr>
              <a:t>, </a:t>
            </a:r>
            <a:r>
              <a:rPr lang="en-US" i="1" dirty="0" smtClean="0">
                <a:solidFill>
                  <a:schemeClr val="tx2"/>
                </a:solidFill>
                <a:latin typeface="Calibri" panose="020F0502020204030204" pitchFamily="34" charset="0"/>
              </a:rPr>
              <a:t>promising evidence</a:t>
            </a:r>
            <a:r>
              <a:rPr lang="en-US" dirty="0" smtClean="0">
                <a:latin typeface="Calibri" panose="020F0502020204030204" pitchFamily="34" charset="0"/>
              </a:rPr>
              <a:t>, and </a:t>
            </a:r>
            <a:r>
              <a:rPr lang="en-US" i="1" dirty="0" smtClean="0">
                <a:solidFill>
                  <a:srgbClr val="7030A0"/>
                </a:solidFill>
                <a:latin typeface="Calibri" panose="020F0502020204030204" pitchFamily="34" charset="0"/>
              </a:rPr>
              <a:t>evidence that demonstrates a rationale</a:t>
            </a:r>
          </a:p>
          <a:p>
            <a:pPr>
              <a:buClr>
                <a:schemeClr val="tx1"/>
              </a:buClr>
              <a:buSzPct val="150000"/>
              <a:buFont typeface="Arial" panose="020B0604020202020204" pitchFamily="34" charset="0"/>
              <a:buChar char="•"/>
            </a:pPr>
            <a:r>
              <a:rPr lang="en-US" dirty="0" smtClean="0">
                <a:latin typeface="Calibri" panose="020F0502020204030204" pitchFamily="34" charset="0"/>
              </a:rPr>
              <a:t>Understand how the </a:t>
            </a:r>
            <a:r>
              <a:rPr lang="en-US" i="1" dirty="0" smtClean="0">
                <a:latin typeface="Calibri" panose="020F0502020204030204" pitchFamily="34" charset="0"/>
              </a:rPr>
              <a:t>What Works Clearinghouse</a:t>
            </a:r>
            <a:r>
              <a:rPr lang="en-US" i="1" baseline="30000" dirty="0" smtClean="0">
                <a:latin typeface="Calibri" panose="020F0502020204030204" pitchFamily="34" charset="0"/>
              </a:rPr>
              <a:t>T</a:t>
            </a:r>
            <a:r>
              <a:rPr lang="en-US" i="1" baseline="30000" dirty="0">
                <a:latin typeface="Calibri" panose="020F0502020204030204" pitchFamily="34" charset="0"/>
              </a:rPr>
              <a:t>M</a:t>
            </a:r>
            <a:r>
              <a:rPr lang="en-US" dirty="0" smtClean="0">
                <a:latin typeface="Calibri" panose="020F0502020204030204" pitchFamily="34" charset="0"/>
              </a:rPr>
              <a:t> (WWC) reviews studies to assess the quality of evidence</a:t>
            </a:r>
            <a:endParaRPr lang="en-US" i="1" dirty="0" smtClean="0">
              <a:latin typeface="Calibri" panose="020F0502020204030204" pitchFamily="34" charset="0"/>
            </a:endParaRPr>
          </a:p>
          <a:p>
            <a:pPr>
              <a:buClr>
                <a:schemeClr val="tx1"/>
              </a:buClr>
              <a:buSzPct val="150000"/>
              <a:buFont typeface="Arial" panose="020B0604020202020204" pitchFamily="34" charset="0"/>
              <a:buChar char="•"/>
            </a:pPr>
            <a:r>
              <a:rPr lang="en-US" dirty="0" smtClean="0">
                <a:latin typeface="Calibri" panose="020F0502020204030204" pitchFamily="34" charset="0"/>
              </a:rPr>
              <a:t>Be aware of evidence-related resources online at ed.gov</a:t>
            </a:r>
          </a:p>
          <a:p>
            <a:pPr>
              <a:buClr>
                <a:schemeClr val="tx1"/>
              </a:buClr>
              <a:buSzPct val="150000"/>
              <a:buFont typeface="Arial" panose="020B0604020202020204" pitchFamily="34" charset="0"/>
              <a:buChar char="•"/>
            </a:pPr>
            <a:endParaRPr lang="en-US" dirty="0" smtClean="0">
              <a:latin typeface="Calibri" panose="020F0502020204030204" pitchFamily="34" charset="0"/>
            </a:endParaRPr>
          </a:p>
          <a:p>
            <a:pPr>
              <a:buClr>
                <a:srgbClr val="00A94F"/>
              </a:buClr>
            </a:pPr>
            <a:endParaRPr lang="en-US" sz="2800" dirty="0">
              <a:latin typeface="Calibri" panose="020F0502020204030204" pitchFamily="34" charset="0"/>
            </a:endParaRPr>
          </a:p>
        </p:txBody>
      </p:sp>
      <p:sp>
        <p:nvSpPr>
          <p:cNvPr id="3" name="Title 2"/>
          <p:cNvSpPr>
            <a:spLocks noGrp="1"/>
          </p:cNvSpPr>
          <p:nvPr>
            <p:ph type="title"/>
          </p:nvPr>
        </p:nvSpPr>
        <p:spPr>
          <a:xfrm>
            <a:off x="739521" y="789432"/>
            <a:ext cx="7395881" cy="667512"/>
          </a:xfrm>
        </p:spPr>
        <p:txBody>
          <a:bodyPr/>
          <a:lstStyle/>
          <a:p>
            <a:pPr algn="ctr"/>
            <a:r>
              <a:rPr lang="en-US" sz="4000" dirty="0" smtClean="0">
                <a:latin typeface="Calibri" panose="020F0502020204030204" pitchFamily="34" charset="0"/>
              </a:rPr>
              <a:t>Learning Goals</a:t>
            </a:r>
            <a:endParaRPr lang="en-US" sz="4000" dirty="0">
              <a:latin typeface="Calibri" panose="020F0502020204030204" pitchFamily="34" charset="0"/>
            </a:endParaRPr>
          </a:p>
        </p:txBody>
      </p:sp>
      <p:sp>
        <p:nvSpPr>
          <p:cNvPr id="4" name="Slide Number Placeholder 3"/>
          <p:cNvSpPr>
            <a:spLocks noGrp="1"/>
          </p:cNvSpPr>
          <p:nvPr>
            <p:ph type="sldNum" sz="quarter" idx="16"/>
          </p:nvPr>
        </p:nvSpPr>
        <p:spPr/>
        <p:txBody>
          <a:bodyPr/>
          <a:lstStyle/>
          <a:p>
            <a:pPr algn="ctr">
              <a:defRPr/>
            </a:pPr>
            <a:fld id="{0E68CEE3-F570-4915-A5A9-A3387A82AA8A}" type="slidenum">
              <a:rPr lang="en-US" sz="1800" smtClean="0"/>
              <a:pPr algn="ctr">
                <a:defRPr/>
              </a:pPr>
              <a:t>2</a:t>
            </a:fld>
            <a:endParaRPr lang="en-US" sz="1800" dirty="0"/>
          </a:p>
        </p:txBody>
      </p:sp>
    </p:spTree>
    <p:extLst>
      <p:ext uri="{BB962C8B-B14F-4D97-AF65-F5344CB8AC3E}">
        <p14:creationId xmlns:p14="http://schemas.microsoft.com/office/powerpoint/2010/main" val="2395077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7615"/>
            <a:ext cx="8965869" cy="602674"/>
          </a:xfrm>
        </p:spPr>
        <p:txBody>
          <a:bodyPr/>
          <a:lstStyle/>
          <a:p>
            <a:r>
              <a:rPr lang="en-US" sz="3200" dirty="0" smtClean="0">
                <a:solidFill>
                  <a:schemeClr val="tx1"/>
                </a:solidFill>
              </a:rPr>
              <a:t/>
            </a:r>
            <a:br>
              <a:rPr lang="en-US" sz="3200" dirty="0" smtClean="0">
                <a:solidFill>
                  <a:schemeClr val="tx1"/>
                </a:solidFill>
              </a:rPr>
            </a:br>
            <a:r>
              <a:rPr lang="en-US" dirty="0">
                <a:solidFill>
                  <a:schemeClr val="tx1"/>
                </a:solidFill>
              </a:rPr>
              <a:t> </a:t>
            </a:r>
            <a:r>
              <a:rPr lang="en-US" sz="3200" dirty="0" smtClean="0">
                <a:solidFill>
                  <a:schemeClr val="tx1"/>
                </a:solidFill>
                <a:latin typeface="Calibri" panose="020F0502020204030204" pitchFamily="34" charset="0"/>
              </a:rPr>
              <a:t>ED Definitions of </a:t>
            </a:r>
            <a:r>
              <a:rPr lang="en-US" sz="3200" i="1" dirty="0" smtClean="0">
                <a:solidFill>
                  <a:schemeClr val="tx1"/>
                </a:solidFill>
                <a:latin typeface="Calibri" panose="020F0502020204030204" pitchFamily="34" charset="0"/>
              </a:rPr>
              <a:t>“</a:t>
            </a:r>
            <a:r>
              <a:rPr lang="en-US" sz="3200" i="1" dirty="0" smtClean="0">
                <a:solidFill>
                  <a:srgbClr val="C00000"/>
                </a:solidFill>
                <a:latin typeface="Calibri" panose="020F0502020204030204" pitchFamily="34" charset="0"/>
              </a:rPr>
              <a:t>Project Component</a:t>
            </a:r>
            <a:r>
              <a:rPr lang="en-US" sz="3200" i="1" dirty="0" smtClean="0">
                <a:solidFill>
                  <a:schemeClr val="tx1"/>
                </a:solidFill>
                <a:latin typeface="Calibri" panose="020F0502020204030204" pitchFamily="34" charset="0"/>
              </a:rPr>
              <a:t>,” </a:t>
            </a:r>
            <a:br>
              <a:rPr lang="en-US" sz="3200" i="1" dirty="0" smtClean="0">
                <a:solidFill>
                  <a:schemeClr val="tx1"/>
                </a:solidFill>
                <a:latin typeface="Calibri" panose="020F0502020204030204" pitchFamily="34" charset="0"/>
              </a:rPr>
            </a:br>
            <a:r>
              <a:rPr lang="en-US" sz="3200" i="1" dirty="0" smtClean="0">
                <a:solidFill>
                  <a:schemeClr val="tx1"/>
                </a:solidFill>
                <a:latin typeface="Calibri" panose="020F0502020204030204" pitchFamily="34" charset="0"/>
              </a:rPr>
              <a:t>“</a:t>
            </a:r>
            <a:r>
              <a:rPr lang="en-US" sz="3200" i="1" dirty="0" smtClean="0">
                <a:solidFill>
                  <a:srgbClr val="7030A0"/>
                </a:solidFill>
                <a:latin typeface="Calibri" panose="020F0502020204030204" pitchFamily="34" charset="0"/>
              </a:rPr>
              <a:t>Logic Model</a:t>
            </a:r>
            <a:r>
              <a:rPr lang="en-US" sz="3200" i="1" dirty="0" smtClean="0">
                <a:solidFill>
                  <a:schemeClr val="tx1"/>
                </a:solidFill>
                <a:latin typeface="Calibri" panose="020F0502020204030204" pitchFamily="34" charset="0"/>
              </a:rPr>
              <a:t>”, </a:t>
            </a:r>
            <a:r>
              <a:rPr lang="en-US" sz="3200" dirty="0" smtClean="0">
                <a:solidFill>
                  <a:schemeClr val="tx1"/>
                </a:solidFill>
                <a:latin typeface="Calibri" panose="020F0502020204030204" pitchFamily="34" charset="0"/>
              </a:rPr>
              <a:t>and </a:t>
            </a:r>
            <a:r>
              <a:rPr lang="en-US" sz="3200" i="1" dirty="0" smtClean="0">
                <a:solidFill>
                  <a:schemeClr val="tx1"/>
                </a:solidFill>
                <a:latin typeface="Calibri" panose="020F0502020204030204" pitchFamily="34" charset="0"/>
              </a:rPr>
              <a:t>“</a:t>
            </a:r>
            <a:r>
              <a:rPr lang="en-US" sz="3200" i="1" dirty="0" smtClean="0">
                <a:solidFill>
                  <a:srgbClr val="0070C0"/>
                </a:solidFill>
                <a:latin typeface="Calibri" panose="020F0502020204030204" pitchFamily="34" charset="0"/>
              </a:rPr>
              <a:t>Relevant Outcome</a:t>
            </a:r>
            <a:r>
              <a:rPr lang="en-US" sz="3200" i="1" dirty="0" smtClean="0">
                <a:solidFill>
                  <a:schemeClr val="tx1"/>
                </a:solidFill>
                <a:latin typeface="Calibri" panose="020F0502020204030204" pitchFamily="34" charset="0"/>
              </a:rPr>
              <a:t>” </a:t>
            </a:r>
            <a:br>
              <a:rPr lang="en-US" sz="3200" i="1" dirty="0" smtClean="0">
                <a:solidFill>
                  <a:schemeClr val="tx1"/>
                </a:solidFill>
                <a:latin typeface="Calibri" panose="020F0502020204030204" pitchFamily="34" charset="0"/>
              </a:rPr>
            </a:br>
            <a:endParaRPr lang="en-US" sz="3200" b="0" dirty="0">
              <a:solidFill>
                <a:schemeClr val="tx1"/>
              </a:solidFill>
              <a:latin typeface="Calibri" panose="020F0502020204030204" pitchFamily="34" charset="0"/>
            </a:endParaRPr>
          </a:p>
        </p:txBody>
      </p:sp>
      <p:sp>
        <p:nvSpPr>
          <p:cNvPr id="11" name="TextBox 10"/>
          <p:cNvSpPr txBox="1"/>
          <p:nvPr/>
        </p:nvSpPr>
        <p:spPr>
          <a:xfrm>
            <a:off x="234434" y="1762417"/>
            <a:ext cx="8847116" cy="4154984"/>
          </a:xfrm>
          <a:prstGeom prst="rect">
            <a:avLst/>
          </a:prstGeom>
          <a:noFill/>
        </p:spPr>
        <p:txBody>
          <a:bodyPr wrap="square" rtlCol="0">
            <a:spAutoFit/>
          </a:bodyPr>
          <a:lstStyle/>
          <a:p>
            <a:pPr marL="285750" lvl="0" indent="-285750">
              <a:buSzPct val="150000"/>
              <a:buFont typeface="Arial" panose="020B0604020202020204" pitchFamily="34" charset="0"/>
              <a:buChar char="•"/>
            </a:pPr>
            <a:r>
              <a:rPr lang="en-US" sz="2200" b="1" i="1" dirty="0" smtClean="0">
                <a:solidFill>
                  <a:srgbClr val="C00000"/>
                </a:solidFill>
                <a:latin typeface="Calibri" panose="020F0502020204030204" pitchFamily="34" charset="0"/>
              </a:rPr>
              <a:t>Project </a:t>
            </a:r>
            <a:r>
              <a:rPr lang="en-US" sz="2200" b="1" i="1" dirty="0">
                <a:solidFill>
                  <a:srgbClr val="C00000"/>
                </a:solidFill>
                <a:latin typeface="Calibri" panose="020F0502020204030204" pitchFamily="34" charset="0"/>
              </a:rPr>
              <a:t>component </a:t>
            </a:r>
            <a:r>
              <a:rPr lang="en-US" sz="2200" dirty="0">
                <a:solidFill>
                  <a:srgbClr val="000000"/>
                </a:solidFill>
                <a:latin typeface="Calibri" panose="020F0502020204030204" pitchFamily="34" charset="0"/>
              </a:rPr>
              <a:t>means an activity, strategy, intervention, process, product, practice, or policy included in a project. </a:t>
            </a:r>
          </a:p>
          <a:p>
            <a:pPr marL="285750" lvl="0" indent="-285750">
              <a:buSzPct val="150000"/>
              <a:buFont typeface="Arial" panose="020B0604020202020204" pitchFamily="34" charset="0"/>
              <a:buChar char="•"/>
            </a:pPr>
            <a:endParaRPr lang="en-US" sz="2200" dirty="0">
              <a:solidFill>
                <a:srgbClr val="000000"/>
              </a:solidFill>
              <a:latin typeface="Calibri" panose="020F0502020204030204" pitchFamily="34" charset="0"/>
            </a:endParaRPr>
          </a:p>
          <a:p>
            <a:pPr marL="285750" lvl="0" indent="-285750">
              <a:buSzPct val="150000"/>
              <a:buFont typeface="Arial" panose="020B0604020202020204" pitchFamily="34" charset="0"/>
              <a:buChar char="•"/>
            </a:pPr>
            <a:r>
              <a:rPr lang="en-US" sz="2200" b="1" i="1" dirty="0">
                <a:solidFill>
                  <a:srgbClr val="7030A0"/>
                </a:solidFill>
                <a:latin typeface="Calibri" panose="020F0502020204030204" pitchFamily="34" charset="0"/>
              </a:rPr>
              <a:t>Logic model </a:t>
            </a:r>
            <a:r>
              <a:rPr lang="en-US" sz="2200" dirty="0">
                <a:solidFill>
                  <a:srgbClr val="000000"/>
                </a:solidFill>
                <a:latin typeface="Calibri" panose="020F0502020204030204" pitchFamily="34" charset="0"/>
              </a:rPr>
              <a:t>(also referred to as a </a:t>
            </a:r>
            <a:r>
              <a:rPr lang="en-US" sz="2200" u="sng" dirty="0">
                <a:solidFill>
                  <a:srgbClr val="000000"/>
                </a:solidFill>
                <a:latin typeface="Calibri" panose="020F0502020204030204" pitchFamily="34" charset="0"/>
              </a:rPr>
              <a:t>theory of action</a:t>
            </a:r>
            <a:r>
              <a:rPr lang="en-US" sz="2200" dirty="0">
                <a:solidFill>
                  <a:srgbClr val="000000"/>
                </a:solidFill>
                <a:latin typeface="Calibri" panose="020F0502020204030204" pitchFamily="34" charset="0"/>
              </a:rPr>
              <a:t>) means a framework that identifies key </a:t>
            </a:r>
            <a:r>
              <a:rPr lang="en-US" sz="2200" b="1" i="1" dirty="0">
                <a:solidFill>
                  <a:srgbClr val="C00000"/>
                </a:solidFill>
                <a:latin typeface="Calibri" panose="020F0502020204030204" pitchFamily="34" charset="0"/>
              </a:rPr>
              <a:t>project components </a:t>
            </a:r>
            <a:r>
              <a:rPr lang="en-US" sz="2200" dirty="0">
                <a:solidFill>
                  <a:srgbClr val="000000"/>
                </a:solidFill>
                <a:latin typeface="Calibri" panose="020F0502020204030204" pitchFamily="34" charset="0"/>
              </a:rPr>
              <a:t>of the proposed project (i.e., the active “ingredients” that are hypothesized to be critical to achieving the </a:t>
            </a:r>
            <a:r>
              <a:rPr lang="en-US" sz="2200" b="1" i="1" dirty="0">
                <a:solidFill>
                  <a:srgbClr val="0070C0"/>
                </a:solidFill>
                <a:latin typeface="Calibri" panose="020F0502020204030204" pitchFamily="34" charset="0"/>
              </a:rPr>
              <a:t>relevant outcomes</a:t>
            </a:r>
            <a:r>
              <a:rPr lang="en-US" sz="2200" dirty="0">
                <a:solidFill>
                  <a:srgbClr val="000000"/>
                </a:solidFill>
                <a:latin typeface="Calibri" panose="020F0502020204030204" pitchFamily="34" charset="0"/>
              </a:rPr>
              <a:t>) and describes the theoretical and operational relationships among the key project components and </a:t>
            </a:r>
            <a:r>
              <a:rPr lang="en-US" sz="2200" b="1" i="1" dirty="0">
                <a:solidFill>
                  <a:srgbClr val="0070C0"/>
                </a:solidFill>
                <a:latin typeface="Calibri" panose="020F0502020204030204" pitchFamily="34" charset="0"/>
              </a:rPr>
              <a:t>relevant outcomes</a:t>
            </a:r>
            <a:r>
              <a:rPr lang="en-US" sz="2200" dirty="0">
                <a:solidFill>
                  <a:srgbClr val="000000"/>
                </a:solidFill>
                <a:latin typeface="Calibri" panose="020F0502020204030204" pitchFamily="34" charset="0"/>
              </a:rPr>
              <a:t>. </a:t>
            </a:r>
            <a:endParaRPr lang="en-US" sz="2200" dirty="0" smtClean="0">
              <a:solidFill>
                <a:srgbClr val="000000"/>
              </a:solidFill>
              <a:latin typeface="Calibri" panose="020F0502020204030204" pitchFamily="34" charset="0"/>
            </a:endParaRPr>
          </a:p>
          <a:p>
            <a:pPr marL="285750" lvl="0" indent="-285750">
              <a:buSzPct val="150000"/>
              <a:buFont typeface="Arial" panose="020B0604020202020204" pitchFamily="34" charset="0"/>
              <a:buChar char="•"/>
            </a:pPr>
            <a:endParaRPr lang="en-US" sz="2200" dirty="0">
              <a:latin typeface="Calibri" panose="020F0502020204030204" pitchFamily="34" charset="0"/>
            </a:endParaRPr>
          </a:p>
          <a:p>
            <a:pPr marL="285750" lvl="0" indent="-285750">
              <a:buSzPct val="150000"/>
              <a:buFont typeface="Arial" panose="020B0604020202020204" pitchFamily="34" charset="0"/>
              <a:buChar char="•"/>
            </a:pPr>
            <a:r>
              <a:rPr lang="en-US" sz="2200" b="1" i="1" dirty="0" smtClean="0">
                <a:solidFill>
                  <a:srgbClr val="0070C0"/>
                </a:solidFill>
                <a:latin typeface="Calibri" panose="020F0502020204030204" pitchFamily="34" charset="0"/>
              </a:rPr>
              <a:t>Relevant </a:t>
            </a:r>
            <a:r>
              <a:rPr lang="en-US" sz="2200" b="1" i="1" dirty="0">
                <a:solidFill>
                  <a:srgbClr val="0070C0"/>
                </a:solidFill>
                <a:latin typeface="Calibri" panose="020F0502020204030204" pitchFamily="34" charset="0"/>
              </a:rPr>
              <a:t>outcome </a:t>
            </a:r>
            <a:r>
              <a:rPr lang="en-US" sz="2200" dirty="0">
                <a:solidFill>
                  <a:srgbClr val="000000"/>
                </a:solidFill>
                <a:latin typeface="Calibri" panose="020F0502020204030204" pitchFamily="34" charset="0"/>
              </a:rPr>
              <a:t>means the student outcome(s) or other outcome(s) the key </a:t>
            </a:r>
            <a:r>
              <a:rPr lang="en-US" sz="2200" b="1" i="1" dirty="0">
                <a:solidFill>
                  <a:srgbClr val="C00000"/>
                </a:solidFill>
                <a:latin typeface="Calibri" panose="020F0502020204030204" pitchFamily="34" charset="0"/>
              </a:rPr>
              <a:t>project component </a:t>
            </a:r>
            <a:r>
              <a:rPr lang="en-US" sz="2200" dirty="0">
                <a:solidFill>
                  <a:srgbClr val="000000"/>
                </a:solidFill>
                <a:latin typeface="Calibri" panose="020F0502020204030204" pitchFamily="34" charset="0"/>
              </a:rPr>
              <a:t>is designed to improve, consistent with the specific goals of the program.</a:t>
            </a:r>
          </a:p>
        </p:txBody>
      </p:sp>
      <p:sp>
        <p:nvSpPr>
          <p:cNvPr id="5" name="TextBox 4"/>
          <p:cNvSpPr txBox="1"/>
          <p:nvPr/>
        </p:nvSpPr>
        <p:spPr>
          <a:xfrm>
            <a:off x="5878286" y="6027325"/>
            <a:ext cx="2843984" cy="369332"/>
          </a:xfrm>
          <a:prstGeom prst="rect">
            <a:avLst/>
          </a:prstGeom>
          <a:noFill/>
        </p:spPr>
        <p:txBody>
          <a:bodyPr wrap="none" rtlCol="0">
            <a:spAutoFit/>
          </a:bodyPr>
          <a:lstStyle/>
          <a:p>
            <a:r>
              <a:rPr lang="en-US" b="1" dirty="0" smtClean="0">
                <a:latin typeface="Calibri" panose="020F0502020204030204" pitchFamily="34" charset="0"/>
              </a:rPr>
              <a:t>Source: EDGAR, 34 CFR 77.1</a:t>
            </a:r>
            <a:endParaRPr lang="en-US" b="1" dirty="0">
              <a:latin typeface="Calibri" panose="020F0502020204030204" pitchFamily="34" charset="0"/>
            </a:endParaRPr>
          </a:p>
        </p:txBody>
      </p:sp>
      <p:sp>
        <p:nvSpPr>
          <p:cNvPr id="6"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pPr algn="ctr">
                <a:defRPr/>
              </a:pPr>
              <a:t>3</a:t>
            </a:fld>
            <a:endParaRPr lang="en-US" dirty="0"/>
          </a:p>
        </p:txBody>
      </p:sp>
    </p:spTree>
    <p:extLst>
      <p:ext uri="{BB962C8B-B14F-4D97-AF65-F5344CB8AC3E}">
        <p14:creationId xmlns:p14="http://schemas.microsoft.com/office/powerpoint/2010/main" val="2451000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4954" y="838200"/>
            <a:ext cx="8839200" cy="914400"/>
          </a:xfrm>
        </p:spPr>
        <p:txBody>
          <a:bodyPr/>
          <a:lstStyle/>
          <a:p>
            <a:r>
              <a:rPr lang="en-US" sz="3600" dirty="0" smtClean="0">
                <a:solidFill>
                  <a:srgbClr val="7030A0"/>
                </a:solidFill>
                <a:latin typeface="Calibri" pitchFamily="34" charset="0"/>
              </a:rPr>
              <a:t>Elements of a Project Logic Model</a:t>
            </a:r>
            <a:br>
              <a:rPr lang="en-US" sz="3600" dirty="0" smtClean="0">
                <a:solidFill>
                  <a:srgbClr val="7030A0"/>
                </a:solidFill>
                <a:latin typeface="Calibri" pitchFamily="34" charset="0"/>
              </a:rPr>
            </a:br>
            <a:r>
              <a:rPr lang="en-US" sz="1800" dirty="0">
                <a:solidFill>
                  <a:srgbClr val="C00000"/>
                </a:solidFill>
                <a:latin typeface="Calibri" pitchFamily="34" charset="0"/>
              </a:rPr>
              <a:t>(from </a:t>
            </a:r>
            <a:r>
              <a:rPr lang="en-US" sz="1800" dirty="0">
                <a:solidFill>
                  <a:srgbClr val="C00000"/>
                </a:solidFill>
                <a:latin typeface="Calibri" pitchFamily="34" charset="0"/>
                <a:hlinkClick r:id="rId4"/>
              </a:rPr>
              <a:t>https://</a:t>
            </a:r>
            <a:r>
              <a:rPr lang="en-US" sz="1800" dirty="0" smtClean="0">
                <a:solidFill>
                  <a:srgbClr val="C00000"/>
                </a:solidFill>
                <a:latin typeface="Calibri" pitchFamily="34" charset="0"/>
                <a:hlinkClick r:id="rId4"/>
              </a:rPr>
              <a:t>ies.ed.gov/pubsearch/pubsinfo.asp?pubid=REL2014025</a:t>
            </a:r>
            <a:r>
              <a:rPr lang="en-US" sz="1800" dirty="0" smtClean="0">
                <a:solidFill>
                  <a:srgbClr val="C00000"/>
                </a:solidFill>
                <a:latin typeface="Calibri" pitchFamily="34" charset="0"/>
              </a:rPr>
              <a:t>)</a:t>
            </a:r>
            <a:endParaRPr lang="en-US" sz="1800" dirty="0">
              <a:solidFill>
                <a:srgbClr val="C00000"/>
              </a:solidFill>
              <a:latin typeface="Calibri" pitchFamily="34" charset="0"/>
            </a:endParaRPr>
          </a:p>
        </p:txBody>
      </p:sp>
      <p:sp>
        <p:nvSpPr>
          <p:cNvPr id="7" name="Rectangle 6"/>
          <p:cNvSpPr/>
          <p:nvPr/>
        </p:nvSpPr>
        <p:spPr>
          <a:xfrm>
            <a:off x="215661" y="2057400"/>
            <a:ext cx="1639018" cy="37611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spcBef>
                <a:spcPts val="600"/>
              </a:spcBef>
              <a:buClr>
                <a:srgbClr val="000000"/>
              </a:buClr>
              <a:buSzPct val="100000"/>
            </a:pPr>
            <a:r>
              <a:rPr lang="en-US" sz="2000" b="1" i="1" dirty="0">
                <a:solidFill>
                  <a:srgbClr val="000000"/>
                </a:solidFill>
                <a:latin typeface="Calibri" panose="020F0502020204030204" pitchFamily="34" charset="0"/>
                <a:cs typeface="Arial" pitchFamily="34" charset="0"/>
              </a:rPr>
              <a:t>Resources</a:t>
            </a:r>
            <a:r>
              <a:rPr lang="en-US" sz="2000" dirty="0">
                <a:solidFill>
                  <a:srgbClr val="000000"/>
                </a:solidFill>
                <a:latin typeface="Calibri" panose="020F0502020204030204" pitchFamily="34" charset="0"/>
                <a:cs typeface="Arial" pitchFamily="34" charset="0"/>
              </a:rPr>
              <a:t>:  materials to implement the </a:t>
            </a:r>
            <a:r>
              <a:rPr lang="en-US" sz="2000" dirty="0" smtClean="0">
                <a:solidFill>
                  <a:srgbClr val="000000"/>
                </a:solidFill>
                <a:latin typeface="Calibri" panose="020F0502020204030204" pitchFamily="34" charset="0"/>
                <a:cs typeface="Arial" pitchFamily="34" charset="0"/>
              </a:rPr>
              <a:t>project</a:t>
            </a:r>
            <a:endParaRPr lang="en-US" sz="2000" dirty="0">
              <a:solidFill>
                <a:srgbClr val="000000"/>
              </a:solidFill>
              <a:latin typeface="Calibri" panose="020F0502020204030204" pitchFamily="34" charset="0"/>
              <a:cs typeface="Arial" pitchFamily="34" charset="0"/>
            </a:endParaRPr>
          </a:p>
        </p:txBody>
      </p:sp>
      <p:sp>
        <p:nvSpPr>
          <p:cNvPr id="10" name="Rectangle 9"/>
          <p:cNvSpPr/>
          <p:nvPr/>
        </p:nvSpPr>
        <p:spPr>
          <a:xfrm>
            <a:off x="2517533" y="2057399"/>
            <a:ext cx="1864686" cy="376111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spcBef>
                <a:spcPts val="600"/>
              </a:spcBef>
              <a:buClr>
                <a:srgbClr val="000000"/>
              </a:buClr>
              <a:buSzPct val="100000"/>
            </a:pPr>
            <a:r>
              <a:rPr lang="en-US" sz="2000" b="1" i="1" dirty="0">
                <a:solidFill>
                  <a:srgbClr val="C00000"/>
                </a:solidFill>
                <a:latin typeface="Calibri" pitchFamily="34" charset="0"/>
                <a:cs typeface="Arial" pitchFamily="34" charset="0"/>
              </a:rPr>
              <a:t>Activities</a:t>
            </a:r>
            <a:r>
              <a:rPr lang="en-US" sz="2000" b="1" i="1" dirty="0">
                <a:solidFill>
                  <a:srgbClr val="000000"/>
                </a:solidFill>
                <a:latin typeface="Calibri" pitchFamily="34" charset="0"/>
                <a:cs typeface="Arial" pitchFamily="34" charset="0"/>
              </a:rPr>
              <a:t>:</a:t>
            </a:r>
            <a:r>
              <a:rPr lang="en-US" sz="2000" dirty="0">
                <a:solidFill>
                  <a:srgbClr val="000000"/>
                </a:solidFill>
                <a:latin typeface="Calibri" pitchFamily="34" charset="0"/>
                <a:cs typeface="Arial" pitchFamily="34" charset="0"/>
              </a:rPr>
              <a:t>  steps for </a:t>
            </a:r>
            <a:r>
              <a:rPr lang="en-US" sz="2000" dirty="0" smtClean="0">
                <a:solidFill>
                  <a:srgbClr val="000000"/>
                </a:solidFill>
                <a:latin typeface="Calibri" pitchFamily="34" charset="0"/>
                <a:cs typeface="Arial" pitchFamily="34" charset="0"/>
              </a:rPr>
              <a:t>project </a:t>
            </a:r>
            <a:r>
              <a:rPr lang="en-US" sz="2000" dirty="0">
                <a:solidFill>
                  <a:srgbClr val="000000"/>
                </a:solidFill>
                <a:latin typeface="Calibri" pitchFamily="34" charset="0"/>
                <a:cs typeface="Arial" pitchFamily="34" charset="0"/>
              </a:rPr>
              <a:t>implementation </a:t>
            </a:r>
            <a:r>
              <a:rPr lang="en-US" sz="2000" dirty="0" smtClean="0">
                <a:solidFill>
                  <a:srgbClr val="000000"/>
                </a:solidFill>
                <a:latin typeface="Calibri" pitchFamily="34" charset="0"/>
                <a:cs typeface="Arial" pitchFamily="34" charset="0"/>
              </a:rPr>
              <a:t>(</a:t>
            </a:r>
            <a:r>
              <a:rPr lang="en-US" sz="2000" i="1" dirty="0" smtClean="0">
                <a:solidFill>
                  <a:schemeClr val="tx1"/>
                </a:solidFill>
                <a:latin typeface="Calibri" pitchFamily="34" charset="0"/>
                <a:cs typeface="Arial" pitchFamily="34" charset="0"/>
              </a:rPr>
              <a:t>“</a:t>
            </a:r>
            <a:r>
              <a:rPr lang="en-US" sz="2000" b="1" i="1" dirty="0" smtClean="0">
                <a:solidFill>
                  <a:srgbClr val="C00000"/>
                </a:solidFill>
                <a:latin typeface="Calibri" pitchFamily="34" charset="0"/>
                <a:cs typeface="Arial" pitchFamily="34" charset="0"/>
              </a:rPr>
              <a:t>project </a:t>
            </a:r>
            <a:r>
              <a:rPr lang="en-US" sz="2000" b="1" i="1" dirty="0">
                <a:solidFill>
                  <a:srgbClr val="C00000"/>
                </a:solidFill>
                <a:latin typeface="Calibri" pitchFamily="34" charset="0"/>
                <a:cs typeface="Arial" pitchFamily="34" charset="0"/>
              </a:rPr>
              <a:t>components</a:t>
            </a:r>
            <a:r>
              <a:rPr lang="en-US" sz="2000" i="1" dirty="0">
                <a:solidFill>
                  <a:schemeClr val="tx1"/>
                </a:solidFill>
                <a:latin typeface="Calibri" pitchFamily="34" charset="0"/>
                <a:cs typeface="Arial" pitchFamily="34" charset="0"/>
              </a:rPr>
              <a:t>”</a:t>
            </a:r>
            <a:r>
              <a:rPr lang="en-US" sz="2000" dirty="0">
                <a:solidFill>
                  <a:schemeClr val="tx1"/>
                </a:solidFill>
                <a:latin typeface="Calibri" pitchFamily="34" charset="0"/>
                <a:cs typeface="Arial" pitchFamily="34" charset="0"/>
              </a:rPr>
              <a:t>)</a:t>
            </a:r>
          </a:p>
        </p:txBody>
      </p:sp>
      <p:sp>
        <p:nvSpPr>
          <p:cNvPr id="11" name="Right Arrow 10"/>
          <p:cNvSpPr/>
          <p:nvPr/>
        </p:nvSpPr>
        <p:spPr>
          <a:xfrm>
            <a:off x="4382219" y="3580716"/>
            <a:ext cx="66285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en-US" sz="2400" dirty="0">
              <a:solidFill>
                <a:srgbClr val="FFFFFF"/>
              </a:solidFill>
            </a:endParaRPr>
          </a:p>
        </p:txBody>
      </p:sp>
      <p:sp>
        <p:nvSpPr>
          <p:cNvPr id="12" name="Rectangle 11"/>
          <p:cNvSpPr/>
          <p:nvPr/>
        </p:nvSpPr>
        <p:spPr>
          <a:xfrm>
            <a:off x="5045071" y="2057400"/>
            <a:ext cx="1302589" cy="3761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spcBef>
                <a:spcPts val="2200"/>
              </a:spcBef>
              <a:buClr>
                <a:srgbClr val="000000"/>
              </a:buClr>
              <a:buSzPct val="100000"/>
            </a:pPr>
            <a:r>
              <a:rPr lang="en-US" sz="2000" b="1" i="1" dirty="0">
                <a:solidFill>
                  <a:srgbClr val="000000"/>
                </a:solidFill>
                <a:latin typeface="Calibri" pitchFamily="34" charset="0"/>
                <a:cs typeface="Arial" pitchFamily="34" charset="0"/>
              </a:rPr>
              <a:t>Outputs</a:t>
            </a:r>
            <a:r>
              <a:rPr lang="en-US" sz="2000" b="1" dirty="0">
                <a:solidFill>
                  <a:srgbClr val="000000"/>
                </a:solidFill>
                <a:latin typeface="Calibri" pitchFamily="34" charset="0"/>
                <a:cs typeface="Arial" pitchFamily="34" charset="0"/>
              </a:rPr>
              <a:t>:</a:t>
            </a:r>
            <a:r>
              <a:rPr lang="en-US" sz="2000" dirty="0">
                <a:solidFill>
                  <a:srgbClr val="000000"/>
                </a:solidFill>
                <a:latin typeface="Calibri" pitchFamily="34" charset="0"/>
                <a:cs typeface="Arial" pitchFamily="34" charset="0"/>
              </a:rPr>
              <a:t>  products of the </a:t>
            </a:r>
            <a:r>
              <a:rPr lang="en-US" sz="2000" dirty="0" smtClean="0">
                <a:solidFill>
                  <a:srgbClr val="000000"/>
                </a:solidFill>
                <a:latin typeface="Calibri" pitchFamily="34" charset="0"/>
                <a:cs typeface="Arial" pitchFamily="34" charset="0"/>
              </a:rPr>
              <a:t>project</a:t>
            </a:r>
            <a:endParaRPr lang="en-US" sz="2000" dirty="0">
              <a:solidFill>
                <a:srgbClr val="000000"/>
              </a:solidFill>
              <a:latin typeface="Calibri" pitchFamily="34" charset="0"/>
              <a:cs typeface="Arial" pitchFamily="34" charset="0"/>
            </a:endParaRPr>
          </a:p>
        </p:txBody>
      </p:sp>
      <p:sp>
        <p:nvSpPr>
          <p:cNvPr id="13" name="Right Arrow 12"/>
          <p:cNvSpPr/>
          <p:nvPr/>
        </p:nvSpPr>
        <p:spPr>
          <a:xfrm>
            <a:off x="6347662" y="3538496"/>
            <a:ext cx="66285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en-US" sz="2400" dirty="0">
              <a:solidFill>
                <a:srgbClr val="FFFFFF"/>
              </a:solidFill>
            </a:endParaRPr>
          </a:p>
        </p:txBody>
      </p:sp>
      <p:sp>
        <p:nvSpPr>
          <p:cNvPr id="14" name="Rectangle 13"/>
          <p:cNvSpPr/>
          <p:nvPr/>
        </p:nvSpPr>
        <p:spPr>
          <a:xfrm>
            <a:off x="7010516" y="2057400"/>
            <a:ext cx="1864686" cy="37611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spcBef>
                <a:spcPts val="2200"/>
              </a:spcBef>
              <a:buClr>
                <a:srgbClr val="000000"/>
              </a:buClr>
              <a:buSzPct val="100000"/>
            </a:pPr>
            <a:r>
              <a:rPr lang="en-US" sz="2000" b="1" i="1" dirty="0">
                <a:solidFill>
                  <a:srgbClr val="000000"/>
                </a:solidFill>
                <a:latin typeface="Calibri" pitchFamily="34" charset="0"/>
                <a:cs typeface="Arial" pitchFamily="34" charset="0"/>
              </a:rPr>
              <a:t>Impacts on </a:t>
            </a:r>
            <a:r>
              <a:rPr lang="en-US" sz="2000" b="1" i="1" dirty="0">
                <a:solidFill>
                  <a:srgbClr val="0070C0"/>
                </a:solidFill>
                <a:latin typeface="Calibri" pitchFamily="34" charset="0"/>
                <a:cs typeface="Arial" pitchFamily="34" charset="0"/>
              </a:rPr>
              <a:t>Outcomes</a:t>
            </a:r>
            <a:r>
              <a:rPr lang="en-US" sz="2000" b="1" dirty="0">
                <a:solidFill>
                  <a:srgbClr val="000000"/>
                </a:solidFill>
                <a:latin typeface="Calibri" pitchFamily="34" charset="0"/>
                <a:cs typeface="Arial" pitchFamily="34" charset="0"/>
              </a:rPr>
              <a:t>:  </a:t>
            </a:r>
            <a:r>
              <a:rPr lang="en-US" sz="2000" dirty="0">
                <a:solidFill>
                  <a:srgbClr val="000000"/>
                </a:solidFill>
                <a:latin typeface="Calibri" pitchFamily="34" charset="0"/>
                <a:cs typeface="Arial" pitchFamily="34" charset="0"/>
              </a:rPr>
              <a:t>changes in </a:t>
            </a:r>
            <a:r>
              <a:rPr lang="en-US" sz="2000" dirty="0" smtClean="0">
                <a:solidFill>
                  <a:srgbClr val="000000"/>
                </a:solidFill>
                <a:latin typeface="Calibri" pitchFamily="34" charset="0"/>
                <a:cs typeface="Arial" pitchFamily="34" charset="0"/>
              </a:rPr>
              <a:t>project </a:t>
            </a:r>
            <a:r>
              <a:rPr lang="en-US" sz="2000" dirty="0">
                <a:solidFill>
                  <a:srgbClr val="000000"/>
                </a:solidFill>
                <a:latin typeface="Calibri" pitchFamily="34" charset="0"/>
                <a:cs typeface="Arial" pitchFamily="34" charset="0"/>
              </a:rPr>
              <a:t>participants’ knowledge, beliefs, or behavior (</a:t>
            </a:r>
            <a:r>
              <a:rPr lang="en-US" sz="2000" i="1" dirty="0">
                <a:solidFill>
                  <a:schemeClr val="tx1"/>
                </a:solidFill>
                <a:latin typeface="Calibri" pitchFamily="34" charset="0"/>
                <a:cs typeface="Arial" pitchFamily="34" charset="0"/>
              </a:rPr>
              <a:t>“</a:t>
            </a:r>
            <a:r>
              <a:rPr lang="en-US" sz="2000" b="1" i="1" dirty="0">
                <a:solidFill>
                  <a:srgbClr val="0070C0"/>
                </a:solidFill>
                <a:latin typeface="Calibri" pitchFamily="34" charset="0"/>
                <a:cs typeface="Arial" pitchFamily="34" charset="0"/>
              </a:rPr>
              <a:t>relevant outcomes</a:t>
            </a:r>
            <a:r>
              <a:rPr lang="en-US" sz="2000" i="1" dirty="0">
                <a:solidFill>
                  <a:schemeClr val="tx1"/>
                </a:solidFill>
                <a:latin typeface="Calibri" pitchFamily="34" charset="0"/>
                <a:cs typeface="Arial" pitchFamily="34" charset="0"/>
              </a:rPr>
              <a:t>”</a:t>
            </a:r>
            <a:r>
              <a:rPr lang="en-US" sz="2000" dirty="0">
                <a:solidFill>
                  <a:schemeClr val="tx1"/>
                </a:solidFill>
                <a:latin typeface="Calibri" pitchFamily="34" charset="0"/>
                <a:cs typeface="Arial" pitchFamily="34" charset="0"/>
              </a:rPr>
              <a:t>)</a:t>
            </a:r>
          </a:p>
        </p:txBody>
      </p:sp>
      <p:sp>
        <p:nvSpPr>
          <p:cNvPr id="15" name="Right Arrow 14"/>
          <p:cNvSpPr/>
          <p:nvPr/>
        </p:nvSpPr>
        <p:spPr>
          <a:xfrm>
            <a:off x="1854679" y="3589365"/>
            <a:ext cx="66285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en-US" sz="2400" dirty="0">
              <a:solidFill>
                <a:srgbClr val="FFFFFF"/>
              </a:solidFill>
            </a:endParaRPr>
          </a:p>
        </p:txBody>
      </p:sp>
      <p:sp>
        <p:nvSpPr>
          <p:cNvPr id="17" name="Slide Number Placeholder 3"/>
          <p:cNvSpPr>
            <a:spLocks noGrp="1"/>
          </p:cNvSpPr>
          <p:nvPr>
            <p:ph type="sldNum" sz="quarter" idx="16"/>
          </p:nvPr>
        </p:nvSpPr>
        <p:spPr>
          <a:xfrm>
            <a:off x="4350657" y="6492875"/>
            <a:ext cx="442686" cy="365125"/>
          </a:xfrm>
        </p:spPr>
        <p:txBody>
          <a:bodyPr/>
          <a:lstStyle/>
          <a:p>
            <a:pPr algn="ctr">
              <a:defRPr/>
            </a:pPr>
            <a:fld id="{0E68CEE3-F570-4915-A5A9-A3387A82AA8A}" type="slidenum">
              <a:rPr lang="en-US" smtClean="0"/>
              <a:pPr algn="ctr">
                <a:defRPr/>
              </a:pPr>
              <a:t>4</a:t>
            </a:fld>
            <a:endParaRPr lang="en-US" dirty="0"/>
          </a:p>
        </p:txBody>
      </p:sp>
      <p:sp>
        <p:nvSpPr>
          <p:cNvPr id="4" name="Curved Up Arrow 3"/>
          <p:cNvSpPr/>
          <p:nvPr/>
        </p:nvSpPr>
        <p:spPr bwMode="auto">
          <a:xfrm>
            <a:off x="2934586" y="5613991"/>
            <a:ext cx="4837814" cy="712381"/>
          </a:xfrm>
          <a:prstGeom prst="curved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1" charset="0"/>
            </a:endParaRPr>
          </a:p>
        </p:txBody>
      </p:sp>
      <p:sp>
        <p:nvSpPr>
          <p:cNvPr id="5" name="TextBox 4"/>
          <p:cNvSpPr txBox="1"/>
          <p:nvPr/>
        </p:nvSpPr>
        <p:spPr>
          <a:xfrm>
            <a:off x="3572540" y="4727682"/>
            <a:ext cx="3437976" cy="1323439"/>
          </a:xfrm>
          <a:prstGeom prst="rect">
            <a:avLst/>
          </a:prstGeom>
          <a:solidFill>
            <a:srgbClr val="66FFFF"/>
          </a:solidFill>
        </p:spPr>
        <p:txBody>
          <a:bodyPr wrap="square" rtlCol="0">
            <a:spAutoFit/>
          </a:bodyPr>
          <a:lstStyle/>
          <a:p>
            <a:pPr algn="ctr"/>
            <a:r>
              <a:rPr lang="en-US" sz="2000" b="1" i="1" dirty="0" smtClean="0">
                <a:latin typeface="Calibri" panose="020F0502020204030204" pitchFamily="34" charset="0"/>
              </a:rPr>
              <a:t>Evidence </a:t>
            </a:r>
            <a:r>
              <a:rPr lang="en-US" sz="2000" dirty="0" smtClean="0">
                <a:latin typeface="Calibri" panose="020F0502020204030204" pitchFamily="34" charset="0"/>
              </a:rPr>
              <a:t>comes from studies relating a </a:t>
            </a:r>
            <a:r>
              <a:rPr lang="en-US" sz="2000" b="1" i="1" dirty="0" smtClean="0">
                <a:solidFill>
                  <a:srgbClr val="C00000"/>
                </a:solidFill>
                <a:latin typeface="Calibri" panose="020F0502020204030204" pitchFamily="34" charset="0"/>
              </a:rPr>
              <a:t>project component</a:t>
            </a:r>
            <a:r>
              <a:rPr lang="en-US" sz="2000" dirty="0" smtClean="0">
                <a:latin typeface="Calibri" panose="020F0502020204030204" pitchFamily="34" charset="0"/>
              </a:rPr>
              <a:t> (or combination thereof) to at least one </a:t>
            </a:r>
            <a:r>
              <a:rPr lang="en-US" sz="2000" b="1" i="1" dirty="0" smtClean="0">
                <a:solidFill>
                  <a:srgbClr val="0070C0"/>
                </a:solidFill>
                <a:latin typeface="Calibri" panose="020F0502020204030204" pitchFamily="34" charset="0"/>
              </a:rPr>
              <a:t>relevant outcome</a:t>
            </a:r>
            <a:endParaRPr lang="en-US" sz="2000" b="1" i="1" dirty="0">
              <a:solidFill>
                <a:srgbClr val="0070C0"/>
              </a:solidFill>
              <a:latin typeface="Calibri" panose="020F0502020204030204" pitchFamily="34" charset="0"/>
            </a:endParaRPr>
          </a:p>
        </p:txBody>
      </p:sp>
    </p:spTree>
    <p:custDataLst>
      <p:tags r:id="rId1"/>
    </p:custDataLst>
    <p:extLst>
      <p:ext uri="{BB962C8B-B14F-4D97-AF65-F5344CB8AC3E}">
        <p14:creationId xmlns:p14="http://schemas.microsoft.com/office/powerpoint/2010/main" val="3645294621"/>
      </p:ext>
    </p:extLst>
  </p:cSld>
  <p:clrMapOvr>
    <a:masterClrMapping/>
  </p:clrMapOvr>
  <mc:AlternateContent xmlns:mc="http://schemas.openxmlformats.org/markup-compatibility/2006" xmlns:p14="http://schemas.microsoft.com/office/powerpoint/2010/main">
    <mc:Choice Requires="p14">
      <p:transition spd="slow" p14:dur="2000" advTm="32805"/>
    </mc:Choice>
    <mc:Fallback xmlns="">
      <p:transition spd="slow" advTm="3280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7111"/>
            <a:ext cx="9144000" cy="1122765"/>
          </a:xfrm>
        </p:spPr>
        <p:txBody>
          <a:bodyPr/>
          <a:lstStyle/>
          <a:p>
            <a:pPr>
              <a:spcBef>
                <a:spcPts val="600"/>
              </a:spcBef>
            </a:pPr>
            <a:r>
              <a:rPr lang="en-US" dirty="0" smtClean="0">
                <a:solidFill>
                  <a:schemeClr val="tx1"/>
                </a:solidFill>
                <a:latin typeface="Calibri" panose="020F0502020204030204" pitchFamily="34" charset="0"/>
              </a:rPr>
              <a:t>The </a:t>
            </a:r>
            <a:r>
              <a:rPr lang="en-US" i="1" dirty="0" smtClean="0">
                <a:solidFill>
                  <a:schemeClr val="tx1"/>
                </a:solidFill>
                <a:latin typeface="Calibri" panose="020F0502020204030204" pitchFamily="34" charset="0"/>
              </a:rPr>
              <a:t>Elementary and Secondary Education Act</a:t>
            </a:r>
            <a:r>
              <a:rPr lang="en-US" dirty="0" smtClean="0">
                <a:solidFill>
                  <a:schemeClr val="tx1"/>
                </a:solidFill>
                <a:latin typeface="Calibri" panose="020F0502020204030204" pitchFamily="34" charset="0"/>
              </a:rPr>
              <a:t> and</a:t>
            </a:r>
            <a:br>
              <a:rPr lang="en-US" dirty="0" smtClean="0">
                <a:solidFill>
                  <a:schemeClr val="tx1"/>
                </a:solidFill>
                <a:latin typeface="Calibri" panose="020F0502020204030204" pitchFamily="34" charset="0"/>
              </a:rPr>
            </a:br>
            <a:r>
              <a:rPr lang="en-US" dirty="0" smtClean="0">
                <a:solidFill>
                  <a:schemeClr val="tx1"/>
                </a:solidFill>
                <a:latin typeface="Calibri" panose="020F0502020204030204" pitchFamily="34" charset="0"/>
              </a:rPr>
              <a:t>ED General Administrative Regulations (EDGAR) define</a:t>
            </a:r>
            <a:br>
              <a:rPr lang="en-US" dirty="0" smtClean="0">
                <a:solidFill>
                  <a:schemeClr val="tx1"/>
                </a:solidFill>
                <a:latin typeface="Calibri" panose="020F0502020204030204" pitchFamily="34" charset="0"/>
              </a:rPr>
            </a:br>
            <a:r>
              <a:rPr lang="en-US" i="1" dirty="0" smtClean="0">
                <a:solidFill>
                  <a:schemeClr val="tx1"/>
                </a:solidFill>
                <a:latin typeface="Calibri" panose="020F0502020204030204" pitchFamily="34" charset="0"/>
              </a:rPr>
              <a:t>“evidence-based” </a:t>
            </a:r>
            <a:r>
              <a:rPr lang="en-US" dirty="0" smtClean="0">
                <a:solidFill>
                  <a:srgbClr val="C00000"/>
                </a:solidFill>
                <a:latin typeface="Calibri" panose="020F0502020204030204" pitchFamily="34" charset="0"/>
              </a:rPr>
              <a:t>activities</a:t>
            </a:r>
            <a:r>
              <a:rPr lang="en-US" dirty="0" smtClean="0">
                <a:solidFill>
                  <a:schemeClr val="tx1"/>
                </a:solidFill>
                <a:latin typeface="Calibri" panose="020F0502020204030204" pitchFamily="34" charset="0"/>
              </a:rPr>
              <a:t>, </a:t>
            </a:r>
            <a:r>
              <a:rPr lang="en-US" dirty="0" smtClean="0">
                <a:solidFill>
                  <a:srgbClr val="C00000"/>
                </a:solidFill>
                <a:latin typeface="Calibri" panose="020F0502020204030204" pitchFamily="34" charset="0"/>
              </a:rPr>
              <a:t>strategies</a:t>
            </a:r>
            <a:r>
              <a:rPr lang="en-US" dirty="0" smtClean="0">
                <a:solidFill>
                  <a:schemeClr val="tx1"/>
                </a:solidFill>
                <a:latin typeface="Calibri" panose="020F0502020204030204" pitchFamily="34" charset="0"/>
              </a:rPr>
              <a:t>, or </a:t>
            </a:r>
            <a:r>
              <a:rPr lang="en-US" dirty="0" smtClean="0">
                <a:solidFill>
                  <a:srgbClr val="C00000"/>
                </a:solidFill>
                <a:latin typeface="Calibri" panose="020F0502020204030204" pitchFamily="34" charset="0"/>
              </a:rPr>
              <a:t>interventions</a:t>
            </a:r>
            <a:r>
              <a:rPr lang="en-US" dirty="0" smtClean="0">
                <a:solidFill>
                  <a:schemeClr val="tx1"/>
                </a:solidFill>
                <a:latin typeface="Calibri" panose="020F0502020204030204" pitchFamily="34" charset="0"/>
              </a:rPr>
              <a:t/>
            </a:r>
            <a:br>
              <a:rPr lang="en-US" dirty="0" smtClean="0">
                <a:solidFill>
                  <a:schemeClr val="tx1"/>
                </a:solidFill>
                <a:latin typeface="Calibri" panose="020F0502020204030204" pitchFamily="34" charset="0"/>
              </a:rPr>
            </a:br>
            <a:r>
              <a:rPr lang="en-US" sz="2400" dirty="0" smtClean="0">
                <a:solidFill>
                  <a:schemeClr val="tx1"/>
                </a:solidFill>
              </a:rPr>
              <a:t> </a:t>
            </a:r>
            <a:endParaRPr lang="en-US" sz="2400" dirty="0"/>
          </a:p>
        </p:txBody>
      </p:sp>
      <p:sp>
        <p:nvSpPr>
          <p:cNvPr id="6" name="TextBox 5"/>
          <p:cNvSpPr txBox="1"/>
          <p:nvPr/>
        </p:nvSpPr>
        <p:spPr>
          <a:xfrm>
            <a:off x="5474524" y="5846544"/>
            <a:ext cx="2712537" cy="646331"/>
          </a:xfrm>
          <a:prstGeom prst="rect">
            <a:avLst/>
          </a:prstGeom>
          <a:noFill/>
        </p:spPr>
        <p:txBody>
          <a:bodyPr wrap="none" rtlCol="0">
            <a:spAutoFit/>
          </a:bodyPr>
          <a:lstStyle/>
          <a:p>
            <a:r>
              <a:rPr lang="en-US" b="1" dirty="0" smtClean="0">
                <a:solidFill>
                  <a:srgbClr val="000000"/>
                </a:solidFill>
                <a:latin typeface="Calibri" panose="020F0502020204030204" pitchFamily="34" charset="0"/>
              </a:rPr>
              <a:t>Sources: 20 USC 7801 (21</a:t>
            </a:r>
            <a:r>
              <a:rPr lang="en-US" b="1" dirty="0">
                <a:solidFill>
                  <a:srgbClr val="000000"/>
                </a:solidFill>
                <a:latin typeface="Calibri" panose="020F0502020204030204" pitchFamily="34" charset="0"/>
              </a:rPr>
              <a:t>) </a:t>
            </a:r>
            <a:endParaRPr lang="en-US" b="1"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and EDGAR, 34 </a:t>
            </a:r>
            <a:r>
              <a:rPr lang="en-US" b="1" dirty="0">
                <a:solidFill>
                  <a:srgbClr val="000000"/>
                </a:solidFill>
                <a:latin typeface="Calibri" panose="020F0502020204030204" pitchFamily="34" charset="0"/>
              </a:rPr>
              <a:t>CFR 77.1</a:t>
            </a:r>
          </a:p>
        </p:txBody>
      </p:sp>
      <p:sp>
        <p:nvSpPr>
          <p:cNvPr id="11"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solidFill>
                  <a:srgbClr val="000000"/>
                </a:solidFill>
              </a:rPr>
              <a:pPr algn="ctr">
                <a:defRPr/>
              </a:pPr>
              <a:t>5</a:t>
            </a:fld>
            <a:endParaRPr lang="en-US" dirty="0">
              <a:solidFill>
                <a:srgbClr val="000000"/>
              </a:solidFill>
            </a:endParaRPr>
          </a:p>
        </p:txBody>
      </p:sp>
      <p:sp>
        <p:nvSpPr>
          <p:cNvPr id="12" name="TextBox 11"/>
          <p:cNvSpPr txBox="1"/>
          <p:nvPr/>
        </p:nvSpPr>
        <p:spPr>
          <a:xfrm>
            <a:off x="421572" y="2166651"/>
            <a:ext cx="8300853" cy="3816429"/>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Pct val="150000"/>
              <a:tabLst/>
              <a:defRPr/>
            </a:pPr>
            <a:r>
              <a:rPr kumimoji="0" lang="en-US" sz="2200" b="1" i="1" u="none" strike="noStrike" kern="0" cap="none" spc="0" normalizeH="0" baseline="0" noProof="0" dirty="0" smtClean="0">
                <a:ln>
                  <a:noFill/>
                </a:ln>
                <a:solidFill>
                  <a:srgbClr val="000000"/>
                </a:solidFill>
                <a:effectLst/>
                <a:uLnTx/>
                <a:uFillTx/>
                <a:latin typeface="Calibri" panose="020F0502020204030204" pitchFamily="34" charset="0"/>
              </a:rPr>
              <a:t>Evidence-based </a:t>
            </a: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rPr>
              <a:t>means </a:t>
            </a:r>
            <a:r>
              <a:rPr lang="en-US" sz="2200" kern="0" dirty="0">
                <a:solidFill>
                  <a:srgbClr val="000000"/>
                </a:solidFill>
                <a:latin typeface="Calibri" panose="020F0502020204030204" pitchFamily="34" charset="0"/>
              </a:rPr>
              <a:t>means the </a:t>
            </a:r>
            <a:r>
              <a:rPr lang="en-US" sz="2200" kern="0" dirty="0" smtClean="0">
                <a:solidFill>
                  <a:srgbClr val="000000"/>
                </a:solidFill>
                <a:latin typeface="Calibri" panose="020F0502020204030204" pitchFamily="34" charset="0"/>
              </a:rPr>
              <a:t>proposed </a:t>
            </a:r>
            <a:r>
              <a:rPr kumimoji="0" lang="en-US" sz="2200" b="1" i="1" u="none" strike="noStrike" kern="0" cap="none" spc="0" normalizeH="0" baseline="0" noProof="0" dirty="0" smtClean="0">
                <a:ln>
                  <a:noFill/>
                </a:ln>
                <a:solidFill>
                  <a:srgbClr val="C00000"/>
                </a:solidFill>
                <a:effectLst/>
                <a:uLnTx/>
                <a:uFillTx/>
                <a:latin typeface="Calibri" panose="020F0502020204030204" pitchFamily="34" charset="0"/>
              </a:rPr>
              <a:t>project component</a:t>
            </a: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rPr>
              <a:t> is supported by </a:t>
            </a:r>
            <a:r>
              <a:rPr lang="en-US" sz="2200" kern="0" dirty="0" smtClean="0">
                <a:solidFill>
                  <a:srgbClr val="000000"/>
                </a:solidFill>
                <a:latin typeface="Calibri" panose="020F0502020204030204" pitchFamily="34" charset="0"/>
              </a:rPr>
              <a:t>one or more of</a:t>
            </a:r>
            <a:endPar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ndParaRPr>
          </a:p>
          <a:p>
            <a:pPr marL="800100" marR="0" lvl="1" indent="-34290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US" sz="2200" b="1" i="1" u="none" strike="noStrike" kern="0" cap="none" spc="0" normalizeH="0" baseline="0" noProof="0" dirty="0" smtClean="0">
                <a:ln>
                  <a:noFill/>
                </a:ln>
                <a:solidFill>
                  <a:srgbClr val="00B050"/>
                </a:solidFill>
                <a:effectLst/>
                <a:uLnTx/>
                <a:uFillTx/>
                <a:latin typeface="Calibri" panose="020F0502020204030204" pitchFamily="34" charset="0"/>
              </a:rPr>
              <a:t>strong evidence</a:t>
            </a: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rPr>
              <a:t>, </a:t>
            </a:r>
          </a:p>
          <a:p>
            <a:pPr marL="800100" marR="0" lvl="1" indent="-34290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US" sz="2200" b="1" i="1" u="none" strike="noStrike" kern="0" cap="none" spc="0" normalizeH="0" baseline="0" noProof="0" dirty="0" smtClean="0">
                <a:ln>
                  <a:noFill/>
                </a:ln>
                <a:solidFill>
                  <a:srgbClr val="00B0F0"/>
                </a:solidFill>
                <a:effectLst/>
                <a:uLnTx/>
                <a:uFillTx/>
                <a:latin typeface="Calibri" panose="020F0502020204030204" pitchFamily="34" charset="0"/>
              </a:rPr>
              <a:t>moderate evidence</a:t>
            </a: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rPr>
              <a:t>, </a:t>
            </a:r>
          </a:p>
          <a:p>
            <a:pPr marL="800100" marR="0" lvl="1" indent="-34290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US" sz="2200" b="1" i="1" u="none" strike="noStrike" kern="0" cap="none" spc="0" normalizeH="0" baseline="0" noProof="0" dirty="0" smtClean="0">
                <a:ln>
                  <a:noFill/>
                </a:ln>
                <a:solidFill>
                  <a:schemeClr val="tx2"/>
                </a:solidFill>
                <a:effectLst/>
                <a:uLnTx/>
                <a:uFillTx/>
                <a:latin typeface="Calibri" panose="020F0502020204030204" pitchFamily="34" charset="0"/>
              </a:rPr>
              <a:t>promising evidence</a:t>
            </a: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rPr>
              <a:t>, or </a:t>
            </a:r>
          </a:p>
          <a:p>
            <a:pPr marL="800100" marR="0" lvl="1" indent="-34290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rPr>
              <a:t>evidence that </a:t>
            </a:r>
            <a:r>
              <a:rPr kumimoji="0" lang="en-US" sz="2200" b="1" i="1" u="none" strike="noStrike" kern="0" cap="none" spc="0" normalizeH="0" baseline="0" noProof="0" dirty="0" smtClean="0">
                <a:ln>
                  <a:noFill/>
                </a:ln>
                <a:solidFill>
                  <a:srgbClr val="7030A0"/>
                </a:solidFill>
                <a:effectLst/>
                <a:uLnTx/>
                <a:uFillTx/>
                <a:latin typeface="Calibri" panose="020F0502020204030204" pitchFamily="34" charset="0"/>
              </a:rPr>
              <a:t>demonstrates a rationale.</a:t>
            </a:r>
            <a:endParaRPr lang="en-US" sz="2200" kern="0" dirty="0">
              <a:solidFill>
                <a:srgbClr val="000000"/>
              </a:solidFill>
              <a:latin typeface="Calibri" panose="020F0502020204030204" pitchFamily="34" charset="0"/>
            </a:endParaRPr>
          </a:p>
          <a:p>
            <a:pPr fontAlgn="auto">
              <a:spcBef>
                <a:spcPts val="0"/>
              </a:spcBef>
              <a:spcAft>
                <a:spcPts val="0"/>
              </a:spcAft>
              <a:buSzPct val="150000"/>
              <a:defRPr/>
            </a:pPr>
            <a:endParaRPr lang="en-US" sz="2200" b="1" i="1" kern="0" dirty="0">
              <a:solidFill>
                <a:srgbClr val="000000"/>
              </a:solidFill>
              <a:latin typeface="Calibri" panose="020F0502020204030204" pitchFamily="34" charset="0"/>
            </a:endParaRPr>
          </a:p>
          <a:p>
            <a:pPr fontAlgn="auto">
              <a:spcBef>
                <a:spcPts val="0"/>
              </a:spcBef>
              <a:spcAft>
                <a:spcPts val="0"/>
              </a:spcAft>
              <a:buSzPct val="150000"/>
              <a:defRPr/>
            </a:pPr>
            <a:r>
              <a:rPr lang="en-US" sz="2200" b="1" i="1" kern="0" dirty="0" smtClean="0">
                <a:solidFill>
                  <a:srgbClr val="000000"/>
                </a:solidFill>
                <a:latin typeface="Calibri" panose="020F0502020204030204" pitchFamily="34" charset="0"/>
              </a:rPr>
              <a:t>Demonstrates a </a:t>
            </a:r>
            <a:r>
              <a:rPr lang="en-US" sz="2200" b="1" i="1" kern="0" dirty="0">
                <a:solidFill>
                  <a:srgbClr val="000000"/>
                </a:solidFill>
                <a:latin typeface="Calibri" panose="020F0502020204030204" pitchFamily="34" charset="0"/>
              </a:rPr>
              <a:t>rationale </a:t>
            </a:r>
            <a:r>
              <a:rPr lang="en-US" sz="2200" kern="0" dirty="0">
                <a:solidFill>
                  <a:srgbClr val="000000"/>
                </a:solidFill>
                <a:latin typeface="Calibri" panose="020F0502020204030204" pitchFamily="34" charset="0"/>
              </a:rPr>
              <a:t>means a </a:t>
            </a:r>
            <a:r>
              <a:rPr lang="en-US" sz="2200" kern="0" dirty="0" smtClean="0">
                <a:solidFill>
                  <a:srgbClr val="000000"/>
                </a:solidFill>
                <a:latin typeface="Calibri" panose="020F0502020204030204" pitchFamily="34" charset="0"/>
              </a:rPr>
              <a:t>key </a:t>
            </a:r>
            <a:r>
              <a:rPr lang="en-US" sz="2200" b="1" i="1" kern="0" dirty="0" smtClean="0">
                <a:solidFill>
                  <a:srgbClr val="C00000"/>
                </a:solidFill>
                <a:latin typeface="Calibri" panose="020F0502020204030204" pitchFamily="34" charset="0"/>
              </a:rPr>
              <a:t>project </a:t>
            </a:r>
            <a:r>
              <a:rPr lang="en-US" sz="2200" b="1" i="1" kern="0" dirty="0">
                <a:solidFill>
                  <a:srgbClr val="C00000"/>
                </a:solidFill>
                <a:latin typeface="Calibri" panose="020F0502020204030204" pitchFamily="34" charset="0"/>
              </a:rPr>
              <a:t>component </a:t>
            </a:r>
            <a:r>
              <a:rPr lang="en-US" sz="2200" kern="0" dirty="0">
                <a:solidFill>
                  <a:srgbClr val="000000"/>
                </a:solidFill>
                <a:latin typeface="Calibri" panose="020F0502020204030204" pitchFamily="34" charset="0"/>
              </a:rPr>
              <a:t>included in </a:t>
            </a:r>
            <a:r>
              <a:rPr lang="en-US" sz="2200" kern="0" dirty="0" smtClean="0">
                <a:solidFill>
                  <a:srgbClr val="000000"/>
                </a:solidFill>
                <a:latin typeface="Calibri" panose="020F0502020204030204" pitchFamily="34" charset="0"/>
              </a:rPr>
              <a:t>the project’s </a:t>
            </a:r>
            <a:r>
              <a:rPr lang="en-US" sz="2200" b="1" i="1" kern="0" dirty="0">
                <a:solidFill>
                  <a:srgbClr val="7030A0"/>
                </a:solidFill>
                <a:latin typeface="Calibri" panose="020F0502020204030204" pitchFamily="34" charset="0"/>
              </a:rPr>
              <a:t>logic model </a:t>
            </a:r>
            <a:r>
              <a:rPr lang="en-US" sz="2200" kern="0" dirty="0">
                <a:solidFill>
                  <a:srgbClr val="000000"/>
                </a:solidFill>
                <a:latin typeface="Calibri" panose="020F0502020204030204" pitchFamily="34" charset="0"/>
              </a:rPr>
              <a:t>is informed </a:t>
            </a:r>
            <a:r>
              <a:rPr lang="en-US" sz="2200" kern="0" dirty="0" smtClean="0">
                <a:solidFill>
                  <a:srgbClr val="000000"/>
                </a:solidFill>
                <a:latin typeface="Calibri" panose="020F0502020204030204" pitchFamily="34" charset="0"/>
              </a:rPr>
              <a:t>by research </a:t>
            </a:r>
            <a:r>
              <a:rPr lang="en-US" sz="2200" kern="0" dirty="0">
                <a:solidFill>
                  <a:srgbClr val="000000"/>
                </a:solidFill>
                <a:latin typeface="Calibri" panose="020F0502020204030204" pitchFamily="34" charset="0"/>
              </a:rPr>
              <a:t>or evaluation findings </a:t>
            </a:r>
            <a:r>
              <a:rPr lang="en-US" sz="2200" kern="0" dirty="0" smtClean="0">
                <a:solidFill>
                  <a:srgbClr val="000000"/>
                </a:solidFill>
                <a:latin typeface="Calibri" panose="020F0502020204030204" pitchFamily="34" charset="0"/>
              </a:rPr>
              <a:t>that suggest </a:t>
            </a:r>
            <a:r>
              <a:rPr lang="en-US" sz="2200" kern="0" dirty="0">
                <a:solidFill>
                  <a:srgbClr val="000000"/>
                </a:solidFill>
                <a:latin typeface="Calibri" panose="020F0502020204030204" pitchFamily="34" charset="0"/>
              </a:rPr>
              <a:t>the project component is </a:t>
            </a:r>
            <a:r>
              <a:rPr lang="en-US" sz="2200" kern="0" dirty="0" smtClean="0">
                <a:solidFill>
                  <a:srgbClr val="000000"/>
                </a:solidFill>
                <a:latin typeface="Calibri" panose="020F0502020204030204" pitchFamily="34" charset="0"/>
              </a:rPr>
              <a:t>likely to </a:t>
            </a:r>
            <a:r>
              <a:rPr lang="en-US" sz="2200" kern="0" dirty="0">
                <a:solidFill>
                  <a:srgbClr val="000000"/>
                </a:solidFill>
                <a:latin typeface="Calibri" panose="020F0502020204030204" pitchFamily="34" charset="0"/>
              </a:rPr>
              <a:t>improve </a:t>
            </a:r>
            <a:r>
              <a:rPr lang="en-US" sz="2200" b="1" i="1" kern="0" dirty="0">
                <a:solidFill>
                  <a:srgbClr val="0070C0"/>
                </a:solidFill>
                <a:latin typeface="Calibri" panose="020F0502020204030204" pitchFamily="34" charset="0"/>
              </a:rPr>
              <a:t>relevant </a:t>
            </a:r>
            <a:r>
              <a:rPr lang="en-US" sz="2200" b="1" i="1" kern="0" dirty="0" smtClean="0">
                <a:solidFill>
                  <a:srgbClr val="0070C0"/>
                </a:solidFill>
                <a:latin typeface="Calibri" panose="020F0502020204030204" pitchFamily="34" charset="0"/>
              </a:rPr>
              <a:t>outcomes</a:t>
            </a:r>
            <a:r>
              <a:rPr lang="en-US" sz="2200" kern="0" dirty="0" smtClean="0">
                <a:solidFill>
                  <a:srgbClr val="000000"/>
                </a:solidFill>
                <a:latin typeface="Calibri" panose="020F0502020204030204" pitchFamily="34" charset="0"/>
              </a:rPr>
              <a:t>.</a:t>
            </a:r>
            <a:endParaRPr lang="en-US" sz="2200" kern="0" dirty="0">
              <a:solidFill>
                <a:srgbClr val="7030A0"/>
              </a:solidFill>
              <a:latin typeface="Calibri" panose="020F0502020204030204" pitchFamily="34" charset="0"/>
            </a:endParaRPr>
          </a:p>
        </p:txBody>
      </p:sp>
    </p:spTree>
    <p:extLst>
      <p:ext uri="{BB962C8B-B14F-4D97-AF65-F5344CB8AC3E}">
        <p14:creationId xmlns:p14="http://schemas.microsoft.com/office/powerpoint/2010/main" val="1193741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7111"/>
            <a:ext cx="9021170" cy="668859"/>
          </a:xfrm>
        </p:spPr>
        <p:txBody>
          <a:bodyPr/>
          <a:lstStyle/>
          <a:p>
            <a:pPr>
              <a:spcBef>
                <a:spcPts val="600"/>
              </a:spcBef>
            </a:pPr>
            <a:r>
              <a:rPr lang="en-US" sz="3600" dirty="0" smtClean="0">
                <a:solidFill>
                  <a:schemeClr val="tx1"/>
                </a:solidFill>
                <a:latin typeface="Calibri" panose="020F0502020204030204" pitchFamily="34" charset="0"/>
              </a:rPr>
              <a:t>Evidence Tiers in ED Law and Regulations</a:t>
            </a:r>
            <a:br>
              <a:rPr lang="en-US" sz="3600" dirty="0" smtClean="0">
                <a:solidFill>
                  <a:schemeClr val="tx1"/>
                </a:solidFill>
                <a:latin typeface="Calibri" panose="020F0502020204030204" pitchFamily="34" charset="0"/>
              </a:rPr>
            </a:br>
            <a:r>
              <a:rPr lang="en-US" dirty="0" smtClean="0">
                <a:solidFill>
                  <a:schemeClr val="tx1"/>
                </a:solidFill>
              </a:rPr>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5358116"/>
              </p:ext>
            </p:extLst>
          </p:nvPr>
        </p:nvGraphicFramePr>
        <p:xfrm>
          <a:off x="716478" y="1822862"/>
          <a:ext cx="7772400" cy="412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p:cNvCxnSpPr/>
          <p:nvPr/>
        </p:nvCxnSpPr>
        <p:spPr bwMode="auto">
          <a:xfrm>
            <a:off x="3633989" y="2901539"/>
            <a:ext cx="106375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3026636" y="4138551"/>
            <a:ext cx="227845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6727" y="5358579"/>
            <a:ext cx="3498275"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 name="TextBox 2"/>
          <p:cNvSpPr txBox="1"/>
          <p:nvPr/>
        </p:nvSpPr>
        <p:spPr>
          <a:xfrm>
            <a:off x="439387" y="1508166"/>
            <a:ext cx="2314446" cy="4247317"/>
          </a:xfrm>
          <a:prstGeom prst="rect">
            <a:avLst/>
          </a:prstGeom>
          <a:noFill/>
        </p:spPr>
        <p:txBody>
          <a:bodyPr wrap="square" rtlCol="0">
            <a:spAutoFit/>
          </a:bodyPr>
          <a:lstStyle/>
          <a:p>
            <a:r>
              <a:rPr lang="en-US" dirty="0" smtClean="0">
                <a:solidFill>
                  <a:srgbClr val="000000"/>
                </a:solidFill>
                <a:latin typeface="Calibri" panose="020F0502020204030204" pitchFamily="34" charset="0"/>
              </a:rPr>
              <a:t>**Evidence in these tiers needs to demonstrate a </a:t>
            </a:r>
            <a:r>
              <a:rPr lang="en-US" b="1" i="1" dirty="0" smtClean="0">
                <a:solidFill>
                  <a:srgbClr val="000000"/>
                </a:solidFill>
                <a:latin typeface="Calibri" panose="020F0502020204030204" pitchFamily="34" charset="0"/>
              </a:rPr>
              <a:t>statistically significant positive effect</a:t>
            </a:r>
            <a:r>
              <a:rPr lang="en-US" b="1" dirty="0" smtClean="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of a </a:t>
            </a:r>
            <a:r>
              <a:rPr lang="en-US" b="1" i="1" dirty="0" smtClean="0">
                <a:solidFill>
                  <a:srgbClr val="C00000"/>
                </a:solidFill>
                <a:latin typeface="Calibri" panose="020F0502020204030204" pitchFamily="34" charset="0"/>
              </a:rPr>
              <a:t>project component </a:t>
            </a:r>
            <a:r>
              <a:rPr lang="en-US" dirty="0" smtClean="0">
                <a:solidFill>
                  <a:srgbClr val="000000"/>
                </a:solidFill>
                <a:latin typeface="Calibri" panose="020F0502020204030204" pitchFamily="34" charset="0"/>
              </a:rPr>
              <a:t>on a </a:t>
            </a:r>
            <a:r>
              <a:rPr lang="en-US" b="1" i="1" dirty="0" smtClean="0">
                <a:solidFill>
                  <a:srgbClr val="0070C0"/>
                </a:solidFill>
                <a:latin typeface="Calibri" panose="020F0502020204030204" pitchFamily="34" charset="0"/>
              </a:rPr>
              <a:t>relevant outcome</a:t>
            </a:r>
          </a:p>
          <a:p>
            <a:endParaRPr lang="en-US" dirty="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[ED regulations require </a:t>
            </a:r>
            <a:r>
              <a:rPr lang="en-US" b="1" i="1" dirty="0">
                <a:solidFill>
                  <a:srgbClr val="000000"/>
                </a:solidFill>
                <a:latin typeface="Calibri" panose="020F0502020204030204" pitchFamily="34" charset="0"/>
              </a:rPr>
              <a:t>s</a:t>
            </a:r>
            <a:r>
              <a:rPr lang="en-US" b="1" i="1" dirty="0" smtClean="0">
                <a:solidFill>
                  <a:srgbClr val="000000"/>
                </a:solidFill>
                <a:latin typeface="Calibri" panose="020F0502020204030204" pitchFamily="34" charset="0"/>
              </a:rPr>
              <a:t>trong</a:t>
            </a:r>
            <a:r>
              <a:rPr lang="en-US" dirty="0" smtClean="0">
                <a:solidFill>
                  <a:srgbClr val="000000"/>
                </a:solidFill>
                <a:latin typeface="Calibri" panose="020F0502020204030204" pitchFamily="34" charset="0"/>
              </a:rPr>
              <a:t> and </a:t>
            </a:r>
            <a:r>
              <a:rPr lang="en-US" b="1" i="1" dirty="0" smtClean="0">
                <a:solidFill>
                  <a:srgbClr val="000000"/>
                </a:solidFill>
                <a:latin typeface="Calibri" panose="020F0502020204030204" pitchFamily="34" charset="0"/>
              </a:rPr>
              <a:t>moderate</a:t>
            </a:r>
            <a:r>
              <a:rPr lang="en-US" b="1" dirty="0" smtClean="0">
                <a:solidFill>
                  <a:srgbClr val="000000"/>
                </a:solidFill>
                <a:latin typeface="Calibri" panose="020F0502020204030204" pitchFamily="34" charset="0"/>
              </a:rPr>
              <a:t> </a:t>
            </a:r>
            <a:r>
              <a:rPr lang="en-US" b="1" i="1" dirty="0">
                <a:solidFill>
                  <a:srgbClr val="000000"/>
                </a:solidFill>
                <a:latin typeface="Calibri" panose="020F0502020204030204" pitchFamily="34" charset="0"/>
              </a:rPr>
              <a:t>e</a:t>
            </a:r>
            <a:r>
              <a:rPr lang="en-US" b="1" i="1" dirty="0" smtClean="0">
                <a:solidFill>
                  <a:srgbClr val="000000"/>
                </a:solidFill>
                <a:latin typeface="Calibri" panose="020F0502020204030204" pitchFamily="34" charset="0"/>
              </a:rPr>
              <a:t>vidence</a:t>
            </a:r>
            <a:r>
              <a:rPr lang="en-US" b="1" dirty="0" smtClean="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to be from studies meeting WWC standards, version </a:t>
            </a:r>
          </a:p>
          <a:p>
            <a:r>
              <a:rPr lang="en-US" dirty="0" smtClean="0">
                <a:solidFill>
                  <a:srgbClr val="000000"/>
                </a:solidFill>
                <a:latin typeface="Calibri" panose="020F0502020204030204" pitchFamily="34" charset="0"/>
              </a:rPr>
              <a:t>2.1 or 3.0]</a:t>
            </a:r>
            <a:endParaRPr lang="en-US" dirty="0">
              <a:solidFill>
                <a:srgbClr val="000000"/>
              </a:solidFill>
              <a:latin typeface="Calibri" panose="020F0502020204030204" pitchFamily="34" charset="0"/>
            </a:endParaRPr>
          </a:p>
        </p:txBody>
      </p:sp>
      <p:sp>
        <p:nvSpPr>
          <p:cNvPr id="6" name="TextBox 5"/>
          <p:cNvSpPr txBox="1"/>
          <p:nvPr/>
        </p:nvSpPr>
        <p:spPr>
          <a:xfrm>
            <a:off x="5474525" y="6027325"/>
            <a:ext cx="2659639" cy="646331"/>
          </a:xfrm>
          <a:prstGeom prst="rect">
            <a:avLst/>
          </a:prstGeom>
          <a:noFill/>
        </p:spPr>
        <p:txBody>
          <a:bodyPr wrap="none" rtlCol="0">
            <a:spAutoFit/>
          </a:bodyPr>
          <a:lstStyle/>
          <a:p>
            <a:r>
              <a:rPr lang="en-US" b="1" dirty="0" smtClean="0">
                <a:solidFill>
                  <a:srgbClr val="000000"/>
                </a:solidFill>
                <a:latin typeface="Calibri" panose="020F0502020204030204" pitchFamily="34" charset="0"/>
              </a:rPr>
              <a:t>Sources: 20 USC 7801 (21)</a:t>
            </a:r>
          </a:p>
          <a:p>
            <a:r>
              <a:rPr lang="en-US" b="1" dirty="0">
                <a:solidFill>
                  <a:srgbClr val="000000"/>
                </a:solidFill>
                <a:latin typeface="Calibri" panose="020F0502020204030204" pitchFamily="34" charset="0"/>
              </a:rPr>
              <a:t>a</a:t>
            </a:r>
            <a:r>
              <a:rPr lang="en-US" b="1" dirty="0" smtClean="0">
                <a:solidFill>
                  <a:srgbClr val="000000"/>
                </a:solidFill>
                <a:latin typeface="Calibri" panose="020F0502020204030204" pitchFamily="34" charset="0"/>
              </a:rPr>
              <a:t>nd EDGAR, 34 CFR 77.1</a:t>
            </a:r>
            <a:endParaRPr lang="en-US" b="1" dirty="0">
              <a:solidFill>
                <a:srgbClr val="000000"/>
              </a:solidFill>
              <a:latin typeface="Calibri" panose="020F0502020204030204" pitchFamily="34" charset="0"/>
            </a:endParaRPr>
          </a:p>
        </p:txBody>
      </p:sp>
      <p:sp>
        <p:nvSpPr>
          <p:cNvPr id="11"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solidFill>
                  <a:srgbClr val="000000"/>
                </a:solidFill>
              </a:rPr>
              <a:pPr algn="ctr">
                <a:defRPr/>
              </a:pPr>
              <a:t>6</a:t>
            </a:fld>
            <a:endParaRPr lang="en-US" dirty="0">
              <a:solidFill>
                <a:srgbClr val="000000"/>
              </a:solidFill>
            </a:endParaRPr>
          </a:p>
        </p:txBody>
      </p:sp>
    </p:spTree>
    <p:extLst>
      <p:ext uri="{BB962C8B-B14F-4D97-AF65-F5344CB8AC3E}">
        <p14:creationId xmlns:p14="http://schemas.microsoft.com/office/powerpoint/2010/main" val="3336353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65813" y="1359754"/>
            <a:ext cx="8782493" cy="5324535"/>
          </a:xfrm>
          <a:prstGeom prst="rect">
            <a:avLst/>
          </a:prstGeom>
          <a:noFill/>
        </p:spPr>
        <p:txBody>
          <a:bodyPr wrap="square" rtlCol="0">
            <a:spAutoFit/>
          </a:bodyPr>
          <a:lstStyle/>
          <a:p>
            <a:pPr>
              <a:buSzPct val="150000"/>
            </a:pPr>
            <a:r>
              <a:rPr lang="en-US" sz="2000" b="1" i="1" dirty="0" smtClean="0">
                <a:solidFill>
                  <a:srgbClr val="00B050"/>
                </a:solidFill>
                <a:latin typeface="Calibri" panose="020F0502020204030204" pitchFamily="34" charset="0"/>
              </a:rPr>
              <a:t>Strong evidence </a:t>
            </a:r>
            <a:r>
              <a:rPr lang="en-US" sz="2000" dirty="0" smtClean="0">
                <a:latin typeface="Calibri" panose="020F0502020204030204" pitchFamily="34" charset="0"/>
              </a:rPr>
              <a:t>comes from at least one </a:t>
            </a:r>
            <a:r>
              <a:rPr lang="en-US" sz="2000" dirty="0">
                <a:latin typeface="Calibri" panose="020F0502020204030204" pitchFamily="34" charset="0"/>
              </a:rPr>
              <a:t>study </a:t>
            </a:r>
            <a:r>
              <a:rPr lang="en-US" sz="2000" dirty="0" smtClean="0">
                <a:latin typeface="Calibri" panose="020F0502020204030204" pitchFamily="34" charset="0"/>
              </a:rPr>
              <a:t>that (1) demonstrates </a:t>
            </a:r>
            <a:r>
              <a:rPr lang="en-US" sz="2000" dirty="0">
                <a:latin typeface="Calibri" panose="020F0502020204030204" pitchFamily="34" charset="0"/>
              </a:rPr>
              <a:t>a </a:t>
            </a:r>
            <a:r>
              <a:rPr lang="en-US" sz="2000" b="1" i="1" dirty="0">
                <a:latin typeface="Calibri" panose="020F0502020204030204" pitchFamily="34" charset="0"/>
              </a:rPr>
              <a:t>statistically significant and positive effect </a:t>
            </a:r>
            <a:r>
              <a:rPr lang="en-US" sz="2000" dirty="0">
                <a:latin typeface="Calibri" panose="020F0502020204030204" pitchFamily="34" charset="0"/>
              </a:rPr>
              <a:t>of the </a:t>
            </a:r>
            <a:r>
              <a:rPr lang="en-US" sz="2000" b="1" i="1" dirty="0">
                <a:solidFill>
                  <a:srgbClr val="C00000"/>
                </a:solidFill>
                <a:latin typeface="Calibri" panose="020F0502020204030204" pitchFamily="34" charset="0"/>
              </a:rPr>
              <a:t>project component </a:t>
            </a:r>
            <a:r>
              <a:rPr lang="en-US" sz="2000" dirty="0">
                <a:latin typeface="Calibri" panose="020F0502020204030204" pitchFamily="34" charset="0"/>
              </a:rPr>
              <a:t>on a</a:t>
            </a:r>
            <a:r>
              <a:rPr lang="en-US" sz="2000" i="1" dirty="0">
                <a:latin typeface="Calibri" panose="020F0502020204030204" pitchFamily="34" charset="0"/>
              </a:rPr>
              <a:t> </a:t>
            </a:r>
            <a:r>
              <a:rPr lang="en-US" sz="2000" b="1" i="1" dirty="0">
                <a:solidFill>
                  <a:srgbClr val="0070C0"/>
                </a:solidFill>
                <a:latin typeface="Calibri" panose="020F0502020204030204" pitchFamily="34" charset="0"/>
              </a:rPr>
              <a:t>relevant </a:t>
            </a:r>
            <a:r>
              <a:rPr lang="en-US" sz="2000" b="1" i="1" dirty="0" smtClean="0">
                <a:solidFill>
                  <a:srgbClr val="0070C0"/>
                </a:solidFill>
                <a:latin typeface="Calibri" panose="020F0502020204030204" pitchFamily="34" charset="0"/>
              </a:rPr>
              <a:t>outcome </a:t>
            </a:r>
            <a:endParaRPr lang="en-US" sz="2000" b="1" i="1" dirty="0">
              <a:solidFill>
                <a:srgbClr val="0070C0"/>
              </a:solidFill>
              <a:latin typeface="Calibri" panose="020F0502020204030204" pitchFamily="34" charset="0"/>
            </a:endParaRPr>
          </a:p>
          <a:p>
            <a:pPr>
              <a:buSzPct val="150000"/>
            </a:pPr>
            <a:r>
              <a:rPr lang="en-US" sz="2000" dirty="0">
                <a:latin typeface="Calibri" panose="020F0502020204030204" pitchFamily="34" charset="0"/>
              </a:rPr>
              <a:t>a</a:t>
            </a:r>
            <a:r>
              <a:rPr lang="en-US" sz="2000" dirty="0" smtClean="0">
                <a:latin typeface="Calibri" panose="020F0502020204030204" pitchFamily="34" charset="0"/>
              </a:rPr>
              <a:t>nd (2) is a </a:t>
            </a:r>
            <a:r>
              <a:rPr lang="en-US" sz="2000" i="1" dirty="0" smtClean="0">
                <a:latin typeface="Calibri" panose="020F0502020204030204" pitchFamily="34" charset="0"/>
              </a:rPr>
              <a:t>well-designed</a:t>
            </a:r>
            <a:r>
              <a:rPr lang="en-US" sz="2000" dirty="0" smtClean="0">
                <a:latin typeface="Calibri" panose="020F0502020204030204" pitchFamily="34" charset="0"/>
              </a:rPr>
              <a:t> and </a:t>
            </a:r>
            <a:r>
              <a:rPr lang="en-US" sz="2000" i="1" dirty="0" smtClean="0">
                <a:latin typeface="Calibri" panose="020F0502020204030204" pitchFamily="34" charset="0"/>
              </a:rPr>
              <a:t>well-implemented</a:t>
            </a:r>
            <a:r>
              <a:rPr lang="en-US" sz="2000" dirty="0" smtClean="0">
                <a:latin typeface="Calibri" panose="020F0502020204030204" pitchFamily="34" charset="0"/>
              </a:rPr>
              <a:t> </a:t>
            </a:r>
            <a:r>
              <a:rPr lang="en-US" sz="2000" b="1" i="1" dirty="0" smtClean="0">
                <a:latin typeface="Calibri" panose="020F0502020204030204" pitchFamily="34" charset="0"/>
              </a:rPr>
              <a:t>experimental study</a:t>
            </a:r>
            <a:endParaRPr lang="en-US" b="1" i="1" dirty="0">
              <a:latin typeface="Calibri" panose="020F0502020204030204" pitchFamily="34" charset="0"/>
            </a:endParaRPr>
          </a:p>
          <a:p>
            <a:pPr lvl="1">
              <a:buSzPct val="150000"/>
            </a:pPr>
            <a:endParaRPr lang="en-US" sz="2000" b="1" i="1" dirty="0" smtClean="0">
              <a:latin typeface="Calibri" panose="020F0502020204030204" pitchFamily="34" charset="0"/>
            </a:endParaRPr>
          </a:p>
          <a:p>
            <a:pPr lvl="1">
              <a:buSzPct val="150000"/>
            </a:pPr>
            <a:r>
              <a:rPr lang="en-US" sz="2000" dirty="0">
                <a:latin typeface="Calibri" panose="020F0502020204030204" pitchFamily="34" charset="0"/>
              </a:rPr>
              <a:t>A </a:t>
            </a:r>
            <a:r>
              <a:rPr lang="en-US" sz="2000" b="1" i="1" dirty="0">
                <a:latin typeface="Calibri" panose="020F0502020204030204" pitchFamily="34" charset="0"/>
              </a:rPr>
              <a:t>statistically significant and positive effect </a:t>
            </a:r>
            <a:r>
              <a:rPr lang="en-US" sz="2000" dirty="0">
                <a:latin typeface="Calibri" panose="020F0502020204030204" pitchFamily="34" charset="0"/>
              </a:rPr>
              <a:t>is an estimate of a </a:t>
            </a:r>
            <a:r>
              <a:rPr lang="en-US" sz="2000" u="sng" dirty="0">
                <a:latin typeface="Calibri" panose="020F0502020204030204" pitchFamily="34" charset="0"/>
              </a:rPr>
              <a:t>favorable </a:t>
            </a:r>
            <a:r>
              <a:rPr lang="en-US" sz="2000" dirty="0">
                <a:latin typeface="Calibri" panose="020F0502020204030204" pitchFamily="34" charset="0"/>
              </a:rPr>
              <a:t>effect of the </a:t>
            </a:r>
            <a:r>
              <a:rPr lang="en-US" sz="2000" b="1" i="1" dirty="0">
                <a:solidFill>
                  <a:srgbClr val="C00000"/>
                </a:solidFill>
                <a:latin typeface="Calibri" panose="020F0502020204030204" pitchFamily="34" charset="0"/>
              </a:rPr>
              <a:t>project component</a:t>
            </a:r>
            <a:r>
              <a:rPr lang="en-US" sz="2000" dirty="0">
                <a:latin typeface="Calibri" panose="020F0502020204030204" pitchFamily="34" charset="0"/>
              </a:rPr>
              <a:t>  [the </a:t>
            </a:r>
            <a:r>
              <a:rPr lang="en-US" sz="2000" u="sng" dirty="0">
                <a:latin typeface="Calibri" panose="020F0502020204030204" pitchFamily="34" charset="0"/>
              </a:rPr>
              <a:t>intervention</a:t>
            </a:r>
            <a:r>
              <a:rPr lang="en-US" sz="2000" dirty="0">
                <a:latin typeface="Calibri" panose="020F0502020204030204" pitchFamily="34" charset="0"/>
              </a:rPr>
              <a:t> or </a:t>
            </a:r>
            <a:r>
              <a:rPr lang="en-US" sz="2000" u="sng" dirty="0">
                <a:latin typeface="Calibri" panose="020F0502020204030204" pitchFamily="34" charset="0"/>
              </a:rPr>
              <a:t>treatment</a:t>
            </a:r>
            <a:r>
              <a:rPr lang="en-US" sz="2000" dirty="0">
                <a:latin typeface="Calibri" panose="020F0502020204030204" pitchFamily="34" charset="0"/>
              </a:rPr>
              <a:t>] on a </a:t>
            </a:r>
            <a:r>
              <a:rPr lang="en-US" sz="2000" b="1" i="1" dirty="0">
                <a:solidFill>
                  <a:srgbClr val="0070C0"/>
                </a:solidFill>
                <a:latin typeface="Calibri" panose="020F0502020204030204" pitchFamily="34" charset="0"/>
              </a:rPr>
              <a:t>relevant outcome</a:t>
            </a:r>
            <a:r>
              <a:rPr lang="en-US" sz="2000" dirty="0">
                <a:solidFill>
                  <a:srgbClr val="0070C0"/>
                </a:solidFill>
                <a:latin typeface="Calibri" panose="020F0502020204030204" pitchFamily="34" charset="0"/>
              </a:rPr>
              <a:t> </a:t>
            </a:r>
            <a:r>
              <a:rPr lang="en-US" sz="2000" dirty="0">
                <a:latin typeface="Calibri" panose="020F0502020204030204" pitchFamily="34" charset="0"/>
              </a:rPr>
              <a:t>for which the probability of observing an effect that is at least as large as the measured effect, under the </a:t>
            </a:r>
            <a:r>
              <a:rPr lang="en-US" sz="2000" dirty="0" smtClean="0">
                <a:latin typeface="Calibri" panose="020F0502020204030204" pitchFamily="34" charset="0"/>
              </a:rPr>
              <a:t>hypothesis  that </a:t>
            </a:r>
            <a:r>
              <a:rPr lang="en-US" sz="2000" dirty="0">
                <a:latin typeface="Calibri" panose="020F0502020204030204" pitchFamily="34" charset="0"/>
              </a:rPr>
              <a:t>the intervention had no true impact, is less than one in 20 (using a two-tailed t-test with </a:t>
            </a:r>
            <a:r>
              <a:rPr lang="en-US" sz="2000" i="1" dirty="0">
                <a:latin typeface="Calibri" panose="020F0502020204030204" pitchFamily="34" charset="0"/>
              </a:rPr>
              <a:t>p</a:t>
            </a:r>
            <a:r>
              <a:rPr lang="en-US" sz="2000" dirty="0">
                <a:latin typeface="Calibri" panose="020F0502020204030204" pitchFamily="34" charset="0"/>
              </a:rPr>
              <a:t> = 0.05).</a:t>
            </a:r>
          </a:p>
          <a:p>
            <a:pPr lvl="1">
              <a:buSzPct val="150000"/>
            </a:pPr>
            <a:endParaRPr lang="en-US" sz="2000" b="1" i="1" dirty="0" smtClean="0">
              <a:latin typeface="Calibri" panose="020F0502020204030204" pitchFamily="34" charset="0"/>
            </a:endParaRPr>
          </a:p>
          <a:p>
            <a:pPr lvl="1">
              <a:buSzPct val="150000"/>
            </a:pPr>
            <a:r>
              <a:rPr lang="en-US" sz="2000" b="1" i="1" dirty="0" smtClean="0">
                <a:latin typeface="Calibri" panose="020F0502020204030204" pitchFamily="34" charset="0"/>
              </a:rPr>
              <a:t>Experimental </a:t>
            </a:r>
            <a:r>
              <a:rPr lang="en-US" sz="2000" b="1" i="1" dirty="0">
                <a:latin typeface="Calibri" panose="020F0502020204030204" pitchFamily="34" charset="0"/>
              </a:rPr>
              <a:t>study </a:t>
            </a:r>
            <a:r>
              <a:rPr lang="en-US" sz="2000" dirty="0">
                <a:latin typeface="Calibri" panose="020F0502020204030204" pitchFamily="34" charset="0"/>
              </a:rPr>
              <a:t>means a study that is designed to compare </a:t>
            </a:r>
            <a:r>
              <a:rPr lang="en-US" sz="2000" b="1" i="1" dirty="0">
                <a:solidFill>
                  <a:srgbClr val="0070C0"/>
                </a:solidFill>
                <a:latin typeface="Calibri" panose="020F0502020204030204" pitchFamily="34" charset="0"/>
              </a:rPr>
              <a:t>outcomes</a:t>
            </a:r>
            <a:r>
              <a:rPr lang="en-US" sz="2000" dirty="0">
                <a:latin typeface="Calibri" panose="020F0502020204030204" pitchFamily="34" charset="0"/>
              </a:rPr>
              <a:t> between two groups of individuals (such as students) that are otherwise equivalent except for their assignment to either a </a:t>
            </a:r>
            <a:r>
              <a:rPr lang="en-US" sz="2000" u="sng" dirty="0">
                <a:latin typeface="Calibri" panose="020F0502020204030204" pitchFamily="34" charset="0"/>
              </a:rPr>
              <a:t>treatment group</a:t>
            </a:r>
            <a:r>
              <a:rPr lang="en-US" sz="2000" dirty="0">
                <a:latin typeface="Calibri" panose="020F0502020204030204" pitchFamily="34" charset="0"/>
              </a:rPr>
              <a:t> receiving the </a:t>
            </a:r>
            <a:r>
              <a:rPr lang="en-US" sz="2000" b="1" i="1" dirty="0">
                <a:solidFill>
                  <a:srgbClr val="C00000"/>
                </a:solidFill>
                <a:latin typeface="Calibri" panose="020F0502020204030204" pitchFamily="34" charset="0"/>
              </a:rPr>
              <a:t>project component </a:t>
            </a:r>
            <a:r>
              <a:rPr lang="en-US" sz="2000" dirty="0">
                <a:latin typeface="Calibri" panose="020F0502020204030204" pitchFamily="34" charset="0"/>
              </a:rPr>
              <a:t>or a </a:t>
            </a:r>
            <a:r>
              <a:rPr lang="en-US" sz="2000" u="sng" dirty="0">
                <a:latin typeface="Calibri" panose="020F0502020204030204" pitchFamily="34" charset="0"/>
              </a:rPr>
              <a:t>control group</a:t>
            </a:r>
            <a:r>
              <a:rPr lang="en-US" sz="2000" dirty="0">
                <a:latin typeface="Calibri" panose="020F0502020204030204" pitchFamily="34" charset="0"/>
              </a:rPr>
              <a:t> that does not.  </a:t>
            </a:r>
          </a:p>
          <a:p>
            <a:pPr lvl="1">
              <a:buSzPct val="150000"/>
            </a:pPr>
            <a:endParaRPr lang="en-US" sz="2000" dirty="0" smtClean="0">
              <a:latin typeface="Calibri" panose="020F0502020204030204" pitchFamily="34" charset="0"/>
            </a:endParaRPr>
          </a:p>
          <a:p>
            <a:pPr>
              <a:buSzPct val="150000"/>
            </a:pPr>
            <a:endParaRPr lang="en-US" sz="2000" b="1" i="1" dirty="0">
              <a:latin typeface="Calibri" panose="020F0502020204030204" pitchFamily="34" charset="0"/>
            </a:endParaRPr>
          </a:p>
          <a:p>
            <a:pPr marL="742950" lvl="1" indent="-285750">
              <a:buSzPct val="150000"/>
              <a:buFont typeface="Arial" panose="020B0604020202020204" pitchFamily="34" charset="0"/>
              <a:buChar char="•"/>
            </a:pPr>
            <a:endParaRPr lang="en-US" sz="2000" dirty="0" smtClean="0">
              <a:latin typeface="Calibri" panose="020F0502020204030204" pitchFamily="34" charset="0"/>
            </a:endParaRPr>
          </a:p>
        </p:txBody>
      </p:sp>
      <p:sp>
        <p:nvSpPr>
          <p:cNvPr id="13" name="Title 1"/>
          <p:cNvSpPr>
            <a:spLocks noGrp="1"/>
          </p:cNvSpPr>
          <p:nvPr>
            <p:ph type="title"/>
          </p:nvPr>
        </p:nvSpPr>
        <p:spPr>
          <a:xfrm>
            <a:off x="100940" y="719691"/>
            <a:ext cx="8942119" cy="746166"/>
          </a:xfrm>
        </p:spPr>
        <p:txBody>
          <a:bodyPr/>
          <a:lstStyle/>
          <a:p>
            <a:r>
              <a:rPr lang="en-US" sz="3200" dirty="0" smtClean="0">
                <a:solidFill>
                  <a:schemeClr val="tx1"/>
                </a:solidFill>
                <a:latin typeface="Calibri" panose="020F0502020204030204" pitchFamily="34" charset="0"/>
              </a:rPr>
              <a:t> Studies that Can Provide </a:t>
            </a:r>
            <a:r>
              <a:rPr lang="en-US" sz="3200" i="1" dirty="0" smtClean="0">
                <a:solidFill>
                  <a:srgbClr val="00B050"/>
                </a:solidFill>
                <a:latin typeface="Calibri" panose="020F0502020204030204" pitchFamily="34" charset="0"/>
              </a:rPr>
              <a:t>Strong Evidence</a:t>
            </a:r>
            <a:endParaRPr lang="en-US" b="0" dirty="0">
              <a:solidFill>
                <a:schemeClr val="tx1"/>
              </a:solidFill>
              <a:latin typeface="Calibri" panose="020F0502020204030204" pitchFamily="34" charset="0"/>
            </a:endParaRPr>
          </a:p>
        </p:txBody>
      </p:sp>
      <p:sp>
        <p:nvSpPr>
          <p:cNvPr id="15"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pPr algn="ctr">
                <a:defRPr/>
              </a:pPr>
              <a:t>7</a:t>
            </a:fld>
            <a:endParaRPr lang="en-US" dirty="0"/>
          </a:p>
        </p:txBody>
      </p:sp>
      <p:sp>
        <p:nvSpPr>
          <p:cNvPr id="6" name="TextBox 5"/>
          <p:cNvSpPr txBox="1"/>
          <p:nvPr/>
        </p:nvSpPr>
        <p:spPr>
          <a:xfrm>
            <a:off x="5474525" y="6027325"/>
            <a:ext cx="3373039" cy="646331"/>
          </a:xfrm>
          <a:prstGeom prst="rect">
            <a:avLst/>
          </a:prstGeom>
          <a:noFill/>
        </p:spPr>
        <p:txBody>
          <a:bodyPr wrap="none" rtlCol="0">
            <a:spAutoFit/>
          </a:bodyPr>
          <a:lstStyle/>
          <a:p>
            <a:r>
              <a:rPr lang="en-US" b="1" dirty="0" smtClean="0">
                <a:solidFill>
                  <a:srgbClr val="000000"/>
                </a:solidFill>
                <a:latin typeface="Calibri" panose="020F0502020204030204" pitchFamily="34" charset="0"/>
              </a:rPr>
              <a:t>Sources: 20 USC 7801 (21)</a:t>
            </a:r>
          </a:p>
          <a:p>
            <a:r>
              <a:rPr lang="en-US" b="1" dirty="0">
                <a:solidFill>
                  <a:srgbClr val="000000"/>
                </a:solidFill>
                <a:latin typeface="Calibri" panose="020F0502020204030204" pitchFamily="34" charset="0"/>
              </a:rPr>
              <a:t>a</a:t>
            </a:r>
            <a:r>
              <a:rPr lang="en-US" b="1" dirty="0" smtClean="0">
                <a:solidFill>
                  <a:srgbClr val="000000"/>
                </a:solidFill>
                <a:latin typeface="Calibri" panose="020F0502020204030204" pitchFamily="34" charset="0"/>
              </a:rPr>
              <a:t>nd EDGAR, 34 CFR 77.1 and 77.2</a:t>
            </a:r>
            <a:endParaRPr lang="en-U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045611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8130" y="1318344"/>
            <a:ext cx="8858992" cy="4708981"/>
          </a:xfrm>
          <a:prstGeom prst="rect">
            <a:avLst/>
          </a:prstGeom>
          <a:noFill/>
        </p:spPr>
        <p:txBody>
          <a:bodyPr wrap="square" rtlCol="0">
            <a:spAutoFit/>
          </a:bodyPr>
          <a:lstStyle/>
          <a:p>
            <a:pPr marL="285750" indent="-285750">
              <a:buSzPct val="150000"/>
              <a:buFont typeface="Arial" panose="020B0604020202020204" pitchFamily="34" charset="0"/>
              <a:buChar char="•"/>
            </a:pPr>
            <a:r>
              <a:rPr lang="en-US" sz="2000" dirty="0" smtClean="0">
                <a:solidFill>
                  <a:srgbClr val="000000"/>
                </a:solidFill>
                <a:latin typeface="Calibri" panose="020F0502020204030204" pitchFamily="34" charset="0"/>
              </a:rPr>
              <a:t>A </a:t>
            </a:r>
            <a:r>
              <a:rPr lang="en-US" sz="2000" b="1" i="1" dirty="0">
                <a:solidFill>
                  <a:srgbClr val="000000"/>
                </a:solidFill>
                <a:latin typeface="Calibri" panose="020F0502020204030204" pitchFamily="34" charset="0"/>
              </a:rPr>
              <a:t>randomized controlled trial </a:t>
            </a:r>
            <a:r>
              <a:rPr lang="en-US" sz="2000" dirty="0" smtClean="0">
                <a:solidFill>
                  <a:srgbClr val="000000"/>
                </a:solidFill>
                <a:latin typeface="Calibri" panose="020F0502020204030204" pitchFamily="34" charset="0"/>
              </a:rPr>
              <a:t>(RCT) employs </a:t>
            </a:r>
            <a:r>
              <a:rPr lang="en-US" sz="2000" dirty="0">
                <a:solidFill>
                  <a:srgbClr val="000000"/>
                </a:solidFill>
                <a:latin typeface="Calibri" panose="020F0502020204030204" pitchFamily="34" charset="0"/>
              </a:rPr>
              <a:t>random assignment of, for example, students, teachers, classrooms, or </a:t>
            </a:r>
            <a:r>
              <a:rPr lang="en-US" sz="2000" dirty="0" smtClean="0">
                <a:solidFill>
                  <a:srgbClr val="000000"/>
                </a:solidFill>
                <a:latin typeface="Calibri" panose="020F0502020204030204" pitchFamily="34" charset="0"/>
              </a:rPr>
              <a:t>schools </a:t>
            </a:r>
            <a:r>
              <a:rPr lang="en-US" sz="2000" dirty="0">
                <a:solidFill>
                  <a:srgbClr val="000000"/>
                </a:solidFill>
                <a:latin typeface="Calibri" panose="020F0502020204030204" pitchFamily="34" charset="0"/>
              </a:rPr>
              <a:t>to receive the </a:t>
            </a:r>
            <a:r>
              <a:rPr lang="en-US" sz="2000" b="1" i="1" dirty="0">
                <a:solidFill>
                  <a:srgbClr val="C00000"/>
                </a:solidFill>
                <a:latin typeface="Calibri" panose="020F0502020204030204" pitchFamily="34" charset="0"/>
              </a:rPr>
              <a:t>project component </a:t>
            </a:r>
            <a:r>
              <a:rPr lang="en-US" sz="2000" dirty="0">
                <a:solidFill>
                  <a:srgbClr val="000000"/>
                </a:solidFill>
                <a:latin typeface="Calibri" panose="020F0502020204030204" pitchFamily="34" charset="0"/>
              </a:rPr>
              <a:t>being evaluated </a:t>
            </a:r>
            <a:r>
              <a:rPr lang="en-US" sz="2000" dirty="0" smtClean="0">
                <a:solidFill>
                  <a:srgbClr val="000000"/>
                </a:solidFill>
                <a:latin typeface="Calibri" panose="020F0502020204030204" pitchFamily="34" charset="0"/>
              </a:rPr>
              <a:t>[the </a:t>
            </a:r>
            <a:r>
              <a:rPr lang="en-US" sz="2000" u="sng" dirty="0">
                <a:solidFill>
                  <a:srgbClr val="000000"/>
                </a:solidFill>
                <a:latin typeface="Calibri" panose="020F0502020204030204" pitchFamily="34" charset="0"/>
              </a:rPr>
              <a:t>treatment </a:t>
            </a:r>
            <a:r>
              <a:rPr lang="en-US" sz="2000" u="sng" dirty="0" smtClean="0">
                <a:solidFill>
                  <a:srgbClr val="000000"/>
                </a:solidFill>
                <a:latin typeface="Calibri" panose="020F0502020204030204" pitchFamily="34" charset="0"/>
              </a:rPr>
              <a:t>group</a:t>
            </a:r>
            <a:r>
              <a:rPr lang="en-US" sz="2000" dirty="0" smtClean="0">
                <a:solidFill>
                  <a:srgbClr val="000000"/>
                </a:solidFill>
                <a:latin typeface="Calibri" panose="020F0502020204030204" pitchFamily="34" charset="0"/>
              </a:rPr>
              <a:t>] </a:t>
            </a:r>
            <a:r>
              <a:rPr lang="en-US" sz="2000" dirty="0" smtClean="0">
                <a:solidFill>
                  <a:srgbClr val="000000"/>
                </a:solidFill>
                <a:latin typeface="Calibri" panose="020F0502020204030204" pitchFamily="34" charset="0"/>
              </a:rPr>
              <a:t>or to </a:t>
            </a:r>
            <a:r>
              <a:rPr lang="en-US" sz="2000" u="sng" dirty="0" smtClean="0">
                <a:solidFill>
                  <a:srgbClr val="000000"/>
                </a:solidFill>
                <a:latin typeface="Calibri" panose="020F0502020204030204" pitchFamily="34" charset="0"/>
              </a:rPr>
              <a:t>not</a:t>
            </a:r>
            <a:r>
              <a:rPr lang="en-US" sz="2000" dirty="0" smtClean="0">
                <a:solidFill>
                  <a:srgbClr val="000000"/>
                </a:solidFill>
                <a:latin typeface="Calibri" panose="020F0502020204030204" pitchFamily="34" charset="0"/>
              </a:rPr>
              <a:t> receive </a:t>
            </a:r>
            <a:r>
              <a:rPr lang="en-US" sz="2000" dirty="0">
                <a:solidFill>
                  <a:srgbClr val="000000"/>
                </a:solidFill>
                <a:latin typeface="Calibri" panose="020F0502020204030204" pitchFamily="34" charset="0"/>
              </a:rPr>
              <a:t>the </a:t>
            </a:r>
            <a:r>
              <a:rPr lang="en-US" sz="2000" b="1" i="1" dirty="0">
                <a:solidFill>
                  <a:srgbClr val="C00000"/>
                </a:solidFill>
                <a:latin typeface="Calibri" panose="020F0502020204030204" pitchFamily="34" charset="0"/>
              </a:rPr>
              <a:t>project component </a:t>
            </a:r>
            <a:r>
              <a:rPr lang="en-US" sz="2000" dirty="0">
                <a:solidFill>
                  <a:srgbClr val="000000"/>
                </a:solidFill>
                <a:latin typeface="Calibri" panose="020F0502020204030204" pitchFamily="34" charset="0"/>
              </a:rPr>
              <a:t>[</a:t>
            </a:r>
            <a:r>
              <a:rPr lang="en-US" sz="2000" dirty="0" smtClean="0">
                <a:solidFill>
                  <a:srgbClr val="000000"/>
                </a:solidFill>
                <a:latin typeface="Calibri" panose="020F0502020204030204" pitchFamily="34" charset="0"/>
              </a:rPr>
              <a:t>the </a:t>
            </a:r>
            <a:r>
              <a:rPr lang="en-US" sz="2000" u="sng" dirty="0">
                <a:solidFill>
                  <a:srgbClr val="000000"/>
                </a:solidFill>
                <a:latin typeface="Calibri" panose="020F0502020204030204" pitchFamily="34" charset="0"/>
              </a:rPr>
              <a:t>control </a:t>
            </a:r>
            <a:r>
              <a:rPr lang="en-US" sz="2000" u="sng" dirty="0" smtClean="0">
                <a:solidFill>
                  <a:srgbClr val="000000"/>
                </a:solidFill>
                <a:latin typeface="Calibri" panose="020F0502020204030204" pitchFamily="34" charset="0"/>
              </a:rPr>
              <a:t>group</a:t>
            </a:r>
            <a:r>
              <a:rPr lang="en-US" sz="2000" dirty="0">
                <a:solidFill>
                  <a:srgbClr val="000000"/>
                </a:solidFill>
                <a:latin typeface="Calibri" panose="020F0502020204030204" pitchFamily="34" charset="0"/>
              </a:rPr>
              <a:t>]</a:t>
            </a:r>
            <a:r>
              <a:rPr lang="en-US" sz="2000" dirty="0" smtClean="0">
                <a:solidFill>
                  <a:srgbClr val="000000"/>
                </a:solidFill>
                <a:latin typeface="Calibri" panose="020F0502020204030204" pitchFamily="34" charset="0"/>
              </a:rPr>
              <a:t> </a:t>
            </a:r>
          </a:p>
          <a:p>
            <a:pPr marL="285750" indent="-285750">
              <a:buSzPct val="150000"/>
              <a:buFont typeface="Arial" panose="020B0604020202020204" pitchFamily="34" charset="0"/>
              <a:buChar char="•"/>
            </a:pPr>
            <a:endParaRPr lang="en-US" sz="2000" dirty="0">
              <a:solidFill>
                <a:srgbClr val="000000"/>
              </a:solidFill>
              <a:latin typeface="Calibri" panose="020F0502020204030204" pitchFamily="34" charset="0"/>
            </a:endParaRPr>
          </a:p>
          <a:p>
            <a:pPr marL="285750" indent="-285750">
              <a:buSzPct val="150000"/>
              <a:buFont typeface="Arial" panose="020B0604020202020204" pitchFamily="34" charset="0"/>
              <a:buChar char="•"/>
            </a:pPr>
            <a:r>
              <a:rPr lang="en-US" sz="2000" dirty="0" smtClean="0">
                <a:solidFill>
                  <a:srgbClr val="000000"/>
                </a:solidFill>
                <a:latin typeface="Calibri" panose="020F0502020204030204" pitchFamily="34" charset="0"/>
              </a:rPr>
              <a:t>A </a:t>
            </a:r>
            <a:r>
              <a:rPr lang="en-US" sz="2000" b="1" i="1" dirty="0">
                <a:solidFill>
                  <a:srgbClr val="000000"/>
                </a:solidFill>
                <a:latin typeface="Calibri" panose="020F0502020204030204" pitchFamily="34" charset="0"/>
              </a:rPr>
              <a:t>regression discontinuity design</a:t>
            </a:r>
            <a:r>
              <a:rPr lang="en-US" sz="2000" dirty="0">
                <a:solidFill>
                  <a:srgbClr val="000000"/>
                </a:solidFill>
                <a:latin typeface="Calibri" panose="020F0502020204030204" pitchFamily="34" charset="0"/>
              </a:rPr>
              <a:t> </a:t>
            </a:r>
            <a:r>
              <a:rPr lang="en-US" sz="2000" dirty="0" smtClean="0">
                <a:solidFill>
                  <a:srgbClr val="000000"/>
                </a:solidFill>
                <a:latin typeface="Calibri" panose="020F0502020204030204" pitchFamily="34" charset="0"/>
              </a:rPr>
              <a:t>(RDD) study </a:t>
            </a:r>
            <a:r>
              <a:rPr lang="en-US" sz="2000" dirty="0">
                <a:solidFill>
                  <a:srgbClr val="000000"/>
                </a:solidFill>
                <a:latin typeface="Calibri" panose="020F0502020204030204" pitchFamily="34" charset="0"/>
              </a:rPr>
              <a:t>assigns the </a:t>
            </a:r>
            <a:r>
              <a:rPr lang="en-US" sz="2000" b="1" i="1" dirty="0">
                <a:solidFill>
                  <a:srgbClr val="C00000"/>
                </a:solidFill>
                <a:latin typeface="Calibri" panose="020F0502020204030204" pitchFamily="34" charset="0"/>
              </a:rPr>
              <a:t>project component </a:t>
            </a:r>
            <a:r>
              <a:rPr lang="en-US" sz="2000" dirty="0">
                <a:solidFill>
                  <a:srgbClr val="000000"/>
                </a:solidFill>
                <a:latin typeface="Calibri" panose="020F0502020204030204" pitchFamily="34" charset="0"/>
              </a:rPr>
              <a:t>being evaluated using a measured variable (e.g., assigning students reading below a cutoff score to tutoring or developmental education classes) and controls for that variable in the analysis of </a:t>
            </a:r>
            <a:r>
              <a:rPr lang="en-US" sz="2000" dirty="0" smtClean="0">
                <a:solidFill>
                  <a:srgbClr val="000000"/>
                </a:solidFill>
                <a:latin typeface="Calibri" panose="020F0502020204030204" pitchFamily="34" charset="0"/>
              </a:rPr>
              <a:t>outcomes </a:t>
            </a:r>
            <a:endParaRPr lang="en-US" sz="2000" dirty="0">
              <a:solidFill>
                <a:srgbClr val="000000"/>
              </a:solidFill>
              <a:latin typeface="Calibri" panose="020F0502020204030204" pitchFamily="34" charset="0"/>
            </a:endParaRPr>
          </a:p>
          <a:p>
            <a:pPr marL="285750" indent="-285750">
              <a:buSzPct val="150000"/>
              <a:buFont typeface="Arial" panose="020B0604020202020204" pitchFamily="34" charset="0"/>
              <a:buChar char="•"/>
            </a:pPr>
            <a:endParaRPr lang="en-US" sz="2000" dirty="0" smtClean="0">
              <a:solidFill>
                <a:srgbClr val="000000"/>
              </a:solidFill>
              <a:latin typeface="Calibri" panose="020F0502020204030204" pitchFamily="34" charset="0"/>
            </a:endParaRPr>
          </a:p>
          <a:p>
            <a:pPr marL="285750" indent="-285750">
              <a:buSzPct val="150000"/>
              <a:buFont typeface="Arial" panose="020B0604020202020204" pitchFamily="34" charset="0"/>
              <a:buChar char="•"/>
            </a:pPr>
            <a:r>
              <a:rPr lang="en-US" sz="2000" dirty="0" smtClean="0">
                <a:solidFill>
                  <a:srgbClr val="000000"/>
                </a:solidFill>
                <a:latin typeface="Calibri" panose="020F0502020204030204" pitchFamily="34" charset="0"/>
              </a:rPr>
              <a:t>A </a:t>
            </a:r>
            <a:r>
              <a:rPr lang="en-US" sz="2000" b="1" i="1" dirty="0">
                <a:solidFill>
                  <a:srgbClr val="000000"/>
                </a:solidFill>
                <a:latin typeface="Calibri" panose="020F0502020204030204" pitchFamily="34" charset="0"/>
              </a:rPr>
              <a:t>single-case design </a:t>
            </a:r>
            <a:r>
              <a:rPr lang="en-US" sz="2000" dirty="0" smtClean="0">
                <a:solidFill>
                  <a:srgbClr val="000000"/>
                </a:solidFill>
                <a:latin typeface="Calibri" panose="020F0502020204030204" pitchFamily="34" charset="0"/>
              </a:rPr>
              <a:t>(SCD) study </a:t>
            </a:r>
            <a:r>
              <a:rPr lang="en-US" sz="2000" dirty="0">
                <a:solidFill>
                  <a:srgbClr val="000000"/>
                </a:solidFill>
                <a:latin typeface="Calibri" panose="020F0502020204030204" pitchFamily="34" charset="0"/>
              </a:rPr>
              <a:t>uses observations of a single case (e.g., a student eligible for a behavioral intervention) over time in the absence and presence of a controlled treatment manipulation to determine whether the outcome is systematically related to the </a:t>
            </a:r>
            <a:r>
              <a:rPr lang="en-US" sz="2000" dirty="0" smtClean="0">
                <a:solidFill>
                  <a:srgbClr val="000000"/>
                </a:solidFill>
                <a:latin typeface="Calibri" panose="020F0502020204030204" pitchFamily="34" charset="0"/>
              </a:rPr>
              <a:t>treatment [</a:t>
            </a:r>
            <a:r>
              <a:rPr lang="en-US" sz="2000" b="1" i="1" dirty="0" smtClean="0">
                <a:solidFill>
                  <a:srgbClr val="C00000"/>
                </a:solidFill>
                <a:latin typeface="Calibri" panose="020F0502020204030204" pitchFamily="34" charset="0"/>
              </a:rPr>
              <a:t>project component</a:t>
            </a:r>
            <a:r>
              <a:rPr lang="en-US" sz="2000" dirty="0">
                <a:solidFill>
                  <a:srgbClr val="000000"/>
                </a:solidFill>
                <a:latin typeface="Calibri" panose="020F0502020204030204" pitchFamily="34" charset="0"/>
              </a:rPr>
              <a:t>]</a:t>
            </a:r>
          </a:p>
          <a:p>
            <a:pPr marL="742950" lvl="1" indent="-285750">
              <a:buSzPct val="150000"/>
              <a:buFont typeface="Arial" panose="020B0604020202020204" pitchFamily="34" charset="0"/>
              <a:buChar char="•"/>
            </a:pPr>
            <a:endParaRPr lang="en-US" sz="2000" dirty="0" smtClean="0">
              <a:solidFill>
                <a:srgbClr val="000000"/>
              </a:solidFill>
            </a:endParaRPr>
          </a:p>
        </p:txBody>
      </p:sp>
      <p:sp>
        <p:nvSpPr>
          <p:cNvPr id="13" name="Title 1"/>
          <p:cNvSpPr>
            <a:spLocks noGrp="1"/>
          </p:cNvSpPr>
          <p:nvPr>
            <p:ph type="title"/>
          </p:nvPr>
        </p:nvSpPr>
        <p:spPr>
          <a:xfrm>
            <a:off x="95003" y="809625"/>
            <a:ext cx="8942119" cy="419100"/>
          </a:xfrm>
        </p:spPr>
        <p:txBody>
          <a:bodyPr/>
          <a:lstStyle/>
          <a:p>
            <a:r>
              <a:rPr lang="en-US" sz="3200" dirty="0" smtClean="0">
                <a:solidFill>
                  <a:schemeClr val="tx1"/>
                </a:solidFill>
              </a:rPr>
              <a:t/>
            </a:r>
            <a:br>
              <a:rPr lang="en-US" sz="3200" dirty="0" smtClean="0">
                <a:solidFill>
                  <a:schemeClr val="tx1"/>
                </a:solidFill>
              </a:rPr>
            </a:br>
            <a:r>
              <a:rPr lang="en-US" sz="3200" dirty="0" smtClean="0">
                <a:solidFill>
                  <a:schemeClr val="tx1"/>
                </a:solidFill>
                <a:latin typeface="Calibri" panose="020F0502020204030204" pitchFamily="34" charset="0"/>
              </a:rPr>
              <a:t>Types of </a:t>
            </a:r>
            <a:r>
              <a:rPr lang="en-US" sz="3200" i="1" dirty="0" smtClean="0">
                <a:solidFill>
                  <a:schemeClr val="tx1"/>
                </a:solidFill>
                <a:latin typeface="Calibri" panose="020F0502020204030204" pitchFamily="34" charset="0"/>
              </a:rPr>
              <a:t>Experimental Studies</a:t>
            </a:r>
            <a:br>
              <a:rPr lang="en-US" sz="3200" i="1" dirty="0" smtClean="0">
                <a:solidFill>
                  <a:schemeClr val="tx1"/>
                </a:solidFill>
                <a:latin typeface="Calibri" panose="020F0502020204030204" pitchFamily="34" charset="0"/>
              </a:rPr>
            </a:br>
            <a:endParaRPr lang="en-US" sz="3200" b="0" dirty="0">
              <a:solidFill>
                <a:schemeClr val="tx1"/>
              </a:solidFill>
              <a:latin typeface="Calibri" panose="020F0502020204030204" pitchFamily="34" charset="0"/>
            </a:endParaRPr>
          </a:p>
        </p:txBody>
      </p:sp>
      <p:sp>
        <p:nvSpPr>
          <p:cNvPr id="14" name="TextBox 13"/>
          <p:cNvSpPr txBox="1"/>
          <p:nvPr/>
        </p:nvSpPr>
        <p:spPr>
          <a:xfrm>
            <a:off x="5878286" y="6027325"/>
            <a:ext cx="2843984" cy="369332"/>
          </a:xfrm>
          <a:prstGeom prst="rect">
            <a:avLst/>
          </a:prstGeom>
          <a:noFill/>
        </p:spPr>
        <p:txBody>
          <a:bodyPr wrap="none" rtlCol="0">
            <a:spAutoFit/>
          </a:bodyPr>
          <a:lstStyle/>
          <a:p>
            <a:r>
              <a:rPr lang="en-US" b="1" dirty="0" smtClean="0">
                <a:solidFill>
                  <a:srgbClr val="000000"/>
                </a:solidFill>
                <a:latin typeface="Calibri" panose="020F0502020204030204" pitchFamily="34" charset="0"/>
              </a:rPr>
              <a:t>Source: EDGAR, 34 CFR 77.1</a:t>
            </a:r>
            <a:endParaRPr lang="en-US" b="1" dirty="0">
              <a:solidFill>
                <a:srgbClr val="000000"/>
              </a:solidFill>
              <a:latin typeface="Calibri" panose="020F0502020204030204" pitchFamily="34" charset="0"/>
            </a:endParaRPr>
          </a:p>
        </p:txBody>
      </p:sp>
      <p:sp>
        <p:nvSpPr>
          <p:cNvPr id="15"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solidFill>
                  <a:srgbClr val="000000"/>
                </a:solidFill>
              </a:rPr>
              <a:pPr algn="ctr">
                <a:defRPr/>
              </a:pPr>
              <a:t>8</a:t>
            </a:fld>
            <a:endParaRPr lang="en-US" dirty="0">
              <a:solidFill>
                <a:srgbClr val="000000"/>
              </a:solidFill>
            </a:endParaRPr>
          </a:p>
        </p:txBody>
      </p:sp>
    </p:spTree>
    <p:extLst>
      <p:ext uri="{BB962C8B-B14F-4D97-AF65-F5344CB8AC3E}">
        <p14:creationId xmlns:p14="http://schemas.microsoft.com/office/powerpoint/2010/main" val="1790694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0716" y="1498529"/>
            <a:ext cx="8456559" cy="4801314"/>
          </a:xfrm>
          <a:prstGeom prst="rect">
            <a:avLst/>
          </a:prstGeom>
          <a:noFill/>
        </p:spPr>
        <p:txBody>
          <a:bodyPr wrap="square" rtlCol="0">
            <a:spAutoFit/>
          </a:bodyPr>
          <a:lstStyle/>
          <a:p>
            <a:pPr>
              <a:buSzPct val="150000"/>
            </a:pPr>
            <a:r>
              <a:rPr lang="en-US" sz="2200" b="1" i="1" dirty="0" smtClean="0">
                <a:solidFill>
                  <a:srgbClr val="00B0F0"/>
                </a:solidFill>
                <a:latin typeface="Calibri" panose="020F0502020204030204" pitchFamily="34" charset="0"/>
              </a:rPr>
              <a:t>Moderate evidence</a:t>
            </a:r>
            <a:r>
              <a:rPr lang="en-US" sz="2200" dirty="0" smtClean="0">
                <a:latin typeface="Calibri" panose="020F0502020204030204" pitchFamily="34" charset="0"/>
              </a:rPr>
              <a:t> comes from at least one study demonstrating a </a:t>
            </a:r>
            <a:r>
              <a:rPr lang="en-US" sz="2200" b="1" i="1" dirty="0" smtClean="0">
                <a:latin typeface="Calibri" panose="020F0502020204030204" pitchFamily="34" charset="0"/>
              </a:rPr>
              <a:t>statistically significant and positive effect </a:t>
            </a:r>
            <a:r>
              <a:rPr lang="en-US" sz="2200" dirty="0" smtClean="0">
                <a:latin typeface="Calibri" panose="020F0502020204030204" pitchFamily="34" charset="0"/>
              </a:rPr>
              <a:t>of the </a:t>
            </a:r>
            <a:r>
              <a:rPr lang="en-US" sz="2200" b="1" i="1" dirty="0" smtClean="0">
                <a:solidFill>
                  <a:srgbClr val="C00000"/>
                </a:solidFill>
                <a:latin typeface="Calibri" panose="020F0502020204030204" pitchFamily="34" charset="0"/>
              </a:rPr>
              <a:t>project component</a:t>
            </a:r>
            <a:r>
              <a:rPr lang="en-US" sz="2200" dirty="0" smtClean="0">
                <a:latin typeface="Calibri" panose="020F0502020204030204" pitchFamily="34" charset="0"/>
              </a:rPr>
              <a:t> [the </a:t>
            </a:r>
            <a:r>
              <a:rPr lang="en-US" sz="2200" u="sng" dirty="0" smtClean="0">
                <a:latin typeface="Calibri" panose="020F0502020204030204" pitchFamily="34" charset="0"/>
              </a:rPr>
              <a:t>intervention</a:t>
            </a:r>
            <a:r>
              <a:rPr lang="en-US" sz="2200" dirty="0" smtClean="0">
                <a:latin typeface="Calibri" panose="020F0502020204030204" pitchFamily="34" charset="0"/>
              </a:rPr>
              <a:t> or </a:t>
            </a:r>
            <a:r>
              <a:rPr lang="en-US" sz="2200" u="sng" dirty="0" smtClean="0">
                <a:latin typeface="Calibri" panose="020F0502020204030204" pitchFamily="34" charset="0"/>
              </a:rPr>
              <a:t>treatment</a:t>
            </a:r>
            <a:r>
              <a:rPr lang="en-US" sz="2200" dirty="0" smtClean="0">
                <a:latin typeface="Calibri" panose="020F0502020204030204" pitchFamily="34" charset="0"/>
              </a:rPr>
              <a:t>] on a </a:t>
            </a:r>
            <a:r>
              <a:rPr lang="en-US" sz="2200" b="1" i="1" dirty="0" smtClean="0">
                <a:solidFill>
                  <a:srgbClr val="0070C0"/>
                </a:solidFill>
                <a:latin typeface="Calibri" panose="020F0502020204030204" pitchFamily="34" charset="0"/>
              </a:rPr>
              <a:t>relevant outcome </a:t>
            </a:r>
            <a:r>
              <a:rPr lang="en-US" sz="2200" dirty="0" smtClean="0">
                <a:latin typeface="Calibri" panose="020F0502020204030204" pitchFamily="34" charset="0"/>
              </a:rPr>
              <a:t>based on any of the following designs</a:t>
            </a:r>
          </a:p>
          <a:p>
            <a:pPr marL="342900" indent="-342900">
              <a:buSzPct val="150000"/>
              <a:buFont typeface="Courier New" panose="02070309020205020404" pitchFamily="49" charset="0"/>
              <a:buChar char="o"/>
            </a:pPr>
            <a:endParaRPr lang="en-US" sz="2200" dirty="0">
              <a:latin typeface="Calibri" panose="020F0502020204030204" pitchFamily="34" charset="0"/>
            </a:endParaRPr>
          </a:p>
          <a:p>
            <a:pPr marL="800100" lvl="1" indent="-342900">
              <a:buSzPct val="150000"/>
              <a:buFont typeface="Arial" panose="020B0604020202020204" pitchFamily="34" charset="0"/>
              <a:buChar char="•"/>
            </a:pPr>
            <a:r>
              <a:rPr lang="en-US" sz="2200" dirty="0" smtClean="0">
                <a:latin typeface="Calibri" panose="020F0502020204030204" pitchFamily="34" charset="0"/>
              </a:rPr>
              <a:t>A well-designed, well-implemented </a:t>
            </a:r>
            <a:r>
              <a:rPr lang="en-US" sz="2200" b="1" i="1" dirty="0">
                <a:latin typeface="Calibri" panose="020F0502020204030204" pitchFamily="34" charset="0"/>
              </a:rPr>
              <a:t>q</a:t>
            </a:r>
            <a:r>
              <a:rPr lang="en-US" sz="2200" b="1" i="1" dirty="0" smtClean="0">
                <a:latin typeface="Calibri" panose="020F0502020204030204" pitchFamily="34" charset="0"/>
              </a:rPr>
              <a:t>uasi-experimental </a:t>
            </a:r>
            <a:r>
              <a:rPr lang="en-US" sz="2200" b="1" i="1" dirty="0">
                <a:latin typeface="Calibri" panose="020F0502020204030204" pitchFamily="34" charset="0"/>
              </a:rPr>
              <a:t>design</a:t>
            </a:r>
            <a:r>
              <a:rPr lang="en-US" sz="2200" dirty="0">
                <a:latin typeface="Calibri" panose="020F0502020204030204" pitchFamily="34" charset="0"/>
              </a:rPr>
              <a:t> </a:t>
            </a:r>
            <a:r>
              <a:rPr lang="en-US" sz="2200" dirty="0" smtClean="0">
                <a:latin typeface="Calibri" panose="020F0502020204030204" pitchFamily="34" charset="0"/>
              </a:rPr>
              <a:t>(QED) study, meaning </a:t>
            </a:r>
            <a:r>
              <a:rPr lang="en-US" sz="2200" dirty="0">
                <a:latin typeface="Calibri" panose="020F0502020204030204" pitchFamily="34" charset="0"/>
              </a:rPr>
              <a:t>a study using a design that attempts to approximate an experimental study by identifying a </a:t>
            </a:r>
            <a:r>
              <a:rPr lang="en-US" sz="2200" u="sng" dirty="0">
                <a:latin typeface="Calibri" panose="020F0502020204030204" pitchFamily="34" charset="0"/>
              </a:rPr>
              <a:t>comparison group</a:t>
            </a:r>
            <a:r>
              <a:rPr lang="en-US" sz="2200" dirty="0">
                <a:latin typeface="Calibri" panose="020F0502020204030204" pitchFamily="34" charset="0"/>
              </a:rPr>
              <a:t> that is similar to the </a:t>
            </a:r>
            <a:r>
              <a:rPr lang="en-US" sz="2200" u="sng" dirty="0" smtClean="0">
                <a:latin typeface="Calibri" panose="020F0502020204030204" pitchFamily="34" charset="0"/>
              </a:rPr>
              <a:t>treatment </a:t>
            </a:r>
            <a:r>
              <a:rPr lang="en-US" sz="2200" u="sng" dirty="0">
                <a:latin typeface="Calibri" panose="020F0502020204030204" pitchFamily="34" charset="0"/>
              </a:rPr>
              <a:t>group</a:t>
            </a:r>
            <a:r>
              <a:rPr lang="en-US" sz="2200" dirty="0">
                <a:latin typeface="Calibri" panose="020F0502020204030204" pitchFamily="34" charset="0"/>
              </a:rPr>
              <a:t> in important </a:t>
            </a:r>
            <a:r>
              <a:rPr lang="en-US" sz="2200" dirty="0" smtClean="0">
                <a:latin typeface="Calibri" panose="020F0502020204030204" pitchFamily="34" charset="0"/>
              </a:rPr>
              <a:t>respects</a:t>
            </a:r>
          </a:p>
          <a:p>
            <a:pPr marL="800100" lvl="1" indent="-342900">
              <a:buSzPct val="150000"/>
              <a:buFont typeface="Arial" panose="020B0604020202020204" pitchFamily="34" charset="0"/>
              <a:buChar char="•"/>
            </a:pPr>
            <a:endParaRPr lang="en-US" sz="2200" dirty="0">
              <a:latin typeface="Calibri" panose="020F0502020204030204" pitchFamily="34" charset="0"/>
            </a:endParaRPr>
          </a:p>
          <a:p>
            <a:pPr marL="800100" lvl="1" indent="-342900">
              <a:buSzPct val="150000"/>
              <a:buFont typeface="Arial" panose="020B0604020202020204" pitchFamily="34" charset="0"/>
              <a:buChar char="•"/>
            </a:pPr>
            <a:r>
              <a:rPr lang="en-US" sz="2200" dirty="0" smtClean="0">
                <a:latin typeface="Calibri" panose="020F0502020204030204" pitchFamily="34" charset="0"/>
              </a:rPr>
              <a:t>An </a:t>
            </a:r>
            <a:r>
              <a:rPr lang="en-US" sz="2200" b="1" i="1" dirty="0" smtClean="0">
                <a:latin typeface="Calibri" panose="020F0502020204030204" pitchFamily="34" charset="0"/>
              </a:rPr>
              <a:t>experimental study </a:t>
            </a:r>
            <a:r>
              <a:rPr lang="en-US" sz="2200" dirty="0" smtClean="0">
                <a:latin typeface="Calibri" panose="020F0502020204030204" pitchFamily="34" charset="0"/>
              </a:rPr>
              <a:t>that is considered as good </a:t>
            </a:r>
            <a:r>
              <a:rPr lang="en-US" sz="2200" dirty="0" smtClean="0">
                <a:latin typeface="Calibri" panose="020F0502020204030204" pitchFamily="34" charset="0"/>
              </a:rPr>
              <a:t>as or </a:t>
            </a:r>
            <a:r>
              <a:rPr lang="en-US" sz="2200" dirty="0" smtClean="0">
                <a:latin typeface="Calibri" panose="020F0502020204030204" pitchFamily="34" charset="0"/>
              </a:rPr>
              <a:t>better for making causal inferences than a well-designed, well-implemented QED</a:t>
            </a:r>
          </a:p>
          <a:p>
            <a:pPr marL="285750" indent="-285750">
              <a:buSzPct val="150000"/>
              <a:buFont typeface="Arial" panose="020B0604020202020204" pitchFamily="34" charset="0"/>
              <a:buChar char="•"/>
            </a:pPr>
            <a:endParaRPr lang="en-US" sz="2000" dirty="0"/>
          </a:p>
        </p:txBody>
      </p:sp>
      <p:sp>
        <p:nvSpPr>
          <p:cNvPr id="13" name="Title 1"/>
          <p:cNvSpPr>
            <a:spLocks noGrp="1"/>
          </p:cNvSpPr>
          <p:nvPr>
            <p:ph type="title"/>
          </p:nvPr>
        </p:nvSpPr>
        <p:spPr>
          <a:xfrm>
            <a:off x="95003" y="762000"/>
            <a:ext cx="8942119" cy="746166"/>
          </a:xfrm>
        </p:spPr>
        <p:txBody>
          <a:bodyPr/>
          <a:lstStyle/>
          <a:p>
            <a:r>
              <a:rPr lang="en-US" sz="3200" dirty="0" smtClean="0">
                <a:solidFill>
                  <a:schemeClr val="tx1"/>
                </a:solidFill>
              </a:rPr>
              <a:t/>
            </a:r>
            <a:br>
              <a:rPr lang="en-US" sz="3200" dirty="0" smtClean="0">
                <a:solidFill>
                  <a:schemeClr val="tx1"/>
                </a:solidFill>
              </a:rPr>
            </a:br>
            <a:r>
              <a:rPr lang="en-US" sz="3200" dirty="0" smtClean="0">
                <a:solidFill>
                  <a:schemeClr val="tx1"/>
                </a:solidFill>
                <a:latin typeface="Calibri" panose="020F0502020204030204" pitchFamily="34" charset="0"/>
              </a:rPr>
              <a:t>Studies that Can Provide </a:t>
            </a:r>
            <a:r>
              <a:rPr lang="en-US" sz="3200" i="1" dirty="0" smtClean="0">
                <a:solidFill>
                  <a:srgbClr val="00B0F0"/>
                </a:solidFill>
                <a:latin typeface="Calibri" panose="020F0502020204030204" pitchFamily="34" charset="0"/>
              </a:rPr>
              <a:t>Moderate Evidence</a:t>
            </a:r>
            <a:r>
              <a:rPr lang="en-US" sz="3200" i="1" dirty="0" smtClean="0">
                <a:solidFill>
                  <a:srgbClr val="0070C0"/>
                </a:solidFill>
                <a:latin typeface="Calibri" panose="020F0502020204030204" pitchFamily="34" charset="0"/>
              </a:rPr>
              <a:t/>
            </a:r>
            <a:br>
              <a:rPr lang="en-US" sz="3200" i="1" dirty="0" smtClean="0">
                <a:solidFill>
                  <a:srgbClr val="0070C0"/>
                </a:solidFill>
                <a:latin typeface="Calibri" panose="020F0502020204030204" pitchFamily="34" charset="0"/>
              </a:rPr>
            </a:br>
            <a:endParaRPr lang="en-US" sz="3200" b="0" dirty="0">
              <a:solidFill>
                <a:schemeClr val="tx1"/>
              </a:solidFill>
              <a:latin typeface="Calibri" panose="020F0502020204030204" pitchFamily="34" charset="0"/>
            </a:endParaRPr>
          </a:p>
        </p:txBody>
      </p:sp>
      <p:sp>
        <p:nvSpPr>
          <p:cNvPr id="6" name="Slide Number Placeholder 3"/>
          <p:cNvSpPr txBox="1">
            <a:spLocks/>
          </p:cNvSpPr>
          <p:nvPr/>
        </p:nvSpPr>
        <p:spPr>
          <a:xfrm>
            <a:off x="4350657" y="6492875"/>
            <a:ext cx="442686"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fld id="{0E68CEE3-F570-4915-A5A9-A3387A82AA8A}" type="slidenum">
              <a:rPr lang="en-US" smtClean="0"/>
              <a:pPr algn="ctr">
                <a:defRPr/>
              </a:pPr>
              <a:t>9</a:t>
            </a:fld>
            <a:endParaRPr lang="en-US" dirty="0"/>
          </a:p>
        </p:txBody>
      </p:sp>
      <p:sp>
        <p:nvSpPr>
          <p:cNvPr id="7" name="TextBox 6"/>
          <p:cNvSpPr txBox="1"/>
          <p:nvPr/>
        </p:nvSpPr>
        <p:spPr>
          <a:xfrm>
            <a:off x="5474525" y="6027325"/>
            <a:ext cx="2659639" cy="646331"/>
          </a:xfrm>
          <a:prstGeom prst="rect">
            <a:avLst/>
          </a:prstGeom>
          <a:noFill/>
        </p:spPr>
        <p:txBody>
          <a:bodyPr wrap="none" rtlCol="0">
            <a:spAutoFit/>
          </a:bodyPr>
          <a:lstStyle/>
          <a:p>
            <a:r>
              <a:rPr lang="en-US" b="1" dirty="0" smtClean="0">
                <a:solidFill>
                  <a:srgbClr val="000000"/>
                </a:solidFill>
                <a:latin typeface="Calibri" panose="020F0502020204030204" pitchFamily="34" charset="0"/>
              </a:rPr>
              <a:t>Sources: 20 USC 7801 (21)</a:t>
            </a:r>
          </a:p>
          <a:p>
            <a:r>
              <a:rPr lang="en-US" b="1" dirty="0">
                <a:solidFill>
                  <a:srgbClr val="000000"/>
                </a:solidFill>
                <a:latin typeface="Calibri" panose="020F0502020204030204" pitchFamily="34" charset="0"/>
              </a:rPr>
              <a:t>a</a:t>
            </a:r>
            <a:r>
              <a:rPr lang="en-US" b="1" dirty="0" smtClean="0">
                <a:solidFill>
                  <a:srgbClr val="000000"/>
                </a:solidFill>
                <a:latin typeface="Calibri" panose="020F0502020204030204" pitchFamily="34" charset="0"/>
              </a:rPr>
              <a:t>nd EDGAR, 34 CFR 77.1</a:t>
            </a:r>
            <a:endParaRPr lang="en-U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7371271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617&quot;&gt;&lt;property id=&quot;20148&quot; value=&quot;5&quot;/&gt;&lt;property id=&quot;20300&quot; value=&quot;Slide 4 - &amp;quot;Add a Pie Chart from the Insert Menu&amp;quot;&quot;/&gt;&lt;property id=&quot;20307&quot; value=&quot;313&quot;/&gt;&lt;/object&gt;&lt;object type=&quot;3&quot; unique_id=&quot;10618&quot;&gt;&lt;property id=&quot;20148&quot; value=&quot;5&quot;/&gt;&lt;property id=&quot;20300&quot; value=&quot;Slide 5 - &amp;quot;Insert a Bar Chart&amp;quot;&quot;/&gt;&lt;property id=&quot;20307&quot; value=&quot;311&quot;/&gt;&lt;/object&gt;&lt;object type=&quot;3&quot; unique_id=&quot;10619&quot;&gt;&lt;property id=&quot;20148&quot; value=&quot;5&quot;/&gt;&lt;property id=&quot;20300&quot; value=&quot;Slide 6 - &amp;quot;Insert a Different Style Bar Chart&amp;quot;&quot;/&gt;&lt;property id=&quot;20307&quot; value=&quot;312&quot;/&gt;&lt;/object&gt;&lt;object type=&quot;3&quot; unique_id=&quot;10620&quot;&gt;&lt;property id=&quot;20148&quot; value=&quot;5&quot;/&gt;&lt;property id=&quot;20300&quot; value=&quot;Slide 7 - &amp;quot;Add a Table Format from the Insert Menu&amp;quot;&quot;/&gt;&lt;property id=&quot;20307&quot; value=&quot;308&quot;/&gt;&lt;/object&gt;&lt;object type=&quot;3&quot; unique_id=&quot;11933&quot;&gt;&lt;property id=&quot;20148&quot; value=&quot;5&quot;/&gt;&lt;property id=&quot;20300&quot; value=&quot;Slide 1 - &amp;quot;A New Way of Presenting: &amp;#x0D;&amp;#x0A;The New Look and Feel of MPR Slides&amp;quot;&quot;/&gt;&lt;property id=&quot;20307&quot; value=&quot;322&quot;/&gt;&lt;/object&gt;&lt;object type=&quot;3&quot; unique_id=&quot;11934&quot;&gt;&lt;property id=&quot;20148&quot; value=&quot;5&quot;/&gt;&lt;property id=&quot;20300&quot; value=&quot;Slide 2 - &amp;quot;Section Slide&amp;quot;&quot;/&gt;&lt;property id=&quot;20307&quot; value=&quot;320&quot;/&gt;&lt;/object&gt;&lt;object type=&quot;3&quot; unique_id=&quot;11935&quot;&gt;&lt;property id=&quot;20148&quot; value=&quot;5&quot;/&gt;&lt;property id=&quot;20300&quot; value=&quot;Slide 3 - &amp;quot;Slide Layouts&amp;quot;&quot;/&gt;&lt;property id=&quot;20307&quot; value=&quot;321&quot;/&gt;&lt;/object&gt;&lt;object type=&quot;3&quot; unique_id=&quot;12167&quot;&gt;&lt;property id=&quot;20148&quot; value=&quot;5&quot;/&gt;&lt;property id=&quot;20300&quot; value=&quot;Slide 8 - &amp;quot;Add a Photo, Clip Art, etc.&amp;quot;&quot;/&gt;&lt;property id=&quot;20307&quot; value=&quot;323&quot;/&gt;&lt;/object&gt;&lt;object type=&quot;3&quot; unique_id=&quot;12168&quot;&gt;&lt;property id=&quot;20148&quot; value=&quot;5&quot;/&gt;&lt;property id=&quot;20300&quot; value=&quot;Slide 9 - &amp;quot;Add Multiple Components&amp;quot;&quot;/&gt;&lt;property id=&quot;20307&quot; value=&quot;324&quot;/&gt;&lt;/object&gt;&lt;/object&gt;&lt;/object&gt;&lt;/database&gt;"/>
</p:tagLst>
</file>

<file path=ppt/tags/tag2.xml><?xml version="1.0" encoding="utf-8"?>
<p:tagLst xmlns:a="http://schemas.openxmlformats.org/drawingml/2006/main" xmlns:r="http://schemas.openxmlformats.org/officeDocument/2006/relationships" xmlns:p="http://schemas.openxmlformats.org/presentationml/2006/main">
  <p:tag name="TIMING" val="|10.4|6.6|4.3|3.7"/>
</p:tagLst>
</file>

<file path=ppt/tags/tag3.xml><?xml version="1.0" encoding="utf-8"?>
<p:tagLst xmlns:a="http://schemas.openxmlformats.org/drawingml/2006/main" xmlns:r="http://schemas.openxmlformats.org/officeDocument/2006/relationships" xmlns:p="http://schemas.openxmlformats.org/presentationml/2006/main">
  <p:tag name="TIMING" val="|2.6|3.9|9.3|16.3"/>
</p:tagLst>
</file>

<file path=ppt/theme/theme1.xml><?xml version="1.0" encoding="utf-8"?>
<a:theme xmlns:a="http://schemas.openxmlformats.org/drawingml/2006/main" name="light_background">
  <a:themeElements>
    <a:clrScheme name="Custom 1">
      <a:dk1>
        <a:srgbClr val="000000"/>
      </a:dk1>
      <a:lt1>
        <a:srgbClr val="FFFFFF"/>
      </a:lt1>
      <a:dk2>
        <a:srgbClr val="FFFFFF"/>
      </a:dk2>
      <a:lt2>
        <a:srgbClr val="EEECE1"/>
      </a:lt2>
      <a:accent1>
        <a:srgbClr val="0065A4"/>
      </a:accent1>
      <a:accent2>
        <a:srgbClr val="B30838"/>
      </a:accent2>
      <a:accent3>
        <a:srgbClr val="F6E8C6"/>
      </a:accent3>
      <a:accent4>
        <a:srgbClr val="EDD493"/>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_l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st slide: author, copyright">
  <a:themeElements>
    <a:clrScheme name="Custom 1">
      <a:dk1>
        <a:srgbClr val="000000"/>
      </a:dk1>
      <a:lt1>
        <a:srgbClr val="FFFFFF"/>
      </a:lt1>
      <a:dk2>
        <a:srgbClr val="FFFFFF"/>
      </a:dk2>
      <a:lt2>
        <a:srgbClr val="EEECE1"/>
      </a:lt2>
      <a:accent1>
        <a:srgbClr val="0065A4"/>
      </a:accent1>
      <a:accent2>
        <a:srgbClr val="B30838"/>
      </a:accent2>
      <a:accent3>
        <a:srgbClr val="F6E8C6"/>
      </a:accent3>
      <a:accent4>
        <a:srgbClr val="EDD493"/>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light_background">
  <a:themeElements>
    <a:clrScheme name="Custom 1">
      <a:dk1>
        <a:srgbClr val="000000"/>
      </a:dk1>
      <a:lt1>
        <a:srgbClr val="FFFFFF"/>
      </a:lt1>
      <a:dk2>
        <a:srgbClr val="FFFFFF"/>
      </a:dk2>
      <a:lt2>
        <a:srgbClr val="EEECE1"/>
      </a:lt2>
      <a:accent1>
        <a:srgbClr val="0065A4"/>
      </a:accent1>
      <a:accent2>
        <a:srgbClr val="B30838"/>
      </a:accent2>
      <a:accent3>
        <a:srgbClr val="F6E8C6"/>
      </a:accent3>
      <a:accent4>
        <a:srgbClr val="EDD493"/>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light_background">
  <a:themeElements>
    <a:clrScheme name="Custom 1">
      <a:dk1>
        <a:srgbClr val="000000"/>
      </a:dk1>
      <a:lt1>
        <a:srgbClr val="FFFFFF"/>
      </a:lt1>
      <a:dk2>
        <a:srgbClr val="FFFFFF"/>
      </a:dk2>
      <a:lt2>
        <a:srgbClr val="EEECE1"/>
      </a:lt2>
      <a:accent1>
        <a:srgbClr val="0065A4"/>
      </a:accent1>
      <a:accent2>
        <a:srgbClr val="B30838"/>
      </a:accent2>
      <a:accent3>
        <a:srgbClr val="F6E8C6"/>
      </a:accent3>
      <a:accent4>
        <a:srgbClr val="EDD493"/>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NCEE power point template">
  <a:themeElements>
    <a:clrScheme name="Custom 1">
      <a:dk1>
        <a:srgbClr val="000000"/>
      </a:dk1>
      <a:lt1>
        <a:srgbClr val="FFFFFF"/>
      </a:lt1>
      <a:dk2>
        <a:srgbClr val="66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Blank Presentatio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NCEE power point template">
  <a:themeElements>
    <a:clrScheme name="Custom 1">
      <a:dk1>
        <a:srgbClr val="000000"/>
      </a:dk1>
      <a:lt1>
        <a:srgbClr val="FFFFFF"/>
      </a:lt1>
      <a:dk2>
        <a:srgbClr val="66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Blank Presentatio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NCEE power point template">
  <a:themeElements>
    <a:clrScheme name="Custom 1">
      <a:dk1>
        <a:srgbClr val="000000"/>
      </a:dk1>
      <a:lt1>
        <a:srgbClr val="FFFFFF"/>
      </a:lt1>
      <a:dk2>
        <a:srgbClr val="66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Blank Presentatio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light_background</Template>
  <TotalTime>0</TotalTime>
  <Words>5564</Words>
  <Application>Microsoft Office PowerPoint</Application>
  <PresentationFormat>On-screen Show (4:3)</PresentationFormat>
  <Paragraphs>353</Paragraphs>
  <Slides>18</Slides>
  <Notes>18</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light_background</vt:lpstr>
      <vt:lpstr>cover_light</vt:lpstr>
      <vt:lpstr>Last slide: author, copyright</vt:lpstr>
      <vt:lpstr>1_light_background</vt:lpstr>
      <vt:lpstr>2_light_background</vt:lpstr>
      <vt:lpstr>NCEE power point template</vt:lpstr>
      <vt:lpstr>1_NCEE power point template</vt:lpstr>
      <vt:lpstr>2_NCEE power point template</vt:lpstr>
      <vt:lpstr>Understanding the Evidence Definitions Used for U. S. Department of Education Programs  Jonathan Jacobson, Ph.D. jonathan.jacobson@ed.gov Senior Research Scientist National Center for Education Evaluation and Regional Assistance (NCEE) Institute of Education Sciences, U. S. Department of Education April 5, 2018</vt:lpstr>
      <vt:lpstr>Learning Goals</vt:lpstr>
      <vt:lpstr>  ED Definitions of “Project Component,”  “Logic Model”, and “Relevant Outcome”  </vt:lpstr>
      <vt:lpstr>Elements of a Project Logic Model (from https://ies.ed.gov/pubsearch/pubsinfo.asp?pubid=REL2014025)</vt:lpstr>
      <vt:lpstr>The Elementary and Secondary Education Act and ED General Administrative Regulations (EDGAR) define “evidence-based” activities, strategies, or interventions  </vt:lpstr>
      <vt:lpstr>Evidence Tiers in ED Law and Regulations  </vt:lpstr>
      <vt:lpstr> Studies that Can Provide Strong Evidence</vt:lpstr>
      <vt:lpstr> Types of Experimental Studies </vt:lpstr>
      <vt:lpstr> Studies that Can Provide Moderate Evidence </vt:lpstr>
      <vt:lpstr> Studies that Can Provide Promising Evidence </vt:lpstr>
      <vt:lpstr> Studies that Can Demonstrate a Rationale </vt:lpstr>
      <vt:lpstr>The Role of the WWC in Identifying Well-Designed and Well-Implemented Experimental Studies and QEDs </vt:lpstr>
      <vt:lpstr>What Works ClearinghouseTM Standards</vt:lpstr>
      <vt:lpstr>The Role of WWC Study Review Protocols</vt:lpstr>
      <vt:lpstr>Individual Studies and Teacher Training Protocols</vt:lpstr>
      <vt:lpstr>Rating a Group Design Study (RCT or QED)</vt:lpstr>
      <vt:lpstr> Online Resources Related to Evidence </vt:lpstr>
      <vt:lpstr>Thank you!   jonathan.jacobson@ed.gov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2018-04-05T22:28:32Z</dcterms:created>
  <dcterms:modified xsi:type="dcterms:W3CDTF">2018-04-05T22:30:31Z</dcterms:modified>
</cp:coreProperties>
</file>