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438" r:id="rId3"/>
    <p:sldId id="432" r:id="rId4"/>
    <p:sldId id="443" r:id="rId5"/>
    <p:sldId id="444" r:id="rId6"/>
    <p:sldId id="451" r:id="rId7"/>
    <p:sldId id="450" r:id="rId8"/>
    <p:sldId id="452" r:id="rId9"/>
    <p:sldId id="455" r:id="rId10"/>
    <p:sldId id="420" r:id="rId11"/>
    <p:sldId id="421" r:id="rId12"/>
    <p:sldId id="456" r:id="rId13"/>
    <p:sldId id="422" r:id="rId14"/>
    <p:sldId id="454" r:id="rId15"/>
    <p:sldId id="299" r:id="rId16"/>
    <p:sldId id="448" r:id="rId17"/>
    <p:sldId id="441" r:id="rId18"/>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Kelly Terpak" initials="KKT" lastIdx="3" clrIdx="3"/>
  <p:cmAuthor id="4" name="Irene Mylonas" initials="IM"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2"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4/20/2018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4/20/2018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going to introduce you the EIR Mid-phase competition priorities, which includes moderate evidence, in this informational recording.  There are separate informational recording for Early-phase and Expansion.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new and relatively untested educational practices, and for their potential to widely influence future research and practice.  The field-initiated option is not intended to support tried and true practices that are already common, nor is it meant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 -- Promoting Science, Technology, Engineering, or Math education, with a particular focus on computer science.  </a:t>
            </a:r>
            <a:r>
              <a:rPr lang="en-US" dirty="0" smtClean="0"/>
              <a:t>If you choose</a:t>
            </a:r>
            <a:r>
              <a:rPr lang="en-US" baseline="0" dirty="0" smtClean="0"/>
              <a:t> to address this priority, please note that you must increase access to STEM coursework, including computer science, and hands-on learning opportunities, such as through expanded course offerings, dual-enrollment, high-quality online coursework, or other innovative delivery mechanisms.</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Not all STEM projects will meet this priority.</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 applications.</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  This definition does not include using the computer for everyday activities such as browsing the internet, or using common software programs like word processing or spreadsheets.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Remember, you </a:t>
            </a:r>
            <a:r>
              <a:rPr lang="en-US" sz="1200" u="sng" baseline="0" dirty="0" smtClean="0"/>
              <a:t>must</a:t>
            </a:r>
            <a:r>
              <a:rPr lang="en-US" sz="1200" baseline="0" dirty="0" smtClean="0"/>
              <a:t> address both absolute priority 1 and your choice of either absolute priority 2 or 3.   But you also have the option to address one, both, or neither of our two invitational priorities: either personalized learning or early learning and cognitive development.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U</a:t>
            </a:r>
            <a:r>
              <a:rPr lang="en-US" sz="1200" dirty="0" smtClean="0"/>
              <a:t>nder 34 CFR.105(c)(1) we do not give an application that meets an invitational priority a competitive or absolute preference over other applications.  In other words, it’s optional whether</a:t>
            </a:r>
            <a:r>
              <a:rPr lang="en-US" sz="1200" baseline="0" dirty="0" smtClean="0"/>
              <a:t> you wish to address an invitational priority, and if you do, it will not give you a competitive advantage over other applications.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The first invitational priority is personalized</a:t>
            </a:r>
            <a:r>
              <a:rPr lang="en-US" sz="1200" baseline="0" dirty="0" smtClean="0"/>
              <a:t> learning.   Under this pr</a:t>
            </a:r>
            <a:r>
              <a:rPr lang="en-US" sz="1200" dirty="0" smtClean="0"/>
              <a:t>iority,</a:t>
            </a:r>
            <a:r>
              <a:rPr lang="en-US" sz="1200" baseline="0" dirty="0" smtClean="0"/>
              <a:t> EIR wishes to s</a:t>
            </a:r>
            <a:r>
              <a:rPr lang="en-US" sz="1200" dirty="0" smtClean="0"/>
              <a:t>upport educators in creating learning opportunities that may be tailored to fit the needs of individual students.  In personalized learning environments, the pace, location and delivery method of education may vary based on individual student interests and needs.  Personalized learning approaches recognize that there are multiple pathways through which students can develop and demonstrate the academic competencies and non-cognitive dispositions aligned to college- and career-ready standards and that students will attain these competencies at different points in time.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dirty="0" smtClean="0"/>
              <a:t>Examples of personalized learning instructional approaches include dynamic student groupings, student-driven projects, and the use of adaptive technologies such as digital curriculum for both acceleration and to target gaps in student learning.  Data from instructional approaches and tools and from aligned learning management systems are used to provide ongoing feedback about student progress to educators, students and their families and to adjust learning strategies in real-time.</a:t>
            </a:r>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aseline="0" dirty="0" smtClean="0"/>
              <a:t>Because of its length, the full text of this priority is not shown here, so you should read it carefully in the notice inviting applications.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The second</a:t>
            </a:r>
            <a:r>
              <a:rPr lang="en-US" baseline="0" dirty="0" smtClean="0"/>
              <a:t> </a:t>
            </a:r>
            <a:r>
              <a:rPr lang="en-US" dirty="0" smtClean="0"/>
              <a:t>Invitational Priority is</a:t>
            </a:r>
            <a:r>
              <a:rPr lang="en-US" baseline="0" dirty="0" smtClean="0"/>
              <a:t> Ear</a:t>
            </a:r>
            <a:r>
              <a:rPr lang="en-US" dirty="0" smtClean="0"/>
              <a:t>ly Learning and Cognitive Development.</a:t>
            </a:r>
          </a:p>
          <a:p>
            <a:r>
              <a:rPr lang="en-US" dirty="0" smtClean="0"/>
              <a:t>	</a:t>
            </a:r>
          </a:p>
          <a:p>
            <a:r>
              <a:rPr lang="en-US" dirty="0" smtClean="0"/>
              <a:t>Under this priority, </a:t>
            </a:r>
            <a:r>
              <a:rPr lang="en-US" baseline="0" dirty="0" smtClean="0"/>
              <a:t> the</a:t>
            </a:r>
            <a:r>
              <a:rPr lang="en-US" dirty="0" smtClean="0"/>
              <a:t> Department is especially interested in projects that improve early learning and cognitive development outcomes through neuroscience-based and scientifically validated interventions.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198694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some reminders.</a:t>
            </a:r>
            <a:r>
              <a:rPr lang="en-US" baseline="0" dirty="0" smtClean="0"/>
              <a:t>  Regardless of the priorities you address, you must target high-need students, which we discuss further in the matching and other requirements informational recording.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Mid-phase grants are encouraged</a:t>
            </a:r>
            <a:r>
              <a:rPr lang="en-US" baseline="0" dirty="0" smtClean="0"/>
              <a:t> </a:t>
            </a:r>
            <a:r>
              <a:rPr lang="en-US" dirty="0" smtClean="0"/>
              <a:t>to support scaling of projects to the regional level or to the national level (as defined in the notice).</a:t>
            </a:r>
          </a:p>
          <a:p>
            <a:endParaRPr lang="en-US" dirty="0" smtClean="0"/>
          </a:p>
          <a:p>
            <a:r>
              <a:rPr lang="en-US" dirty="0" smtClean="0"/>
              <a:t>At</a:t>
            </a:r>
            <a:r>
              <a:rPr lang="en-US" baseline="0" dirty="0" smtClean="0"/>
              <a:t> the regional level, grants should serve a variety of communities in a state or multiple states, serve different student groups, and if it is an LEA-based project, must serve students in more than one LEA.</a:t>
            </a:r>
          </a:p>
          <a:p>
            <a:endParaRPr lang="en-US" baseline="0" dirty="0" smtClean="0"/>
          </a:p>
          <a:p>
            <a:r>
              <a:rPr lang="en-US" baseline="0" dirty="0" smtClean="0"/>
              <a:t>At the national level, grants should serve a wide variety of communities and serve different student groups.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2789265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Mid-phase priorities.  If you have additional questions, please consult the notice inviting applications for the competition.</a:t>
            </a:r>
          </a:p>
          <a:p>
            <a:endParaRPr lang="en-US" baseline="0" dirty="0" smtClean="0"/>
          </a:p>
          <a:p>
            <a:r>
              <a:rPr lang="en-US" baseline="0" dirty="0" smtClean="0"/>
              <a:t>We hope this information has been helpful </a:t>
            </a:r>
            <a:r>
              <a:rPr lang="en-US" baseline="0" smtClean="0"/>
              <a:t>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Moderate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69196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371596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1"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cite either a specific recommendation from a WWC practice guide, a WWC intervention report, or a publicly available, original study of the effectiveness of a component of your proposed project on a student outcome or other relevant outcome.</a:t>
            </a:r>
          </a:p>
          <a:p>
            <a:endParaRPr lang="en-US" dirty="0" smtClean="0"/>
          </a:p>
          <a:p>
            <a:r>
              <a:rPr lang="en-US" dirty="0" smtClean="0"/>
              <a:t>If</a:t>
            </a:r>
            <a:r>
              <a:rPr lang="en-US" baseline="0" dirty="0" smtClean="0"/>
              <a:t> citing individual studies, a</a:t>
            </a:r>
            <a:r>
              <a:rPr lang="en-US" dirty="0" smtClean="0"/>
              <a:t>n applicant must identify up to two study citations to be reviewed against the What Works Clearinghouse (WWC) Handbook for the purposes of meeting moderate evidence (as defined in the notice).  The studies may have been conducted by the applicant or by a third party.  </a:t>
            </a:r>
          </a:p>
          <a:p>
            <a:endParaRPr lang="en-US" dirty="0" smtClean="0"/>
          </a:p>
          <a:p>
            <a:r>
              <a:rPr lang="en-US" dirty="0" smtClean="0"/>
              <a:t>An applicant should clearly identify these citations in the Evidence form</a:t>
            </a:r>
            <a:r>
              <a:rPr lang="en-US" baseline="0" dirty="0" smtClean="0"/>
              <a:t> that is included in the EIR Mid-phase application package.</a:t>
            </a:r>
            <a:endParaRPr lang="en-US" dirty="0" smtClean="0"/>
          </a:p>
          <a:p>
            <a:endParaRPr lang="en-US" dirty="0" smtClean="0"/>
          </a:p>
          <a:p>
            <a:r>
              <a:rPr lang="en-US" dirty="0" smtClean="0"/>
              <a:t>The Department will not review a study citation that an applicant fails to clearly identify for review.  In addition to including up to two study citations, applicants must include in the form a description of:  (1) the positive student outcomes they intend to replicate under their Mid-phase grant and how the characteristics of students in the study citations and the positive student outcomes correspond with the characteristics of the high-need students to be served under the Mid-phase grant; (2) the correspondence of practice(s) the applicant plans to implement with the practice(s) cited in the studies; and (3) the intended student outcomes that the practice(s) attempts to impact.     </a:t>
            </a:r>
          </a:p>
          <a:p>
            <a:r>
              <a:rPr lang="en-US" dirty="0" smtClean="0"/>
              <a:t>   </a:t>
            </a:r>
          </a:p>
          <a:p>
            <a:r>
              <a:rPr lang="en-US" dirty="0" smtClean="0"/>
              <a:t>An applicant must ensure that all evidence is available to the Department from publicly available sources and provide links or other guidance indicating where it is available.  If the Department determines that an applicant has provided insufficient information, the applicant will not have an opportunity to provide additional information at a later time.  However, if the WWC determines that a study does not provide enough information on key aspects of the study design, such as sample attrition or equivalence of intervention and comparison groups, the WWC will submit a query to the study author(s) to gather information for use in determining a study rating.  Authors are asked to respond to queries within 10 business days.  Should the author query remain incomplete within 14 days of the initial contact to the study author(s), the study will be deemed ineligible under the grant competition.  After the grant competition closes, the WWC will continue to include responses to author queries and will make updates to study reviews as necessary, but no additional information will be taken into account after the competition closes and the initial timeline established for response to an author query passes.</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53760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screen shot of the Evidence form that a Mid-phase</a:t>
            </a:r>
            <a:r>
              <a:rPr lang="en-US" baseline="0" dirty="0" smtClean="0"/>
              <a:t> applicant is required to complete and submit with its application.</a:t>
            </a:r>
            <a:endParaRPr lang="en-US" dirty="0" smtClean="0"/>
          </a:p>
          <a:p>
            <a:endParaRPr lang="en-US" dirty="0" smtClean="0"/>
          </a:p>
          <a:p>
            <a:r>
              <a:rPr lang="en-US" dirty="0" smtClean="0"/>
              <a:t>When completing the form, don’t forget to check “moderate evidence.”</a:t>
            </a:r>
          </a:p>
          <a:p>
            <a:endParaRPr lang="en-US" dirty="0" smtClean="0"/>
          </a:p>
          <a:p>
            <a:r>
              <a:rPr lang="en-US" dirty="0" smtClean="0"/>
              <a:t>Also, please remember that you</a:t>
            </a:r>
            <a:r>
              <a:rPr lang="en-US" baseline="0" dirty="0" smtClean="0"/>
              <a:t> must identify </a:t>
            </a:r>
            <a:r>
              <a:rPr lang="en-US" sz="1200" kern="1200" dirty="0" smtClean="0">
                <a:solidFill>
                  <a:schemeClr val="tx1"/>
                </a:solidFill>
                <a:effectLst/>
                <a:latin typeface="+mn-lt"/>
                <a:ea typeface="+mn-ea"/>
                <a:cs typeface="+mn-cs"/>
              </a:rPr>
              <a:t>a specific recommendation from a WWC practice guide, a WWC intervention report,</a:t>
            </a:r>
            <a:r>
              <a:rPr lang="en-US" sz="1200" kern="1200" baseline="0" dirty="0" smtClean="0">
                <a:solidFill>
                  <a:schemeClr val="tx1"/>
                </a:solidFill>
                <a:effectLst/>
                <a:latin typeface="+mn-lt"/>
                <a:ea typeface="+mn-ea"/>
                <a:cs typeface="+mn-cs"/>
              </a:rPr>
              <a:t> or</a:t>
            </a:r>
            <a:r>
              <a:rPr lang="en-US" baseline="0" dirty="0" smtClean="0"/>
              <a:t> up to 2 publicly available study citations.  For each, you need to identify the relevant findings and demonstrate that they overlap with the populations or settings proposed in your application. </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149539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this slide</a:t>
            </a:r>
            <a:r>
              <a:rPr lang="en-US" baseline="0" dirty="0" smtClean="0"/>
              <a:t> as a caution and a reminder.  It would be a shame to go through all the work of preparing an application if you are not sure whether your study citations actually meet the moderate evidence requirement.</a:t>
            </a:r>
          </a:p>
          <a:p>
            <a:endParaRPr lang="en-US" baseline="0" dirty="0" smtClean="0"/>
          </a:p>
          <a:p>
            <a:r>
              <a:rPr lang="en-US" baseline="0" dirty="0" smtClean="0"/>
              <a:t>Consequently, we recommend that you check again now to make sure they do or have the potential to do so, and to seek the advice of an expert evaluator to help you if you don’t have this expertise yourself.</a:t>
            </a:r>
          </a:p>
          <a:p>
            <a:endParaRPr lang="en-US" baseline="0" dirty="0" smtClean="0"/>
          </a:p>
          <a:p>
            <a:r>
              <a:rPr lang="en-US" baseline="0" dirty="0" smtClean="0"/>
              <a:t>(Read slide)</a:t>
            </a:r>
          </a:p>
          <a:p>
            <a:endParaRPr lang="en-US" baseline="0" dirty="0" smtClean="0"/>
          </a:p>
          <a:p>
            <a:r>
              <a:rPr lang="en-US" baseline="0" dirty="0" smtClean="0"/>
              <a:t>In addition, the Institute of Education Sciences has put together a more detailed informational recording on moderate evidence that we have posted as a resource on the EIR program website.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Now let’s return to the chart that we</a:t>
            </a:r>
            <a:r>
              <a:rPr lang="en-US" baseline="0" dirty="0" smtClean="0"/>
              <a:t> started with.  In addition to addressing the first absolute priority, Moderate Evidence, you must select either Absolute Priority 2 or Absolute Priority 3 and clearly identify in the abstract and project narrative which of the two options you have selected.   As we continue the informational recording, we’ll tell you more about each of these priorities.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3423328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ies.ed.gov/ncee/Ww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Mid-phase priorities and Evidence Requirement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ABSOLUTE Priority 2:</a:t>
            </a:r>
            <a:br>
              <a:rPr lang="en-US" dirty="0" smtClean="0"/>
            </a:br>
            <a:r>
              <a:rPr lang="en-US" dirty="0" smtClean="0"/>
              <a:t>Field-initiated innovations -- General</a:t>
            </a:r>
            <a:endParaRPr lang="en-US" dirty="0"/>
          </a:p>
        </p:txBody>
      </p:sp>
      <p:sp>
        <p:nvSpPr>
          <p:cNvPr id="3" name="Content Placeholder 2"/>
          <p:cNvSpPr>
            <a:spLocks noGrp="1"/>
          </p:cNvSpPr>
          <p:nvPr>
            <p:ph idx="1"/>
          </p:nvPr>
        </p:nvSpPr>
        <p:spPr>
          <a:xfrm>
            <a:off x="457200" y="1981200"/>
            <a:ext cx="8229600" cy="3763963"/>
          </a:xfrm>
        </p:spPr>
        <p:txBody>
          <a:bodyPr/>
          <a:lstStyle/>
          <a:p>
            <a:pPr marL="228600" indent="0">
              <a:buNone/>
            </a:pPr>
            <a:r>
              <a:rPr lang="en-US" sz="3200" dirty="0" smtClean="0"/>
              <a:t>Under </a:t>
            </a:r>
            <a:r>
              <a:rPr lang="en-US" sz="3200" dirty="0"/>
              <a:t>the priority, we provide funding to projects that are designed to create, develop, implement, replicate, or take to scale entrepreneurial, evidence-based, field-initiated innovations to improve student achievement and attainment for  high-need students.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Mid-PHASE Absolute Priority 3: </a:t>
            </a:r>
            <a:br>
              <a:rPr lang="en-US" dirty="0" smtClean="0"/>
            </a:br>
            <a:r>
              <a:rPr lang="en-US" sz="2800" dirty="0" smtClean="0"/>
              <a:t>field-initiated innovations -- Promoting STEM education, with particular focus on computer Science</a:t>
            </a:r>
            <a:endParaRPr lang="en-US" sz="2800" dirty="0"/>
          </a:p>
        </p:txBody>
      </p:sp>
      <p:sp>
        <p:nvSpPr>
          <p:cNvPr id="3" name="Content Placeholder 2"/>
          <p:cNvSpPr>
            <a:spLocks noGrp="1"/>
          </p:cNvSpPr>
          <p:nvPr>
            <p:ph idx="1"/>
          </p:nvPr>
        </p:nvSpPr>
        <p:spPr>
          <a:xfrm>
            <a:off x="457200" y="2057400"/>
            <a:ext cx="8382000" cy="3886200"/>
          </a:xfrm>
        </p:spPr>
        <p:txBody>
          <a:bodyPr/>
          <a:lstStyle/>
          <a:p>
            <a:pPr marL="228600" indent="0">
              <a:buNone/>
            </a:pPr>
            <a:r>
              <a:rPr lang="en-US" sz="2800" dirty="0" smtClean="0"/>
              <a:t>Projects </a:t>
            </a:r>
            <a:r>
              <a:rPr lang="en-US" sz="2800" dirty="0"/>
              <a:t>designed to improve student achievement or other educational outcomes in one or more of the following areas:  science, technology, engineering, math, or computer science (as defined in </a:t>
            </a:r>
            <a:r>
              <a:rPr lang="en-US" sz="2800" dirty="0" smtClean="0"/>
              <a:t>the </a:t>
            </a:r>
            <a:r>
              <a:rPr lang="en-US" sz="2800" dirty="0"/>
              <a:t>notice).  These projects must address the following </a:t>
            </a:r>
            <a:r>
              <a:rPr lang="en-US" sz="2800" dirty="0" smtClean="0"/>
              <a:t>priority area: </a:t>
            </a:r>
            <a:endParaRPr lang="en-US" sz="2800" dirty="0"/>
          </a:p>
          <a:p>
            <a:pPr marL="228600" indent="0">
              <a:buNone/>
            </a:pPr>
            <a:r>
              <a:rPr lang="en-US" sz="2800" dirty="0" smtClean="0"/>
              <a:t>Increasing </a:t>
            </a:r>
            <a:r>
              <a:rPr lang="en-US" sz="2800" dirty="0"/>
              <a:t>access to STEM coursework, including computer science, and hands-on learning opportunities, such as through expanded course offerings, dual-enrollment, high-quality online coursework, or other innovative delivery mechanisms.</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17284812"/>
              </p:ext>
            </p:extLst>
          </p:nvPr>
        </p:nvGraphicFramePr>
        <p:xfrm>
          <a:off x="228600" y="990600"/>
          <a:ext cx="8686800" cy="5751923"/>
        </p:xfrm>
        <a:graphic>
          <a:graphicData uri="http://schemas.openxmlformats.org/drawingml/2006/table">
            <a:tbl>
              <a:tblPr firstRow="1" firstCol="1" bandRow="1"/>
              <a:tblGrid>
                <a:gridCol w="2438400"/>
                <a:gridCol w="3657600"/>
                <a:gridCol w="2590800"/>
              </a:tblGrid>
              <a:tr h="15914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 select</a:t>
                      </a:r>
                      <a:r>
                        <a:rPr lang="en-US" sz="2400" b="1" baseline="0" dirty="0" smtClean="0">
                          <a:solidFill>
                            <a:schemeClr val="bg1"/>
                          </a:solidFill>
                          <a:effectLst/>
                          <a:latin typeface="+mn-lt"/>
                          <a:ea typeface="Calibri"/>
                          <a:cs typeface="Times New Roman"/>
                        </a:rPr>
                        <a: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70797">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5162">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a:t>
                      </a:r>
                      <a:r>
                        <a:rPr lang="en-US" sz="2200" baseline="0" dirty="0" smtClean="0">
                          <a:effectLst/>
                          <a:latin typeface="+mn-lt"/>
                          <a:ea typeface="Calibri"/>
                          <a:cs typeface="Times New Roman"/>
                        </a:rPr>
                        <a:t>-Initiated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05595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4782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354565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Invitational PRIORITY 1: </a:t>
            </a:r>
            <a:br>
              <a:rPr lang="en-US" dirty="0" smtClean="0"/>
            </a:br>
            <a:r>
              <a:rPr lang="en-US" dirty="0" smtClean="0"/>
              <a:t>Personalized learning</a:t>
            </a:r>
            <a:endParaRPr lang="en-US" dirty="0"/>
          </a:p>
        </p:txBody>
      </p:sp>
      <p:sp>
        <p:nvSpPr>
          <p:cNvPr id="3" name="Content Placeholder 2"/>
          <p:cNvSpPr>
            <a:spLocks noGrp="1"/>
          </p:cNvSpPr>
          <p:nvPr>
            <p:ph idx="1"/>
          </p:nvPr>
        </p:nvSpPr>
        <p:spPr>
          <a:xfrm>
            <a:off x="457200" y="1600200"/>
            <a:ext cx="8229600" cy="4144963"/>
          </a:xfrm>
        </p:spPr>
        <p:txBody>
          <a:bodyPr/>
          <a:lstStyle/>
          <a:p>
            <a:pPr marL="514350" indent="-285750">
              <a:buFont typeface="Arial" panose="020B0604020202020204" pitchFamily="34" charset="0"/>
              <a:buChar char="•"/>
            </a:pPr>
            <a:r>
              <a:rPr lang="en-US" sz="2800" dirty="0" smtClean="0"/>
              <a:t>Supports learning tailored to the needs of individual students</a:t>
            </a:r>
          </a:p>
          <a:p>
            <a:pPr marL="514350" indent="-285750">
              <a:buFont typeface="Arial" panose="020B0604020202020204" pitchFamily="34" charset="0"/>
              <a:buChar char="•"/>
            </a:pPr>
            <a:r>
              <a:rPr lang="en-US" sz="2800" dirty="0" smtClean="0"/>
              <a:t>Pace, location, and delivery may vary based on student needs/interests</a:t>
            </a:r>
          </a:p>
          <a:p>
            <a:pPr marL="514350" indent="-285750">
              <a:buFont typeface="Arial" panose="020B0604020202020204" pitchFamily="34" charset="0"/>
              <a:buChar char="•"/>
            </a:pPr>
            <a:r>
              <a:rPr lang="en-US" sz="2800" dirty="0" smtClean="0"/>
              <a:t>Promotes multiple pathways to develop and demonstrate academic competencies  aligned to college and career-ready standards</a:t>
            </a:r>
          </a:p>
          <a:p>
            <a:pPr marL="514350" indent="-285750">
              <a:buFont typeface="Arial" panose="020B0604020202020204" pitchFamily="34" charset="0"/>
              <a:buChar char="•"/>
            </a:pPr>
            <a:r>
              <a:rPr lang="en-US" sz="2800" dirty="0" smtClean="0"/>
              <a:t>Assumes students will attain competencies at different points in time</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2063560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Invitational PRIORITY 2: Early learning and cognitive development</a:t>
            </a:r>
            <a:br>
              <a:rPr lang="en-US" dirty="0" smtClean="0"/>
            </a:br>
            <a:endParaRPr lang="en-US" dirty="0"/>
          </a:p>
        </p:txBody>
      </p:sp>
      <p:sp>
        <p:nvSpPr>
          <p:cNvPr id="3" name="Content Placeholder 2"/>
          <p:cNvSpPr>
            <a:spLocks noGrp="1"/>
          </p:cNvSpPr>
          <p:nvPr>
            <p:ph idx="1"/>
          </p:nvPr>
        </p:nvSpPr>
        <p:spPr>
          <a:xfrm>
            <a:off x="457200" y="1905000"/>
            <a:ext cx="8229600" cy="3840163"/>
          </a:xfrm>
        </p:spPr>
        <p:txBody>
          <a:bodyPr/>
          <a:lstStyle/>
          <a:p>
            <a:pPr marL="514350" indent="-285750">
              <a:buFont typeface="Arial" panose="020B0604020202020204" pitchFamily="34" charset="0"/>
              <a:buChar char="•"/>
            </a:pPr>
            <a:r>
              <a:rPr lang="en-US" sz="2800" dirty="0" smtClean="0"/>
              <a:t>Improve early learning and cognitive development outcomes through neuroscience-based and scientifically validated interventions.</a:t>
            </a:r>
            <a:endParaRPr lang="en-US" sz="28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Tree>
    <p:extLst>
      <p:ext uri="{BB962C8B-B14F-4D97-AF65-F5344CB8AC3E}">
        <p14:creationId xmlns:p14="http://schemas.microsoft.com/office/powerpoint/2010/main" val="259132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700" dirty="0" smtClean="0"/>
              <a:t>All applicants </a:t>
            </a:r>
            <a:r>
              <a:rPr lang="en-US" sz="2700" u="sng" dirty="0" smtClean="0"/>
              <a:t>must</a:t>
            </a:r>
            <a:r>
              <a:rPr lang="en-US" sz="2700" dirty="0" smtClean="0"/>
              <a:t> target high-need students.</a:t>
            </a:r>
          </a:p>
          <a:p>
            <a:r>
              <a:rPr lang="en-US" sz="2700" dirty="0" smtClean="0"/>
              <a:t>Applicants may select one or more particular groups of high-need students to focus on in their projects.</a:t>
            </a:r>
          </a:p>
          <a:p>
            <a:r>
              <a:rPr lang="en-US" sz="2700" dirty="0" smtClean="0"/>
              <a:t>Not all students served in a project must be high need; but it must be a primary focus. </a:t>
            </a:r>
            <a:endParaRPr lang="en-US" sz="2700"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mid-phase Grantees are Encouraged to Scale to a regional or national level</a:t>
            </a:r>
            <a:endParaRPr lang="en-US" dirty="0"/>
          </a:p>
        </p:txBody>
      </p:sp>
      <p:sp>
        <p:nvSpPr>
          <p:cNvPr id="3" name="Content Placeholder 2"/>
          <p:cNvSpPr>
            <a:spLocks noGrp="1"/>
          </p:cNvSpPr>
          <p:nvPr>
            <p:ph idx="1"/>
          </p:nvPr>
        </p:nvSpPr>
        <p:spPr>
          <a:xfrm>
            <a:off x="457200" y="2057400"/>
            <a:ext cx="8229600" cy="4038600"/>
          </a:xfrm>
        </p:spPr>
        <p:txBody>
          <a:bodyPr/>
          <a:lstStyle/>
          <a:p>
            <a:r>
              <a:rPr lang="en-US" dirty="0" smtClean="0"/>
              <a:t>Regional (see definition in the notice inviting applications):</a:t>
            </a:r>
          </a:p>
          <a:p>
            <a:pPr lvl="1"/>
            <a:r>
              <a:rPr lang="en-US" sz="2400" dirty="0" smtClean="0"/>
              <a:t>Serve a variety of communities in a state or multiple states</a:t>
            </a:r>
          </a:p>
          <a:p>
            <a:pPr lvl="1"/>
            <a:r>
              <a:rPr lang="en-US" sz="2400" dirty="0" smtClean="0"/>
              <a:t>Serve different student groups</a:t>
            </a:r>
          </a:p>
          <a:p>
            <a:pPr lvl="1"/>
            <a:r>
              <a:rPr lang="en-US" sz="2400" dirty="0" smtClean="0"/>
              <a:t>If an LEA-based project, must serve students in more than one LEA</a:t>
            </a:r>
            <a:endParaRPr lang="en-US" sz="2400" dirty="0"/>
          </a:p>
          <a:p>
            <a:pPr marL="274320" indent="0">
              <a:buNone/>
            </a:pPr>
            <a:endParaRPr lang="en-US" dirty="0" smtClean="0"/>
          </a:p>
          <a:p>
            <a:r>
              <a:rPr lang="en-US" dirty="0" smtClean="0"/>
              <a:t>National (see definition in the notice inviting applications):</a:t>
            </a:r>
          </a:p>
          <a:p>
            <a:pPr lvl="1"/>
            <a:r>
              <a:rPr lang="en-US" sz="2400" dirty="0" smtClean="0"/>
              <a:t>Serve a wide variety of communities</a:t>
            </a:r>
          </a:p>
          <a:p>
            <a:pPr lvl="1"/>
            <a:r>
              <a:rPr lang="en-US" sz="2400" dirty="0" smtClean="0"/>
              <a:t>Serve different student groups</a:t>
            </a:r>
            <a:endParaRPr lang="en-US" sz="24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16</a:t>
            </a:fld>
            <a:endParaRPr lang="en-US" dirty="0"/>
          </a:p>
        </p:txBody>
      </p:sp>
    </p:spTree>
    <p:extLst>
      <p:ext uri="{BB962C8B-B14F-4D97-AF65-F5344CB8AC3E}">
        <p14:creationId xmlns:p14="http://schemas.microsoft.com/office/powerpoint/2010/main" val="3256568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mid-phase priorities and evidence requirement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20971279"/>
              </p:ext>
            </p:extLst>
          </p:nvPr>
        </p:nvGraphicFramePr>
        <p:xfrm>
          <a:off x="228600" y="990600"/>
          <a:ext cx="8686800" cy="5751923"/>
        </p:xfrm>
        <a:graphic>
          <a:graphicData uri="http://schemas.openxmlformats.org/drawingml/2006/table">
            <a:tbl>
              <a:tblPr firstRow="1" firstCol="1" bandRow="1"/>
              <a:tblGrid>
                <a:gridCol w="2438400"/>
                <a:gridCol w="3657600"/>
                <a:gridCol w="2590800"/>
              </a:tblGrid>
              <a:tr h="15914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 select</a:t>
                      </a:r>
                      <a:r>
                        <a:rPr lang="en-US" sz="2400" b="1" baseline="0" dirty="0" smtClean="0">
                          <a:solidFill>
                            <a:schemeClr val="bg1"/>
                          </a:solidFill>
                          <a:effectLst/>
                          <a:latin typeface="+mn-lt"/>
                          <a:ea typeface="Calibri"/>
                          <a:cs typeface="Times New Roman"/>
                        </a:rPr>
                        <a: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70797">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85162">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05595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4782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a:t>
                      </a:r>
                      <a:r>
                        <a:rPr lang="en-US" sz="2200" baseline="0" dirty="0" smtClean="0">
                          <a:effectLst/>
                          <a:latin typeface="+mn-lt"/>
                          <a:ea typeface="Calibri"/>
                          <a:cs typeface="Times New Roman"/>
                        </a:rPr>
                        <a:t> invitational</a:t>
                      </a:r>
                      <a:r>
                        <a:rPr lang="en-US" sz="2200" dirty="0" smtClean="0">
                          <a:effectLst/>
                          <a:latin typeface="+mn-lt"/>
                          <a:ea typeface="Calibri"/>
                          <a:cs typeface="Times New Roman"/>
                        </a:rPr>
                        <a:t>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endParaRPr lang="en-US" dirty="0"/>
          </a:p>
        </p:txBody>
      </p:sp>
      <p:sp>
        <p:nvSpPr>
          <p:cNvPr id="3" name="Content Placeholder 2"/>
          <p:cNvSpPr>
            <a:spLocks noGrp="1"/>
          </p:cNvSpPr>
          <p:nvPr>
            <p:ph idx="1"/>
          </p:nvPr>
        </p:nvSpPr>
        <p:spPr>
          <a:xfrm>
            <a:off x="457200" y="1676400"/>
            <a:ext cx="8229600" cy="4068763"/>
          </a:xfrm>
        </p:spPr>
        <p:txBody>
          <a:bodyPr/>
          <a:lstStyle/>
          <a:p>
            <a:pPr marL="228600" indent="0">
              <a:buNone/>
            </a:pPr>
            <a:r>
              <a:rPr lang="en-US" sz="3200" dirty="0"/>
              <a:t>Absolute Priority 1--Moderate Evidence.</a:t>
            </a:r>
          </a:p>
          <a:p>
            <a:pPr marL="228600" indent="0">
              <a:buNone/>
            </a:pPr>
            <a:r>
              <a:rPr lang="en-US" sz="3200" dirty="0"/>
              <a:t>Under this priority, we provide funding to projects supported by moderate evidence.</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MODERATE Evidence? (1 of 2)</a:t>
            </a:r>
            <a:endParaRPr lang="en-US" dirty="0"/>
          </a:p>
        </p:txBody>
      </p:sp>
      <p:sp>
        <p:nvSpPr>
          <p:cNvPr id="3" name="Content Placeholder 2"/>
          <p:cNvSpPr>
            <a:spLocks noGrp="1"/>
          </p:cNvSpPr>
          <p:nvPr>
            <p:ph idx="1"/>
          </p:nvPr>
        </p:nvSpPr>
        <p:spPr>
          <a:xfrm>
            <a:off x="457200" y="990600"/>
            <a:ext cx="8229600" cy="5257800"/>
          </a:xfrm>
        </p:spPr>
        <p:txBody>
          <a:bodyPr/>
          <a:lstStyle/>
          <a:p>
            <a:pPr marL="274320" indent="0">
              <a:buNone/>
            </a:pPr>
            <a:r>
              <a:rPr lang="en-US" sz="1800" dirty="0"/>
              <a:t>Moderate evidence means that there is evidence of effectiveness of a key project component in improving a relevant outcome (as defined in this notice) for a sample that overlaps with the populations or settings proposed to receive that component, based on a relevant finding from one of the following:</a:t>
            </a:r>
          </a:p>
          <a:p>
            <a:pPr marL="274320" indent="0">
              <a:buNone/>
            </a:pPr>
            <a:r>
              <a:rPr lang="en-US" sz="1800" dirty="0" smtClean="0"/>
              <a:t>(</a:t>
            </a:r>
            <a:r>
              <a:rPr lang="en-US" sz="1800" dirty="0" err="1" smtClean="0"/>
              <a:t>i</a:t>
            </a:r>
            <a:r>
              <a:rPr lang="en-US" sz="1800" dirty="0" smtClean="0"/>
              <a:t>) A </a:t>
            </a:r>
            <a:r>
              <a:rPr lang="en-US" sz="1800" dirty="0"/>
              <a:t>practice guide prepared by the WWC using version 2.1 or 3.0 of the WWC Handbook reporting a “strong evidence base” or “moderate evidence base” for the corresponding practice guide recommendation; </a:t>
            </a:r>
            <a:endParaRPr lang="en-US" sz="1800" dirty="0" smtClean="0"/>
          </a:p>
          <a:p>
            <a:pPr marL="274320" indent="0">
              <a:buNone/>
            </a:pPr>
            <a:r>
              <a:rPr lang="en-US" sz="1800" dirty="0" smtClean="0"/>
              <a:t>(</a:t>
            </a:r>
            <a:r>
              <a:rPr lang="en-US" sz="1800" dirty="0"/>
              <a:t>ii)  An intervention report prepared by the WWC using version 2.1 or 3.0 of the WWC Handbook reporting a “positive effect” or “potentially positive effect” on a relevant outcome based on a “medium to large” extent of evidence, with no reporting of a “negative effect” or “potentially negative effect” on a relevant outcome; </a:t>
            </a:r>
            <a:r>
              <a:rPr lang="en-US" sz="1800" u="sng" dirty="0"/>
              <a:t>or</a:t>
            </a:r>
          </a:p>
          <a:p>
            <a:pPr marL="274320" indent="0">
              <a:buNone/>
            </a:pPr>
            <a:r>
              <a:rPr lang="en-US" sz="1800" dirty="0" smtClean="0"/>
              <a:t>(</a:t>
            </a:r>
            <a:r>
              <a:rPr lang="en-US" sz="1800" dirty="0"/>
              <a:t>iii)  A single experimental study (as defined in this notice) or quasi-experimental design study (as defined in this notice) reviewed and reported by the WWC using version 2.1 or 3.0 of the WWC Handbook, or otherwise assessed by the Department using version 3.0 of the WWC Handbook, as appropriate</a:t>
            </a:r>
          </a:p>
          <a:p>
            <a:pPr marL="274320" indent="0">
              <a:buNone/>
            </a:pPr>
            <a:r>
              <a:rPr lang="en-US" sz="1800" dirty="0" smtClean="0"/>
              <a:t>							and….</a:t>
            </a:r>
          </a:p>
          <a:p>
            <a:pPr marL="274320" indent="0">
              <a:buNone/>
            </a:pPr>
            <a:r>
              <a:rPr lang="en-US" sz="1800" dirty="0" smtClean="0"/>
              <a:t>(continued</a:t>
            </a:r>
            <a:r>
              <a:rPr lang="en-US" sz="1800" dirty="0"/>
              <a:t>)</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119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MODERATE Evidence? </a:t>
            </a:r>
            <a:r>
              <a:rPr lang="en-US" dirty="0" smtClean="0"/>
              <a:t>(2 </a:t>
            </a:r>
            <a:r>
              <a:rPr lang="en-US" dirty="0"/>
              <a:t>of 2)</a:t>
            </a:r>
          </a:p>
        </p:txBody>
      </p:sp>
      <p:sp>
        <p:nvSpPr>
          <p:cNvPr id="3" name="Content Placeholder 2"/>
          <p:cNvSpPr>
            <a:spLocks noGrp="1"/>
          </p:cNvSpPr>
          <p:nvPr>
            <p:ph idx="1"/>
          </p:nvPr>
        </p:nvSpPr>
        <p:spPr>
          <a:xfrm>
            <a:off x="457200" y="990600"/>
            <a:ext cx="8229600" cy="5502275"/>
          </a:xfrm>
        </p:spPr>
        <p:txBody>
          <a:bodyPr/>
          <a:lstStyle/>
          <a:p>
            <a:pPr marL="274320" indent="0">
              <a:buNone/>
            </a:pPr>
            <a:r>
              <a:rPr lang="en-US" dirty="0"/>
              <a:t>and that—</a:t>
            </a:r>
          </a:p>
          <a:p>
            <a:pPr marL="274320" indent="0">
              <a:buNone/>
            </a:pPr>
            <a:r>
              <a:rPr lang="en-US" dirty="0" smtClean="0"/>
              <a:t>(</a:t>
            </a:r>
            <a:r>
              <a:rPr lang="en-US" dirty="0"/>
              <a:t>A)  Meets WWC standards with or without reservations;</a:t>
            </a:r>
          </a:p>
          <a:p>
            <a:pPr marL="274320" indent="0">
              <a:buNone/>
            </a:pPr>
            <a:r>
              <a:rPr lang="en-US" dirty="0" smtClean="0"/>
              <a:t>(</a:t>
            </a:r>
            <a:r>
              <a:rPr lang="en-US" dirty="0"/>
              <a:t>B)  Includes at least one statistically significant and positive (i.e., favorable) effect on a relevant outcome;</a:t>
            </a:r>
          </a:p>
          <a:p>
            <a:pPr marL="274320" indent="0">
              <a:buNone/>
            </a:pPr>
            <a:r>
              <a:rPr lang="en-US" dirty="0" smtClean="0"/>
              <a:t>(</a:t>
            </a:r>
            <a:r>
              <a:rPr lang="en-US" dirty="0"/>
              <a:t>C)  Includes no overriding statistically significant and negative effects on relevant outcomes reported in the study or in a corresponding WWC intervention report prepared under version 2.1 or 3.0 of the WWC Handbook; and</a:t>
            </a:r>
          </a:p>
          <a:p>
            <a:pPr marL="274320" indent="0">
              <a:buNone/>
            </a:pPr>
            <a:r>
              <a:rPr lang="en-US" dirty="0" smtClean="0"/>
              <a:t>(</a:t>
            </a:r>
            <a:r>
              <a:rPr lang="en-US" dirty="0"/>
              <a:t>D)  Is based on a sample from more than one site (e.g., </a:t>
            </a:r>
            <a:r>
              <a:rPr lang="en-US" dirty="0" smtClean="0"/>
              <a:t>States, counties, cities, </a:t>
            </a:r>
            <a:r>
              <a:rPr lang="en-US" dirty="0"/>
              <a:t>school </a:t>
            </a:r>
            <a:r>
              <a:rPr lang="en-US" dirty="0" smtClean="0"/>
              <a:t>districts, </a:t>
            </a:r>
            <a:r>
              <a:rPr lang="en-US" dirty="0"/>
              <a:t>or postsecondary </a:t>
            </a:r>
            <a:r>
              <a:rPr lang="en-US" dirty="0" smtClean="0"/>
              <a:t>campuses) </a:t>
            </a:r>
            <a:r>
              <a:rPr lang="en-US" dirty="0"/>
              <a:t>and includes at least 350 students or other individuals across sites.  Multiple studies of the same project component that each meet requirements in paragraphs (iii)(A), (B), and (C) of this definition may together satisfy this requirement.	</a:t>
            </a:r>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99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demonstrate that you meet moderate evidence?</a:t>
            </a:r>
            <a:endParaRPr lang="en-US" dirty="0"/>
          </a:p>
        </p:txBody>
      </p:sp>
      <p:sp>
        <p:nvSpPr>
          <p:cNvPr id="3" name="Content Placeholder 2"/>
          <p:cNvSpPr>
            <a:spLocks noGrp="1"/>
          </p:cNvSpPr>
          <p:nvPr>
            <p:ph idx="1"/>
          </p:nvPr>
        </p:nvSpPr>
        <p:spPr>
          <a:xfrm>
            <a:off x="457200" y="1447800"/>
            <a:ext cx="8229600" cy="4648200"/>
          </a:xfrm>
        </p:spPr>
        <p:txBody>
          <a:bodyPr/>
          <a:lstStyle/>
          <a:p>
            <a:r>
              <a:rPr lang="en-US" sz="2000" dirty="0"/>
              <a:t>Use the </a:t>
            </a:r>
            <a:r>
              <a:rPr lang="en-US" sz="2000" dirty="0" smtClean="0"/>
              <a:t>Evidence </a:t>
            </a:r>
            <a:r>
              <a:rPr lang="en-US" sz="2000" dirty="0"/>
              <a:t>form that is included in the application package</a:t>
            </a:r>
          </a:p>
          <a:p>
            <a:r>
              <a:rPr lang="en-US" sz="2000" dirty="0"/>
              <a:t>Identify up to </a:t>
            </a:r>
            <a:r>
              <a:rPr lang="en-US" sz="2000" dirty="0" smtClean="0"/>
              <a:t>2 </a:t>
            </a:r>
            <a:r>
              <a:rPr lang="en-US" sz="2000" dirty="0"/>
              <a:t>study citations to be reviewed against the WWC handbook, and for each include a description of: </a:t>
            </a:r>
          </a:p>
          <a:p>
            <a:pPr lvl="1"/>
            <a:r>
              <a:rPr lang="en-US" sz="2000" dirty="0"/>
              <a:t>The positive student outcomes to be replicated, and a description of how the characteristics of the students in the study correspond to those high needs students proposed in the application</a:t>
            </a:r>
          </a:p>
          <a:p>
            <a:pPr lvl="1"/>
            <a:r>
              <a:rPr lang="en-US" sz="2000" dirty="0"/>
              <a:t>how the proposed practices correspond between the study and the proposed application</a:t>
            </a:r>
          </a:p>
          <a:p>
            <a:pPr lvl="1"/>
            <a:r>
              <a:rPr lang="en-US" sz="2000" dirty="0"/>
              <a:t>How the intended student outcomes correspond</a:t>
            </a:r>
          </a:p>
          <a:p>
            <a:r>
              <a:rPr lang="en-US" sz="2000" dirty="0"/>
              <a:t>Citations must refer to publicly available sources (provide links or other guidance)</a:t>
            </a:r>
          </a:p>
          <a:p>
            <a:r>
              <a:rPr lang="en-US" sz="2000" dirty="0"/>
              <a:t>Applicants will not get an opportunity to provide additional information; however, study authors may be asked by the WWC to respond to queries on key aspects of the study design.</a:t>
            </a:r>
          </a:p>
          <a:p>
            <a:endParaRPr lang="en-US" dirty="0" smtClean="0"/>
          </a:p>
          <a:p>
            <a:pPr lvl="1"/>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1835583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563562"/>
          </a:xfrm>
        </p:spPr>
        <p:txBody>
          <a:bodyPr/>
          <a:lstStyle/>
          <a:p>
            <a:r>
              <a:rPr lang="en-US" dirty="0" smtClean="0"/>
              <a:t>Mid-phase evidence Form instructions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pic>
        <p:nvPicPr>
          <p:cNvPr id="1026" name="Picture 2" descr="C:\Users\Kelly.Terpak\Desktop\evidence 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52260"/>
            <a:ext cx="8527186" cy="524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68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Examine </a:t>
            </a:r>
            <a:r>
              <a:rPr lang="en-US" dirty="0"/>
              <a:t>your evidence</a:t>
            </a:r>
          </a:p>
        </p:txBody>
      </p:sp>
      <p:sp>
        <p:nvSpPr>
          <p:cNvPr id="3" name="Content Placeholder 2"/>
          <p:cNvSpPr>
            <a:spLocks noGrp="1"/>
          </p:cNvSpPr>
          <p:nvPr>
            <p:ph idx="1"/>
          </p:nvPr>
        </p:nvSpPr>
        <p:spPr>
          <a:xfrm>
            <a:off x="457200" y="1371600"/>
            <a:ext cx="8229600" cy="5121275"/>
          </a:xfrm>
        </p:spPr>
        <p:txBody>
          <a:bodyPr/>
          <a:lstStyle/>
          <a:p>
            <a:pPr marL="228600" indent="0">
              <a:buNone/>
            </a:pPr>
            <a:r>
              <a:rPr lang="en-US" sz="2100" dirty="0"/>
              <a:t>In reviewing potential studies for the </a:t>
            </a:r>
            <a:r>
              <a:rPr lang="en-US" sz="2100" dirty="0" smtClean="0"/>
              <a:t>moderate </a:t>
            </a:r>
            <a:r>
              <a:rPr lang="en-US" sz="2100" dirty="0"/>
              <a:t>evidence requirement, you should first review the What Works Clearinghouse (</a:t>
            </a:r>
            <a:r>
              <a:rPr lang="en-US" sz="2100" u="sng" dirty="0">
                <a:hlinkClick r:id="rId3"/>
              </a:rPr>
              <a:t>http://ies.ed.gov/ncee/Wwc/</a:t>
            </a:r>
            <a:r>
              <a:rPr lang="en-US" sz="2100" dirty="0"/>
              <a:t>) to determine if the study in question has ever been reviewed.  You should also ask yourself the following questions:</a:t>
            </a:r>
          </a:p>
          <a:p>
            <a:pPr marL="571500" indent="-342900">
              <a:buFont typeface="Arial" panose="020B0604020202020204" pitchFamily="34" charset="0"/>
              <a:buChar char="•"/>
            </a:pPr>
            <a:r>
              <a:rPr lang="en-US" sz="2100" dirty="0"/>
              <a:t>Is it </a:t>
            </a:r>
            <a:r>
              <a:rPr lang="en-US" sz="2100" dirty="0" smtClean="0"/>
              <a:t>a quasi-experimental or </a:t>
            </a:r>
            <a:r>
              <a:rPr lang="en-US" sz="2100" dirty="0"/>
              <a:t>experimental study?</a:t>
            </a:r>
          </a:p>
          <a:p>
            <a:pPr marL="571500" indent="-342900">
              <a:buFont typeface="Arial" panose="020B0604020202020204" pitchFamily="34" charset="0"/>
              <a:buChar char="•"/>
            </a:pPr>
            <a:r>
              <a:rPr lang="en-US" sz="2100" dirty="0"/>
              <a:t>Is there a finding that is relevant to a proposed practice of your project?</a:t>
            </a:r>
          </a:p>
          <a:p>
            <a:pPr marL="571500" indent="-342900">
              <a:buFont typeface="Arial" panose="020B0604020202020204" pitchFamily="34" charset="0"/>
              <a:buChar char="•"/>
            </a:pPr>
            <a:r>
              <a:rPr lang="en-US" sz="2100" dirty="0"/>
              <a:t>Does the cited finding examine the relationship between a practice and a student outcome or other relevant </a:t>
            </a:r>
            <a:r>
              <a:rPr lang="en-US" sz="2100" dirty="0" smtClean="0"/>
              <a:t>outcome?</a:t>
            </a:r>
          </a:p>
          <a:p>
            <a:pPr marL="571500" indent="-342900">
              <a:buFont typeface="Arial" panose="020B0604020202020204" pitchFamily="34" charset="0"/>
              <a:buChar char="•"/>
            </a:pPr>
            <a:r>
              <a:rPr lang="en-US" sz="2100" dirty="0" smtClean="0"/>
              <a:t>Is </a:t>
            </a:r>
            <a:r>
              <a:rPr lang="en-US" sz="2100" dirty="0"/>
              <a:t>the cited finding based on a large sample? </a:t>
            </a:r>
          </a:p>
          <a:p>
            <a:pPr marL="571500" indent="-342900">
              <a:buFont typeface="Arial" panose="020B0604020202020204" pitchFamily="34" charset="0"/>
              <a:buChar char="•"/>
            </a:pPr>
            <a:r>
              <a:rPr lang="en-US" sz="2100" dirty="0"/>
              <a:t>Is the cited finding based on a multi-site sample? </a:t>
            </a:r>
          </a:p>
          <a:p>
            <a:pPr marL="571500" indent="-342900">
              <a:buFont typeface="Arial" panose="020B0604020202020204" pitchFamily="34" charset="0"/>
              <a:buChar char="•"/>
            </a:pPr>
            <a:r>
              <a:rPr lang="en-US" sz="2100" dirty="0"/>
              <a:t>Does the sample for the cited finding overlap with a population </a:t>
            </a:r>
            <a:r>
              <a:rPr lang="en-US" sz="2100" dirty="0" smtClean="0"/>
              <a:t>or </a:t>
            </a:r>
            <a:r>
              <a:rPr lang="en-US" sz="2100" dirty="0"/>
              <a:t>setting for your proposed project?</a:t>
            </a:r>
          </a:p>
          <a:p>
            <a:pPr marL="571500" indent="-342900">
              <a:buFont typeface="Arial" panose="020B0604020202020204" pitchFamily="34" charset="0"/>
              <a:buChar char="•"/>
            </a:pPr>
            <a:r>
              <a:rPr lang="en-US" sz="2100" dirty="0"/>
              <a:t>Is the cited </a:t>
            </a:r>
            <a:r>
              <a:rPr lang="en-US" sz="2100" dirty="0" smtClean="0"/>
              <a:t>finding a statistically </a:t>
            </a:r>
            <a:r>
              <a:rPr lang="en-US" sz="2100" dirty="0"/>
              <a:t>significant and positive effect?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44680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531279321"/>
              </p:ext>
            </p:extLst>
          </p:nvPr>
        </p:nvGraphicFramePr>
        <p:xfrm>
          <a:off x="228600" y="914401"/>
          <a:ext cx="8686800" cy="5691590"/>
        </p:xfrm>
        <a:graphic>
          <a:graphicData uri="http://schemas.openxmlformats.org/drawingml/2006/table">
            <a:tbl>
              <a:tblPr firstRow="1" firstCol="1" bandRow="1"/>
              <a:tblGrid>
                <a:gridCol w="2438400"/>
                <a:gridCol w="3657600"/>
                <a:gridCol w="2590800"/>
              </a:tblGrid>
              <a:tr h="15197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OPTIONAL:</a:t>
                      </a:r>
                    </a:p>
                    <a:p>
                      <a:pPr marL="0" marR="0">
                        <a:spcBef>
                          <a:spcPts val="0"/>
                        </a:spcBef>
                        <a:spcAft>
                          <a:spcPts val="0"/>
                        </a:spcAft>
                      </a:pPr>
                      <a:r>
                        <a:rPr lang="en-US" sz="2400" b="1" dirty="0" smtClean="0">
                          <a:solidFill>
                            <a:schemeClr val="bg1"/>
                          </a:solidFill>
                          <a:effectLst/>
                          <a:latin typeface="+mn-lt"/>
                          <a:ea typeface="Calibri"/>
                          <a:cs typeface="Times New Roman"/>
                        </a:rPr>
                        <a:t>May select one, both, or neither</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800650">
                <a:tc rowSpan="3">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rowSpan="2">
                  <a:txBody>
                    <a:bodyPr/>
                    <a:lstStyle/>
                    <a:p>
                      <a:pPr marL="0" marR="0">
                        <a:spcBef>
                          <a:spcPts val="0"/>
                        </a:spcBef>
                        <a:spcAft>
                          <a:spcPts val="0"/>
                        </a:spcAft>
                      </a:pPr>
                      <a:r>
                        <a:rPr lang="en-US" sz="2200" dirty="0">
                          <a:effectLst/>
                          <a:latin typeface="+mn-lt"/>
                          <a:ea typeface="Calibri"/>
                          <a:cs typeface="Times New Roman"/>
                        </a:rPr>
                        <a:t>Invitational </a:t>
                      </a:r>
                      <a:r>
                        <a:rPr lang="en-US" sz="2200" dirty="0" smtClean="0">
                          <a:effectLst/>
                          <a:latin typeface="+mn-lt"/>
                          <a:ea typeface="Calibri"/>
                          <a:cs typeface="Times New Roman"/>
                        </a:rPr>
                        <a:t>Priority 1:</a:t>
                      </a:r>
                      <a:endParaRPr lang="en-US" sz="2200" dirty="0">
                        <a:effectLst/>
                        <a:latin typeface="+mn-lt"/>
                        <a:ea typeface="Calibri"/>
                        <a:cs typeface="Times New Roman"/>
                      </a:endParaRPr>
                    </a:p>
                    <a:p>
                      <a:pPr marL="0" marR="0">
                        <a:spcBef>
                          <a:spcPts val="0"/>
                        </a:spcBef>
                        <a:spcAft>
                          <a:spcPts val="0"/>
                        </a:spcAft>
                      </a:pPr>
                      <a:r>
                        <a:rPr lang="en-US" sz="2200" dirty="0">
                          <a:effectLst/>
                          <a:latin typeface="+mn-lt"/>
                          <a:ea typeface="Calibri"/>
                          <a:cs typeface="Times New Roman"/>
                        </a:rPr>
                        <a:t>Personalized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296206">
                <a:tc vMerge="1">
                  <a:txBody>
                    <a:bodyPr/>
                    <a:lstStyle/>
                    <a:p>
                      <a:endParaRPr lang="en-US"/>
                    </a:p>
                  </a:txBody>
                  <a:tcPr/>
                </a:tc>
                <a:tc rowSpan="2">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 Innovations – Promoting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vMerge="1">
                  <a:txBody>
                    <a:bodyPr/>
                    <a:lstStyle/>
                    <a:p>
                      <a:endParaRPr lang="en-US"/>
                    </a:p>
                  </a:txBody>
                  <a:tcPr/>
                </a:tc>
              </a:tr>
              <a:tr h="1393061">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Invitational Priority 2: Early Learning and Cognitive Development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4767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2200" dirty="0">
                          <a:effectLst/>
                          <a:latin typeface="+mn-lt"/>
                          <a:ea typeface="Calibri"/>
                          <a:cs typeface="Times New Roman"/>
                        </a:rPr>
                        <a:t>Note: No extra points will be awarded for addressing </a:t>
                      </a:r>
                      <a:r>
                        <a:rPr lang="en-US" sz="2200" dirty="0" smtClean="0">
                          <a:effectLst/>
                          <a:latin typeface="+mn-lt"/>
                          <a:ea typeface="Calibri"/>
                          <a:cs typeface="Times New Roman"/>
                        </a:rPr>
                        <a:t>these invitational priorities.</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607610586"/>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2586</TotalTime>
  <Words>3106</Words>
  <Application>Microsoft Office PowerPoint</Application>
  <PresentationFormat>On-screen Show (4:3)</PresentationFormat>
  <Paragraphs>210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 of Ed</vt:lpstr>
      <vt:lpstr>Education Innovation and Research (EIR) Mid-phase priorities and Evidence Requirement</vt:lpstr>
      <vt:lpstr>MID-PHASE PRIORITIES</vt:lpstr>
      <vt:lpstr>ABSOLUTE PRIORITY 1:  </vt:lpstr>
      <vt:lpstr>What is MODERATE Evidence? (1 of 2)</vt:lpstr>
      <vt:lpstr>What is MODERATE Evidence? (2 of 2)</vt:lpstr>
      <vt:lpstr>HOW DO you demonstrate that you meet moderate evidence?</vt:lpstr>
      <vt:lpstr>Mid-phase evidence Form instructions</vt:lpstr>
      <vt:lpstr>Don’t forget to Examine your evidence</vt:lpstr>
      <vt:lpstr>MID-PHASE PRIORITIES</vt:lpstr>
      <vt:lpstr>Mid-Phase ABSOLUTE Priority 2: Field-initiated innovations -- General</vt:lpstr>
      <vt:lpstr>Mid-PHASE Absolute Priority 3:  field-initiated innovations -- Promoting STEM education, with particular focus on computer Science</vt:lpstr>
      <vt:lpstr>MID-PHASE PRIORITIES</vt:lpstr>
      <vt:lpstr>Mid-PHASE Invitational PRIORITY 1:  Personalized learning</vt:lpstr>
      <vt:lpstr>Mid-PHASE Invitational PRIORITY 2: Early learning and cognitive development </vt:lpstr>
      <vt:lpstr>REMINDER:  All applicants must target High-Need Students</vt:lpstr>
      <vt:lpstr>Reminder: mid-phase Grantees are Encouraged to Scale to a regional or national level</vt:lpstr>
      <vt:lpstr>Education Innovation and Research (EIR) mid-phase priorities and evidence requirement</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207</cp:revision>
  <cp:lastPrinted>2017-01-26T19:27:26Z</cp:lastPrinted>
  <dcterms:created xsi:type="dcterms:W3CDTF">2013-08-12T19:53:34Z</dcterms:created>
  <dcterms:modified xsi:type="dcterms:W3CDTF">2018-04-20T14:00:39Z</dcterms:modified>
</cp:coreProperties>
</file>