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80" r:id="rId3"/>
  </p:sldMasterIdLst>
  <p:notesMasterIdLst>
    <p:notesMasterId r:id="rId32"/>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aard, Soren" initials="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8" d="100"/>
          <a:sy n="38" d="100"/>
        </p:scale>
        <p:origin x="-7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09T13:58:54.496" idx="2">
    <p:pos x="10" y="10"/>
    <p:text>I think you should have a slide that lists all the components that they should download/are a part of the application:
- Notice Inviting Applications
- Application Package
- Applicantion Guidance
- These three Webinar Presentations</p:tex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508B9-B754-441C-9223-379DDD18F2F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4778D968-C5C5-4B53-931D-475931C69A94}">
      <dgm:prSet phldrT="[Text]">
        <dgm:style>
          <a:lnRef idx="3">
            <a:schemeClr val="lt1"/>
          </a:lnRef>
          <a:fillRef idx="1">
            <a:schemeClr val="accent5"/>
          </a:fillRef>
          <a:effectRef idx="1">
            <a:schemeClr val="accent5"/>
          </a:effectRef>
          <a:fontRef idx="minor">
            <a:schemeClr val="lt1"/>
          </a:fontRef>
        </dgm:style>
      </dgm:prSet>
      <dgm:spPr/>
      <dgm:t>
        <a:bodyPr/>
        <a:lstStyle/>
        <a:p>
          <a:r>
            <a:rPr lang="en-US" dirty="0" smtClean="0"/>
            <a:t>High-Need LEA(s)</a:t>
          </a:r>
          <a:endParaRPr lang="en-US" dirty="0"/>
        </a:p>
      </dgm:t>
    </dgm:pt>
    <dgm:pt modelId="{D7E9B5E9-2BC7-45AC-B102-8112D64E63F7}" type="parTrans" cxnId="{08F6355D-F194-4A7B-B8D3-DDE7CAC89E83}">
      <dgm:prSet/>
      <dgm:spPr/>
      <dgm:t>
        <a:bodyPr/>
        <a:lstStyle/>
        <a:p>
          <a:endParaRPr lang="en-US"/>
        </a:p>
      </dgm:t>
    </dgm:pt>
    <dgm:pt modelId="{98361064-ED88-4E6F-B648-7081B879054B}" type="sibTrans" cxnId="{08F6355D-F194-4A7B-B8D3-DDE7CAC89E83}">
      <dgm:prSet/>
      <dgm:spPr/>
      <dgm:t>
        <a:bodyPr/>
        <a:lstStyle/>
        <a:p>
          <a:endParaRPr lang="en-US"/>
        </a:p>
      </dgm:t>
    </dgm:pt>
    <dgm:pt modelId="{D477FC00-4DB5-4154-AF44-F13E7E4F2F75}">
      <dgm:prSet phldrT="[Text]">
        <dgm:style>
          <a:lnRef idx="3">
            <a:schemeClr val="lt1"/>
          </a:lnRef>
          <a:fillRef idx="1">
            <a:schemeClr val="accent6"/>
          </a:fillRef>
          <a:effectRef idx="1">
            <a:schemeClr val="accent6"/>
          </a:effectRef>
          <a:fontRef idx="minor">
            <a:schemeClr val="lt1"/>
          </a:fontRef>
        </dgm:style>
      </dgm:prSet>
      <dgm:spPr/>
      <dgm:t>
        <a:bodyPr/>
        <a:lstStyle/>
        <a:p>
          <a:r>
            <a:rPr lang="en-US" dirty="0" smtClean="0"/>
            <a:t>High-Need School(s) served by the High-Need LEA(s)</a:t>
          </a:r>
          <a:endParaRPr lang="en-US" dirty="0"/>
        </a:p>
      </dgm:t>
    </dgm:pt>
    <dgm:pt modelId="{9142EB6D-7925-4327-B3C5-479684442540}" type="parTrans" cxnId="{E5166BA4-CA11-4236-864E-72F968BB1AD0}">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2A1533D9-AA2D-4CF1-A4FA-EA27B91F9AD9}" type="sibTrans" cxnId="{E5166BA4-CA11-4236-864E-72F968BB1AD0}">
      <dgm:prSet/>
      <dgm:spPr/>
      <dgm:t>
        <a:bodyPr/>
        <a:lstStyle/>
        <a:p>
          <a:endParaRPr lang="en-US"/>
        </a:p>
      </dgm:t>
    </dgm:pt>
    <dgm:pt modelId="{A592F891-6E1E-4EA3-8627-FAB67A2E301F}">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Partner </a:t>
          </a:r>
          <a:r>
            <a:rPr lang="en-US" dirty="0" err="1" smtClean="0"/>
            <a:t>IHE</a:t>
          </a:r>
          <a:endParaRPr lang="en-US" dirty="0"/>
        </a:p>
      </dgm:t>
    </dgm:pt>
    <dgm:pt modelId="{64F39E13-5EAF-4098-B0AB-75F714BFB5CE}" type="parTrans" cxnId="{95D6070F-8A2E-42A8-8675-67C8BB081FBB}">
      <dgm:prSet/>
      <dgm:spPr/>
      <dgm:t>
        <a:bodyPr/>
        <a:lstStyle/>
        <a:p>
          <a:endParaRPr lang="en-US"/>
        </a:p>
      </dgm:t>
    </dgm:pt>
    <dgm:pt modelId="{8A3F78F5-18D4-41A0-9D9E-239B4863C033}" type="sibTrans" cxnId="{95D6070F-8A2E-42A8-8675-67C8BB081FBB}">
      <dgm:prSet/>
      <dgm:spPr/>
      <dgm:t>
        <a:bodyPr/>
        <a:lstStyle/>
        <a:p>
          <a:endParaRPr lang="en-US"/>
        </a:p>
      </dgm:t>
    </dgm:pt>
    <dgm:pt modelId="{1EA78924-6472-486A-95A1-0A489255455A}">
      <dgm:prSet phldrT="[Text]">
        <dgm:style>
          <a:lnRef idx="3">
            <a:schemeClr val="lt1"/>
          </a:lnRef>
          <a:fillRef idx="1">
            <a:schemeClr val="accent4"/>
          </a:fillRef>
          <a:effectRef idx="1">
            <a:schemeClr val="accent4"/>
          </a:effectRef>
          <a:fontRef idx="minor">
            <a:schemeClr val="lt1"/>
          </a:fontRef>
        </dgm:style>
      </dgm:prSet>
      <dgm:spPr/>
      <dgm:t>
        <a:bodyPr/>
        <a:lstStyle/>
        <a:p>
          <a:r>
            <a:rPr lang="en-US" b="0" dirty="0" smtClean="0"/>
            <a:t>College or School or Program of Education within the partner IHE</a:t>
          </a:r>
          <a:endParaRPr lang="en-US" b="0" dirty="0"/>
        </a:p>
      </dgm:t>
    </dgm:pt>
    <dgm:pt modelId="{591FB768-F4CA-4CB3-BADD-4D02B02365C5}" type="parTrans" cxnId="{3C5D6C5A-7F22-4BCB-B6D0-DFAFBEB4936F}">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0C738E8E-7C17-4EF3-A531-F93F781920F2}" type="sibTrans" cxnId="{3C5D6C5A-7F22-4BCB-B6D0-DFAFBEB4936F}">
      <dgm:prSet/>
      <dgm:spPr/>
      <dgm:t>
        <a:bodyPr/>
        <a:lstStyle/>
        <a:p>
          <a:endParaRPr lang="en-US"/>
        </a:p>
      </dgm:t>
    </dgm:pt>
    <dgm:pt modelId="{E126E841-2B5D-4472-8DD1-2181F7705DE4}">
      <dgm:prSet>
        <dgm:style>
          <a:lnRef idx="3">
            <a:schemeClr val="lt1"/>
          </a:lnRef>
          <a:fillRef idx="1">
            <a:schemeClr val="accent4"/>
          </a:fillRef>
          <a:effectRef idx="1">
            <a:schemeClr val="accent4"/>
          </a:effectRef>
          <a:fontRef idx="minor">
            <a:schemeClr val="lt1"/>
          </a:fontRef>
        </dgm:style>
      </dgm:prSet>
      <dgm:spPr/>
      <dgm:t>
        <a:bodyPr/>
        <a:lstStyle/>
        <a:p>
          <a:r>
            <a:rPr lang="en-US" b="0" dirty="0" smtClean="0"/>
            <a:t>College or School of Arts and Sciences within the partner </a:t>
          </a:r>
          <a:r>
            <a:rPr lang="en-US" b="0" dirty="0" err="1" smtClean="0"/>
            <a:t>IHE</a:t>
          </a:r>
          <a:endParaRPr lang="en-US" b="0" dirty="0"/>
        </a:p>
      </dgm:t>
    </dgm:pt>
    <dgm:pt modelId="{1F198380-8CD2-45CD-BD59-8680E82B59A0}" type="parTrans" cxnId="{459D49CA-C5BA-4FCE-AB8A-ABF2B60AC413}">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D573FCF8-C394-4D8F-9EA0-832CC2CD223C}" type="sibTrans" cxnId="{459D49CA-C5BA-4FCE-AB8A-ABF2B60AC413}">
      <dgm:prSet/>
      <dgm:spPr/>
      <dgm:t>
        <a:bodyPr/>
        <a:lstStyle/>
        <a:p>
          <a:endParaRPr lang="en-US"/>
        </a:p>
      </dgm:t>
    </dgm:pt>
    <dgm:pt modelId="{5967B167-C012-4206-94BC-9E0704AB6092}" type="pres">
      <dgm:prSet presAssocID="{0D7508B9-B754-441C-9223-379DDD18F2F6}" presName="hierChild1" presStyleCnt="0">
        <dgm:presLayoutVars>
          <dgm:orgChart val="1"/>
          <dgm:chPref val="1"/>
          <dgm:dir/>
          <dgm:animOne val="branch"/>
          <dgm:animLvl val="lvl"/>
          <dgm:resizeHandles/>
        </dgm:presLayoutVars>
      </dgm:prSet>
      <dgm:spPr/>
      <dgm:t>
        <a:bodyPr/>
        <a:lstStyle/>
        <a:p>
          <a:endParaRPr lang="en-US"/>
        </a:p>
      </dgm:t>
    </dgm:pt>
    <dgm:pt modelId="{21F04398-B3DA-4A0F-9DB2-4550CB8CD5BB}" type="pres">
      <dgm:prSet presAssocID="{4778D968-C5C5-4B53-931D-475931C69A94}" presName="hierRoot1" presStyleCnt="0">
        <dgm:presLayoutVars>
          <dgm:hierBranch val="init"/>
        </dgm:presLayoutVars>
      </dgm:prSet>
      <dgm:spPr/>
    </dgm:pt>
    <dgm:pt modelId="{4929D0AC-801F-4967-9829-2FA4C9A0AD4C}" type="pres">
      <dgm:prSet presAssocID="{4778D968-C5C5-4B53-931D-475931C69A94}" presName="rootComposite1" presStyleCnt="0"/>
      <dgm:spPr/>
    </dgm:pt>
    <dgm:pt modelId="{F64CDA36-78F2-4C80-BD89-9F6F8E406EED}" type="pres">
      <dgm:prSet presAssocID="{4778D968-C5C5-4B53-931D-475931C69A94}" presName="rootText1" presStyleLbl="node0" presStyleIdx="0" presStyleCnt="2">
        <dgm:presLayoutVars>
          <dgm:chPref val="3"/>
        </dgm:presLayoutVars>
      </dgm:prSet>
      <dgm:spPr/>
      <dgm:t>
        <a:bodyPr/>
        <a:lstStyle/>
        <a:p>
          <a:endParaRPr lang="en-US"/>
        </a:p>
      </dgm:t>
    </dgm:pt>
    <dgm:pt modelId="{04154517-A8C3-47AD-9E53-E41DBB74FADC}" type="pres">
      <dgm:prSet presAssocID="{4778D968-C5C5-4B53-931D-475931C69A94}" presName="rootConnector1" presStyleLbl="node1" presStyleIdx="0" presStyleCnt="0"/>
      <dgm:spPr/>
      <dgm:t>
        <a:bodyPr/>
        <a:lstStyle/>
        <a:p>
          <a:endParaRPr lang="en-US"/>
        </a:p>
      </dgm:t>
    </dgm:pt>
    <dgm:pt modelId="{796CBF62-CEA9-4689-913E-8E4F7E8811CE}" type="pres">
      <dgm:prSet presAssocID="{4778D968-C5C5-4B53-931D-475931C69A94}" presName="hierChild2" presStyleCnt="0"/>
      <dgm:spPr/>
    </dgm:pt>
    <dgm:pt modelId="{41A77D2B-E801-4AC4-AF05-CB6F8BDF8843}" type="pres">
      <dgm:prSet presAssocID="{9142EB6D-7925-4327-B3C5-479684442540}" presName="Name37" presStyleLbl="parChTrans1D2" presStyleIdx="0" presStyleCnt="3"/>
      <dgm:spPr/>
      <dgm:t>
        <a:bodyPr/>
        <a:lstStyle/>
        <a:p>
          <a:endParaRPr lang="en-US"/>
        </a:p>
      </dgm:t>
    </dgm:pt>
    <dgm:pt modelId="{0730EA86-2245-4B45-A3E2-20F6BC0960B3}" type="pres">
      <dgm:prSet presAssocID="{D477FC00-4DB5-4154-AF44-F13E7E4F2F75}" presName="hierRoot2" presStyleCnt="0">
        <dgm:presLayoutVars>
          <dgm:hierBranch val="init"/>
        </dgm:presLayoutVars>
      </dgm:prSet>
      <dgm:spPr/>
    </dgm:pt>
    <dgm:pt modelId="{A5138ABE-7FD8-4008-9BF9-B80DC9A00BBC}" type="pres">
      <dgm:prSet presAssocID="{D477FC00-4DB5-4154-AF44-F13E7E4F2F75}" presName="rootComposite" presStyleCnt="0"/>
      <dgm:spPr/>
    </dgm:pt>
    <dgm:pt modelId="{EB4345F8-B66B-4088-A05D-89C4F761C4C2}" type="pres">
      <dgm:prSet presAssocID="{D477FC00-4DB5-4154-AF44-F13E7E4F2F75}" presName="rootText" presStyleLbl="node2" presStyleIdx="0" presStyleCnt="3">
        <dgm:presLayoutVars>
          <dgm:chPref val="3"/>
        </dgm:presLayoutVars>
      </dgm:prSet>
      <dgm:spPr/>
      <dgm:t>
        <a:bodyPr/>
        <a:lstStyle/>
        <a:p>
          <a:endParaRPr lang="en-US"/>
        </a:p>
      </dgm:t>
    </dgm:pt>
    <dgm:pt modelId="{80B39698-D5F5-4712-9F4E-CE954D15AAE3}" type="pres">
      <dgm:prSet presAssocID="{D477FC00-4DB5-4154-AF44-F13E7E4F2F75}" presName="rootConnector" presStyleLbl="node2" presStyleIdx="0" presStyleCnt="3"/>
      <dgm:spPr/>
      <dgm:t>
        <a:bodyPr/>
        <a:lstStyle/>
        <a:p>
          <a:endParaRPr lang="en-US"/>
        </a:p>
      </dgm:t>
    </dgm:pt>
    <dgm:pt modelId="{556E68DF-3159-4E2D-A5EB-41554AC4E6FB}" type="pres">
      <dgm:prSet presAssocID="{D477FC00-4DB5-4154-AF44-F13E7E4F2F75}" presName="hierChild4" presStyleCnt="0"/>
      <dgm:spPr/>
    </dgm:pt>
    <dgm:pt modelId="{E3526BE8-C8D1-4B3C-8A4B-1BE110CC542F}" type="pres">
      <dgm:prSet presAssocID="{D477FC00-4DB5-4154-AF44-F13E7E4F2F75}" presName="hierChild5" presStyleCnt="0"/>
      <dgm:spPr/>
    </dgm:pt>
    <dgm:pt modelId="{5A842A06-1EE1-4E7E-A633-D54E99AAA13B}" type="pres">
      <dgm:prSet presAssocID="{4778D968-C5C5-4B53-931D-475931C69A94}" presName="hierChild3" presStyleCnt="0"/>
      <dgm:spPr/>
    </dgm:pt>
    <dgm:pt modelId="{AAAD4FB1-34EB-44BA-8BC4-5EF2C5E800DE}" type="pres">
      <dgm:prSet presAssocID="{A592F891-6E1E-4EA3-8627-FAB67A2E301F}" presName="hierRoot1" presStyleCnt="0">
        <dgm:presLayoutVars>
          <dgm:hierBranch val="init"/>
        </dgm:presLayoutVars>
      </dgm:prSet>
      <dgm:spPr/>
    </dgm:pt>
    <dgm:pt modelId="{F948BF70-8328-4C5F-98F7-E20C073F3F74}" type="pres">
      <dgm:prSet presAssocID="{A592F891-6E1E-4EA3-8627-FAB67A2E301F}" presName="rootComposite1" presStyleCnt="0"/>
      <dgm:spPr/>
    </dgm:pt>
    <dgm:pt modelId="{D536F8BC-6D1E-4609-804C-62AFB96BCE9E}" type="pres">
      <dgm:prSet presAssocID="{A592F891-6E1E-4EA3-8627-FAB67A2E301F}" presName="rootText1" presStyleLbl="node0" presStyleIdx="1" presStyleCnt="2">
        <dgm:presLayoutVars>
          <dgm:chPref val="3"/>
        </dgm:presLayoutVars>
      </dgm:prSet>
      <dgm:spPr/>
      <dgm:t>
        <a:bodyPr/>
        <a:lstStyle/>
        <a:p>
          <a:endParaRPr lang="en-US"/>
        </a:p>
      </dgm:t>
    </dgm:pt>
    <dgm:pt modelId="{23F4E3CB-C37D-47F4-9A4C-83629F7B995E}" type="pres">
      <dgm:prSet presAssocID="{A592F891-6E1E-4EA3-8627-FAB67A2E301F}" presName="rootConnector1" presStyleLbl="node1" presStyleIdx="0" presStyleCnt="0"/>
      <dgm:spPr/>
      <dgm:t>
        <a:bodyPr/>
        <a:lstStyle/>
        <a:p>
          <a:endParaRPr lang="en-US"/>
        </a:p>
      </dgm:t>
    </dgm:pt>
    <dgm:pt modelId="{2F2FAD98-EFC6-41D4-9B41-C17DA0A16625}" type="pres">
      <dgm:prSet presAssocID="{A592F891-6E1E-4EA3-8627-FAB67A2E301F}" presName="hierChild2" presStyleCnt="0"/>
      <dgm:spPr/>
    </dgm:pt>
    <dgm:pt modelId="{E8F43C7F-4672-4608-9E66-F61D394E7EBE}" type="pres">
      <dgm:prSet presAssocID="{1F198380-8CD2-45CD-BD59-8680E82B59A0}" presName="Name37" presStyleLbl="parChTrans1D2" presStyleIdx="1" presStyleCnt="3"/>
      <dgm:spPr/>
      <dgm:t>
        <a:bodyPr/>
        <a:lstStyle/>
        <a:p>
          <a:endParaRPr lang="en-US"/>
        </a:p>
      </dgm:t>
    </dgm:pt>
    <dgm:pt modelId="{3F16F694-35C2-42A4-B8D4-A449DDCDD24D}" type="pres">
      <dgm:prSet presAssocID="{E126E841-2B5D-4472-8DD1-2181F7705DE4}" presName="hierRoot2" presStyleCnt="0">
        <dgm:presLayoutVars>
          <dgm:hierBranch val="init"/>
        </dgm:presLayoutVars>
      </dgm:prSet>
      <dgm:spPr/>
    </dgm:pt>
    <dgm:pt modelId="{D2776FEF-9EDF-460C-8CEB-2685A069B421}" type="pres">
      <dgm:prSet presAssocID="{E126E841-2B5D-4472-8DD1-2181F7705DE4}" presName="rootComposite" presStyleCnt="0"/>
      <dgm:spPr/>
    </dgm:pt>
    <dgm:pt modelId="{BA2152F2-EA08-488F-A97D-052F313BEE39}" type="pres">
      <dgm:prSet presAssocID="{E126E841-2B5D-4472-8DD1-2181F7705DE4}" presName="rootText" presStyleLbl="node2" presStyleIdx="1" presStyleCnt="3">
        <dgm:presLayoutVars>
          <dgm:chPref val="3"/>
        </dgm:presLayoutVars>
      </dgm:prSet>
      <dgm:spPr/>
      <dgm:t>
        <a:bodyPr/>
        <a:lstStyle/>
        <a:p>
          <a:endParaRPr lang="en-US"/>
        </a:p>
      </dgm:t>
    </dgm:pt>
    <dgm:pt modelId="{CF991CD8-F9B9-421E-A430-3716239E56CD}" type="pres">
      <dgm:prSet presAssocID="{E126E841-2B5D-4472-8DD1-2181F7705DE4}" presName="rootConnector" presStyleLbl="node2" presStyleIdx="1" presStyleCnt="3"/>
      <dgm:spPr/>
      <dgm:t>
        <a:bodyPr/>
        <a:lstStyle/>
        <a:p>
          <a:endParaRPr lang="en-US"/>
        </a:p>
      </dgm:t>
    </dgm:pt>
    <dgm:pt modelId="{5DA269E3-EB58-4434-9532-047FDDDC847A}" type="pres">
      <dgm:prSet presAssocID="{E126E841-2B5D-4472-8DD1-2181F7705DE4}" presName="hierChild4" presStyleCnt="0"/>
      <dgm:spPr/>
    </dgm:pt>
    <dgm:pt modelId="{ACEC2579-3DBD-423B-8F93-925FED742BA5}" type="pres">
      <dgm:prSet presAssocID="{E126E841-2B5D-4472-8DD1-2181F7705DE4}" presName="hierChild5" presStyleCnt="0"/>
      <dgm:spPr/>
    </dgm:pt>
    <dgm:pt modelId="{338C1152-5EDF-4A38-B35C-B9F02E10D109}" type="pres">
      <dgm:prSet presAssocID="{591FB768-F4CA-4CB3-BADD-4D02B02365C5}" presName="Name37" presStyleLbl="parChTrans1D2" presStyleIdx="2" presStyleCnt="3"/>
      <dgm:spPr/>
      <dgm:t>
        <a:bodyPr/>
        <a:lstStyle/>
        <a:p>
          <a:endParaRPr lang="en-US"/>
        </a:p>
      </dgm:t>
    </dgm:pt>
    <dgm:pt modelId="{5C976C5F-C2B7-42D7-92FE-8C6A7375555A}" type="pres">
      <dgm:prSet presAssocID="{1EA78924-6472-486A-95A1-0A489255455A}" presName="hierRoot2" presStyleCnt="0">
        <dgm:presLayoutVars>
          <dgm:hierBranch val="init"/>
        </dgm:presLayoutVars>
      </dgm:prSet>
      <dgm:spPr/>
    </dgm:pt>
    <dgm:pt modelId="{01794B07-E3A6-4096-8722-587B5BD55FB2}" type="pres">
      <dgm:prSet presAssocID="{1EA78924-6472-486A-95A1-0A489255455A}" presName="rootComposite" presStyleCnt="0"/>
      <dgm:spPr/>
    </dgm:pt>
    <dgm:pt modelId="{01ED9FBC-D10D-49FA-9214-09E40CED5B4D}" type="pres">
      <dgm:prSet presAssocID="{1EA78924-6472-486A-95A1-0A489255455A}" presName="rootText" presStyleLbl="node2" presStyleIdx="2" presStyleCnt="3">
        <dgm:presLayoutVars>
          <dgm:chPref val="3"/>
        </dgm:presLayoutVars>
      </dgm:prSet>
      <dgm:spPr/>
      <dgm:t>
        <a:bodyPr/>
        <a:lstStyle/>
        <a:p>
          <a:endParaRPr lang="en-US"/>
        </a:p>
      </dgm:t>
    </dgm:pt>
    <dgm:pt modelId="{A4D47C7C-891A-49D8-A3FB-953BDDF8EB10}" type="pres">
      <dgm:prSet presAssocID="{1EA78924-6472-486A-95A1-0A489255455A}" presName="rootConnector" presStyleLbl="node2" presStyleIdx="2" presStyleCnt="3"/>
      <dgm:spPr/>
      <dgm:t>
        <a:bodyPr/>
        <a:lstStyle/>
        <a:p>
          <a:endParaRPr lang="en-US"/>
        </a:p>
      </dgm:t>
    </dgm:pt>
    <dgm:pt modelId="{394383A1-C09C-4087-B74C-532AB4B3B016}" type="pres">
      <dgm:prSet presAssocID="{1EA78924-6472-486A-95A1-0A489255455A}" presName="hierChild4" presStyleCnt="0"/>
      <dgm:spPr/>
    </dgm:pt>
    <dgm:pt modelId="{13B025D4-9216-48D0-8FD4-B5649419E6E9}" type="pres">
      <dgm:prSet presAssocID="{1EA78924-6472-486A-95A1-0A489255455A}" presName="hierChild5" presStyleCnt="0"/>
      <dgm:spPr/>
    </dgm:pt>
    <dgm:pt modelId="{72FF6524-BD46-4D05-9171-ACAC79D0BDB3}" type="pres">
      <dgm:prSet presAssocID="{A592F891-6E1E-4EA3-8627-FAB67A2E301F}" presName="hierChild3" presStyleCnt="0"/>
      <dgm:spPr/>
    </dgm:pt>
  </dgm:ptLst>
  <dgm:cxnLst>
    <dgm:cxn modelId="{6E48339E-6DE6-424A-B57C-2A7701C82AC5}" type="presOf" srcId="{E126E841-2B5D-4472-8DD1-2181F7705DE4}" destId="{CF991CD8-F9B9-421E-A430-3716239E56CD}" srcOrd="1" destOrd="0" presId="urn:microsoft.com/office/officeart/2005/8/layout/orgChart1"/>
    <dgm:cxn modelId="{459D49CA-C5BA-4FCE-AB8A-ABF2B60AC413}" srcId="{A592F891-6E1E-4EA3-8627-FAB67A2E301F}" destId="{E126E841-2B5D-4472-8DD1-2181F7705DE4}" srcOrd="0" destOrd="0" parTransId="{1F198380-8CD2-45CD-BD59-8680E82B59A0}" sibTransId="{D573FCF8-C394-4D8F-9EA0-832CC2CD223C}"/>
    <dgm:cxn modelId="{E5166BA4-CA11-4236-864E-72F968BB1AD0}" srcId="{4778D968-C5C5-4B53-931D-475931C69A94}" destId="{D477FC00-4DB5-4154-AF44-F13E7E4F2F75}" srcOrd="0" destOrd="0" parTransId="{9142EB6D-7925-4327-B3C5-479684442540}" sibTransId="{2A1533D9-AA2D-4CF1-A4FA-EA27B91F9AD9}"/>
    <dgm:cxn modelId="{BD01F51B-AE10-4DDF-AD38-FE971CE983AA}" type="presOf" srcId="{4778D968-C5C5-4B53-931D-475931C69A94}" destId="{F64CDA36-78F2-4C80-BD89-9F6F8E406EED}" srcOrd="0" destOrd="0" presId="urn:microsoft.com/office/officeart/2005/8/layout/orgChart1"/>
    <dgm:cxn modelId="{95D6070F-8A2E-42A8-8675-67C8BB081FBB}" srcId="{0D7508B9-B754-441C-9223-379DDD18F2F6}" destId="{A592F891-6E1E-4EA3-8627-FAB67A2E301F}" srcOrd="1" destOrd="0" parTransId="{64F39E13-5EAF-4098-B0AB-75F714BFB5CE}" sibTransId="{8A3F78F5-18D4-41A0-9D9E-239B4863C033}"/>
    <dgm:cxn modelId="{A8C92D18-912E-4CA9-8558-263BBE1F44F7}" type="presOf" srcId="{1EA78924-6472-486A-95A1-0A489255455A}" destId="{01ED9FBC-D10D-49FA-9214-09E40CED5B4D}" srcOrd="0" destOrd="0" presId="urn:microsoft.com/office/officeart/2005/8/layout/orgChart1"/>
    <dgm:cxn modelId="{08F6355D-F194-4A7B-B8D3-DDE7CAC89E83}" srcId="{0D7508B9-B754-441C-9223-379DDD18F2F6}" destId="{4778D968-C5C5-4B53-931D-475931C69A94}" srcOrd="0" destOrd="0" parTransId="{D7E9B5E9-2BC7-45AC-B102-8112D64E63F7}" sibTransId="{98361064-ED88-4E6F-B648-7081B879054B}"/>
    <dgm:cxn modelId="{18087B8B-579F-4AC7-AA92-B88A7FD57163}" type="presOf" srcId="{4778D968-C5C5-4B53-931D-475931C69A94}" destId="{04154517-A8C3-47AD-9E53-E41DBB74FADC}" srcOrd="1" destOrd="0" presId="urn:microsoft.com/office/officeart/2005/8/layout/orgChart1"/>
    <dgm:cxn modelId="{B89B39D9-418D-4944-A2E8-62BCB5C4BFA0}" type="presOf" srcId="{9142EB6D-7925-4327-B3C5-479684442540}" destId="{41A77D2B-E801-4AC4-AF05-CB6F8BDF8843}" srcOrd="0" destOrd="0" presId="urn:microsoft.com/office/officeart/2005/8/layout/orgChart1"/>
    <dgm:cxn modelId="{E8406ADE-CA06-46C5-8DCA-BB8B5912B0C3}" type="presOf" srcId="{1F198380-8CD2-45CD-BD59-8680E82B59A0}" destId="{E8F43C7F-4672-4608-9E66-F61D394E7EBE}" srcOrd="0" destOrd="0" presId="urn:microsoft.com/office/officeart/2005/8/layout/orgChart1"/>
    <dgm:cxn modelId="{2E71E75C-97D6-42D9-9C3A-4AF644CA621A}" type="presOf" srcId="{D477FC00-4DB5-4154-AF44-F13E7E4F2F75}" destId="{EB4345F8-B66B-4088-A05D-89C4F761C4C2}" srcOrd="0" destOrd="0" presId="urn:microsoft.com/office/officeart/2005/8/layout/orgChart1"/>
    <dgm:cxn modelId="{28668285-B0F1-42FB-8CE2-903AC68B0B74}" type="presOf" srcId="{E126E841-2B5D-4472-8DD1-2181F7705DE4}" destId="{BA2152F2-EA08-488F-A97D-052F313BEE39}" srcOrd="0" destOrd="0" presId="urn:microsoft.com/office/officeart/2005/8/layout/orgChart1"/>
    <dgm:cxn modelId="{3C5D6C5A-7F22-4BCB-B6D0-DFAFBEB4936F}" srcId="{A592F891-6E1E-4EA3-8627-FAB67A2E301F}" destId="{1EA78924-6472-486A-95A1-0A489255455A}" srcOrd="1" destOrd="0" parTransId="{591FB768-F4CA-4CB3-BADD-4D02B02365C5}" sibTransId="{0C738E8E-7C17-4EF3-A531-F93F781920F2}"/>
    <dgm:cxn modelId="{E4F2E994-BCC4-41D5-942E-8BF29ECBAABC}" type="presOf" srcId="{A592F891-6E1E-4EA3-8627-FAB67A2E301F}" destId="{D536F8BC-6D1E-4609-804C-62AFB96BCE9E}" srcOrd="0" destOrd="0" presId="urn:microsoft.com/office/officeart/2005/8/layout/orgChart1"/>
    <dgm:cxn modelId="{8204199B-409B-4E3E-8F18-94B0ADC61EA6}" type="presOf" srcId="{591FB768-F4CA-4CB3-BADD-4D02B02365C5}" destId="{338C1152-5EDF-4A38-B35C-B9F02E10D109}" srcOrd="0" destOrd="0" presId="urn:microsoft.com/office/officeart/2005/8/layout/orgChart1"/>
    <dgm:cxn modelId="{E7764DF4-3CF8-41E9-9B71-421BEF1BF0D9}" type="presOf" srcId="{A592F891-6E1E-4EA3-8627-FAB67A2E301F}" destId="{23F4E3CB-C37D-47F4-9A4C-83629F7B995E}" srcOrd="1" destOrd="0" presId="urn:microsoft.com/office/officeart/2005/8/layout/orgChart1"/>
    <dgm:cxn modelId="{63075ADE-ADBC-4A48-9876-E943234789A2}" type="presOf" srcId="{0D7508B9-B754-441C-9223-379DDD18F2F6}" destId="{5967B167-C012-4206-94BC-9E0704AB6092}" srcOrd="0" destOrd="0" presId="urn:microsoft.com/office/officeart/2005/8/layout/orgChart1"/>
    <dgm:cxn modelId="{2E8CB415-D930-4058-B3CF-0D8EBE53C241}" type="presOf" srcId="{1EA78924-6472-486A-95A1-0A489255455A}" destId="{A4D47C7C-891A-49D8-A3FB-953BDDF8EB10}" srcOrd="1" destOrd="0" presId="urn:microsoft.com/office/officeart/2005/8/layout/orgChart1"/>
    <dgm:cxn modelId="{3960093E-03E1-4530-84D6-B3EBBE8E7D44}" type="presOf" srcId="{D477FC00-4DB5-4154-AF44-F13E7E4F2F75}" destId="{80B39698-D5F5-4712-9F4E-CE954D15AAE3}" srcOrd="1" destOrd="0" presId="urn:microsoft.com/office/officeart/2005/8/layout/orgChart1"/>
    <dgm:cxn modelId="{8A5DCCBB-4A39-4922-9B21-EA9CFD95A423}" type="presParOf" srcId="{5967B167-C012-4206-94BC-9E0704AB6092}" destId="{21F04398-B3DA-4A0F-9DB2-4550CB8CD5BB}" srcOrd="0" destOrd="0" presId="urn:microsoft.com/office/officeart/2005/8/layout/orgChart1"/>
    <dgm:cxn modelId="{C6FC0E6E-1DC3-44B4-8B9B-FEE50D6B3D64}" type="presParOf" srcId="{21F04398-B3DA-4A0F-9DB2-4550CB8CD5BB}" destId="{4929D0AC-801F-4967-9829-2FA4C9A0AD4C}" srcOrd="0" destOrd="0" presId="urn:microsoft.com/office/officeart/2005/8/layout/orgChart1"/>
    <dgm:cxn modelId="{40240611-1B6E-49C7-B8D3-CFA7CB054940}" type="presParOf" srcId="{4929D0AC-801F-4967-9829-2FA4C9A0AD4C}" destId="{F64CDA36-78F2-4C80-BD89-9F6F8E406EED}" srcOrd="0" destOrd="0" presId="urn:microsoft.com/office/officeart/2005/8/layout/orgChart1"/>
    <dgm:cxn modelId="{DC02DB9E-63FC-4B46-9DCD-7551096C71AD}" type="presParOf" srcId="{4929D0AC-801F-4967-9829-2FA4C9A0AD4C}" destId="{04154517-A8C3-47AD-9E53-E41DBB74FADC}" srcOrd="1" destOrd="0" presId="urn:microsoft.com/office/officeart/2005/8/layout/orgChart1"/>
    <dgm:cxn modelId="{13A9312B-3841-4B26-B50F-CE2A78CC5837}" type="presParOf" srcId="{21F04398-B3DA-4A0F-9DB2-4550CB8CD5BB}" destId="{796CBF62-CEA9-4689-913E-8E4F7E8811CE}" srcOrd="1" destOrd="0" presId="urn:microsoft.com/office/officeart/2005/8/layout/orgChart1"/>
    <dgm:cxn modelId="{80E99C6F-D46C-4912-B6AB-BBCB855D9D0E}" type="presParOf" srcId="{796CBF62-CEA9-4689-913E-8E4F7E8811CE}" destId="{41A77D2B-E801-4AC4-AF05-CB6F8BDF8843}" srcOrd="0" destOrd="0" presId="urn:microsoft.com/office/officeart/2005/8/layout/orgChart1"/>
    <dgm:cxn modelId="{A335A96F-1C72-4B07-823D-8CC970F2BA4C}" type="presParOf" srcId="{796CBF62-CEA9-4689-913E-8E4F7E8811CE}" destId="{0730EA86-2245-4B45-A3E2-20F6BC0960B3}" srcOrd="1" destOrd="0" presId="urn:microsoft.com/office/officeart/2005/8/layout/orgChart1"/>
    <dgm:cxn modelId="{D8579313-D619-4086-85AD-435A401C5226}" type="presParOf" srcId="{0730EA86-2245-4B45-A3E2-20F6BC0960B3}" destId="{A5138ABE-7FD8-4008-9BF9-B80DC9A00BBC}" srcOrd="0" destOrd="0" presId="urn:microsoft.com/office/officeart/2005/8/layout/orgChart1"/>
    <dgm:cxn modelId="{9E543C14-03D9-439F-A6D2-6E9542C03836}" type="presParOf" srcId="{A5138ABE-7FD8-4008-9BF9-B80DC9A00BBC}" destId="{EB4345F8-B66B-4088-A05D-89C4F761C4C2}" srcOrd="0" destOrd="0" presId="urn:microsoft.com/office/officeart/2005/8/layout/orgChart1"/>
    <dgm:cxn modelId="{E8DFE17E-D38F-4EB4-B503-6B33BA82C180}" type="presParOf" srcId="{A5138ABE-7FD8-4008-9BF9-B80DC9A00BBC}" destId="{80B39698-D5F5-4712-9F4E-CE954D15AAE3}" srcOrd="1" destOrd="0" presId="urn:microsoft.com/office/officeart/2005/8/layout/orgChart1"/>
    <dgm:cxn modelId="{E4F3735B-4C79-4186-9B4D-4B96515B4E1F}" type="presParOf" srcId="{0730EA86-2245-4B45-A3E2-20F6BC0960B3}" destId="{556E68DF-3159-4E2D-A5EB-41554AC4E6FB}" srcOrd="1" destOrd="0" presId="urn:microsoft.com/office/officeart/2005/8/layout/orgChart1"/>
    <dgm:cxn modelId="{AA0831E0-B799-4EF8-ABEC-552A14EEAEC2}" type="presParOf" srcId="{0730EA86-2245-4B45-A3E2-20F6BC0960B3}" destId="{E3526BE8-C8D1-4B3C-8A4B-1BE110CC542F}" srcOrd="2" destOrd="0" presId="urn:microsoft.com/office/officeart/2005/8/layout/orgChart1"/>
    <dgm:cxn modelId="{5A55128A-CD6F-446C-985E-954ECF05AE04}" type="presParOf" srcId="{21F04398-B3DA-4A0F-9DB2-4550CB8CD5BB}" destId="{5A842A06-1EE1-4E7E-A633-D54E99AAA13B}" srcOrd="2" destOrd="0" presId="urn:microsoft.com/office/officeart/2005/8/layout/orgChart1"/>
    <dgm:cxn modelId="{F1CC4C86-F2C2-47AE-9351-4ECEC7ED8843}" type="presParOf" srcId="{5967B167-C012-4206-94BC-9E0704AB6092}" destId="{AAAD4FB1-34EB-44BA-8BC4-5EF2C5E800DE}" srcOrd="1" destOrd="0" presId="urn:microsoft.com/office/officeart/2005/8/layout/orgChart1"/>
    <dgm:cxn modelId="{9ACF6946-A081-491D-B595-8CA8D7738CE2}" type="presParOf" srcId="{AAAD4FB1-34EB-44BA-8BC4-5EF2C5E800DE}" destId="{F948BF70-8328-4C5F-98F7-E20C073F3F74}" srcOrd="0" destOrd="0" presId="urn:microsoft.com/office/officeart/2005/8/layout/orgChart1"/>
    <dgm:cxn modelId="{8D238B1C-06B2-477F-8B9C-45DBEA258B04}" type="presParOf" srcId="{F948BF70-8328-4C5F-98F7-E20C073F3F74}" destId="{D536F8BC-6D1E-4609-804C-62AFB96BCE9E}" srcOrd="0" destOrd="0" presId="urn:microsoft.com/office/officeart/2005/8/layout/orgChart1"/>
    <dgm:cxn modelId="{A99536BF-E21D-4596-A7D1-0A11AF16F6E5}" type="presParOf" srcId="{F948BF70-8328-4C5F-98F7-E20C073F3F74}" destId="{23F4E3CB-C37D-47F4-9A4C-83629F7B995E}" srcOrd="1" destOrd="0" presId="urn:microsoft.com/office/officeart/2005/8/layout/orgChart1"/>
    <dgm:cxn modelId="{70A9BF96-8D9F-4878-9242-88701EA825F5}" type="presParOf" srcId="{AAAD4FB1-34EB-44BA-8BC4-5EF2C5E800DE}" destId="{2F2FAD98-EFC6-41D4-9B41-C17DA0A16625}" srcOrd="1" destOrd="0" presId="urn:microsoft.com/office/officeart/2005/8/layout/orgChart1"/>
    <dgm:cxn modelId="{91E296AB-579D-4962-BF39-896C09D4BBE3}" type="presParOf" srcId="{2F2FAD98-EFC6-41D4-9B41-C17DA0A16625}" destId="{E8F43C7F-4672-4608-9E66-F61D394E7EBE}" srcOrd="0" destOrd="0" presId="urn:microsoft.com/office/officeart/2005/8/layout/orgChart1"/>
    <dgm:cxn modelId="{1BA9F632-C8DE-411B-9077-B5D3878033A3}" type="presParOf" srcId="{2F2FAD98-EFC6-41D4-9B41-C17DA0A16625}" destId="{3F16F694-35C2-42A4-B8D4-A449DDCDD24D}" srcOrd="1" destOrd="0" presId="urn:microsoft.com/office/officeart/2005/8/layout/orgChart1"/>
    <dgm:cxn modelId="{2D39266F-12A2-4114-853F-6B9DF49C3186}" type="presParOf" srcId="{3F16F694-35C2-42A4-B8D4-A449DDCDD24D}" destId="{D2776FEF-9EDF-460C-8CEB-2685A069B421}" srcOrd="0" destOrd="0" presId="urn:microsoft.com/office/officeart/2005/8/layout/orgChart1"/>
    <dgm:cxn modelId="{2A2A90B0-D190-4CD9-B5D4-AB3533D2B5D2}" type="presParOf" srcId="{D2776FEF-9EDF-460C-8CEB-2685A069B421}" destId="{BA2152F2-EA08-488F-A97D-052F313BEE39}" srcOrd="0" destOrd="0" presId="urn:microsoft.com/office/officeart/2005/8/layout/orgChart1"/>
    <dgm:cxn modelId="{C5EE375A-C1D5-451A-8A42-30AAF20B183E}" type="presParOf" srcId="{D2776FEF-9EDF-460C-8CEB-2685A069B421}" destId="{CF991CD8-F9B9-421E-A430-3716239E56CD}" srcOrd="1" destOrd="0" presId="urn:microsoft.com/office/officeart/2005/8/layout/orgChart1"/>
    <dgm:cxn modelId="{6BD2F85E-E269-42D8-A002-ACA54B152D5F}" type="presParOf" srcId="{3F16F694-35C2-42A4-B8D4-A449DDCDD24D}" destId="{5DA269E3-EB58-4434-9532-047FDDDC847A}" srcOrd="1" destOrd="0" presId="urn:microsoft.com/office/officeart/2005/8/layout/orgChart1"/>
    <dgm:cxn modelId="{BB4D732E-8933-4C56-88FB-ED4FBB9349F7}" type="presParOf" srcId="{3F16F694-35C2-42A4-B8D4-A449DDCDD24D}" destId="{ACEC2579-3DBD-423B-8F93-925FED742BA5}" srcOrd="2" destOrd="0" presId="urn:microsoft.com/office/officeart/2005/8/layout/orgChart1"/>
    <dgm:cxn modelId="{4D9C70C5-E0D5-4FE8-93EE-F376E6B647BF}" type="presParOf" srcId="{2F2FAD98-EFC6-41D4-9B41-C17DA0A16625}" destId="{338C1152-5EDF-4A38-B35C-B9F02E10D109}" srcOrd="2" destOrd="0" presId="urn:microsoft.com/office/officeart/2005/8/layout/orgChart1"/>
    <dgm:cxn modelId="{BAF05C43-19CC-4522-9F40-117F48E698CB}" type="presParOf" srcId="{2F2FAD98-EFC6-41D4-9B41-C17DA0A16625}" destId="{5C976C5F-C2B7-42D7-92FE-8C6A7375555A}" srcOrd="3" destOrd="0" presId="urn:microsoft.com/office/officeart/2005/8/layout/orgChart1"/>
    <dgm:cxn modelId="{034F20F7-CF72-4925-8BA1-5D7A2559109E}" type="presParOf" srcId="{5C976C5F-C2B7-42D7-92FE-8C6A7375555A}" destId="{01794B07-E3A6-4096-8722-587B5BD55FB2}" srcOrd="0" destOrd="0" presId="urn:microsoft.com/office/officeart/2005/8/layout/orgChart1"/>
    <dgm:cxn modelId="{A53AEB04-4F6D-450B-93EC-022AD4C27B14}" type="presParOf" srcId="{01794B07-E3A6-4096-8722-587B5BD55FB2}" destId="{01ED9FBC-D10D-49FA-9214-09E40CED5B4D}" srcOrd="0" destOrd="0" presId="urn:microsoft.com/office/officeart/2005/8/layout/orgChart1"/>
    <dgm:cxn modelId="{E50BC032-710F-425C-B690-49288BB3B863}" type="presParOf" srcId="{01794B07-E3A6-4096-8722-587B5BD55FB2}" destId="{A4D47C7C-891A-49D8-A3FB-953BDDF8EB10}" srcOrd="1" destOrd="0" presId="urn:microsoft.com/office/officeart/2005/8/layout/orgChart1"/>
    <dgm:cxn modelId="{1F1D9B4D-4905-40FB-847D-CF6C22E73E7A}" type="presParOf" srcId="{5C976C5F-C2B7-42D7-92FE-8C6A7375555A}" destId="{394383A1-C09C-4087-B74C-532AB4B3B016}" srcOrd="1" destOrd="0" presId="urn:microsoft.com/office/officeart/2005/8/layout/orgChart1"/>
    <dgm:cxn modelId="{2E3BCDA1-0330-4640-AF1E-F4636873181F}" type="presParOf" srcId="{5C976C5F-C2B7-42D7-92FE-8C6A7375555A}" destId="{13B025D4-9216-48D0-8FD4-B5649419E6E9}" srcOrd="2" destOrd="0" presId="urn:microsoft.com/office/officeart/2005/8/layout/orgChart1"/>
    <dgm:cxn modelId="{70D4D471-0B50-4951-A8D3-F30DADC78025}" type="presParOf" srcId="{AAAD4FB1-34EB-44BA-8BC4-5EF2C5E800DE}" destId="{72FF6524-BD46-4D05-9171-ACAC79D0BD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B49CA78-6CA0-42FA-B2C8-438FCBD9C8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A6588A6-3E3D-443B-90F2-CB8E2655E915}">
      <dgm:prSet phldrT="[Text]" custT="1"/>
      <dgm:spPr/>
      <dgm:t>
        <a:bodyPr/>
        <a:lstStyle/>
        <a:p>
          <a:r>
            <a:rPr lang="en-US" sz="2400" b="1" dirty="0" smtClean="0">
              <a:solidFill>
                <a:schemeClr val="bg1"/>
              </a:solidFill>
              <a:latin typeface="Arial" panose="020B0604020202020204" pitchFamily="34" charset="0"/>
              <a:cs typeface="Arial" panose="020B0604020202020204" pitchFamily="34" charset="0"/>
            </a:rPr>
            <a:t>High-Need LEA</a:t>
          </a:r>
          <a:endParaRPr lang="en-US" sz="2400" b="1" dirty="0">
            <a:solidFill>
              <a:schemeClr val="bg1"/>
            </a:solidFill>
            <a:latin typeface="Arial" panose="020B0604020202020204" pitchFamily="34" charset="0"/>
            <a:cs typeface="Arial" panose="020B0604020202020204" pitchFamily="34" charset="0"/>
          </a:endParaRPr>
        </a:p>
      </dgm:t>
    </dgm:pt>
    <dgm:pt modelId="{38C9FDCD-34D9-434B-94F0-8C0CE6396222}" type="parTrans" cxnId="{36E3FA12-8E5D-4EB8-A63E-D7D685AB9B16}">
      <dgm:prSet/>
      <dgm:spPr/>
      <dgm:t>
        <a:bodyPr/>
        <a:lstStyle/>
        <a:p>
          <a:endParaRPr lang="en-US"/>
        </a:p>
      </dgm:t>
    </dgm:pt>
    <dgm:pt modelId="{BD3F14C1-53AD-42F4-AD84-3D4398F5E44A}" type="sibTrans" cxnId="{36E3FA12-8E5D-4EB8-A63E-D7D685AB9B16}">
      <dgm:prSet/>
      <dgm:spPr/>
      <dgm:t>
        <a:bodyPr/>
        <a:lstStyle/>
        <a:p>
          <a:endParaRPr lang="en-US"/>
        </a:p>
      </dgm:t>
    </dgm:pt>
    <dgm:pt modelId="{A4FDFEF1-FE27-4452-9EE6-D803EA1F1159}">
      <dgm:prSet phldrT="[Text]" custT="1"/>
      <dgm:spPr>
        <a:solidFill>
          <a:srgbClr val="92D050"/>
        </a:solidFill>
      </dgm:spPr>
      <dgm:t>
        <a:bodyPr/>
        <a:lstStyle/>
        <a:p>
          <a:r>
            <a:rPr lang="en-US" sz="2000" b="1" dirty="0" smtClean="0">
              <a:solidFill>
                <a:schemeClr val="tx2"/>
              </a:solidFill>
              <a:latin typeface="Arial" panose="020B0604020202020204" pitchFamily="34" charset="0"/>
              <a:cs typeface="Arial" panose="020B0604020202020204" pitchFamily="34" charset="0"/>
            </a:rPr>
            <a:t>Poverty Data/Rural Status</a:t>
          </a:r>
          <a:endParaRPr lang="en-US" sz="2000" b="1" dirty="0">
            <a:solidFill>
              <a:schemeClr val="tx2"/>
            </a:solidFill>
            <a:latin typeface="Arial" panose="020B0604020202020204" pitchFamily="34" charset="0"/>
            <a:cs typeface="Arial" panose="020B0604020202020204" pitchFamily="34" charset="0"/>
          </a:endParaRPr>
        </a:p>
      </dgm:t>
    </dgm:pt>
    <dgm:pt modelId="{55DD1591-42DA-414B-9977-7D135CF8D386}" type="parTrans" cxnId="{8248015B-38CA-4539-90DE-BCE816FFD7DD}">
      <dgm:prSet/>
      <dgm:spPr/>
      <dgm:t>
        <a:bodyPr/>
        <a:lstStyle/>
        <a:p>
          <a:endParaRPr lang="en-US"/>
        </a:p>
      </dgm:t>
    </dgm:pt>
    <dgm:pt modelId="{22E20A0A-5471-4A1E-B29C-6DC88AC0EC1B}" type="sibTrans" cxnId="{8248015B-38CA-4539-90DE-BCE816FFD7DD}">
      <dgm:prSet/>
      <dgm:spPr/>
      <dgm:t>
        <a:bodyPr/>
        <a:lstStyle/>
        <a:p>
          <a:endParaRPr lang="en-US"/>
        </a:p>
      </dgm:t>
    </dgm:pt>
    <dgm:pt modelId="{D757AC65-2A29-4387-9A32-C30BB298E14B}">
      <dgm:prSet phldrT="[Text]" custT="1"/>
      <dgm:spPr>
        <a:solidFill>
          <a:srgbClr val="CC66FF"/>
        </a:solidFill>
      </dgm:spPr>
      <dgm:t>
        <a:bodyPr/>
        <a:lstStyle/>
        <a:p>
          <a:r>
            <a:rPr lang="en-US" sz="2400" b="1" dirty="0" smtClean="0">
              <a:solidFill>
                <a:schemeClr val="tx2"/>
              </a:solidFill>
              <a:latin typeface="Arial" panose="020B0604020202020204" pitchFamily="34" charset="0"/>
              <a:cs typeface="Arial" panose="020B0604020202020204" pitchFamily="34" charset="0"/>
            </a:rPr>
            <a:t>Teacher Need </a:t>
          </a:r>
          <a:endParaRPr lang="en-US" sz="2400" b="1" dirty="0">
            <a:solidFill>
              <a:schemeClr val="tx2"/>
            </a:solidFill>
            <a:latin typeface="Arial" panose="020B0604020202020204" pitchFamily="34" charset="0"/>
            <a:cs typeface="Arial" panose="020B0604020202020204" pitchFamily="34" charset="0"/>
          </a:endParaRPr>
        </a:p>
      </dgm:t>
    </dgm:pt>
    <dgm:pt modelId="{D9D865E8-B0D2-49C8-834A-73F549EA4E3C}" type="parTrans" cxnId="{203F5EC2-5AAD-4A00-8984-5B407CDD394A}">
      <dgm:prSet/>
      <dgm:spPr/>
      <dgm:t>
        <a:bodyPr/>
        <a:lstStyle/>
        <a:p>
          <a:endParaRPr lang="en-US"/>
        </a:p>
      </dgm:t>
    </dgm:pt>
    <dgm:pt modelId="{915FFA6E-7E28-4911-B1BB-0A687F38A90D}" type="sibTrans" cxnId="{203F5EC2-5AAD-4A00-8984-5B407CDD394A}">
      <dgm:prSet/>
      <dgm:spPr/>
      <dgm:t>
        <a:bodyPr/>
        <a:lstStyle/>
        <a:p>
          <a:endParaRPr lang="en-US"/>
        </a:p>
      </dgm:t>
    </dgm:pt>
    <dgm:pt modelId="{861B1953-C4A4-46C1-9126-778F0A2A9566}" type="pres">
      <dgm:prSet presAssocID="{6B49CA78-6CA0-42FA-B2C8-438FCBD9C814}" presName="hierChild1" presStyleCnt="0">
        <dgm:presLayoutVars>
          <dgm:orgChart val="1"/>
          <dgm:chPref val="1"/>
          <dgm:dir/>
          <dgm:animOne val="branch"/>
          <dgm:animLvl val="lvl"/>
          <dgm:resizeHandles/>
        </dgm:presLayoutVars>
      </dgm:prSet>
      <dgm:spPr/>
      <dgm:t>
        <a:bodyPr/>
        <a:lstStyle/>
        <a:p>
          <a:endParaRPr lang="en-US"/>
        </a:p>
      </dgm:t>
    </dgm:pt>
    <dgm:pt modelId="{45EF0935-D1D0-4956-9C95-19D1473493EF}" type="pres">
      <dgm:prSet presAssocID="{AA6588A6-3E3D-443B-90F2-CB8E2655E915}" presName="hierRoot1" presStyleCnt="0">
        <dgm:presLayoutVars>
          <dgm:hierBranch val="init"/>
        </dgm:presLayoutVars>
      </dgm:prSet>
      <dgm:spPr/>
    </dgm:pt>
    <dgm:pt modelId="{AC72D0C3-20CC-4E05-9620-8C036F42D13A}" type="pres">
      <dgm:prSet presAssocID="{AA6588A6-3E3D-443B-90F2-CB8E2655E915}" presName="rootComposite1" presStyleCnt="0"/>
      <dgm:spPr/>
    </dgm:pt>
    <dgm:pt modelId="{7658FFCF-5FF9-4475-9BA7-9DD8EA1218EE}" type="pres">
      <dgm:prSet presAssocID="{AA6588A6-3E3D-443B-90F2-CB8E2655E915}" presName="rootText1" presStyleLbl="node0" presStyleIdx="0" presStyleCnt="1" custLinFactNeighborX="-1307" custLinFactNeighborY="-82403">
        <dgm:presLayoutVars>
          <dgm:chPref val="3"/>
        </dgm:presLayoutVars>
      </dgm:prSet>
      <dgm:spPr/>
      <dgm:t>
        <a:bodyPr/>
        <a:lstStyle/>
        <a:p>
          <a:endParaRPr lang="en-US"/>
        </a:p>
      </dgm:t>
    </dgm:pt>
    <dgm:pt modelId="{6B01CFEA-1A7A-486E-91F6-78AEB9695D7E}" type="pres">
      <dgm:prSet presAssocID="{AA6588A6-3E3D-443B-90F2-CB8E2655E915}" presName="rootConnector1" presStyleLbl="node1" presStyleIdx="0" presStyleCnt="0"/>
      <dgm:spPr/>
      <dgm:t>
        <a:bodyPr/>
        <a:lstStyle/>
        <a:p>
          <a:endParaRPr lang="en-US"/>
        </a:p>
      </dgm:t>
    </dgm:pt>
    <dgm:pt modelId="{A6F6D866-8D13-4135-A4F6-A2D195C0A1B6}" type="pres">
      <dgm:prSet presAssocID="{AA6588A6-3E3D-443B-90F2-CB8E2655E915}" presName="hierChild2" presStyleCnt="0"/>
      <dgm:spPr/>
    </dgm:pt>
    <dgm:pt modelId="{486CC65D-4289-4D47-BEBA-4B49B6CD5232}" type="pres">
      <dgm:prSet presAssocID="{55DD1591-42DA-414B-9977-7D135CF8D386}" presName="Name37" presStyleLbl="parChTrans1D2" presStyleIdx="0" presStyleCnt="2"/>
      <dgm:spPr/>
      <dgm:t>
        <a:bodyPr/>
        <a:lstStyle/>
        <a:p>
          <a:endParaRPr lang="en-US"/>
        </a:p>
      </dgm:t>
    </dgm:pt>
    <dgm:pt modelId="{28880D23-44F6-4340-81FB-D0925E44E80E}" type="pres">
      <dgm:prSet presAssocID="{A4FDFEF1-FE27-4452-9EE6-D803EA1F1159}" presName="hierRoot2" presStyleCnt="0">
        <dgm:presLayoutVars>
          <dgm:hierBranch val="init"/>
        </dgm:presLayoutVars>
      </dgm:prSet>
      <dgm:spPr/>
    </dgm:pt>
    <dgm:pt modelId="{13022CC3-953F-49D7-A33A-418C7B761167}" type="pres">
      <dgm:prSet presAssocID="{A4FDFEF1-FE27-4452-9EE6-D803EA1F1159}" presName="rootComposite" presStyleCnt="0"/>
      <dgm:spPr/>
    </dgm:pt>
    <dgm:pt modelId="{F43C3FFD-A938-4A9E-B0A4-C04ED2B2FE95}" type="pres">
      <dgm:prSet presAssocID="{A4FDFEF1-FE27-4452-9EE6-D803EA1F1159}" presName="rootText" presStyleLbl="node2" presStyleIdx="0" presStyleCnt="2">
        <dgm:presLayoutVars>
          <dgm:chPref val="3"/>
        </dgm:presLayoutVars>
      </dgm:prSet>
      <dgm:spPr/>
      <dgm:t>
        <a:bodyPr/>
        <a:lstStyle/>
        <a:p>
          <a:endParaRPr lang="en-US"/>
        </a:p>
      </dgm:t>
    </dgm:pt>
    <dgm:pt modelId="{0E71FEB8-7FBE-426A-9FB7-1DD0AB9A2307}" type="pres">
      <dgm:prSet presAssocID="{A4FDFEF1-FE27-4452-9EE6-D803EA1F1159}" presName="rootConnector" presStyleLbl="node2" presStyleIdx="0" presStyleCnt="2"/>
      <dgm:spPr/>
      <dgm:t>
        <a:bodyPr/>
        <a:lstStyle/>
        <a:p>
          <a:endParaRPr lang="en-US"/>
        </a:p>
      </dgm:t>
    </dgm:pt>
    <dgm:pt modelId="{F45C0CE0-8D51-4AD7-91BB-BAA4347722B5}" type="pres">
      <dgm:prSet presAssocID="{A4FDFEF1-FE27-4452-9EE6-D803EA1F1159}" presName="hierChild4" presStyleCnt="0"/>
      <dgm:spPr/>
    </dgm:pt>
    <dgm:pt modelId="{C553FADD-C684-4917-B42E-366D6DAB2AA7}" type="pres">
      <dgm:prSet presAssocID="{A4FDFEF1-FE27-4452-9EE6-D803EA1F1159}" presName="hierChild5" presStyleCnt="0"/>
      <dgm:spPr/>
    </dgm:pt>
    <dgm:pt modelId="{C15E8A73-842D-4E87-9270-C1DECBDADEFF}" type="pres">
      <dgm:prSet presAssocID="{D9D865E8-B0D2-49C8-834A-73F549EA4E3C}" presName="Name37" presStyleLbl="parChTrans1D2" presStyleIdx="1" presStyleCnt="2"/>
      <dgm:spPr/>
      <dgm:t>
        <a:bodyPr/>
        <a:lstStyle/>
        <a:p>
          <a:endParaRPr lang="en-US"/>
        </a:p>
      </dgm:t>
    </dgm:pt>
    <dgm:pt modelId="{1E7114A5-3A61-4BFB-BEB5-EA4CBB7C4246}" type="pres">
      <dgm:prSet presAssocID="{D757AC65-2A29-4387-9A32-C30BB298E14B}" presName="hierRoot2" presStyleCnt="0">
        <dgm:presLayoutVars>
          <dgm:hierBranch val="init"/>
        </dgm:presLayoutVars>
      </dgm:prSet>
      <dgm:spPr/>
    </dgm:pt>
    <dgm:pt modelId="{D610BC22-6EE0-482A-B1DA-1A919142B832}" type="pres">
      <dgm:prSet presAssocID="{D757AC65-2A29-4387-9A32-C30BB298E14B}" presName="rootComposite" presStyleCnt="0"/>
      <dgm:spPr/>
    </dgm:pt>
    <dgm:pt modelId="{474FA86C-BB83-4E8D-95FC-55EBE8EF1EB5}" type="pres">
      <dgm:prSet presAssocID="{D757AC65-2A29-4387-9A32-C30BB298E14B}" presName="rootText" presStyleLbl="node2" presStyleIdx="1" presStyleCnt="2">
        <dgm:presLayoutVars>
          <dgm:chPref val="3"/>
        </dgm:presLayoutVars>
      </dgm:prSet>
      <dgm:spPr/>
      <dgm:t>
        <a:bodyPr/>
        <a:lstStyle/>
        <a:p>
          <a:endParaRPr lang="en-US"/>
        </a:p>
      </dgm:t>
    </dgm:pt>
    <dgm:pt modelId="{F1470752-E663-45F1-9761-8C0E9938D40A}" type="pres">
      <dgm:prSet presAssocID="{D757AC65-2A29-4387-9A32-C30BB298E14B}" presName="rootConnector" presStyleLbl="node2" presStyleIdx="1" presStyleCnt="2"/>
      <dgm:spPr/>
      <dgm:t>
        <a:bodyPr/>
        <a:lstStyle/>
        <a:p>
          <a:endParaRPr lang="en-US"/>
        </a:p>
      </dgm:t>
    </dgm:pt>
    <dgm:pt modelId="{07BABA17-35BB-4775-B6E4-007F62DA389C}" type="pres">
      <dgm:prSet presAssocID="{D757AC65-2A29-4387-9A32-C30BB298E14B}" presName="hierChild4" presStyleCnt="0"/>
      <dgm:spPr/>
    </dgm:pt>
    <dgm:pt modelId="{2A87A1C5-4176-47D5-A6DA-AB27B5A67CEC}" type="pres">
      <dgm:prSet presAssocID="{D757AC65-2A29-4387-9A32-C30BB298E14B}" presName="hierChild5" presStyleCnt="0"/>
      <dgm:spPr/>
    </dgm:pt>
    <dgm:pt modelId="{551DB911-C6D2-44D1-96B4-32A9A9616DA8}" type="pres">
      <dgm:prSet presAssocID="{AA6588A6-3E3D-443B-90F2-CB8E2655E915}" presName="hierChild3" presStyleCnt="0"/>
      <dgm:spPr/>
    </dgm:pt>
  </dgm:ptLst>
  <dgm:cxnLst>
    <dgm:cxn modelId="{203F5EC2-5AAD-4A00-8984-5B407CDD394A}" srcId="{AA6588A6-3E3D-443B-90F2-CB8E2655E915}" destId="{D757AC65-2A29-4387-9A32-C30BB298E14B}" srcOrd="1" destOrd="0" parTransId="{D9D865E8-B0D2-49C8-834A-73F549EA4E3C}" sibTransId="{915FFA6E-7E28-4911-B1BB-0A687F38A90D}"/>
    <dgm:cxn modelId="{3F2B0A0B-DD3E-4817-BC47-290EBEBD7F1B}" type="presOf" srcId="{A4FDFEF1-FE27-4452-9EE6-D803EA1F1159}" destId="{0E71FEB8-7FBE-426A-9FB7-1DD0AB9A2307}" srcOrd="1" destOrd="0" presId="urn:microsoft.com/office/officeart/2005/8/layout/orgChart1"/>
    <dgm:cxn modelId="{AD2A8D27-23B8-4A74-B0FB-798DCA7F8DEC}" type="presOf" srcId="{AA6588A6-3E3D-443B-90F2-CB8E2655E915}" destId="{7658FFCF-5FF9-4475-9BA7-9DD8EA1218EE}" srcOrd="0" destOrd="0" presId="urn:microsoft.com/office/officeart/2005/8/layout/orgChart1"/>
    <dgm:cxn modelId="{CB85A02A-2E26-4EB4-9657-02526F23B4A4}" type="presOf" srcId="{6B49CA78-6CA0-42FA-B2C8-438FCBD9C814}" destId="{861B1953-C4A4-46C1-9126-778F0A2A9566}" srcOrd="0" destOrd="0" presId="urn:microsoft.com/office/officeart/2005/8/layout/orgChart1"/>
    <dgm:cxn modelId="{36BD1574-8557-46E6-9E62-322B698550EB}" type="presOf" srcId="{D9D865E8-B0D2-49C8-834A-73F549EA4E3C}" destId="{C15E8A73-842D-4E87-9270-C1DECBDADEFF}" srcOrd="0" destOrd="0" presId="urn:microsoft.com/office/officeart/2005/8/layout/orgChart1"/>
    <dgm:cxn modelId="{57202EF7-94E3-4918-9869-92026AA0DF17}" type="presOf" srcId="{A4FDFEF1-FE27-4452-9EE6-D803EA1F1159}" destId="{F43C3FFD-A938-4A9E-B0A4-C04ED2B2FE95}" srcOrd="0" destOrd="0" presId="urn:microsoft.com/office/officeart/2005/8/layout/orgChart1"/>
    <dgm:cxn modelId="{F308C0A6-0B89-44B7-BA7D-6247ABE4670D}" type="presOf" srcId="{D757AC65-2A29-4387-9A32-C30BB298E14B}" destId="{F1470752-E663-45F1-9761-8C0E9938D40A}" srcOrd="1" destOrd="0" presId="urn:microsoft.com/office/officeart/2005/8/layout/orgChart1"/>
    <dgm:cxn modelId="{8248015B-38CA-4539-90DE-BCE816FFD7DD}" srcId="{AA6588A6-3E3D-443B-90F2-CB8E2655E915}" destId="{A4FDFEF1-FE27-4452-9EE6-D803EA1F1159}" srcOrd="0" destOrd="0" parTransId="{55DD1591-42DA-414B-9977-7D135CF8D386}" sibTransId="{22E20A0A-5471-4A1E-B29C-6DC88AC0EC1B}"/>
    <dgm:cxn modelId="{D522A829-677D-4EDB-BFFC-D152B705FB42}" type="presOf" srcId="{AA6588A6-3E3D-443B-90F2-CB8E2655E915}" destId="{6B01CFEA-1A7A-486E-91F6-78AEB9695D7E}" srcOrd="1" destOrd="0" presId="urn:microsoft.com/office/officeart/2005/8/layout/orgChart1"/>
    <dgm:cxn modelId="{494335F4-F666-4BEB-90E3-BECA45D080D8}" type="presOf" srcId="{D757AC65-2A29-4387-9A32-C30BB298E14B}" destId="{474FA86C-BB83-4E8D-95FC-55EBE8EF1EB5}" srcOrd="0" destOrd="0" presId="urn:microsoft.com/office/officeart/2005/8/layout/orgChart1"/>
    <dgm:cxn modelId="{36E3FA12-8E5D-4EB8-A63E-D7D685AB9B16}" srcId="{6B49CA78-6CA0-42FA-B2C8-438FCBD9C814}" destId="{AA6588A6-3E3D-443B-90F2-CB8E2655E915}" srcOrd="0" destOrd="0" parTransId="{38C9FDCD-34D9-434B-94F0-8C0CE6396222}" sibTransId="{BD3F14C1-53AD-42F4-AD84-3D4398F5E44A}"/>
    <dgm:cxn modelId="{3FBB3D30-D032-4F88-B5CB-19BCA963D332}" type="presOf" srcId="{55DD1591-42DA-414B-9977-7D135CF8D386}" destId="{486CC65D-4289-4D47-BEBA-4B49B6CD5232}" srcOrd="0" destOrd="0" presId="urn:microsoft.com/office/officeart/2005/8/layout/orgChart1"/>
    <dgm:cxn modelId="{B5BC5E14-D042-4053-9FF3-5EA5D1358266}" type="presParOf" srcId="{861B1953-C4A4-46C1-9126-778F0A2A9566}" destId="{45EF0935-D1D0-4956-9C95-19D1473493EF}" srcOrd="0" destOrd="0" presId="urn:microsoft.com/office/officeart/2005/8/layout/orgChart1"/>
    <dgm:cxn modelId="{EBA8801D-7E8C-4690-8EA9-525A122EA9B8}" type="presParOf" srcId="{45EF0935-D1D0-4956-9C95-19D1473493EF}" destId="{AC72D0C3-20CC-4E05-9620-8C036F42D13A}" srcOrd="0" destOrd="0" presId="urn:microsoft.com/office/officeart/2005/8/layout/orgChart1"/>
    <dgm:cxn modelId="{4FF5E356-9EC2-47CE-A930-A699A4A2C134}" type="presParOf" srcId="{AC72D0C3-20CC-4E05-9620-8C036F42D13A}" destId="{7658FFCF-5FF9-4475-9BA7-9DD8EA1218EE}" srcOrd="0" destOrd="0" presId="urn:microsoft.com/office/officeart/2005/8/layout/orgChart1"/>
    <dgm:cxn modelId="{17F43FC6-317B-4952-AB9B-61AB262EF484}" type="presParOf" srcId="{AC72D0C3-20CC-4E05-9620-8C036F42D13A}" destId="{6B01CFEA-1A7A-486E-91F6-78AEB9695D7E}" srcOrd="1" destOrd="0" presId="urn:microsoft.com/office/officeart/2005/8/layout/orgChart1"/>
    <dgm:cxn modelId="{3523CE02-84C2-40EF-BD22-25F5E4E5DC5C}" type="presParOf" srcId="{45EF0935-D1D0-4956-9C95-19D1473493EF}" destId="{A6F6D866-8D13-4135-A4F6-A2D195C0A1B6}" srcOrd="1" destOrd="0" presId="urn:microsoft.com/office/officeart/2005/8/layout/orgChart1"/>
    <dgm:cxn modelId="{B0B813B3-D75C-4416-8C70-0286488E38CC}" type="presParOf" srcId="{A6F6D866-8D13-4135-A4F6-A2D195C0A1B6}" destId="{486CC65D-4289-4D47-BEBA-4B49B6CD5232}" srcOrd="0" destOrd="0" presId="urn:microsoft.com/office/officeart/2005/8/layout/orgChart1"/>
    <dgm:cxn modelId="{6BBF3D77-F444-4769-B217-87C5626F50A4}" type="presParOf" srcId="{A6F6D866-8D13-4135-A4F6-A2D195C0A1B6}" destId="{28880D23-44F6-4340-81FB-D0925E44E80E}" srcOrd="1" destOrd="0" presId="urn:microsoft.com/office/officeart/2005/8/layout/orgChart1"/>
    <dgm:cxn modelId="{AE903E49-D125-4769-A6E9-7977CCD88671}" type="presParOf" srcId="{28880D23-44F6-4340-81FB-D0925E44E80E}" destId="{13022CC3-953F-49D7-A33A-418C7B761167}" srcOrd="0" destOrd="0" presId="urn:microsoft.com/office/officeart/2005/8/layout/orgChart1"/>
    <dgm:cxn modelId="{80F171F5-A75A-4D90-A93D-21C39E5CD998}" type="presParOf" srcId="{13022CC3-953F-49D7-A33A-418C7B761167}" destId="{F43C3FFD-A938-4A9E-B0A4-C04ED2B2FE95}" srcOrd="0" destOrd="0" presId="urn:microsoft.com/office/officeart/2005/8/layout/orgChart1"/>
    <dgm:cxn modelId="{A84093D6-A572-4049-A54B-71CED0109AEA}" type="presParOf" srcId="{13022CC3-953F-49D7-A33A-418C7B761167}" destId="{0E71FEB8-7FBE-426A-9FB7-1DD0AB9A2307}" srcOrd="1" destOrd="0" presId="urn:microsoft.com/office/officeart/2005/8/layout/orgChart1"/>
    <dgm:cxn modelId="{1B863797-7842-46AE-8B50-3D74FF8FB765}" type="presParOf" srcId="{28880D23-44F6-4340-81FB-D0925E44E80E}" destId="{F45C0CE0-8D51-4AD7-91BB-BAA4347722B5}" srcOrd="1" destOrd="0" presId="urn:microsoft.com/office/officeart/2005/8/layout/orgChart1"/>
    <dgm:cxn modelId="{0A5EFF27-5916-45BB-9940-D04DAE712246}" type="presParOf" srcId="{28880D23-44F6-4340-81FB-D0925E44E80E}" destId="{C553FADD-C684-4917-B42E-366D6DAB2AA7}" srcOrd="2" destOrd="0" presId="urn:microsoft.com/office/officeart/2005/8/layout/orgChart1"/>
    <dgm:cxn modelId="{48F7762D-CD8A-44ED-9B36-3B5B395BDFD7}" type="presParOf" srcId="{A6F6D866-8D13-4135-A4F6-A2D195C0A1B6}" destId="{C15E8A73-842D-4E87-9270-C1DECBDADEFF}" srcOrd="2" destOrd="0" presId="urn:microsoft.com/office/officeart/2005/8/layout/orgChart1"/>
    <dgm:cxn modelId="{AA242B0C-B209-4B26-AB92-9B4F601F44A7}" type="presParOf" srcId="{A6F6D866-8D13-4135-A4F6-A2D195C0A1B6}" destId="{1E7114A5-3A61-4BFB-BEB5-EA4CBB7C4246}" srcOrd="3" destOrd="0" presId="urn:microsoft.com/office/officeart/2005/8/layout/orgChart1"/>
    <dgm:cxn modelId="{733F3D00-4E74-4D9E-B854-10FD1BFC2F82}" type="presParOf" srcId="{1E7114A5-3A61-4BFB-BEB5-EA4CBB7C4246}" destId="{D610BC22-6EE0-482A-B1DA-1A919142B832}" srcOrd="0" destOrd="0" presId="urn:microsoft.com/office/officeart/2005/8/layout/orgChart1"/>
    <dgm:cxn modelId="{8C085242-6393-4458-937B-E5718AFE0FCC}" type="presParOf" srcId="{D610BC22-6EE0-482A-B1DA-1A919142B832}" destId="{474FA86C-BB83-4E8D-95FC-55EBE8EF1EB5}" srcOrd="0" destOrd="0" presId="urn:microsoft.com/office/officeart/2005/8/layout/orgChart1"/>
    <dgm:cxn modelId="{061D5755-2938-4769-AF38-1E3A01A36E8D}" type="presParOf" srcId="{D610BC22-6EE0-482A-B1DA-1A919142B832}" destId="{F1470752-E663-45F1-9761-8C0E9938D40A}" srcOrd="1" destOrd="0" presId="urn:microsoft.com/office/officeart/2005/8/layout/orgChart1"/>
    <dgm:cxn modelId="{723E90E8-20D1-4276-BE2B-62F01CBA7DC7}" type="presParOf" srcId="{1E7114A5-3A61-4BFB-BEB5-EA4CBB7C4246}" destId="{07BABA17-35BB-4775-B6E4-007F62DA389C}" srcOrd="1" destOrd="0" presId="urn:microsoft.com/office/officeart/2005/8/layout/orgChart1"/>
    <dgm:cxn modelId="{A597FAC9-4AA3-4866-8DEB-D665D5D8CA52}" type="presParOf" srcId="{1E7114A5-3A61-4BFB-BEB5-EA4CBB7C4246}" destId="{2A87A1C5-4176-47D5-A6DA-AB27B5A67CEC}" srcOrd="2" destOrd="0" presId="urn:microsoft.com/office/officeart/2005/8/layout/orgChart1"/>
    <dgm:cxn modelId="{C5695123-5860-40A9-A173-B618F2F4CF28}" type="presParOf" srcId="{45EF0935-D1D0-4956-9C95-19D1473493EF}" destId="{551DB911-C6D2-44D1-96B4-32A9A9616DA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49CA78-6CA0-42FA-B2C8-438FCBD9C8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A6588A6-3E3D-443B-90F2-CB8E2655E915}">
      <dgm:prSet phldrT="[Text]" custT="1"/>
      <dgm:spPr/>
      <dgm:t>
        <a:bodyPr/>
        <a:lstStyle/>
        <a:p>
          <a:r>
            <a:rPr lang="en-US" sz="2400" b="1" dirty="0" smtClean="0">
              <a:solidFill>
                <a:schemeClr val="bg1"/>
              </a:solidFill>
              <a:latin typeface="Arial" panose="020B0604020202020204" pitchFamily="34" charset="0"/>
              <a:cs typeface="Arial" panose="020B0604020202020204" pitchFamily="34" charset="0"/>
            </a:rPr>
            <a:t>High-Need </a:t>
          </a:r>
        </a:p>
        <a:p>
          <a:r>
            <a:rPr lang="en-US" sz="2400" b="1" dirty="0" smtClean="0">
              <a:solidFill>
                <a:schemeClr val="bg1"/>
              </a:solidFill>
              <a:latin typeface="Arial" panose="020B0604020202020204" pitchFamily="34" charset="0"/>
              <a:cs typeface="Arial" panose="020B0604020202020204" pitchFamily="34" charset="0"/>
            </a:rPr>
            <a:t>Schools</a:t>
          </a:r>
        </a:p>
        <a:p>
          <a:r>
            <a:rPr lang="en-US" sz="2000" dirty="0" smtClean="0">
              <a:solidFill>
                <a:schemeClr val="bg1"/>
              </a:solidFill>
              <a:latin typeface="Arial" panose="020B0604020202020204" pitchFamily="34" charset="0"/>
              <a:cs typeface="Arial" panose="020B0604020202020204" pitchFamily="34" charset="0"/>
            </a:rPr>
            <a:t>(</a:t>
          </a:r>
          <a:r>
            <a:rPr lang="en-US" sz="1800" dirty="0" smtClean="0">
              <a:solidFill>
                <a:schemeClr val="bg1"/>
              </a:solidFill>
              <a:latin typeface="Arial" panose="020B0604020202020204" pitchFamily="34" charset="0"/>
              <a:cs typeface="Arial" panose="020B0604020202020204" pitchFamily="34" charset="0"/>
            </a:rPr>
            <a:t>within the High-Need LEA)</a:t>
          </a:r>
          <a:endParaRPr lang="en-US" sz="1800" dirty="0">
            <a:solidFill>
              <a:schemeClr val="bg1"/>
            </a:solidFill>
            <a:latin typeface="Arial" panose="020B0604020202020204" pitchFamily="34" charset="0"/>
            <a:cs typeface="Arial" panose="020B0604020202020204" pitchFamily="34" charset="0"/>
          </a:endParaRPr>
        </a:p>
      </dgm:t>
    </dgm:pt>
    <dgm:pt modelId="{38C9FDCD-34D9-434B-94F0-8C0CE6396222}" type="parTrans" cxnId="{36E3FA12-8E5D-4EB8-A63E-D7D685AB9B16}">
      <dgm:prSet/>
      <dgm:spPr/>
      <dgm:t>
        <a:bodyPr/>
        <a:lstStyle/>
        <a:p>
          <a:endParaRPr lang="en-US"/>
        </a:p>
      </dgm:t>
    </dgm:pt>
    <dgm:pt modelId="{BD3F14C1-53AD-42F4-AD84-3D4398F5E44A}" type="sibTrans" cxnId="{36E3FA12-8E5D-4EB8-A63E-D7D685AB9B16}">
      <dgm:prSet/>
      <dgm:spPr/>
      <dgm:t>
        <a:bodyPr/>
        <a:lstStyle/>
        <a:p>
          <a:endParaRPr lang="en-US"/>
        </a:p>
      </dgm:t>
    </dgm:pt>
    <dgm:pt modelId="{D757AC65-2A29-4387-9A32-C30BB298E14B}">
      <dgm:prSet phldrT="[Text]" custT="1"/>
      <dgm:spPr>
        <a:solidFill>
          <a:srgbClr val="FFC000"/>
        </a:solidFill>
      </dgm:spPr>
      <dgm:t>
        <a:bodyPr/>
        <a:lstStyle/>
        <a:p>
          <a:r>
            <a:rPr lang="en-US" sz="1800" b="1" dirty="0" smtClean="0">
              <a:solidFill>
                <a:schemeClr val="tx2"/>
              </a:solidFill>
              <a:latin typeface="Arial" panose="020B0604020202020204" pitchFamily="34" charset="0"/>
              <a:cs typeface="Arial" panose="020B0604020202020204" pitchFamily="34" charset="0"/>
            </a:rPr>
            <a:t>Free and Reduced Price Lunch </a:t>
          </a:r>
        </a:p>
        <a:p>
          <a:r>
            <a:rPr lang="en-US" sz="1800" b="1" dirty="0" smtClean="0">
              <a:solidFill>
                <a:schemeClr val="tx2"/>
              </a:solidFill>
              <a:latin typeface="Arial" panose="020B0604020202020204" pitchFamily="34" charset="0"/>
              <a:cs typeface="Arial" panose="020B0604020202020204" pitchFamily="34" charset="0"/>
            </a:rPr>
            <a:t>(FPRL)</a:t>
          </a:r>
          <a:endParaRPr lang="en-US" sz="1800" b="1" dirty="0">
            <a:solidFill>
              <a:schemeClr val="tx2"/>
            </a:solidFill>
            <a:latin typeface="Arial" panose="020B0604020202020204" pitchFamily="34" charset="0"/>
            <a:cs typeface="Arial" panose="020B0604020202020204" pitchFamily="34" charset="0"/>
          </a:endParaRPr>
        </a:p>
      </dgm:t>
    </dgm:pt>
    <dgm:pt modelId="{D9D865E8-B0D2-49C8-834A-73F549EA4E3C}" type="parTrans" cxnId="{203F5EC2-5AAD-4A00-8984-5B407CDD394A}">
      <dgm:prSet/>
      <dgm:spPr/>
      <dgm:t>
        <a:bodyPr/>
        <a:lstStyle/>
        <a:p>
          <a:endParaRPr lang="en-US"/>
        </a:p>
      </dgm:t>
    </dgm:pt>
    <dgm:pt modelId="{915FFA6E-7E28-4911-B1BB-0A687F38A90D}" type="sibTrans" cxnId="{203F5EC2-5AAD-4A00-8984-5B407CDD394A}">
      <dgm:prSet/>
      <dgm:spPr/>
      <dgm:t>
        <a:bodyPr/>
        <a:lstStyle/>
        <a:p>
          <a:endParaRPr lang="en-US"/>
        </a:p>
      </dgm:t>
    </dgm:pt>
    <dgm:pt modelId="{861B1953-C4A4-46C1-9126-778F0A2A9566}" type="pres">
      <dgm:prSet presAssocID="{6B49CA78-6CA0-42FA-B2C8-438FCBD9C814}" presName="hierChild1" presStyleCnt="0">
        <dgm:presLayoutVars>
          <dgm:orgChart val="1"/>
          <dgm:chPref val="1"/>
          <dgm:dir/>
          <dgm:animOne val="branch"/>
          <dgm:animLvl val="lvl"/>
          <dgm:resizeHandles/>
        </dgm:presLayoutVars>
      </dgm:prSet>
      <dgm:spPr/>
      <dgm:t>
        <a:bodyPr/>
        <a:lstStyle/>
        <a:p>
          <a:endParaRPr lang="en-US"/>
        </a:p>
      </dgm:t>
    </dgm:pt>
    <dgm:pt modelId="{45EF0935-D1D0-4956-9C95-19D1473493EF}" type="pres">
      <dgm:prSet presAssocID="{AA6588A6-3E3D-443B-90F2-CB8E2655E915}" presName="hierRoot1" presStyleCnt="0">
        <dgm:presLayoutVars>
          <dgm:hierBranch val="init"/>
        </dgm:presLayoutVars>
      </dgm:prSet>
      <dgm:spPr/>
    </dgm:pt>
    <dgm:pt modelId="{AC72D0C3-20CC-4E05-9620-8C036F42D13A}" type="pres">
      <dgm:prSet presAssocID="{AA6588A6-3E3D-443B-90F2-CB8E2655E915}" presName="rootComposite1" presStyleCnt="0"/>
      <dgm:spPr/>
    </dgm:pt>
    <dgm:pt modelId="{7658FFCF-5FF9-4475-9BA7-9DD8EA1218EE}" type="pres">
      <dgm:prSet presAssocID="{AA6588A6-3E3D-443B-90F2-CB8E2655E915}" presName="rootText1" presStyleLbl="node0" presStyleIdx="0" presStyleCnt="1" custScaleX="44240" custScaleY="62125" custLinFactNeighborX="-1307" custLinFactNeighborY="-82403">
        <dgm:presLayoutVars>
          <dgm:chPref val="3"/>
        </dgm:presLayoutVars>
      </dgm:prSet>
      <dgm:spPr/>
      <dgm:t>
        <a:bodyPr/>
        <a:lstStyle/>
        <a:p>
          <a:endParaRPr lang="en-US"/>
        </a:p>
      </dgm:t>
    </dgm:pt>
    <dgm:pt modelId="{6B01CFEA-1A7A-486E-91F6-78AEB9695D7E}" type="pres">
      <dgm:prSet presAssocID="{AA6588A6-3E3D-443B-90F2-CB8E2655E915}" presName="rootConnector1" presStyleLbl="node1" presStyleIdx="0" presStyleCnt="0"/>
      <dgm:spPr/>
      <dgm:t>
        <a:bodyPr/>
        <a:lstStyle/>
        <a:p>
          <a:endParaRPr lang="en-US"/>
        </a:p>
      </dgm:t>
    </dgm:pt>
    <dgm:pt modelId="{A6F6D866-8D13-4135-A4F6-A2D195C0A1B6}" type="pres">
      <dgm:prSet presAssocID="{AA6588A6-3E3D-443B-90F2-CB8E2655E915}" presName="hierChild2" presStyleCnt="0"/>
      <dgm:spPr/>
    </dgm:pt>
    <dgm:pt modelId="{C15E8A73-842D-4E87-9270-C1DECBDADEFF}" type="pres">
      <dgm:prSet presAssocID="{D9D865E8-B0D2-49C8-834A-73F549EA4E3C}" presName="Name37" presStyleLbl="parChTrans1D2" presStyleIdx="0" presStyleCnt="1"/>
      <dgm:spPr/>
      <dgm:t>
        <a:bodyPr/>
        <a:lstStyle/>
        <a:p>
          <a:endParaRPr lang="en-US"/>
        </a:p>
      </dgm:t>
    </dgm:pt>
    <dgm:pt modelId="{1E7114A5-3A61-4BFB-BEB5-EA4CBB7C4246}" type="pres">
      <dgm:prSet presAssocID="{D757AC65-2A29-4387-9A32-C30BB298E14B}" presName="hierRoot2" presStyleCnt="0">
        <dgm:presLayoutVars>
          <dgm:hierBranch val="init"/>
        </dgm:presLayoutVars>
      </dgm:prSet>
      <dgm:spPr/>
    </dgm:pt>
    <dgm:pt modelId="{D610BC22-6EE0-482A-B1DA-1A919142B832}" type="pres">
      <dgm:prSet presAssocID="{D757AC65-2A29-4387-9A32-C30BB298E14B}" presName="rootComposite" presStyleCnt="0"/>
      <dgm:spPr/>
    </dgm:pt>
    <dgm:pt modelId="{474FA86C-BB83-4E8D-95FC-55EBE8EF1EB5}" type="pres">
      <dgm:prSet presAssocID="{D757AC65-2A29-4387-9A32-C30BB298E14B}" presName="rootText" presStyleLbl="node2" presStyleIdx="0" presStyleCnt="1" custScaleX="49178" custScaleY="46520" custLinFactNeighborX="-338" custLinFactNeighborY="-21530">
        <dgm:presLayoutVars>
          <dgm:chPref val="3"/>
        </dgm:presLayoutVars>
      </dgm:prSet>
      <dgm:spPr/>
      <dgm:t>
        <a:bodyPr/>
        <a:lstStyle/>
        <a:p>
          <a:endParaRPr lang="en-US"/>
        </a:p>
      </dgm:t>
    </dgm:pt>
    <dgm:pt modelId="{F1470752-E663-45F1-9761-8C0E9938D40A}" type="pres">
      <dgm:prSet presAssocID="{D757AC65-2A29-4387-9A32-C30BB298E14B}" presName="rootConnector" presStyleLbl="node2" presStyleIdx="0" presStyleCnt="1"/>
      <dgm:spPr/>
      <dgm:t>
        <a:bodyPr/>
        <a:lstStyle/>
        <a:p>
          <a:endParaRPr lang="en-US"/>
        </a:p>
      </dgm:t>
    </dgm:pt>
    <dgm:pt modelId="{07BABA17-35BB-4775-B6E4-007F62DA389C}" type="pres">
      <dgm:prSet presAssocID="{D757AC65-2A29-4387-9A32-C30BB298E14B}" presName="hierChild4" presStyleCnt="0"/>
      <dgm:spPr/>
    </dgm:pt>
    <dgm:pt modelId="{2A87A1C5-4176-47D5-A6DA-AB27B5A67CEC}" type="pres">
      <dgm:prSet presAssocID="{D757AC65-2A29-4387-9A32-C30BB298E14B}" presName="hierChild5" presStyleCnt="0"/>
      <dgm:spPr/>
    </dgm:pt>
    <dgm:pt modelId="{551DB911-C6D2-44D1-96B4-32A9A9616DA8}" type="pres">
      <dgm:prSet presAssocID="{AA6588A6-3E3D-443B-90F2-CB8E2655E915}" presName="hierChild3" presStyleCnt="0"/>
      <dgm:spPr/>
    </dgm:pt>
  </dgm:ptLst>
  <dgm:cxnLst>
    <dgm:cxn modelId="{203F5EC2-5AAD-4A00-8984-5B407CDD394A}" srcId="{AA6588A6-3E3D-443B-90F2-CB8E2655E915}" destId="{D757AC65-2A29-4387-9A32-C30BB298E14B}" srcOrd="0" destOrd="0" parTransId="{D9D865E8-B0D2-49C8-834A-73F549EA4E3C}" sibTransId="{915FFA6E-7E28-4911-B1BB-0A687F38A90D}"/>
    <dgm:cxn modelId="{FCEF43AF-AB81-4945-8A78-E4F6048764FF}" type="presOf" srcId="{AA6588A6-3E3D-443B-90F2-CB8E2655E915}" destId="{7658FFCF-5FF9-4475-9BA7-9DD8EA1218EE}" srcOrd="0" destOrd="0" presId="urn:microsoft.com/office/officeart/2005/8/layout/orgChart1"/>
    <dgm:cxn modelId="{0C09786E-F7C2-41CD-889B-2AB039AF1E0E}" type="presOf" srcId="{D9D865E8-B0D2-49C8-834A-73F549EA4E3C}" destId="{C15E8A73-842D-4E87-9270-C1DECBDADEFF}" srcOrd="0" destOrd="0" presId="urn:microsoft.com/office/officeart/2005/8/layout/orgChart1"/>
    <dgm:cxn modelId="{7AC0A5B6-F7C0-4D7D-AF9B-434DCC6EFC19}" type="presOf" srcId="{D757AC65-2A29-4387-9A32-C30BB298E14B}" destId="{F1470752-E663-45F1-9761-8C0E9938D40A}" srcOrd="1" destOrd="0" presId="urn:microsoft.com/office/officeart/2005/8/layout/orgChart1"/>
    <dgm:cxn modelId="{62C9285F-650F-4F95-A6B4-55FD107A0D68}" type="presOf" srcId="{6B49CA78-6CA0-42FA-B2C8-438FCBD9C814}" destId="{861B1953-C4A4-46C1-9126-778F0A2A9566}" srcOrd="0" destOrd="0" presId="urn:microsoft.com/office/officeart/2005/8/layout/orgChart1"/>
    <dgm:cxn modelId="{36E3FA12-8E5D-4EB8-A63E-D7D685AB9B16}" srcId="{6B49CA78-6CA0-42FA-B2C8-438FCBD9C814}" destId="{AA6588A6-3E3D-443B-90F2-CB8E2655E915}" srcOrd="0" destOrd="0" parTransId="{38C9FDCD-34D9-434B-94F0-8C0CE6396222}" sibTransId="{BD3F14C1-53AD-42F4-AD84-3D4398F5E44A}"/>
    <dgm:cxn modelId="{745590B6-DC46-46F7-B392-52CF8FE6B26A}" type="presOf" srcId="{AA6588A6-3E3D-443B-90F2-CB8E2655E915}" destId="{6B01CFEA-1A7A-486E-91F6-78AEB9695D7E}" srcOrd="1" destOrd="0" presId="urn:microsoft.com/office/officeart/2005/8/layout/orgChart1"/>
    <dgm:cxn modelId="{D69E53FD-322E-4847-9AE2-50119F2C06CA}" type="presOf" srcId="{D757AC65-2A29-4387-9A32-C30BB298E14B}" destId="{474FA86C-BB83-4E8D-95FC-55EBE8EF1EB5}" srcOrd="0" destOrd="0" presId="urn:microsoft.com/office/officeart/2005/8/layout/orgChart1"/>
    <dgm:cxn modelId="{6D83D67A-F9C5-44D4-BA93-4D372FF74B17}" type="presParOf" srcId="{861B1953-C4A4-46C1-9126-778F0A2A9566}" destId="{45EF0935-D1D0-4956-9C95-19D1473493EF}" srcOrd="0" destOrd="0" presId="urn:microsoft.com/office/officeart/2005/8/layout/orgChart1"/>
    <dgm:cxn modelId="{9A436933-D335-452C-AFF7-BD569D54CAE2}" type="presParOf" srcId="{45EF0935-D1D0-4956-9C95-19D1473493EF}" destId="{AC72D0C3-20CC-4E05-9620-8C036F42D13A}" srcOrd="0" destOrd="0" presId="urn:microsoft.com/office/officeart/2005/8/layout/orgChart1"/>
    <dgm:cxn modelId="{EE4A6C5F-96FD-461C-A57E-38CD993F8EF2}" type="presParOf" srcId="{AC72D0C3-20CC-4E05-9620-8C036F42D13A}" destId="{7658FFCF-5FF9-4475-9BA7-9DD8EA1218EE}" srcOrd="0" destOrd="0" presId="urn:microsoft.com/office/officeart/2005/8/layout/orgChart1"/>
    <dgm:cxn modelId="{9A4D5DBA-140E-4F4D-A66A-DCB9EEF083E0}" type="presParOf" srcId="{AC72D0C3-20CC-4E05-9620-8C036F42D13A}" destId="{6B01CFEA-1A7A-486E-91F6-78AEB9695D7E}" srcOrd="1" destOrd="0" presId="urn:microsoft.com/office/officeart/2005/8/layout/orgChart1"/>
    <dgm:cxn modelId="{48ED69A7-3BDD-42C8-9FB1-59D2E0CCF76B}" type="presParOf" srcId="{45EF0935-D1D0-4956-9C95-19D1473493EF}" destId="{A6F6D866-8D13-4135-A4F6-A2D195C0A1B6}" srcOrd="1" destOrd="0" presId="urn:microsoft.com/office/officeart/2005/8/layout/orgChart1"/>
    <dgm:cxn modelId="{087A1800-E4E8-4A71-8F63-A05638595A9A}" type="presParOf" srcId="{A6F6D866-8D13-4135-A4F6-A2D195C0A1B6}" destId="{C15E8A73-842D-4E87-9270-C1DECBDADEFF}" srcOrd="0" destOrd="0" presId="urn:microsoft.com/office/officeart/2005/8/layout/orgChart1"/>
    <dgm:cxn modelId="{FDE81D83-ED61-454D-BD6B-5E942D9DCE3F}" type="presParOf" srcId="{A6F6D866-8D13-4135-A4F6-A2D195C0A1B6}" destId="{1E7114A5-3A61-4BFB-BEB5-EA4CBB7C4246}" srcOrd="1" destOrd="0" presId="urn:microsoft.com/office/officeart/2005/8/layout/orgChart1"/>
    <dgm:cxn modelId="{58CA42E0-ABDC-4DF7-848C-60A5AE1B8B1D}" type="presParOf" srcId="{1E7114A5-3A61-4BFB-BEB5-EA4CBB7C4246}" destId="{D610BC22-6EE0-482A-B1DA-1A919142B832}" srcOrd="0" destOrd="0" presId="urn:microsoft.com/office/officeart/2005/8/layout/orgChart1"/>
    <dgm:cxn modelId="{07902F0B-B5D0-45CF-ABEF-E6FED52FF2E1}" type="presParOf" srcId="{D610BC22-6EE0-482A-B1DA-1A919142B832}" destId="{474FA86C-BB83-4E8D-95FC-55EBE8EF1EB5}" srcOrd="0" destOrd="0" presId="urn:microsoft.com/office/officeart/2005/8/layout/orgChart1"/>
    <dgm:cxn modelId="{66DF6DFB-0424-468B-8916-D36E35DD2801}" type="presParOf" srcId="{D610BC22-6EE0-482A-B1DA-1A919142B832}" destId="{F1470752-E663-45F1-9761-8C0E9938D40A}" srcOrd="1" destOrd="0" presId="urn:microsoft.com/office/officeart/2005/8/layout/orgChart1"/>
    <dgm:cxn modelId="{B4DE1206-97FF-4C5F-9FCF-6906AEF0714F}" type="presParOf" srcId="{1E7114A5-3A61-4BFB-BEB5-EA4CBB7C4246}" destId="{07BABA17-35BB-4775-B6E4-007F62DA389C}" srcOrd="1" destOrd="0" presId="urn:microsoft.com/office/officeart/2005/8/layout/orgChart1"/>
    <dgm:cxn modelId="{96D838C2-5EDD-4CAB-B0F8-EF6DB3831958}" type="presParOf" srcId="{1E7114A5-3A61-4BFB-BEB5-EA4CBB7C4246}" destId="{2A87A1C5-4176-47D5-A6DA-AB27B5A67CEC}" srcOrd="2" destOrd="0" presId="urn:microsoft.com/office/officeart/2005/8/layout/orgChart1"/>
    <dgm:cxn modelId="{6496768B-853C-43E8-8A31-A9274FF09BC4}" type="presParOf" srcId="{45EF0935-D1D0-4956-9C95-19D1473493EF}" destId="{551DB911-C6D2-44D1-96B4-32A9A9616DA8}"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0DCC3-BA7D-40AB-8049-4AC1822277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0147BF8-56AC-4346-8619-FA4EED154521}">
      <dgm:prSet/>
      <dgm:spPr>
        <a:solidFill>
          <a:srgbClr val="92D050"/>
        </a:solidFill>
      </dgm:spPr>
      <dgm:t>
        <a:bodyPr/>
        <a:lstStyle/>
        <a:p>
          <a:r>
            <a:rPr lang="en-US" dirty="0" smtClean="0">
              <a:solidFill>
                <a:schemeClr val="tx2"/>
              </a:solidFill>
              <a:latin typeface="Arial" panose="020B0604020202020204" pitchFamily="34" charset="0"/>
              <a:cs typeface="Arial" panose="020B0604020202020204" pitchFamily="34" charset="0"/>
            </a:rPr>
            <a:t>Census data (or other comparable data) showing LEA serves 20% or more  children from low income families</a:t>
          </a:r>
          <a:endParaRPr lang="en-US" dirty="0"/>
        </a:p>
      </dgm:t>
    </dgm:pt>
    <dgm:pt modelId="{7950E1EA-E8CA-47C6-B115-01B926A695E3}" type="parTrans" cxnId="{EF693E1F-6900-423D-8914-AAFE12494A40}">
      <dgm:prSet/>
      <dgm:spPr/>
      <dgm:t>
        <a:bodyPr/>
        <a:lstStyle/>
        <a:p>
          <a:endParaRPr lang="en-US"/>
        </a:p>
      </dgm:t>
    </dgm:pt>
    <dgm:pt modelId="{DB64244F-917A-443B-A9AA-51B2D065B1F2}" type="sibTrans" cxnId="{EF693E1F-6900-423D-8914-AAFE12494A40}">
      <dgm:prSet/>
      <dgm:spPr/>
      <dgm:t>
        <a:bodyPr/>
        <a:lstStyle/>
        <a:p>
          <a:endParaRPr lang="en-US"/>
        </a:p>
      </dgm:t>
    </dgm:pt>
    <dgm:pt modelId="{8C0036A6-E061-4B2D-BE66-75F68E8C3FCB}">
      <dgm:prSet/>
      <dgm:spPr>
        <a:solidFill>
          <a:srgbClr val="92D050"/>
        </a:solidFill>
      </dgm:spPr>
      <dgm:t>
        <a:bodyPr/>
        <a:lstStyle/>
        <a:p>
          <a:r>
            <a:rPr lang="en-US" dirty="0" smtClean="0">
              <a:solidFill>
                <a:schemeClr val="tx2"/>
              </a:solidFill>
              <a:latin typeface="Arial" panose="020B0604020202020204" pitchFamily="34" charset="0"/>
              <a:cs typeface="Arial" panose="020B0604020202020204" pitchFamily="34" charset="0"/>
            </a:rPr>
            <a:t>Census data (or other comparable data) showing LEA serves 10,000  or more children from low income families  </a:t>
          </a:r>
          <a:endParaRPr lang="en-US" dirty="0">
            <a:solidFill>
              <a:schemeClr val="tx2"/>
            </a:solidFill>
            <a:latin typeface="Arial" panose="020B0604020202020204" pitchFamily="34" charset="0"/>
            <a:cs typeface="Arial" panose="020B0604020202020204" pitchFamily="34" charset="0"/>
          </a:endParaRPr>
        </a:p>
      </dgm:t>
    </dgm:pt>
    <dgm:pt modelId="{294F6C1A-26CA-44A3-810B-D427556D7E3E}" type="parTrans" cxnId="{9396B581-3CC3-4DC9-A8A3-87DCA6B737BE}">
      <dgm:prSet/>
      <dgm:spPr/>
      <dgm:t>
        <a:bodyPr/>
        <a:lstStyle/>
        <a:p>
          <a:endParaRPr lang="en-US"/>
        </a:p>
      </dgm:t>
    </dgm:pt>
    <dgm:pt modelId="{38D4891A-315E-4DB2-BD76-79163F1D037C}" type="sibTrans" cxnId="{9396B581-3CC3-4DC9-A8A3-87DCA6B737BE}">
      <dgm:prSet custLinFactNeighborX="554" custLinFactNeighborY="11150"/>
      <dgm:spPr/>
      <dgm:t>
        <a:bodyPr/>
        <a:lstStyle/>
        <a:p>
          <a:endParaRPr lang="en-US"/>
        </a:p>
      </dgm:t>
    </dgm:pt>
    <dgm:pt modelId="{6D75AF9C-C114-47F1-B834-7BF60DE6110F}">
      <dgm:prSet/>
      <dgm:spPr>
        <a:solidFill>
          <a:srgbClr val="92D050"/>
        </a:solidFill>
      </dgm:spPr>
      <dgm:t>
        <a:bodyPr/>
        <a:lstStyle/>
        <a:p>
          <a:r>
            <a:rPr lang="en-US" dirty="0" smtClean="0">
              <a:solidFill>
                <a:schemeClr val="tx2"/>
              </a:solidFill>
              <a:latin typeface="Arial" panose="020B0604020202020204" pitchFamily="34" charset="0"/>
              <a:cs typeface="Arial" panose="020B0604020202020204" pitchFamily="34" charset="0"/>
            </a:rPr>
            <a:t>Eligible for </a:t>
          </a:r>
          <a:r>
            <a:rPr lang="en-US" dirty="0" err="1" smtClean="0">
              <a:solidFill>
                <a:schemeClr val="tx2"/>
              </a:solidFill>
              <a:latin typeface="Arial" panose="020B0604020202020204" pitchFamily="34" charset="0"/>
              <a:cs typeface="Arial" panose="020B0604020202020204" pitchFamily="34" charset="0"/>
            </a:rPr>
            <a:t>ESEA’s</a:t>
          </a:r>
          <a:r>
            <a:rPr lang="en-US" dirty="0" smtClean="0">
              <a:solidFill>
                <a:schemeClr val="tx2"/>
              </a:solidFill>
              <a:latin typeface="Arial" panose="020B0604020202020204" pitchFamily="34" charset="0"/>
              <a:cs typeface="Arial" panose="020B0604020202020204" pitchFamily="34" charset="0"/>
            </a:rPr>
            <a:t> Small, Rural School Achievement Program (20 USC §7345(b))                      </a:t>
          </a:r>
          <a:endParaRPr lang="en-US" dirty="0">
            <a:solidFill>
              <a:schemeClr val="tx2"/>
            </a:solidFill>
            <a:latin typeface="Arial" panose="020B0604020202020204" pitchFamily="34" charset="0"/>
            <a:cs typeface="Arial" panose="020B0604020202020204" pitchFamily="34" charset="0"/>
          </a:endParaRPr>
        </a:p>
      </dgm:t>
    </dgm:pt>
    <dgm:pt modelId="{A55D406C-8ECB-44DB-B345-53FF51F5EBB7}" type="parTrans" cxnId="{98DE638C-B5A5-49BF-8C49-3010C4B1CA02}">
      <dgm:prSet/>
      <dgm:spPr/>
      <dgm:t>
        <a:bodyPr/>
        <a:lstStyle/>
        <a:p>
          <a:endParaRPr lang="en-US"/>
        </a:p>
      </dgm:t>
    </dgm:pt>
    <dgm:pt modelId="{5DE28EF0-69F6-48D4-937D-591914180F0E}" type="sibTrans" cxnId="{98DE638C-B5A5-49BF-8C49-3010C4B1CA02}">
      <dgm:prSet custLinFactNeighborX="10233" custLinFactNeighborY="6932"/>
      <dgm:spPr/>
      <dgm:t>
        <a:bodyPr/>
        <a:lstStyle/>
        <a:p>
          <a:endParaRPr lang="en-US"/>
        </a:p>
      </dgm:t>
    </dgm:pt>
    <dgm:pt modelId="{AEE3C269-5121-4094-B16C-7825EEC59C73}">
      <dgm:prSet/>
      <dgm:spPr>
        <a:solidFill>
          <a:srgbClr val="92D050"/>
        </a:solidFill>
      </dgm:spPr>
      <dgm:t>
        <a:bodyPr/>
        <a:lstStyle/>
        <a:p>
          <a:r>
            <a:rPr lang="en-US" dirty="0" smtClean="0">
              <a:solidFill>
                <a:schemeClr val="tx2"/>
              </a:solidFill>
              <a:latin typeface="Arial" panose="020B0604020202020204" pitchFamily="34" charset="0"/>
              <a:cs typeface="Arial" panose="020B0604020202020204" pitchFamily="34" charset="0"/>
            </a:rPr>
            <a:t>Eligible for </a:t>
          </a:r>
          <a:r>
            <a:rPr lang="en-US" dirty="0" err="1" smtClean="0">
              <a:solidFill>
                <a:schemeClr val="tx2"/>
              </a:solidFill>
              <a:latin typeface="Arial" panose="020B0604020202020204" pitchFamily="34" charset="0"/>
              <a:cs typeface="Arial" panose="020B0604020202020204" pitchFamily="34" charset="0"/>
            </a:rPr>
            <a:t>ESEA’s</a:t>
          </a:r>
          <a:r>
            <a:rPr lang="en-US" dirty="0" smtClean="0">
              <a:solidFill>
                <a:schemeClr val="tx2"/>
              </a:solidFill>
              <a:latin typeface="Arial" panose="020B0604020202020204" pitchFamily="34" charset="0"/>
              <a:cs typeface="Arial" panose="020B0604020202020204" pitchFamily="34" charset="0"/>
            </a:rPr>
            <a:t> Rural and Low-Income School Program                     (20 USC §7351(b))                      </a:t>
          </a:r>
          <a:endParaRPr lang="en-US" dirty="0">
            <a:solidFill>
              <a:schemeClr val="tx2"/>
            </a:solidFill>
            <a:latin typeface="Arial" panose="020B0604020202020204" pitchFamily="34" charset="0"/>
            <a:cs typeface="Arial" panose="020B0604020202020204" pitchFamily="34" charset="0"/>
          </a:endParaRPr>
        </a:p>
      </dgm:t>
    </dgm:pt>
    <dgm:pt modelId="{3055168D-DD73-4EB7-8219-E369C14EF961}" type="parTrans" cxnId="{B246B273-40F3-4664-9A73-BBA00444E9E2}">
      <dgm:prSet/>
      <dgm:spPr/>
      <dgm:t>
        <a:bodyPr/>
        <a:lstStyle/>
        <a:p>
          <a:endParaRPr lang="en-US"/>
        </a:p>
      </dgm:t>
    </dgm:pt>
    <dgm:pt modelId="{DC180D30-E092-4A9E-B454-7794AF6C70E1}" type="sibTrans" cxnId="{B246B273-40F3-4664-9A73-BBA00444E9E2}">
      <dgm:prSet/>
      <dgm:spPr/>
      <dgm:t>
        <a:bodyPr/>
        <a:lstStyle/>
        <a:p>
          <a:endParaRPr lang="en-US"/>
        </a:p>
      </dgm:t>
    </dgm:pt>
    <dgm:pt modelId="{2EACDE8A-A26F-4B2E-9952-ED0E24CFACFC}" type="pres">
      <dgm:prSet presAssocID="{75F0DCC3-BA7D-40AB-8049-4AC182227700}" presName="diagram" presStyleCnt="0">
        <dgm:presLayoutVars>
          <dgm:dir/>
          <dgm:resizeHandles val="exact"/>
        </dgm:presLayoutVars>
      </dgm:prSet>
      <dgm:spPr/>
      <dgm:t>
        <a:bodyPr/>
        <a:lstStyle/>
        <a:p>
          <a:endParaRPr lang="en-US"/>
        </a:p>
      </dgm:t>
    </dgm:pt>
    <dgm:pt modelId="{BBCD0767-D953-4060-9F97-310CFD9B2BBE}" type="pres">
      <dgm:prSet presAssocID="{70147BF8-56AC-4346-8619-FA4EED154521}" presName="node" presStyleLbl="node1" presStyleIdx="0" presStyleCnt="4">
        <dgm:presLayoutVars>
          <dgm:bulletEnabled val="1"/>
        </dgm:presLayoutVars>
      </dgm:prSet>
      <dgm:spPr/>
      <dgm:t>
        <a:bodyPr/>
        <a:lstStyle/>
        <a:p>
          <a:endParaRPr lang="en-US"/>
        </a:p>
      </dgm:t>
    </dgm:pt>
    <dgm:pt modelId="{6906A62E-4969-4C1B-93AD-BE58FBDE114A}" type="pres">
      <dgm:prSet presAssocID="{DB64244F-917A-443B-A9AA-51B2D065B1F2}" presName="sibTrans" presStyleCnt="0"/>
      <dgm:spPr/>
      <dgm:t>
        <a:bodyPr/>
        <a:lstStyle/>
        <a:p>
          <a:endParaRPr lang="en-US"/>
        </a:p>
      </dgm:t>
    </dgm:pt>
    <dgm:pt modelId="{53898368-FEEC-46CF-8749-A5C7E6795891}" type="pres">
      <dgm:prSet presAssocID="{8C0036A6-E061-4B2D-BE66-75F68E8C3FCB}" presName="node" presStyleLbl="node1" presStyleIdx="1" presStyleCnt="4">
        <dgm:presLayoutVars>
          <dgm:bulletEnabled val="1"/>
        </dgm:presLayoutVars>
      </dgm:prSet>
      <dgm:spPr/>
      <dgm:t>
        <a:bodyPr/>
        <a:lstStyle/>
        <a:p>
          <a:endParaRPr lang="en-US"/>
        </a:p>
      </dgm:t>
    </dgm:pt>
    <dgm:pt modelId="{2D852C8A-797C-4D7E-BF4A-87B1658F1D94}" type="pres">
      <dgm:prSet presAssocID="{38D4891A-315E-4DB2-BD76-79163F1D037C}" presName="sibTrans" presStyleCnt="0"/>
      <dgm:spPr/>
      <dgm:t>
        <a:bodyPr/>
        <a:lstStyle/>
        <a:p>
          <a:endParaRPr lang="en-US"/>
        </a:p>
      </dgm:t>
    </dgm:pt>
    <dgm:pt modelId="{9E06884E-E57D-4278-8098-162177F9BC80}" type="pres">
      <dgm:prSet presAssocID="{6D75AF9C-C114-47F1-B834-7BF60DE6110F}" presName="node" presStyleLbl="node1" presStyleIdx="2" presStyleCnt="4">
        <dgm:presLayoutVars>
          <dgm:bulletEnabled val="1"/>
        </dgm:presLayoutVars>
      </dgm:prSet>
      <dgm:spPr/>
      <dgm:t>
        <a:bodyPr/>
        <a:lstStyle/>
        <a:p>
          <a:endParaRPr lang="en-US"/>
        </a:p>
      </dgm:t>
    </dgm:pt>
    <dgm:pt modelId="{039A39D9-6BB6-4C91-B103-7946358744DF}" type="pres">
      <dgm:prSet presAssocID="{5DE28EF0-69F6-48D4-937D-591914180F0E}" presName="sibTrans" presStyleCnt="0"/>
      <dgm:spPr/>
      <dgm:t>
        <a:bodyPr/>
        <a:lstStyle/>
        <a:p>
          <a:endParaRPr lang="en-US"/>
        </a:p>
      </dgm:t>
    </dgm:pt>
    <dgm:pt modelId="{BE3BEF73-D290-47F9-9FFC-367F62D481E0}" type="pres">
      <dgm:prSet presAssocID="{AEE3C269-5121-4094-B16C-7825EEC59C73}" presName="node" presStyleLbl="node1" presStyleIdx="3" presStyleCnt="4">
        <dgm:presLayoutVars>
          <dgm:bulletEnabled val="1"/>
        </dgm:presLayoutVars>
      </dgm:prSet>
      <dgm:spPr/>
      <dgm:t>
        <a:bodyPr/>
        <a:lstStyle/>
        <a:p>
          <a:endParaRPr lang="en-US"/>
        </a:p>
      </dgm:t>
    </dgm:pt>
  </dgm:ptLst>
  <dgm:cxnLst>
    <dgm:cxn modelId="{98DE638C-B5A5-49BF-8C49-3010C4B1CA02}" srcId="{75F0DCC3-BA7D-40AB-8049-4AC182227700}" destId="{6D75AF9C-C114-47F1-B834-7BF60DE6110F}" srcOrd="2" destOrd="0" parTransId="{A55D406C-8ECB-44DB-B345-53FF51F5EBB7}" sibTransId="{5DE28EF0-69F6-48D4-937D-591914180F0E}"/>
    <dgm:cxn modelId="{9098C01C-DF6D-473F-B28A-9093BE1A9ADA}" type="presOf" srcId="{AEE3C269-5121-4094-B16C-7825EEC59C73}" destId="{BE3BEF73-D290-47F9-9FFC-367F62D481E0}" srcOrd="0" destOrd="0" presId="urn:microsoft.com/office/officeart/2005/8/layout/default"/>
    <dgm:cxn modelId="{63685A58-092A-4E77-8B7C-78C51F9857AF}" type="presOf" srcId="{8C0036A6-E061-4B2D-BE66-75F68E8C3FCB}" destId="{53898368-FEEC-46CF-8749-A5C7E6795891}" srcOrd="0" destOrd="0" presId="urn:microsoft.com/office/officeart/2005/8/layout/default"/>
    <dgm:cxn modelId="{EF693E1F-6900-423D-8914-AAFE12494A40}" srcId="{75F0DCC3-BA7D-40AB-8049-4AC182227700}" destId="{70147BF8-56AC-4346-8619-FA4EED154521}" srcOrd="0" destOrd="0" parTransId="{7950E1EA-E8CA-47C6-B115-01B926A695E3}" sibTransId="{DB64244F-917A-443B-A9AA-51B2D065B1F2}"/>
    <dgm:cxn modelId="{FBF090B6-DEDA-498C-A9A4-40986F63895D}" type="presOf" srcId="{70147BF8-56AC-4346-8619-FA4EED154521}" destId="{BBCD0767-D953-4060-9F97-310CFD9B2BBE}" srcOrd="0" destOrd="0" presId="urn:microsoft.com/office/officeart/2005/8/layout/default"/>
    <dgm:cxn modelId="{9396B581-3CC3-4DC9-A8A3-87DCA6B737BE}" srcId="{75F0DCC3-BA7D-40AB-8049-4AC182227700}" destId="{8C0036A6-E061-4B2D-BE66-75F68E8C3FCB}" srcOrd="1" destOrd="0" parTransId="{294F6C1A-26CA-44A3-810B-D427556D7E3E}" sibTransId="{38D4891A-315E-4DB2-BD76-79163F1D037C}"/>
    <dgm:cxn modelId="{C5B0E5DE-84F4-4850-B107-08A7696F3B52}" type="presOf" srcId="{75F0DCC3-BA7D-40AB-8049-4AC182227700}" destId="{2EACDE8A-A26F-4B2E-9952-ED0E24CFACFC}" srcOrd="0" destOrd="0" presId="urn:microsoft.com/office/officeart/2005/8/layout/default"/>
    <dgm:cxn modelId="{B246B273-40F3-4664-9A73-BBA00444E9E2}" srcId="{75F0DCC3-BA7D-40AB-8049-4AC182227700}" destId="{AEE3C269-5121-4094-B16C-7825EEC59C73}" srcOrd="3" destOrd="0" parTransId="{3055168D-DD73-4EB7-8219-E369C14EF961}" sibTransId="{DC180D30-E092-4A9E-B454-7794AF6C70E1}"/>
    <dgm:cxn modelId="{09FCC841-16C1-48AD-9702-251E42B0C6F2}" type="presOf" srcId="{6D75AF9C-C114-47F1-B834-7BF60DE6110F}" destId="{9E06884E-E57D-4278-8098-162177F9BC80}" srcOrd="0" destOrd="0" presId="urn:microsoft.com/office/officeart/2005/8/layout/default"/>
    <dgm:cxn modelId="{AFEFEC9E-61E8-4415-851D-E5E5E25BEE90}" type="presParOf" srcId="{2EACDE8A-A26F-4B2E-9952-ED0E24CFACFC}" destId="{BBCD0767-D953-4060-9F97-310CFD9B2BBE}" srcOrd="0" destOrd="0" presId="urn:microsoft.com/office/officeart/2005/8/layout/default"/>
    <dgm:cxn modelId="{2B4B559C-A5F4-4986-8D89-7073B2F55687}" type="presParOf" srcId="{2EACDE8A-A26F-4B2E-9952-ED0E24CFACFC}" destId="{6906A62E-4969-4C1B-93AD-BE58FBDE114A}" srcOrd="1" destOrd="0" presId="urn:microsoft.com/office/officeart/2005/8/layout/default"/>
    <dgm:cxn modelId="{4EF0AC74-613B-49B4-9489-7F053C7ACA57}" type="presParOf" srcId="{2EACDE8A-A26F-4B2E-9952-ED0E24CFACFC}" destId="{53898368-FEEC-46CF-8749-A5C7E6795891}" srcOrd="2" destOrd="0" presId="urn:microsoft.com/office/officeart/2005/8/layout/default"/>
    <dgm:cxn modelId="{B7B7F5BC-E30E-40DC-8592-0356FC587423}" type="presParOf" srcId="{2EACDE8A-A26F-4B2E-9952-ED0E24CFACFC}" destId="{2D852C8A-797C-4D7E-BF4A-87B1658F1D94}" srcOrd="3" destOrd="0" presId="urn:microsoft.com/office/officeart/2005/8/layout/default"/>
    <dgm:cxn modelId="{1C19E619-1E55-491C-B20D-73917FE186AD}" type="presParOf" srcId="{2EACDE8A-A26F-4B2E-9952-ED0E24CFACFC}" destId="{9E06884E-E57D-4278-8098-162177F9BC80}" srcOrd="4" destOrd="0" presId="urn:microsoft.com/office/officeart/2005/8/layout/default"/>
    <dgm:cxn modelId="{21C0BCE4-3E63-4A0C-BD4A-9C3F9817B30B}" type="presParOf" srcId="{2EACDE8A-A26F-4B2E-9952-ED0E24CFACFC}" destId="{039A39D9-6BB6-4C91-B103-7946358744DF}" srcOrd="5" destOrd="0" presId="urn:microsoft.com/office/officeart/2005/8/layout/default"/>
    <dgm:cxn modelId="{617F45AB-9285-4935-A8EE-A2D7D59D2C7A}" type="presParOf" srcId="{2EACDE8A-A26F-4B2E-9952-ED0E24CFACFC}" destId="{BE3BEF73-D290-47F9-9FFC-367F62D481E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6EF3B-DE5D-4F21-A8ED-D2C4950543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EBFD95C-549E-4A3A-BA8E-1B697135C54F}">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t>(1) High percentage of teachers not teaching in the academic subject areas or grade levels in which the teachers were trained to </a:t>
          </a:r>
          <a:r>
            <a:rPr lang="en-US" dirty="0" smtClean="0"/>
            <a:t>teach</a:t>
          </a:r>
          <a:endParaRPr lang="en-US" dirty="0"/>
        </a:p>
      </dgm:t>
    </dgm:pt>
    <dgm:pt modelId="{512426B6-C78B-4CB0-89BB-FADF195662CA}" type="parTrans" cxnId="{42175026-790D-40EF-9EA2-DFBCCAB39C61}">
      <dgm:prSet/>
      <dgm:spPr/>
      <dgm:t>
        <a:bodyPr/>
        <a:lstStyle/>
        <a:p>
          <a:endParaRPr lang="en-US"/>
        </a:p>
      </dgm:t>
    </dgm:pt>
    <dgm:pt modelId="{B45189A5-0F22-49D2-85F8-D53BC75F5C71}" type="sibTrans" cxnId="{42175026-790D-40EF-9EA2-DFBCCAB39C61}">
      <dgm:prSet/>
      <dgm:spPr/>
      <dgm:t>
        <a:bodyPr/>
        <a:lstStyle/>
        <a:p>
          <a:endParaRPr lang="en-US"/>
        </a:p>
      </dgm:t>
    </dgm:pt>
    <dgm:pt modelId="{149D4219-72A5-44D0-899B-0AC56DB3A24C}">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t>(2) </a:t>
          </a:r>
          <a:r>
            <a:rPr lang="en-US" dirty="0" smtClean="0"/>
            <a:t>High </a:t>
          </a:r>
          <a:r>
            <a:rPr lang="en-US" dirty="0"/>
            <a:t>teacher turnover rate</a:t>
          </a:r>
        </a:p>
      </dgm:t>
    </dgm:pt>
    <dgm:pt modelId="{91B59795-30E4-46F0-8066-D7457BC723BD}" type="parTrans" cxnId="{7C69E0A4-BCE8-4557-A682-DC601E20A3DB}">
      <dgm:prSet/>
      <dgm:spPr/>
      <dgm:t>
        <a:bodyPr/>
        <a:lstStyle/>
        <a:p>
          <a:endParaRPr lang="en-US"/>
        </a:p>
      </dgm:t>
    </dgm:pt>
    <dgm:pt modelId="{9070D5CA-F444-4E1D-B57F-3B826C8D4B4D}" type="sibTrans" cxnId="{7C69E0A4-BCE8-4557-A682-DC601E20A3DB}">
      <dgm:prSet/>
      <dgm:spPr/>
      <dgm:t>
        <a:bodyPr/>
        <a:lstStyle/>
        <a:p>
          <a:endParaRPr lang="en-US"/>
        </a:p>
      </dgm:t>
    </dgm:pt>
    <dgm:pt modelId="{702F4092-E7E0-43B9-9D9E-63B36183AD84}">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t>(3) </a:t>
          </a:r>
          <a:r>
            <a:rPr lang="en-US" dirty="0" smtClean="0"/>
            <a:t>High </a:t>
          </a:r>
          <a:r>
            <a:rPr lang="en-US" dirty="0"/>
            <a:t>percentage of teachers with emergency, provisional, or temporary certification or licensure</a:t>
          </a:r>
        </a:p>
      </dgm:t>
    </dgm:pt>
    <dgm:pt modelId="{92B9C21D-615C-41F0-AB6A-9A528EABA71D}" type="parTrans" cxnId="{C3DB8D82-F92E-4670-9D00-6534290880AE}">
      <dgm:prSet/>
      <dgm:spPr/>
      <dgm:t>
        <a:bodyPr/>
        <a:lstStyle/>
        <a:p>
          <a:endParaRPr lang="en-US"/>
        </a:p>
      </dgm:t>
    </dgm:pt>
    <dgm:pt modelId="{688F4333-BD6B-40C1-83AC-74960910FCDF}" type="sibTrans" cxnId="{C3DB8D82-F92E-4670-9D00-6534290880AE}">
      <dgm:prSet/>
      <dgm:spPr/>
      <dgm:t>
        <a:bodyPr/>
        <a:lstStyle/>
        <a:p>
          <a:endParaRPr lang="en-US"/>
        </a:p>
      </dgm:t>
    </dgm:pt>
    <dgm:pt modelId="{A833FD2D-CDA6-48FF-AA61-C76ECE2F6D0C}" type="pres">
      <dgm:prSet presAssocID="{52A6EF3B-DE5D-4F21-A8ED-D2C495054329}" presName="diagram" presStyleCnt="0">
        <dgm:presLayoutVars>
          <dgm:dir/>
          <dgm:resizeHandles val="exact"/>
        </dgm:presLayoutVars>
      </dgm:prSet>
      <dgm:spPr/>
      <dgm:t>
        <a:bodyPr/>
        <a:lstStyle/>
        <a:p>
          <a:endParaRPr lang="en-US"/>
        </a:p>
      </dgm:t>
    </dgm:pt>
    <dgm:pt modelId="{11D39000-4C18-44B6-B1A7-3A469E05394C}" type="pres">
      <dgm:prSet presAssocID="{EEBFD95C-549E-4A3A-BA8E-1B697135C54F}" presName="node" presStyleLbl="node1" presStyleIdx="0" presStyleCnt="3">
        <dgm:presLayoutVars>
          <dgm:bulletEnabled val="1"/>
        </dgm:presLayoutVars>
      </dgm:prSet>
      <dgm:spPr/>
      <dgm:t>
        <a:bodyPr/>
        <a:lstStyle/>
        <a:p>
          <a:endParaRPr lang="en-US"/>
        </a:p>
      </dgm:t>
    </dgm:pt>
    <dgm:pt modelId="{1EC70494-0DF0-47DC-8CE0-784C9F26E6EA}" type="pres">
      <dgm:prSet presAssocID="{B45189A5-0F22-49D2-85F8-D53BC75F5C71}" presName="sibTrans" presStyleCnt="0"/>
      <dgm:spPr/>
    </dgm:pt>
    <dgm:pt modelId="{5659F348-F612-416B-9188-6FDCE2C23DB9}" type="pres">
      <dgm:prSet presAssocID="{149D4219-72A5-44D0-899B-0AC56DB3A24C}" presName="node" presStyleLbl="node1" presStyleIdx="1" presStyleCnt="3">
        <dgm:presLayoutVars>
          <dgm:bulletEnabled val="1"/>
        </dgm:presLayoutVars>
      </dgm:prSet>
      <dgm:spPr/>
      <dgm:t>
        <a:bodyPr/>
        <a:lstStyle/>
        <a:p>
          <a:endParaRPr lang="en-US"/>
        </a:p>
      </dgm:t>
    </dgm:pt>
    <dgm:pt modelId="{58ED4FB2-5EAC-4C06-8FDF-19F7CDE551E6}" type="pres">
      <dgm:prSet presAssocID="{9070D5CA-F444-4E1D-B57F-3B826C8D4B4D}" presName="sibTrans" presStyleCnt="0"/>
      <dgm:spPr/>
    </dgm:pt>
    <dgm:pt modelId="{12C3A60E-1BC0-4EC5-88AD-D92500A9F3BA}" type="pres">
      <dgm:prSet presAssocID="{702F4092-E7E0-43B9-9D9E-63B36183AD84}" presName="node" presStyleLbl="node1" presStyleIdx="2" presStyleCnt="3">
        <dgm:presLayoutVars>
          <dgm:bulletEnabled val="1"/>
        </dgm:presLayoutVars>
      </dgm:prSet>
      <dgm:spPr/>
      <dgm:t>
        <a:bodyPr/>
        <a:lstStyle/>
        <a:p>
          <a:endParaRPr lang="en-US"/>
        </a:p>
      </dgm:t>
    </dgm:pt>
  </dgm:ptLst>
  <dgm:cxnLst>
    <dgm:cxn modelId="{7C69E0A4-BCE8-4557-A682-DC601E20A3DB}" srcId="{52A6EF3B-DE5D-4F21-A8ED-D2C495054329}" destId="{149D4219-72A5-44D0-899B-0AC56DB3A24C}" srcOrd="1" destOrd="0" parTransId="{91B59795-30E4-46F0-8066-D7457BC723BD}" sibTransId="{9070D5CA-F444-4E1D-B57F-3B826C8D4B4D}"/>
    <dgm:cxn modelId="{68BF0B11-5F5D-4231-AB2A-7F521F9FCFBD}" type="presOf" srcId="{702F4092-E7E0-43B9-9D9E-63B36183AD84}" destId="{12C3A60E-1BC0-4EC5-88AD-D92500A9F3BA}" srcOrd="0" destOrd="0" presId="urn:microsoft.com/office/officeart/2005/8/layout/default"/>
    <dgm:cxn modelId="{C3DB8D82-F92E-4670-9D00-6534290880AE}" srcId="{52A6EF3B-DE5D-4F21-A8ED-D2C495054329}" destId="{702F4092-E7E0-43B9-9D9E-63B36183AD84}" srcOrd="2" destOrd="0" parTransId="{92B9C21D-615C-41F0-AB6A-9A528EABA71D}" sibTransId="{688F4333-BD6B-40C1-83AC-74960910FCDF}"/>
    <dgm:cxn modelId="{5C15585D-B89C-42C8-98DF-B12B51054727}" type="presOf" srcId="{52A6EF3B-DE5D-4F21-A8ED-D2C495054329}" destId="{A833FD2D-CDA6-48FF-AA61-C76ECE2F6D0C}" srcOrd="0" destOrd="0" presId="urn:microsoft.com/office/officeart/2005/8/layout/default"/>
    <dgm:cxn modelId="{FF920FD9-325C-40E7-96BB-75126DCDA4DC}" type="presOf" srcId="{149D4219-72A5-44D0-899B-0AC56DB3A24C}" destId="{5659F348-F612-416B-9188-6FDCE2C23DB9}" srcOrd="0" destOrd="0" presId="urn:microsoft.com/office/officeart/2005/8/layout/default"/>
    <dgm:cxn modelId="{FE2E9D76-85EB-4FC7-9318-01B838513F2D}" type="presOf" srcId="{EEBFD95C-549E-4A3A-BA8E-1B697135C54F}" destId="{11D39000-4C18-44B6-B1A7-3A469E05394C}" srcOrd="0" destOrd="0" presId="urn:microsoft.com/office/officeart/2005/8/layout/default"/>
    <dgm:cxn modelId="{42175026-790D-40EF-9EA2-DFBCCAB39C61}" srcId="{52A6EF3B-DE5D-4F21-A8ED-D2C495054329}" destId="{EEBFD95C-549E-4A3A-BA8E-1B697135C54F}" srcOrd="0" destOrd="0" parTransId="{512426B6-C78B-4CB0-89BB-FADF195662CA}" sibTransId="{B45189A5-0F22-49D2-85F8-D53BC75F5C71}"/>
    <dgm:cxn modelId="{34DA3FBC-E72C-428E-9646-CA7FEFA09C82}" type="presParOf" srcId="{A833FD2D-CDA6-48FF-AA61-C76ECE2F6D0C}" destId="{11D39000-4C18-44B6-B1A7-3A469E05394C}" srcOrd="0" destOrd="0" presId="urn:microsoft.com/office/officeart/2005/8/layout/default"/>
    <dgm:cxn modelId="{2FD46474-3407-4C26-B659-01DFEC4E3DE2}" type="presParOf" srcId="{A833FD2D-CDA6-48FF-AA61-C76ECE2F6D0C}" destId="{1EC70494-0DF0-47DC-8CE0-784C9F26E6EA}" srcOrd="1" destOrd="0" presId="urn:microsoft.com/office/officeart/2005/8/layout/default"/>
    <dgm:cxn modelId="{2A4EDF2A-F999-4F6E-BA53-E1C1E1442410}" type="presParOf" srcId="{A833FD2D-CDA6-48FF-AA61-C76ECE2F6D0C}" destId="{5659F348-F612-416B-9188-6FDCE2C23DB9}" srcOrd="2" destOrd="0" presId="urn:microsoft.com/office/officeart/2005/8/layout/default"/>
    <dgm:cxn modelId="{BB05A69C-980C-472E-A952-955F031D63A8}" type="presParOf" srcId="{A833FD2D-CDA6-48FF-AA61-C76ECE2F6D0C}" destId="{58ED4FB2-5EAC-4C06-8FDF-19F7CDE551E6}" srcOrd="3" destOrd="0" presId="urn:microsoft.com/office/officeart/2005/8/layout/default"/>
    <dgm:cxn modelId="{E18140C2-AA5E-4701-9F5D-A1A107AE5414}" type="presParOf" srcId="{A833FD2D-CDA6-48FF-AA61-C76ECE2F6D0C}" destId="{12C3A60E-1BC0-4EC5-88AD-D92500A9F3B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A6EF3B-DE5D-4F21-A8ED-D2C4950543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5303423-3ED6-406D-9319-B546FAD65009}">
      <dgm:prSet custT="1"/>
      <dgm:spPr>
        <a:solidFill>
          <a:srgbClr val="FFC000"/>
        </a:solidFill>
      </dgm:spPr>
      <dgm:t>
        <a:bodyPr/>
        <a:lstStyle/>
        <a:p>
          <a:r>
            <a:rPr lang="en-US" sz="2400" dirty="0" smtClean="0">
              <a:solidFill>
                <a:schemeClr val="tx2"/>
              </a:solidFill>
              <a:latin typeface="Arial" panose="020B0604020202020204" pitchFamily="34" charset="0"/>
              <a:cs typeface="Arial" panose="020B0604020202020204" pitchFamily="34" charset="0"/>
            </a:rPr>
            <a:t>In highest quartile of schools in LEA using FRPL data </a:t>
          </a:r>
          <a:endParaRPr lang="en-US" sz="2400" dirty="0">
            <a:solidFill>
              <a:schemeClr val="tx2"/>
            </a:solidFill>
            <a:latin typeface="Arial" panose="020B0604020202020204" pitchFamily="34" charset="0"/>
            <a:cs typeface="Arial" panose="020B0604020202020204" pitchFamily="34" charset="0"/>
          </a:endParaRPr>
        </a:p>
      </dgm:t>
    </dgm:pt>
    <dgm:pt modelId="{D7332434-11D1-41EA-8EE6-FD96326A9D65}" type="parTrans" cxnId="{A6BA8403-5C76-43D3-BCDD-43D34BE7AADC}">
      <dgm:prSet/>
      <dgm:spPr/>
      <dgm:t>
        <a:bodyPr/>
        <a:lstStyle/>
        <a:p>
          <a:endParaRPr lang="en-US"/>
        </a:p>
      </dgm:t>
    </dgm:pt>
    <dgm:pt modelId="{7A17DE3B-3799-4E2E-9C37-F559D71F92F3}" type="sibTrans" cxnId="{A6BA8403-5C76-43D3-BCDD-43D34BE7AADC}">
      <dgm:prSet/>
      <dgm:spPr>
        <a:ln>
          <a:solidFill>
            <a:schemeClr val="accent1">
              <a:alpha val="90000"/>
            </a:schemeClr>
          </a:solidFill>
        </a:ln>
      </dgm:spPr>
      <dgm:t>
        <a:bodyPr/>
        <a:lstStyle/>
        <a:p>
          <a:endParaRPr lang="en-US"/>
        </a:p>
      </dgm:t>
    </dgm:pt>
    <dgm:pt modelId="{64A52626-3297-4608-9C19-350968472743}">
      <dgm:prSet custT="1"/>
      <dgm:spPr>
        <a:solidFill>
          <a:srgbClr val="FFC000"/>
        </a:solidFill>
      </dgm:spPr>
      <dgm:t>
        <a:bodyPr/>
        <a:lstStyle/>
        <a:p>
          <a:r>
            <a:rPr lang="en-US" sz="2400" dirty="0" smtClean="0">
              <a:solidFill>
                <a:schemeClr val="tx2"/>
              </a:solidFill>
              <a:latin typeface="Arial" panose="020B0604020202020204" pitchFamily="34" charset="0"/>
              <a:cs typeface="Arial" panose="020B0604020202020204" pitchFamily="34" charset="0"/>
            </a:rPr>
            <a:t>Elementary Schools - 60% or more of students eligible for FRPL</a:t>
          </a:r>
          <a:endParaRPr lang="en-US" sz="2400" dirty="0">
            <a:solidFill>
              <a:schemeClr val="tx2"/>
            </a:solidFill>
            <a:latin typeface="Arial" panose="020B0604020202020204" pitchFamily="34" charset="0"/>
            <a:cs typeface="Arial" panose="020B0604020202020204" pitchFamily="34" charset="0"/>
          </a:endParaRPr>
        </a:p>
      </dgm:t>
    </dgm:pt>
    <dgm:pt modelId="{23618B29-F0D3-472A-B885-AB256C80714B}" type="parTrans" cxnId="{8791947F-1157-4FF6-8C37-F9C4E41695F1}">
      <dgm:prSet/>
      <dgm:spPr/>
      <dgm:t>
        <a:bodyPr/>
        <a:lstStyle/>
        <a:p>
          <a:endParaRPr lang="en-US"/>
        </a:p>
      </dgm:t>
    </dgm:pt>
    <dgm:pt modelId="{CD5AA063-F900-43E9-AE74-D4301C579799}" type="sibTrans" cxnId="{8791947F-1157-4FF6-8C37-F9C4E41695F1}">
      <dgm:prSet/>
      <dgm:spPr>
        <a:ln>
          <a:solidFill>
            <a:schemeClr val="accent1">
              <a:alpha val="90000"/>
            </a:schemeClr>
          </a:solidFill>
        </a:ln>
      </dgm:spPr>
      <dgm:t>
        <a:bodyPr/>
        <a:lstStyle/>
        <a:p>
          <a:endParaRPr lang="en-US"/>
        </a:p>
      </dgm:t>
    </dgm:pt>
    <dgm:pt modelId="{4CB520AB-AC39-42A9-9189-08EFC9C3829E}">
      <dgm:prSet custT="1"/>
      <dgm:spPr>
        <a:solidFill>
          <a:srgbClr val="FFC000"/>
        </a:solidFill>
      </dgm:spPr>
      <dgm:t>
        <a:bodyPr/>
        <a:lstStyle/>
        <a:p>
          <a:r>
            <a:rPr lang="en-US" sz="2400" dirty="0" smtClean="0">
              <a:solidFill>
                <a:schemeClr val="tx2"/>
              </a:solidFill>
              <a:latin typeface="Arial" panose="020B0604020202020204" pitchFamily="34" charset="0"/>
              <a:cs typeface="Arial" panose="020B0604020202020204" pitchFamily="34" charset="0"/>
            </a:rPr>
            <a:t>Not an Elementary School  -  45% or more of students eligible for FRPL</a:t>
          </a:r>
          <a:endParaRPr lang="en-US" sz="2400" dirty="0">
            <a:solidFill>
              <a:schemeClr val="tx2"/>
            </a:solidFill>
            <a:latin typeface="Arial" panose="020B0604020202020204" pitchFamily="34" charset="0"/>
            <a:cs typeface="Arial" panose="020B0604020202020204" pitchFamily="34" charset="0"/>
          </a:endParaRPr>
        </a:p>
      </dgm:t>
    </dgm:pt>
    <dgm:pt modelId="{525F88F3-BBC2-4F22-A2AC-050C6DA70150}" type="parTrans" cxnId="{613D1EC7-C3CC-46CE-A1DB-3785F9FB9190}">
      <dgm:prSet/>
      <dgm:spPr/>
      <dgm:t>
        <a:bodyPr/>
        <a:lstStyle/>
        <a:p>
          <a:endParaRPr lang="en-US"/>
        </a:p>
      </dgm:t>
    </dgm:pt>
    <dgm:pt modelId="{0B2BB22F-DBCF-49EF-9D98-37CF485C5F11}" type="sibTrans" cxnId="{613D1EC7-C3CC-46CE-A1DB-3785F9FB9190}">
      <dgm:prSet/>
      <dgm:spPr/>
      <dgm:t>
        <a:bodyPr/>
        <a:lstStyle/>
        <a:p>
          <a:endParaRPr lang="en-US"/>
        </a:p>
      </dgm:t>
    </dgm:pt>
    <dgm:pt modelId="{43CFB346-B289-40EA-B937-C6EF5E659F8C}" type="pres">
      <dgm:prSet presAssocID="{52A6EF3B-DE5D-4F21-A8ED-D2C495054329}" presName="diagram" presStyleCnt="0">
        <dgm:presLayoutVars>
          <dgm:dir/>
          <dgm:resizeHandles val="exact"/>
        </dgm:presLayoutVars>
      </dgm:prSet>
      <dgm:spPr/>
      <dgm:t>
        <a:bodyPr/>
        <a:lstStyle/>
        <a:p>
          <a:endParaRPr lang="en-US"/>
        </a:p>
      </dgm:t>
    </dgm:pt>
    <dgm:pt modelId="{124D97BB-272C-44F8-B3C9-8C8A1ED9F68F}" type="pres">
      <dgm:prSet presAssocID="{D5303423-3ED6-406D-9319-B546FAD65009}" presName="node" presStyleLbl="node1" presStyleIdx="0" presStyleCnt="3">
        <dgm:presLayoutVars>
          <dgm:bulletEnabled val="1"/>
        </dgm:presLayoutVars>
      </dgm:prSet>
      <dgm:spPr/>
      <dgm:t>
        <a:bodyPr/>
        <a:lstStyle/>
        <a:p>
          <a:endParaRPr lang="en-US"/>
        </a:p>
      </dgm:t>
    </dgm:pt>
    <dgm:pt modelId="{DD61C0F8-121C-4159-BAA4-90F15CC71326}" type="pres">
      <dgm:prSet presAssocID="{7A17DE3B-3799-4E2E-9C37-F559D71F92F3}" presName="sibTrans" presStyleCnt="0"/>
      <dgm:spPr/>
    </dgm:pt>
    <dgm:pt modelId="{8531DB32-2EE0-43B7-A8E0-5C69086EE35F}" type="pres">
      <dgm:prSet presAssocID="{64A52626-3297-4608-9C19-350968472743}" presName="node" presStyleLbl="node1" presStyleIdx="1" presStyleCnt="3">
        <dgm:presLayoutVars>
          <dgm:bulletEnabled val="1"/>
        </dgm:presLayoutVars>
      </dgm:prSet>
      <dgm:spPr/>
      <dgm:t>
        <a:bodyPr/>
        <a:lstStyle/>
        <a:p>
          <a:endParaRPr lang="en-US"/>
        </a:p>
      </dgm:t>
    </dgm:pt>
    <dgm:pt modelId="{87F2B5E6-C80D-4823-A1D9-32545E9348E1}" type="pres">
      <dgm:prSet presAssocID="{CD5AA063-F900-43E9-AE74-D4301C579799}" presName="sibTrans" presStyleCnt="0"/>
      <dgm:spPr/>
    </dgm:pt>
    <dgm:pt modelId="{F8BA0C69-E411-4E1A-A55A-C81F46FB975C}" type="pres">
      <dgm:prSet presAssocID="{4CB520AB-AC39-42A9-9189-08EFC9C3829E}" presName="node" presStyleLbl="node1" presStyleIdx="2" presStyleCnt="3">
        <dgm:presLayoutVars>
          <dgm:bulletEnabled val="1"/>
        </dgm:presLayoutVars>
      </dgm:prSet>
      <dgm:spPr/>
      <dgm:t>
        <a:bodyPr/>
        <a:lstStyle/>
        <a:p>
          <a:endParaRPr lang="en-US"/>
        </a:p>
      </dgm:t>
    </dgm:pt>
  </dgm:ptLst>
  <dgm:cxnLst>
    <dgm:cxn modelId="{74718E0E-B7AD-4363-8B74-550674FBA420}" type="presOf" srcId="{D5303423-3ED6-406D-9319-B546FAD65009}" destId="{124D97BB-272C-44F8-B3C9-8C8A1ED9F68F}" srcOrd="0" destOrd="0" presId="urn:microsoft.com/office/officeart/2005/8/layout/default"/>
    <dgm:cxn modelId="{B76F1151-9828-4267-A31C-D697862CDDBC}" type="presOf" srcId="{64A52626-3297-4608-9C19-350968472743}" destId="{8531DB32-2EE0-43B7-A8E0-5C69086EE35F}" srcOrd="0" destOrd="0" presId="urn:microsoft.com/office/officeart/2005/8/layout/default"/>
    <dgm:cxn modelId="{5C637609-66BD-4D30-A408-B57FA913CEC9}" type="presOf" srcId="{4CB520AB-AC39-42A9-9189-08EFC9C3829E}" destId="{F8BA0C69-E411-4E1A-A55A-C81F46FB975C}" srcOrd="0" destOrd="0" presId="urn:microsoft.com/office/officeart/2005/8/layout/default"/>
    <dgm:cxn modelId="{8791947F-1157-4FF6-8C37-F9C4E41695F1}" srcId="{52A6EF3B-DE5D-4F21-A8ED-D2C495054329}" destId="{64A52626-3297-4608-9C19-350968472743}" srcOrd="1" destOrd="0" parTransId="{23618B29-F0D3-472A-B885-AB256C80714B}" sibTransId="{CD5AA063-F900-43E9-AE74-D4301C579799}"/>
    <dgm:cxn modelId="{69568B89-284D-44A6-AF17-7E9E4C4EA610}" type="presOf" srcId="{52A6EF3B-DE5D-4F21-A8ED-D2C495054329}" destId="{43CFB346-B289-40EA-B937-C6EF5E659F8C}" srcOrd="0" destOrd="0" presId="urn:microsoft.com/office/officeart/2005/8/layout/default"/>
    <dgm:cxn modelId="{A6BA8403-5C76-43D3-BCDD-43D34BE7AADC}" srcId="{52A6EF3B-DE5D-4F21-A8ED-D2C495054329}" destId="{D5303423-3ED6-406D-9319-B546FAD65009}" srcOrd="0" destOrd="0" parTransId="{D7332434-11D1-41EA-8EE6-FD96326A9D65}" sibTransId="{7A17DE3B-3799-4E2E-9C37-F559D71F92F3}"/>
    <dgm:cxn modelId="{613D1EC7-C3CC-46CE-A1DB-3785F9FB9190}" srcId="{52A6EF3B-DE5D-4F21-A8ED-D2C495054329}" destId="{4CB520AB-AC39-42A9-9189-08EFC9C3829E}" srcOrd="2" destOrd="0" parTransId="{525F88F3-BBC2-4F22-A2AC-050C6DA70150}" sibTransId="{0B2BB22F-DBCF-49EF-9D98-37CF485C5F11}"/>
    <dgm:cxn modelId="{08D3E66A-779C-4FA0-8298-927F7A4E9A90}" type="presParOf" srcId="{43CFB346-B289-40EA-B937-C6EF5E659F8C}" destId="{124D97BB-272C-44F8-B3C9-8C8A1ED9F68F}" srcOrd="0" destOrd="0" presId="urn:microsoft.com/office/officeart/2005/8/layout/default"/>
    <dgm:cxn modelId="{C32656A8-7125-4C84-8F34-5B065E22CD62}" type="presParOf" srcId="{43CFB346-B289-40EA-B937-C6EF5E659F8C}" destId="{DD61C0F8-121C-4159-BAA4-90F15CC71326}" srcOrd="1" destOrd="0" presId="urn:microsoft.com/office/officeart/2005/8/layout/default"/>
    <dgm:cxn modelId="{43537325-0643-4D8F-AE23-A5CDD947696E}" type="presParOf" srcId="{43CFB346-B289-40EA-B937-C6EF5E659F8C}" destId="{8531DB32-2EE0-43B7-A8E0-5C69086EE35F}" srcOrd="2" destOrd="0" presId="urn:microsoft.com/office/officeart/2005/8/layout/default"/>
    <dgm:cxn modelId="{2C0A5119-12C2-44DF-97E2-8095461610D6}" type="presParOf" srcId="{43CFB346-B289-40EA-B937-C6EF5E659F8C}" destId="{87F2B5E6-C80D-4823-A1D9-32545E9348E1}" srcOrd="3" destOrd="0" presId="urn:microsoft.com/office/officeart/2005/8/layout/default"/>
    <dgm:cxn modelId="{01F340F8-D924-4705-A0B2-CA9F74540577}" type="presParOf" srcId="{43CFB346-B289-40EA-B937-C6EF5E659F8C}" destId="{F8BA0C69-E411-4E1A-A55A-C81F46FB975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C1152-5EDF-4A38-B35C-B9F02E10D109}">
      <dsp:nvSpPr>
        <dsp:cNvPr id="0" name=""/>
        <dsp:cNvSpPr/>
      </dsp:nvSpPr>
      <dsp:spPr>
        <a:xfrm>
          <a:off x="5873422" y="1641715"/>
          <a:ext cx="1534802" cy="532741"/>
        </a:xfrm>
        <a:custGeom>
          <a:avLst/>
          <a:gdLst/>
          <a:ahLst/>
          <a:cxnLst/>
          <a:rect l="0" t="0" r="0" b="0"/>
          <a:pathLst>
            <a:path>
              <a:moveTo>
                <a:pt x="0" y="0"/>
              </a:moveTo>
              <a:lnTo>
                <a:pt x="0" y="266370"/>
              </a:lnTo>
              <a:lnTo>
                <a:pt x="1534802" y="266370"/>
              </a:lnTo>
              <a:lnTo>
                <a:pt x="1534802" y="532741"/>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E8F43C7F-4672-4608-9E66-F61D394E7EBE}">
      <dsp:nvSpPr>
        <dsp:cNvPr id="0" name=""/>
        <dsp:cNvSpPr/>
      </dsp:nvSpPr>
      <dsp:spPr>
        <a:xfrm>
          <a:off x="4338619" y="1641715"/>
          <a:ext cx="1534802" cy="532741"/>
        </a:xfrm>
        <a:custGeom>
          <a:avLst/>
          <a:gdLst/>
          <a:ahLst/>
          <a:cxnLst/>
          <a:rect l="0" t="0" r="0" b="0"/>
          <a:pathLst>
            <a:path>
              <a:moveTo>
                <a:pt x="1534802" y="0"/>
              </a:moveTo>
              <a:lnTo>
                <a:pt x="1534802" y="266370"/>
              </a:lnTo>
              <a:lnTo>
                <a:pt x="0" y="266370"/>
              </a:lnTo>
              <a:lnTo>
                <a:pt x="0" y="532741"/>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41A77D2B-E801-4AC4-AF05-CB6F8BDF8843}">
      <dsp:nvSpPr>
        <dsp:cNvPr id="0" name=""/>
        <dsp:cNvSpPr/>
      </dsp:nvSpPr>
      <dsp:spPr>
        <a:xfrm>
          <a:off x="1223294" y="1641715"/>
          <a:ext cx="91440" cy="532741"/>
        </a:xfrm>
        <a:custGeom>
          <a:avLst/>
          <a:gdLst/>
          <a:ahLst/>
          <a:cxnLst/>
          <a:rect l="0" t="0" r="0" b="0"/>
          <a:pathLst>
            <a:path>
              <a:moveTo>
                <a:pt x="45720" y="0"/>
              </a:moveTo>
              <a:lnTo>
                <a:pt x="45720" y="532741"/>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F64CDA36-78F2-4C80-BD89-9F6F8E406EED}">
      <dsp:nvSpPr>
        <dsp:cNvPr id="0" name=""/>
        <dsp:cNvSpPr/>
      </dsp:nvSpPr>
      <dsp:spPr>
        <a:xfrm>
          <a:off x="582" y="373283"/>
          <a:ext cx="2536863" cy="1268431"/>
        </a:xfrm>
        <a:prstGeom prst="rect">
          <a:avLst/>
        </a:prstGeom>
        <a:solidFill>
          <a:schemeClr val="accent5"/>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High-Need LEA(s)</a:t>
          </a:r>
          <a:endParaRPr lang="en-US" sz="2300" kern="1200" dirty="0"/>
        </a:p>
      </dsp:txBody>
      <dsp:txXfrm>
        <a:off x="582" y="373283"/>
        <a:ext cx="2536863" cy="1268431"/>
      </dsp:txXfrm>
    </dsp:sp>
    <dsp:sp modelId="{EB4345F8-B66B-4088-A05D-89C4F761C4C2}">
      <dsp:nvSpPr>
        <dsp:cNvPr id="0" name=""/>
        <dsp:cNvSpPr/>
      </dsp:nvSpPr>
      <dsp:spPr>
        <a:xfrm>
          <a:off x="582" y="2174456"/>
          <a:ext cx="2536863" cy="1268431"/>
        </a:xfrm>
        <a:prstGeom prst="rect">
          <a:avLst/>
        </a:prstGeom>
        <a:solidFill>
          <a:schemeClr val="accent6"/>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High-Need School(s) served by the High-Need LEA(s)</a:t>
          </a:r>
          <a:endParaRPr lang="en-US" sz="2300" kern="1200" dirty="0"/>
        </a:p>
      </dsp:txBody>
      <dsp:txXfrm>
        <a:off x="582" y="2174456"/>
        <a:ext cx="2536863" cy="1268431"/>
      </dsp:txXfrm>
    </dsp:sp>
    <dsp:sp modelId="{D536F8BC-6D1E-4609-804C-62AFB96BCE9E}">
      <dsp:nvSpPr>
        <dsp:cNvPr id="0" name=""/>
        <dsp:cNvSpPr/>
      </dsp:nvSpPr>
      <dsp:spPr>
        <a:xfrm>
          <a:off x="4604990" y="373283"/>
          <a:ext cx="2536863" cy="1268431"/>
        </a:xfrm>
        <a:prstGeom prst="rect">
          <a:avLst/>
        </a:prstGeom>
        <a:solidFill>
          <a:schemeClr val="accent1"/>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Partner </a:t>
          </a:r>
          <a:r>
            <a:rPr lang="en-US" sz="2300" kern="1200" dirty="0" err="1" smtClean="0"/>
            <a:t>IHE</a:t>
          </a:r>
          <a:endParaRPr lang="en-US" sz="2300" kern="1200" dirty="0"/>
        </a:p>
      </dsp:txBody>
      <dsp:txXfrm>
        <a:off x="4604990" y="373283"/>
        <a:ext cx="2536863" cy="1268431"/>
      </dsp:txXfrm>
    </dsp:sp>
    <dsp:sp modelId="{BA2152F2-EA08-488F-A97D-052F313BEE39}">
      <dsp:nvSpPr>
        <dsp:cNvPr id="0" name=""/>
        <dsp:cNvSpPr/>
      </dsp:nvSpPr>
      <dsp:spPr>
        <a:xfrm>
          <a:off x="3070187" y="2174456"/>
          <a:ext cx="2536863" cy="1268431"/>
        </a:xfrm>
        <a:prstGeom prst="rect">
          <a:avLst/>
        </a:prstGeom>
        <a:solidFill>
          <a:schemeClr val="accent4"/>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0" kern="1200" dirty="0" smtClean="0"/>
            <a:t>College or School of Arts and Sciences within the partner </a:t>
          </a:r>
          <a:r>
            <a:rPr lang="en-US" sz="2300" b="0" kern="1200" dirty="0" err="1" smtClean="0"/>
            <a:t>IHE</a:t>
          </a:r>
          <a:endParaRPr lang="en-US" sz="2300" b="0" kern="1200" dirty="0"/>
        </a:p>
      </dsp:txBody>
      <dsp:txXfrm>
        <a:off x="3070187" y="2174456"/>
        <a:ext cx="2536863" cy="1268431"/>
      </dsp:txXfrm>
    </dsp:sp>
    <dsp:sp modelId="{01ED9FBC-D10D-49FA-9214-09E40CED5B4D}">
      <dsp:nvSpPr>
        <dsp:cNvPr id="0" name=""/>
        <dsp:cNvSpPr/>
      </dsp:nvSpPr>
      <dsp:spPr>
        <a:xfrm>
          <a:off x="6139792" y="2174456"/>
          <a:ext cx="2536863" cy="1268431"/>
        </a:xfrm>
        <a:prstGeom prst="rect">
          <a:avLst/>
        </a:prstGeom>
        <a:solidFill>
          <a:schemeClr val="accent4"/>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0" kern="1200" dirty="0" smtClean="0"/>
            <a:t>College or School or Program of Education within the partner IHE</a:t>
          </a:r>
          <a:endParaRPr lang="en-US" sz="2300" b="0" kern="1200" dirty="0"/>
        </a:p>
      </dsp:txBody>
      <dsp:txXfrm>
        <a:off x="6139792" y="2174456"/>
        <a:ext cx="2536863" cy="1268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E8A73-842D-4E87-9270-C1DECBDADEFF}">
      <dsp:nvSpPr>
        <dsp:cNvPr id="0" name=""/>
        <dsp:cNvSpPr/>
      </dsp:nvSpPr>
      <dsp:spPr>
        <a:xfrm>
          <a:off x="1920127" y="1068518"/>
          <a:ext cx="1086328" cy="1093262"/>
        </a:xfrm>
        <a:custGeom>
          <a:avLst/>
          <a:gdLst/>
          <a:ahLst/>
          <a:cxnLst/>
          <a:rect l="0" t="0" r="0" b="0"/>
          <a:pathLst>
            <a:path>
              <a:moveTo>
                <a:pt x="0" y="0"/>
              </a:moveTo>
              <a:lnTo>
                <a:pt x="0" y="908712"/>
              </a:lnTo>
              <a:lnTo>
                <a:pt x="1086328" y="908712"/>
              </a:lnTo>
              <a:lnTo>
                <a:pt x="1086328" y="109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6CC65D-4289-4D47-BEBA-4B49B6CD5232}">
      <dsp:nvSpPr>
        <dsp:cNvPr id="0" name=""/>
        <dsp:cNvSpPr/>
      </dsp:nvSpPr>
      <dsp:spPr>
        <a:xfrm>
          <a:off x="879743" y="1068518"/>
          <a:ext cx="1040384" cy="1093262"/>
        </a:xfrm>
        <a:custGeom>
          <a:avLst/>
          <a:gdLst/>
          <a:ahLst/>
          <a:cxnLst/>
          <a:rect l="0" t="0" r="0" b="0"/>
          <a:pathLst>
            <a:path>
              <a:moveTo>
                <a:pt x="1040384" y="0"/>
              </a:moveTo>
              <a:lnTo>
                <a:pt x="1040384" y="908712"/>
              </a:lnTo>
              <a:lnTo>
                <a:pt x="0" y="908712"/>
              </a:lnTo>
              <a:lnTo>
                <a:pt x="0" y="109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8FFCF-5FF9-4475-9BA7-9DD8EA1218EE}">
      <dsp:nvSpPr>
        <dsp:cNvPr id="0" name=""/>
        <dsp:cNvSpPr/>
      </dsp:nvSpPr>
      <dsp:spPr>
        <a:xfrm>
          <a:off x="1041321" y="189712"/>
          <a:ext cx="1757613" cy="878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latin typeface="Arial" panose="020B0604020202020204" pitchFamily="34" charset="0"/>
              <a:cs typeface="Arial" panose="020B0604020202020204" pitchFamily="34" charset="0"/>
            </a:rPr>
            <a:t>High-Need LEA</a:t>
          </a:r>
          <a:endParaRPr lang="en-US" sz="2400" b="1" kern="1200" dirty="0">
            <a:solidFill>
              <a:schemeClr val="bg1"/>
            </a:solidFill>
            <a:latin typeface="Arial" panose="020B0604020202020204" pitchFamily="34" charset="0"/>
            <a:cs typeface="Arial" panose="020B0604020202020204" pitchFamily="34" charset="0"/>
          </a:endParaRPr>
        </a:p>
      </dsp:txBody>
      <dsp:txXfrm>
        <a:off x="1041321" y="189712"/>
        <a:ext cx="1757613" cy="878806"/>
      </dsp:txXfrm>
    </dsp:sp>
    <dsp:sp modelId="{F43C3FFD-A938-4A9E-B0A4-C04ED2B2FE95}">
      <dsp:nvSpPr>
        <dsp:cNvPr id="0" name=""/>
        <dsp:cNvSpPr/>
      </dsp:nvSpPr>
      <dsp:spPr>
        <a:xfrm>
          <a:off x="936" y="2161780"/>
          <a:ext cx="1757613" cy="878806"/>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solidFill>
              <a:latin typeface="Arial" panose="020B0604020202020204" pitchFamily="34" charset="0"/>
              <a:cs typeface="Arial" panose="020B0604020202020204" pitchFamily="34" charset="0"/>
            </a:rPr>
            <a:t>Poverty Data/Rural Status</a:t>
          </a:r>
          <a:endParaRPr lang="en-US" sz="2000" b="1" kern="1200" dirty="0">
            <a:solidFill>
              <a:schemeClr val="tx2"/>
            </a:solidFill>
            <a:latin typeface="Arial" panose="020B0604020202020204" pitchFamily="34" charset="0"/>
            <a:cs typeface="Arial" panose="020B0604020202020204" pitchFamily="34" charset="0"/>
          </a:endParaRPr>
        </a:p>
      </dsp:txBody>
      <dsp:txXfrm>
        <a:off x="936" y="2161780"/>
        <a:ext cx="1757613" cy="878806"/>
      </dsp:txXfrm>
    </dsp:sp>
    <dsp:sp modelId="{474FA86C-BB83-4E8D-95FC-55EBE8EF1EB5}">
      <dsp:nvSpPr>
        <dsp:cNvPr id="0" name=""/>
        <dsp:cNvSpPr/>
      </dsp:nvSpPr>
      <dsp:spPr>
        <a:xfrm>
          <a:off x="2127649" y="2161780"/>
          <a:ext cx="1757613" cy="878806"/>
        </a:xfrm>
        <a:prstGeom prst="rect">
          <a:avLst/>
        </a:prstGeom>
        <a:solidFill>
          <a:srgbClr val="CC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2"/>
              </a:solidFill>
              <a:latin typeface="Arial" panose="020B0604020202020204" pitchFamily="34" charset="0"/>
              <a:cs typeface="Arial" panose="020B0604020202020204" pitchFamily="34" charset="0"/>
            </a:rPr>
            <a:t>Teacher Need </a:t>
          </a:r>
          <a:endParaRPr lang="en-US" sz="2400" b="1" kern="1200" dirty="0">
            <a:solidFill>
              <a:schemeClr val="tx2"/>
            </a:solidFill>
            <a:latin typeface="Arial" panose="020B0604020202020204" pitchFamily="34" charset="0"/>
            <a:cs typeface="Arial" panose="020B0604020202020204" pitchFamily="34" charset="0"/>
          </a:endParaRPr>
        </a:p>
      </dsp:txBody>
      <dsp:txXfrm>
        <a:off x="2127649" y="2161780"/>
        <a:ext cx="1757613" cy="878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E8A73-842D-4E87-9270-C1DECBDADEFF}">
      <dsp:nvSpPr>
        <dsp:cNvPr id="0" name=""/>
        <dsp:cNvSpPr/>
      </dsp:nvSpPr>
      <dsp:spPr>
        <a:xfrm>
          <a:off x="1717371" y="1561640"/>
          <a:ext cx="91440" cy="517575"/>
        </a:xfrm>
        <a:custGeom>
          <a:avLst/>
          <a:gdLst/>
          <a:ahLst/>
          <a:cxnLst/>
          <a:rect l="0" t="0" r="0" b="0"/>
          <a:pathLst>
            <a:path>
              <a:moveTo>
                <a:pt x="45720" y="0"/>
              </a:moveTo>
              <a:lnTo>
                <a:pt x="94435" y="0"/>
              </a:lnTo>
              <a:lnTo>
                <a:pt x="94435" y="517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8FFCF-5FF9-4475-9BA7-9DD8EA1218EE}">
      <dsp:nvSpPr>
        <dsp:cNvPr id="0" name=""/>
        <dsp:cNvSpPr/>
      </dsp:nvSpPr>
      <dsp:spPr>
        <a:xfrm>
          <a:off x="651027" y="0"/>
          <a:ext cx="2224127" cy="1561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latin typeface="Arial" panose="020B0604020202020204" pitchFamily="34" charset="0"/>
              <a:cs typeface="Arial" panose="020B0604020202020204" pitchFamily="34" charset="0"/>
            </a:rPr>
            <a:t>High-Need </a:t>
          </a:r>
        </a:p>
        <a:p>
          <a:pPr lvl="0" algn="ctr" defTabSz="1066800">
            <a:lnSpc>
              <a:spcPct val="90000"/>
            </a:lnSpc>
            <a:spcBef>
              <a:spcPct val="0"/>
            </a:spcBef>
            <a:spcAft>
              <a:spcPct val="35000"/>
            </a:spcAft>
          </a:pPr>
          <a:r>
            <a:rPr lang="en-US" sz="2400" b="1" kern="1200" dirty="0" smtClean="0">
              <a:solidFill>
                <a:schemeClr val="bg1"/>
              </a:solidFill>
              <a:latin typeface="Arial" panose="020B0604020202020204" pitchFamily="34" charset="0"/>
              <a:cs typeface="Arial" panose="020B0604020202020204" pitchFamily="34" charset="0"/>
            </a:rPr>
            <a:t>Schools</a:t>
          </a:r>
        </a:p>
        <a:p>
          <a:pPr lvl="0" algn="ctr" defTabSz="1066800">
            <a:lnSpc>
              <a:spcPct val="90000"/>
            </a:lnSpc>
            <a:spcBef>
              <a:spcPct val="0"/>
            </a:spcBef>
            <a:spcAft>
              <a:spcPct val="35000"/>
            </a:spcAft>
          </a:pPr>
          <a:r>
            <a:rPr lang="en-US" sz="2000" kern="1200" dirty="0" smtClean="0">
              <a:solidFill>
                <a:schemeClr val="bg1"/>
              </a:solidFill>
              <a:latin typeface="Arial" panose="020B0604020202020204" pitchFamily="34" charset="0"/>
              <a:cs typeface="Arial" panose="020B0604020202020204" pitchFamily="34" charset="0"/>
            </a:rPr>
            <a:t>(</a:t>
          </a:r>
          <a:r>
            <a:rPr lang="en-US" sz="1800" kern="1200" dirty="0" smtClean="0">
              <a:solidFill>
                <a:schemeClr val="bg1"/>
              </a:solidFill>
              <a:latin typeface="Arial" panose="020B0604020202020204" pitchFamily="34" charset="0"/>
              <a:cs typeface="Arial" panose="020B0604020202020204" pitchFamily="34" charset="0"/>
            </a:rPr>
            <a:t>within the High-Need LEA)</a:t>
          </a:r>
          <a:endParaRPr lang="en-US" sz="1800" kern="1200" dirty="0">
            <a:solidFill>
              <a:schemeClr val="bg1"/>
            </a:solidFill>
            <a:latin typeface="Arial" panose="020B0604020202020204" pitchFamily="34" charset="0"/>
            <a:cs typeface="Arial" panose="020B0604020202020204" pitchFamily="34" charset="0"/>
          </a:endParaRPr>
        </a:p>
      </dsp:txBody>
      <dsp:txXfrm>
        <a:off x="651027" y="0"/>
        <a:ext cx="2224127" cy="1561640"/>
      </dsp:txXfrm>
    </dsp:sp>
    <dsp:sp modelId="{474FA86C-BB83-4E8D-95FC-55EBE8EF1EB5}">
      <dsp:nvSpPr>
        <dsp:cNvPr id="0" name=""/>
        <dsp:cNvSpPr/>
      </dsp:nvSpPr>
      <dsp:spPr>
        <a:xfrm>
          <a:off x="575616" y="2079216"/>
          <a:ext cx="2472381" cy="1169376"/>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2"/>
              </a:solidFill>
              <a:latin typeface="Arial" panose="020B0604020202020204" pitchFamily="34" charset="0"/>
              <a:cs typeface="Arial" panose="020B0604020202020204" pitchFamily="34" charset="0"/>
            </a:rPr>
            <a:t>Free and Reduced Price Lunch </a:t>
          </a:r>
        </a:p>
        <a:p>
          <a:pPr lvl="0" algn="ctr" defTabSz="800100">
            <a:lnSpc>
              <a:spcPct val="90000"/>
            </a:lnSpc>
            <a:spcBef>
              <a:spcPct val="0"/>
            </a:spcBef>
            <a:spcAft>
              <a:spcPct val="35000"/>
            </a:spcAft>
          </a:pPr>
          <a:r>
            <a:rPr lang="en-US" sz="1800" b="1" kern="1200" dirty="0" smtClean="0">
              <a:solidFill>
                <a:schemeClr val="tx2"/>
              </a:solidFill>
              <a:latin typeface="Arial" panose="020B0604020202020204" pitchFamily="34" charset="0"/>
              <a:cs typeface="Arial" panose="020B0604020202020204" pitchFamily="34" charset="0"/>
            </a:rPr>
            <a:t>(FPRL)</a:t>
          </a:r>
          <a:endParaRPr lang="en-US" sz="1800" b="1" kern="1200" dirty="0">
            <a:solidFill>
              <a:schemeClr val="tx2"/>
            </a:solidFill>
            <a:latin typeface="Arial" panose="020B0604020202020204" pitchFamily="34" charset="0"/>
            <a:cs typeface="Arial" panose="020B0604020202020204" pitchFamily="34" charset="0"/>
          </a:endParaRPr>
        </a:p>
      </dsp:txBody>
      <dsp:txXfrm>
        <a:off x="575616" y="2079216"/>
        <a:ext cx="2472381" cy="1169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D0767-D953-4060-9F97-310CFD9B2BBE}">
      <dsp:nvSpPr>
        <dsp:cNvPr id="0" name=""/>
        <dsp:cNvSpPr/>
      </dsp:nvSpPr>
      <dsp:spPr>
        <a:xfrm>
          <a:off x="241503" y="2544"/>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2"/>
              </a:solidFill>
              <a:latin typeface="Arial" panose="020B0604020202020204" pitchFamily="34" charset="0"/>
              <a:cs typeface="Arial" panose="020B0604020202020204" pitchFamily="34" charset="0"/>
            </a:rPr>
            <a:t>Census data (or other comparable data) showing LEA serves 20% or more  children from low income families</a:t>
          </a:r>
          <a:endParaRPr lang="en-US" sz="2500" kern="1200" dirty="0"/>
        </a:p>
      </dsp:txBody>
      <dsp:txXfrm>
        <a:off x="241503" y="2544"/>
        <a:ext cx="3688853" cy="2213312"/>
      </dsp:txXfrm>
    </dsp:sp>
    <dsp:sp modelId="{53898368-FEEC-46CF-8749-A5C7E6795891}">
      <dsp:nvSpPr>
        <dsp:cNvPr id="0" name=""/>
        <dsp:cNvSpPr/>
      </dsp:nvSpPr>
      <dsp:spPr>
        <a:xfrm>
          <a:off x="4299242" y="2544"/>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2"/>
              </a:solidFill>
              <a:latin typeface="Arial" panose="020B0604020202020204" pitchFamily="34" charset="0"/>
              <a:cs typeface="Arial" panose="020B0604020202020204" pitchFamily="34" charset="0"/>
            </a:rPr>
            <a:t>Census data (or other comparable data) showing LEA serves 10,000  or more children from low income families  </a:t>
          </a:r>
          <a:endParaRPr lang="en-US" sz="2500" kern="1200" dirty="0">
            <a:solidFill>
              <a:schemeClr val="tx2"/>
            </a:solidFill>
            <a:latin typeface="Arial" panose="020B0604020202020204" pitchFamily="34" charset="0"/>
            <a:cs typeface="Arial" panose="020B0604020202020204" pitchFamily="34" charset="0"/>
          </a:endParaRPr>
        </a:p>
      </dsp:txBody>
      <dsp:txXfrm>
        <a:off x="4299242" y="2544"/>
        <a:ext cx="3688853" cy="2213312"/>
      </dsp:txXfrm>
    </dsp:sp>
    <dsp:sp modelId="{9E06884E-E57D-4278-8098-162177F9BC80}">
      <dsp:nvSpPr>
        <dsp:cNvPr id="0" name=""/>
        <dsp:cNvSpPr/>
      </dsp:nvSpPr>
      <dsp:spPr>
        <a:xfrm>
          <a:off x="241503" y="2584742"/>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2"/>
              </a:solidFill>
              <a:latin typeface="Arial" panose="020B0604020202020204" pitchFamily="34" charset="0"/>
              <a:cs typeface="Arial" panose="020B0604020202020204" pitchFamily="34" charset="0"/>
            </a:rPr>
            <a:t>Eligible for </a:t>
          </a:r>
          <a:r>
            <a:rPr lang="en-US" sz="2500" kern="1200" dirty="0" err="1" smtClean="0">
              <a:solidFill>
                <a:schemeClr val="tx2"/>
              </a:solidFill>
              <a:latin typeface="Arial" panose="020B0604020202020204" pitchFamily="34" charset="0"/>
              <a:cs typeface="Arial" panose="020B0604020202020204" pitchFamily="34" charset="0"/>
            </a:rPr>
            <a:t>ESEA’s</a:t>
          </a:r>
          <a:r>
            <a:rPr lang="en-US" sz="2500" kern="1200" dirty="0" smtClean="0">
              <a:solidFill>
                <a:schemeClr val="tx2"/>
              </a:solidFill>
              <a:latin typeface="Arial" panose="020B0604020202020204" pitchFamily="34" charset="0"/>
              <a:cs typeface="Arial" panose="020B0604020202020204" pitchFamily="34" charset="0"/>
            </a:rPr>
            <a:t> Small, Rural School Achievement Program (20 USC §7345(b))                      </a:t>
          </a:r>
          <a:endParaRPr lang="en-US" sz="2500" kern="1200" dirty="0">
            <a:solidFill>
              <a:schemeClr val="tx2"/>
            </a:solidFill>
            <a:latin typeface="Arial" panose="020B0604020202020204" pitchFamily="34" charset="0"/>
            <a:cs typeface="Arial" panose="020B0604020202020204" pitchFamily="34" charset="0"/>
          </a:endParaRPr>
        </a:p>
      </dsp:txBody>
      <dsp:txXfrm>
        <a:off x="241503" y="2584742"/>
        <a:ext cx="3688853" cy="2213312"/>
      </dsp:txXfrm>
    </dsp:sp>
    <dsp:sp modelId="{BE3BEF73-D290-47F9-9FFC-367F62D481E0}">
      <dsp:nvSpPr>
        <dsp:cNvPr id="0" name=""/>
        <dsp:cNvSpPr/>
      </dsp:nvSpPr>
      <dsp:spPr>
        <a:xfrm>
          <a:off x="4299242" y="2584742"/>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2"/>
              </a:solidFill>
              <a:latin typeface="Arial" panose="020B0604020202020204" pitchFamily="34" charset="0"/>
              <a:cs typeface="Arial" panose="020B0604020202020204" pitchFamily="34" charset="0"/>
            </a:rPr>
            <a:t>Eligible for </a:t>
          </a:r>
          <a:r>
            <a:rPr lang="en-US" sz="2500" kern="1200" dirty="0" err="1" smtClean="0">
              <a:solidFill>
                <a:schemeClr val="tx2"/>
              </a:solidFill>
              <a:latin typeface="Arial" panose="020B0604020202020204" pitchFamily="34" charset="0"/>
              <a:cs typeface="Arial" panose="020B0604020202020204" pitchFamily="34" charset="0"/>
            </a:rPr>
            <a:t>ESEA’s</a:t>
          </a:r>
          <a:r>
            <a:rPr lang="en-US" sz="2500" kern="1200" dirty="0" smtClean="0">
              <a:solidFill>
                <a:schemeClr val="tx2"/>
              </a:solidFill>
              <a:latin typeface="Arial" panose="020B0604020202020204" pitchFamily="34" charset="0"/>
              <a:cs typeface="Arial" panose="020B0604020202020204" pitchFamily="34" charset="0"/>
            </a:rPr>
            <a:t> Rural and Low-Income School Program                     (20 USC §7351(b))                      </a:t>
          </a:r>
          <a:endParaRPr lang="en-US" sz="2500" kern="1200" dirty="0">
            <a:solidFill>
              <a:schemeClr val="tx2"/>
            </a:solidFill>
            <a:latin typeface="Arial" panose="020B0604020202020204" pitchFamily="34" charset="0"/>
            <a:cs typeface="Arial" panose="020B0604020202020204" pitchFamily="34" charset="0"/>
          </a:endParaRPr>
        </a:p>
      </dsp:txBody>
      <dsp:txXfrm>
        <a:off x="4299242" y="2584742"/>
        <a:ext cx="3688853" cy="2213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C6A52-5919-4AA3-8386-BE70101B499F}" type="datetimeFigureOut">
              <a:rPr lang="en-US" smtClean="0"/>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58D2-517E-433A-84B9-7BD44FD113CF}" type="slidenum">
              <a:rPr lang="en-US" smtClean="0"/>
              <a:t>‹#›</a:t>
            </a:fld>
            <a:endParaRPr lang="en-US"/>
          </a:p>
        </p:txBody>
      </p:sp>
    </p:spTree>
    <p:extLst>
      <p:ext uri="{BB962C8B-B14F-4D97-AF65-F5344CB8AC3E}">
        <p14:creationId xmlns:p14="http://schemas.microsoft.com/office/powerpoint/2010/main" val="256092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Mia Howerton, Team Lead for the TQP program. On behalf of the US Department of Education, the Office of Innovation and Improvement and the entire TQP 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18 TQP grant competition was announced on </a:t>
            </a:r>
            <a:r>
              <a:rPr lang="en-US" altLang="en-US" sz="1000" dirty="0">
                <a:solidFill>
                  <a:srgbClr val="FF0000"/>
                </a:solidFill>
                <a:ea typeface="MS PGothic" panose="020B0600070205080204" pitchFamily="34" charset="-128"/>
              </a:rPr>
              <a:t>May 11, 2018 </a:t>
            </a:r>
            <a:r>
              <a:rPr lang="en-US" altLang="en-US" sz="1000" dirty="0">
                <a:ea typeface="MS PGothic" panose="020B0600070205080204" pitchFamily="34" charset="-128"/>
              </a:rPr>
              <a:t>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however during these webinars, we will go over the specific FY 18 TQP competition details and requirements in an effort to technical assistance you work to submit your TQP applications.</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US" altLang="en-US" dirty="0" smtClean="0"/>
              <a:t>The first component of the high-need LEA eligibility is to provide  Poverty data and rural status.   Applicants MUST provide documentation that they meet this requirement at the time of application, and it may documented in one of the following four ways:   </a:t>
            </a:r>
          </a:p>
          <a:p>
            <a:endParaRPr lang="en-US" altLang="en-US" dirty="0" smtClean="0"/>
          </a:p>
          <a:p>
            <a:r>
              <a:rPr lang="en-US" altLang="en-US" dirty="0" smtClean="0"/>
              <a:t>First, you may use Census data, or other comparable data, showing that the LEA serves 20% or more children from low income families.</a:t>
            </a:r>
          </a:p>
          <a:p>
            <a:endParaRPr lang="en-US" altLang="en-US" dirty="0" smtClean="0"/>
          </a:p>
          <a:p>
            <a:r>
              <a:rPr lang="en-US" altLang="en-US" dirty="0" smtClean="0"/>
              <a:t>Second, you may use Census data, or other comparable data, showing that the LEA serves 10,000 or more children from low income families.</a:t>
            </a:r>
          </a:p>
          <a:p>
            <a:endParaRPr lang="en-US" altLang="en-US" dirty="0" smtClean="0"/>
          </a:p>
          <a:p>
            <a:r>
              <a:rPr lang="en-US" altLang="en-US" dirty="0" smtClean="0"/>
              <a:t>Third, you may provide documentation that the LEA is eligible for the Small, Rural School Achievement Program, authorized under the Elementary and Secondary Education Act (ESEA).   You can find a link to this program’s website on slide 14.</a:t>
            </a:r>
          </a:p>
          <a:p>
            <a:endParaRPr lang="en-US" altLang="en-US" dirty="0" smtClean="0"/>
          </a:p>
          <a:p>
            <a:r>
              <a:rPr lang="en-US" altLang="en-US" dirty="0" smtClean="0"/>
              <a:t>Fourth and final option, you may provide documentation that the LEA is eligible for the Rural and Low-Income School Program, also authorized under ESEA.   Again, you can find a link to this program’s website on slide 14.</a:t>
            </a:r>
          </a:p>
          <a:p>
            <a:endParaRPr lang="en-US" altLang="en-US" dirty="0" smtClean="0"/>
          </a:p>
          <a:p>
            <a:r>
              <a:rPr lang="en-US" altLang="en-US" dirty="0" smtClean="0"/>
              <a:t>Please note that LEAs may be rural or urban. As long as they meet the definition of a high-need LEA they may be anywhere in the USA.</a:t>
            </a:r>
          </a:p>
          <a:p>
            <a:endParaRPr lang="en-US" altLang="en-US" dirty="0" smtClean="0"/>
          </a:p>
          <a:p>
            <a:r>
              <a:rPr lang="en-US" altLang="en-US" dirty="0" smtClean="0"/>
              <a:t>Finally, please be mindful that the data you submit  must be the most recent data available or it cannot be used for the purposed of documenting eligibility.</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en-US" altLang="en-US" dirty="0" smtClean="0"/>
              <a:t>The second component for High-Need LEA eligibility is Teacher Need.  Again you MUST provide this documentation at time of application and you may document this component in one of three ways: </a:t>
            </a:r>
          </a:p>
          <a:p>
            <a:endParaRPr lang="en-US" altLang="en-US" dirty="0" smtClean="0"/>
          </a:p>
          <a:p>
            <a:pPr marL="171441" indent="-171441">
              <a:buFont typeface="Arial" panose="020B0604020202020204" pitchFamily="34" charset="0"/>
              <a:buChar char="•"/>
            </a:pPr>
            <a:r>
              <a:rPr lang="en-US" altLang="en-US" dirty="0" smtClean="0"/>
              <a:t>First, you may provide documentation showing a high percentage of teachers in the high-need LEA are not teaching in the academic subject areas or grade levels in which the teachers were trained to teach;</a:t>
            </a:r>
          </a:p>
          <a:p>
            <a:pPr marL="171441" indent="-171441">
              <a:buFont typeface="Arial" panose="020B0604020202020204" pitchFamily="34" charset="0"/>
              <a:buChar char="•"/>
            </a:pPr>
            <a:endParaRPr lang="en-US" altLang="en-US" dirty="0" smtClean="0"/>
          </a:p>
          <a:p>
            <a:pPr marL="171441" indent="-171441" defTabSz="914350">
              <a:buFont typeface="Arial" panose="020B0604020202020204" pitchFamily="34" charset="0"/>
              <a:buChar char="•"/>
              <a:defRPr/>
            </a:pPr>
            <a:r>
              <a:rPr lang="en-US" altLang="en-US" dirty="0" smtClean="0"/>
              <a:t>Second, you</a:t>
            </a:r>
            <a:r>
              <a:rPr lang="en-US" altLang="en-US" baseline="0" dirty="0" smtClean="0"/>
              <a:t> may provide documentation showing a h</a:t>
            </a:r>
            <a:r>
              <a:rPr lang="en-US" dirty="0" smtClean="0"/>
              <a:t>igh teacher turnover rate </a:t>
            </a:r>
            <a:r>
              <a:rPr lang="en-US" altLang="en-US" dirty="0" smtClean="0"/>
              <a:t>in the high-need LEA</a:t>
            </a:r>
            <a:r>
              <a:rPr lang="en-US" dirty="0" smtClean="0"/>
              <a:t>;</a:t>
            </a:r>
            <a:r>
              <a:rPr lang="en-US" baseline="0" dirty="0" smtClean="0"/>
              <a:t> OR</a:t>
            </a:r>
          </a:p>
          <a:p>
            <a:pPr marL="171441" indent="-171441" defTabSz="914350">
              <a:buFont typeface="Arial" panose="020B0604020202020204" pitchFamily="34" charset="0"/>
              <a:buChar char="•"/>
              <a:defRPr/>
            </a:pPr>
            <a:endParaRPr lang="en-US" altLang="en-US" dirty="0" smtClean="0"/>
          </a:p>
          <a:p>
            <a:pPr marL="171441" indent="-171441" defTabSz="914350">
              <a:buFont typeface="Arial" panose="020B0604020202020204" pitchFamily="34" charset="0"/>
              <a:buChar char="•"/>
              <a:defRPr/>
            </a:pPr>
            <a:r>
              <a:rPr lang="en-US" altLang="en-US" dirty="0" smtClean="0"/>
              <a:t>Third you may provide documentation that demonstrates</a:t>
            </a:r>
            <a:r>
              <a:rPr lang="en-US" altLang="en-US" baseline="0" dirty="0" smtClean="0"/>
              <a:t> that a h</a:t>
            </a:r>
            <a:r>
              <a:rPr lang="en-US" dirty="0" smtClean="0"/>
              <a:t>igh percentage of teachers have emergency, provisional, or temporary certification or licensure </a:t>
            </a:r>
            <a:r>
              <a:rPr lang="en-US" altLang="en-US" dirty="0" smtClean="0"/>
              <a:t>in the high-need LEA.</a:t>
            </a:r>
            <a:endParaRPr lang="en-US" dirty="0" smtClean="0"/>
          </a:p>
          <a:p>
            <a:endParaRPr lang="en-US" altLang="en-US" dirty="0" smtClean="0"/>
          </a:p>
          <a:p>
            <a:r>
              <a:rPr lang="en-US" altLang="en-US" dirty="0" smtClean="0"/>
              <a:t>The Department is not able to provide a definitive threshold of what constitutes a “high percentage” of teachers not teaching in the academic subject areas or grade levels in which the teachers were trained to teach, or a “high” teacher turnover rate,</a:t>
            </a:r>
            <a:r>
              <a:rPr lang="en-US" altLang="en-US" baseline="0" dirty="0" smtClean="0"/>
              <a:t> </a:t>
            </a:r>
            <a:r>
              <a:rPr lang="en-US" altLang="en-US" dirty="0" smtClean="0"/>
              <a:t>or a “high percentage” of teachers with emergency, provisional, or temporary certification or licensure.</a:t>
            </a:r>
            <a:r>
              <a:rPr lang="en-US" altLang="en-US" baseline="0" dirty="0" smtClean="0"/>
              <a:t> </a:t>
            </a:r>
            <a:r>
              <a:rPr lang="en-US" altLang="en-US" dirty="0" smtClean="0"/>
              <a:t>Therefore, eligible applicants should include in their application documentation to support the conclusion that any LEA they would identify as a high-need LEA has one of these teacher-need characteristics.  We invite</a:t>
            </a:r>
            <a:r>
              <a:rPr lang="en-US" altLang="en-US" baseline="0" dirty="0" smtClean="0"/>
              <a:t> you to make your best case that the LEA you have selected meets one of the three of these teacher need data points.</a:t>
            </a:r>
            <a:r>
              <a:rPr lang="en-US" altLang="en-US" dirty="0" smtClean="0"/>
              <a:t> The Department will then review these submissions on a case-by-case basis. </a:t>
            </a:r>
          </a:p>
          <a:p>
            <a:endParaRPr lang="en-US" altLang="en-US" dirty="0" smtClean="0"/>
          </a:p>
          <a:p>
            <a:r>
              <a:rPr lang="en-US" altLang="en-US" dirty="0" smtClean="0"/>
              <a:t>Finally, please be mindful that the data you submit  must be the most recent data available or it cannot be used for the purposed of documenting eligibility.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774" indent="-279914" eaLnBrk="0" hangingPunct="0">
              <a:defRPr>
                <a:solidFill>
                  <a:schemeClr val="tx1"/>
                </a:solidFill>
                <a:latin typeface="Arial" panose="020B0604020202020204" pitchFamily="34" charset="0"/>
                <a:cs typeface="Arial" panose="020B0604020202020204" pitchFamily="34" charset="0"/>
              </a:defRPr>
            </a:lvl2pPr>
            <a:lvl3pPr marL="1119653" indent="-223930" eaLnBrk="0" hangingPunct="0">
              <a:defRPr>
                <a:solidFill>
                  <a:schemeClr val="tx1"/>
                </a:solidFill>
                <a:latin typeface="Arial" panose="020B0604020202020204" pitchFamily="34" charset="0"/>
                <a:cs typeface="Arial" panose="020B0604020202020204" pitchFamily="34" charset="0"/>
              </a:defRPr>
            </a:lvl3pPr>
            <a:lvl4pPr marL="1567514" indent="-223930" eaLnBrk="0" hangingPunct="0">
              <a:defRPr>
                <a:solidFill>
                  <a:schemeClr val="tx1"/>
                </a:solidFill>
                <a:latin typeface="Arial" panose="020B0604020202020204" pitchFamily="34" charset="0"/>
                <a:cs typeface="Arial" panose="020B0604020202020204" pitchFamily="34" charset="0"/>
              </a:defRPr>
            </a:lvl4pPr>
            <a:lvl5pPr marL="2015375" indent="-223930" eaLnBrk="0" hangingPunct="0">
              <a:defRPr>
                <a:solidFill>
                  <a:schemeClr val="tx1"/>
                </a:solidFill>
                <a:latin typeface="Arial" panose="020B0604020202020204" pitchFamily="34" charset="0"/>
                <a:cs typeface="Arial" panose="020B0604020202020204" pitchFamily="34" charset="0"/>
              </a:defRPr>
            </a:lvl5pPr>
            <a:lvl6pPr marL="2463236"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098"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8958"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6821"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11</a:t>
            </a:fld>
            <a:endParaRPr lang="en-US" altLang="en-US" dirty="0">
              <a:solidFill>
                <a:prstClr val="black"/>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recent studies on this slide provide overall information regarding the U.S. average rates of teacher turnover, temporary or emergency licensure, and teachers not teaching in the subject or grade areas in which they were trained to teach.</a:t>
            </a:r>
          </a:p>
          <a:p>
            <a:endParaRPr lang="en-US" dirty="0"/>
          </a:p>
          <a:p>
            <a:r>
              <a:rPr lang="en-US" dirty="0"/>
              <a:t>They may be useful as you construct a justification why the teacher need in the High-Need LEA meets the standard of a “high percentage,” as required by the definition of a “high-need LEA” in </a:t>
            </a:r>
            <a:r>
              <a:rPr lang="en-US" dirty="0" err="1"/>
              <a:t>HEA</a:t>
            </a:r>
            <a:r>
              <a:rPr lang="en-US" dirty="0"/>
              <a:t> section 200(10)(B). Use of these studies in your justification of teacher need is entirely optional; they are simply provided for your convenience.</a:t>
            </a:r>
          </a:p>
        </p:txBody>
      </p:sp>
      <p:sp>
        <p:nvSpPr>
          <p:cNvPr id="4" name="Slide Number Placeholder 3"/>
          <p:cNvSpPr>
            <a:spLocks noGrp="1"/>
          </p:cNvSpPr>
          <p:nvPr>
            <p:ph type="sldNum" sz="quarter" idx="10"/>
          </p:nvPr>
        </p:nvSpPr>
        <p:spPr/>
        <p:txBody>
          <a:bodyPr/>
          <a:lstStyle/>
          <a:p>
            <a:fld id="{64E433E3-2D3A-4628-8F8E-E49BCC9E10E0}"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45630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dirty="0" smtClean="0"/>
              <a:t>In</a:t>
            </a:r>
            <a:r>
              <a:rPr lang="en-US" altLang="en-US" baseline="0" dirty="0" smtClean="0"/>
              <a:t> addition to data that supports high-need LEA requirements, applicants must also provide data to support the partner</a:t>
            </a:r>
            <a:r>
              <a:rPr lang="en-US" altLang="en-US" dirty="0" smtClean="0"/>
              <a:t> high-need schools within the high-need LEA. All high need data for all partner high need schools must be</a:t>
            </a:r>
            <a:r>
              <a:rPr lang="en-US" altLang="en-US" baseline="0" dirty="0" smtClean="0"/>
              <a:t> included at the time of application and  must be the most recent data available.</a:t>
            </a:r>
            <a:endParaRPr lang="en-US" altLang="en-US" dirty="0" smtClean="0"/>
          </a:p>
          <a:p>
            <a:endParaRPr lang="en-US" altLang="en-US" dirty="0" smtClean="0"/>
          </a:p>
          <a:p>
            <a:r>
              <a:rPr lang="en-US" altLang="en-US" dirty="0" smtClean="0"/>
              <a:t>Applicants relying on free-and reduced price meal subsidies to demonstrate high-need school should document the information in one of three ways:</a:t>
            </a:r>
          </a:p>
          <a:p>
            <a:endParaRPr lang="en-US" altLang="en-US" dirty="0" smtClean="0"/>
          </a:p>
          <a:p>
            <a:r>
              <a:rPr lang="en-US" altLang="en-US" dirty="0" smtClean="0"/>
              <a:t>First, you may document that the school is in the highest quartile of schools in high-need LEA using Free and Reduced Price Lunch data.</a:t>
            </a:r>
          </a:p>
          <a:p>
            <a:endParaRPr lang="en-US" altLang="en-US" dirty="0" smtClean="0"/>
          </a:p>
          <a:p>
            <a:r>
              <a:rPr lang="en-US" altLang="en-US" dirty="0" smtClean="0"/>
              <a:t>Second, you may document that 60% or more of students in the school in an ELEMENTARY school are eligible for Free and Reduced Price Lunch.</a:t>
            </a:r>
          </a:p>
          <a:p>
            <a:endParaRPr lang="en-US" altLang="en-US" dirty="0" smtClean="0"/>
          </a:p>
          <a:p>
            <a:r>
              <a:rPr lang="en-US" altLang="en-US" dirty="0" smtClean="0"/>
              <a:t>Third, if the school is not an elementary school, you would provide documentation that 45% or more of students eligible for Free and Reduced Price Lunch.</a:t>
            </a:r>
          </a:p>
          <a:p>
            <a:endParaRPr lang="en-US" altLang="en-US" dirty="0" smtClean="0"/>
          </a:p>
          <a:p>
            <a:r>
              <a:rPr lang="en-US" altLang="en-US" dirty="0" smtClean="0"/>
              <a:t>Finally,</a:t>
            </a:r>
            <a:r>
              <a:rPr lang="en-US" altLang="en-US" baseline="0" dirty="0" smtClean="0"/>
              <a:t> please be mindful that the data you submit  must be the most recent data available or it cannot be used for the purposed of documenting eligibility.</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13</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 slide, we provide links to Census</a:t>
            </a:r>
            <a:r>
              <a:rPr lang="en-US" baseline="0" dirty="0" smtClean="0"/>
              <a:t> and Small, Rural School Achievement Program data </a:t>
            </a:r>
            <a:r>
              <a:rPr lang="en-US" dirty="0" smtClean="0"/>
              <a:t>resources that</a:t>
            </a:r>
            <a:r>
              <a:rPr lang="en-US" baseline="0" dirty="0" smtClean="0"/>
              <a:t> you can use to</a:t>
            </a:r>
            <a:r>
              <a:rPr lang="en-US" dirty="0" smtClean="0"/>
              <a:t> gather documentation needed for the</a:t>
            </a:r>
            <a:r>
              <a:rPr lang="en-US" baseline="0" dirty="0" smtClean="0"/>
              <a:t> required</a:t>
            </a:r>
            <a:r>
              <a:rPr lang="en-US" dirty="0" smtClean="0"/>
              <a:t> high-need provisions.   This list is not an exhaustive list of resources and other resources may be used.  Keep in mind that you must document all data sources</a:t>
            </a:r>
            <a:r>
              <a:rPr lang="en-US" baseline="0" dirty="0" smtClean="0"/>
              <a:t> and again</a:t>
            </a:r>
            <a:r>
              <a:rPr lang="en-US" dirty="0" smtClean="0"/>
              <a:t> you must use the most current data.</a:t>
            </a:r>
          </a:p>
          <a:p>
            <a:endParaRPr lang="en-US" dirty="0" smtClean="0"/>
          </a:p>
          <a:p>
            <a:r>
              <a:rPr lang="en-US" dirty="0" smtClean="0"/>
              <a:t>If the Census Bureau data do not include poverty data for a particular LEA, such as a charter school with LEA status,  a newly created LEA, and most, if not all, Bureau of Indian Education (BIE)-funded schools, the eligible partnership should include in its application documentary support for a conclusion that the level of its students’ family poverty as measured by data it does have, such as eligibility for free or subsidized lunches, is comparable to 20 percent of, or at least 10,000, children from low income families as presented in the most recent Census Bureau data.  The Department will then review these submissions on a case-by-case basis.</a:t>
            </a:r>
          </a:p>
          <a:p>
            <a:endParaRPr lang="en-US" dirty="0" smtClean="0"/>
          </a:p>
          <a:p>
            <a:r>
              <a:rPr lang="en-US" dirty="0" smtClean="0"/>
              <a:t>Finally, we have included optional checklists in the TQP Application Package and on the TQP Webpage which will help you document and track where this data can</a:t>
            </a:r>
            <a:r>
              <a:rPr lang="en-US" baseline="0" dirty="0" smtClean="0"/>
              <a:t> be</a:t>
            </a:r>
            <a:r>
              <a:rPr lang="en-US" dirty="0" smtClean="0"/>
              <a:t> found in your application narrative.  While the checklists are option, we strongly encourage that you use them</a:t>
            </a:r>
            <a:r>
              <a:rPr lang="en-US" baseline="0" dirty="0" smtClean="0"/>
              <a:t> as they will help the Department to quickly identify your data and determine your eligibility.</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14</a:t>
            </a:fld>
            <a:endParaRPr lang="en-US" altLang="en-US">
              <a:solidFill>
                <a:prstClr val="black"/>
              </a:solidFill>
            </a:endParaRPr>
          </a:p>
        </p:txBody>
      </p:sp>
    </p:spTree>
    <p:extLst>
      <p:ext uri="{BB962C8B-B14F-4D97-AF65-F5344CB8AC3E}">
        <p14:creationId xmlns:p14="http://schemas.microsoft.com/office/powerpoint/2010/main" val="45582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ends the section on TQP Eligibility Requirements.  If you have questions, please refer to the TQP FAQ</a:t>
            </a:r>
            <a:r>
              <a:rPr lang="en-US" altLang="en-US" baseline="0" dirty="0" smtClean="0"/>
              <a:t> document and if necessary you may email additional questions to the TQP inbox.</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3E8BB7-1C32-4D78-93DC-B1AA0259B0B8}" type="slidenum">
              <a:rPr lang="en-US" altLang="en-US">
                <a:solidFill>
                  <a:srgbClr val="000000"/>
                </a:solidFill>
                <a:latin typeface="Calibri" panose="020F0502020204030204" pitchFamily="34" charset="0"/>
              </a:rPr>
              <a:pPr eaLnBrk="1" hangingPunct="1"/>
              <a:t>15</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Lets now</a:t>
            </a:r>
            <a:r>
              <a:rPr lang="en-US" altLang="en-US" baseline="0" dirty="0" smtClean="0"/>
              <a:t> move to the all important TQP program requirements.  </a:t>
            </a:r>
            <a:r>
              <a:rPr lang="en-US" altLang="en-US" dirty="0" smtClean="0"/>
              <a:t>The</a:t>
            </a:r>
            <a:r>
              <a:rPr lang="en-US" altLang="en-US" baseline="0" dirty="0" smtClean="0"/>
              <a:t> TQP program has two additional program requirements that must be met in order to receive funding.  </a:t>
            </a:r>
          </a:p>
          <a:p>
            <a:r>
              <a:rPr lang="en-US" altLang="en-US" baseline="0" dirty="0" smtClean="0"/>
              <a:t>These requirements are:</a:t>
            </a:r>
          </a:p>
          <a:p>
            <a:pPr marL="168244" indent="-168244">
              <a:buFont typeface="Arial" panose="020B0604020202020204" pitchFamily="34" charset="0"/>
              <a:buChar char="•"/>
            </a:pPr>
            <a:r>
              <a:rPr lang="en-US" altLang="en-US" baseline="0" dirty="0" smtClean="0"/>
              <a:t>TQP General Program Requirements; and  </a:t>
            </a:r>
          </a:p>
          <a:p>
            <a:pPr marL="168244" indent="-168244">
              <a:buFont typeface="Arial" panose="020B0604020202020204" pitchFamily="34" charset="0"/>
              <a:buChar char="•"/>
            </a:pPr>
            <a:r>
              <a:rPr lang="en-US" altLang="en-US" baseline="0" dirty="0" smtClean="0"/>
              <a:t>100% Non-Federal match Requirement.	</a:t>
            </a:r>
          </a:p>
          <a:p>
            <a:endParaRPr lang="en-US" altLang="en-US" baseline="0" dirty="0" smtClean="0"/>
          </a:p>
          <a:p>
            <a:r>
              <a:rPr lang="en-US" altLang="en-US" baseline="0" dirty="0" smtClean="0"/>
              <a:t>Lets look at the TQP General Program Requirements first.  When addressing the TQP General Program requirements please consider the following…</a:t>
            </a:r>
          </a:p>
          <a:p>
            <a:endParaRPr lang="en-US" altLang="en-US" baseline="0" dirty="0" smtClean="0"/>
          </a:p>
          <a:p>
            <a:r>
              <a:rPr lang="en-US" altLang="en-US" baseline="0" dirty="0" smtClean="0"/>
              <a:t>Read Slide</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917119-EE68-4257-A433-C9B9A2E7CA9A}" type="slidenum">
              <a:rPr lang="en-US" altLang="en-US">
                <a:solidFill>
                  <a:srgbClr val="000000"/>
                </a:solidFill>
                <a:latin typeface="Calibri" panose="020F0502020204030204" pitchFamily="34" charset="0"/>
              </a:rPr>
              <a:pPr eaLnBrk="1" hangingPunct="1"/>
              <a:t>16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altLang="en-US" dirty="0" smtClean="0"/>
              <a:t>There</a:t>
            </a:r>
            <a:r>
              <a:rPr lang="en-US" altLang="en-US" baseline="0" dirty="0" smtClean="0"/>
              <a:t> are six TQP General Program Requirements that must be met in order to received TQP funding.  </a:t>
            </a:r>
            <a:r>
              <a:rPr lang="en-US" altLang="en-US" dirty="0" smtClean="0"/>
              <a:t>This handy chart outlines the 6 general</a:t>
            </a:r>
            <a:r>
              <a:rPr lang="en-US" altLang="en-US" baseline="0" dirty="0" smtClean="0"/>
              <a:t> </a:t>
            </a:r>
            <a:r>
              <a:rPr lang="en-US" altLang="en-US" dirty="0" smtClean="0"/>
              <a:t>program requirements for the TQP program.  The chart also tells you where you can find each requirement in the program statute and where you will likely address each requirement in your project narrative.  </a:t>
            </a:r>
          </a:p>
          <a:p>
            <a:endParaRPr lang="en-US" altLang="en-US" dirty="0" smtClean="0"/>
          </a:p>
          <a:p>
            <a:r>
              <a:rPr lang="en-US" altLang="en-US" dirty="0" smtClean="0"/>
              <a:t>Please note that there is a lot of overlap between the TQP General Program requirements and the TQP Absolute Priority requirements.  For this reason, you may address the</a:t>
            </a:r>
            <a:r>
              <a:rPr lang="en-US" altLang="en-US" baseline="0" dirty="0" smtClean="0"/>
              <a:t> TQP </a:t>
            </a:r>
            <a:r>
              <a:rPr lang="en-US" altLang="en-US" dirty="0" smtClean="0"/>
              <a:t>general program requirements as part of your project narrative when</a:t>
            </a:r>
            <a:r>
              <a:rPr lang="en-US" altLang="en-US" baseline="0" dirty="0" smtClean="0"/>
              <a:t> addressing the selection criteria</a:t>
            </a:r>
            <a:r>
              <a:rPr lang="en-US" altLang="en-US" dirty="0" smtClean="0"/>
              <a:t>.  The</a:t>
            </a:r>
            <a:r>
              <a:rPr lang="en-US" altLang="en-US" baseline="0" dirty="0" smtClean="0"/>
              <a:t> column to the far right of this chart tells which selection criterion you will likely address each of the TQP general program requirements.  </a:t>
            </a:r>
          </a:p>
          <a:p>
            <a:endParaRPr lang="en-US" altLang="en-US" baseline="0" dirty="0" smtClean="0"/>
          </a:p>
          <a:p>
            <a:r>
              <a:rPr lang="en-US" altLang="en-US" dirty="0" smtClean="0"/>
              <a:t>Most importantly, please remember that all TQP general program requirements must be incorporated into your submitted application. We have also included an optional TQP General</a:t>
            </a:r>
            <a:r>
              <a:rPr lang="en-US" altLang="en-US" baseline="0" dirty="0" smtClean="0"/>
              <a:t> Program Requirement </a:t>
            </a:r>
            <a:r>
              <a:rPr lang="en-US" altLang="en-US" dirty="0" smtClean="0"/>
              <a:t>checklist in the application package that will assist you with organizing and documenting where</a:t>
            </a:r>
            <a:r>
              <a:rPr lang="en-US" altLang="en-US" baseline="0" dirty="0" smtClean="0"/>
              <a:t> </a:t>
            </a:r>
            <a:r>
              <a:rPr lang="en-US" altLang="en-US" dirty="0" smtClean="0"/>
              <a:t>these program requirements can</a:t>
            </a:r>
            <a:r>
              <a:rPr lang="en-US" altLang="en-US" baseline="0" dirty="0" smtClean="0"/>
              <a:t> be found in your project narrative.</a:t>
            </a:r>
            <a:r>
              <a:rPr lang="en-US" altLang="en-US" dirty="0" smtClean="0"/>
              <a:t> . </a:t>
            </a:r>
          </a:p>
          <a:p>
            <a:endParaRPr lang="en-US" altLang="en-US" dirty="0" smtClean="0"/>
          </a:p>
          <a:p>
            <a:r>
              <a:rPr lang="en-US" altLang="en-US" dirty="0" smtClean="0"/>
              <a:t>The next 6 slides simply contain the statutory language for each of the 6 requirements.  I will not read each slide you , but I will give you a few seconds</a:t>
            </a:r>
            <a:r>
              <a:rPr lang="en-US" altLang="en-US" baseline="0" dirty="0" smtClean="0"/>
              <a:t> to review them on your own. Applicants are encouraged </a:t>
            </a:r>
            <a:r>
              <a:rPr lang="en-US" altLang="en-US" dirty="0" smtClean="0"/>
              <a:t>to later review each slide and the TQP program statute before you begin writing your TQP applications.</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FE7F8A-1367-4661-B6A4-62ECB89EA0C9}" type="slidenum">
              <a:rPr lang="en-US" altLang="en-US">
                <a:solidFill>
                  <a:prstClr val="black"/>
                </a:solidFill>
                <a:latin typeface="Calibri" panose="020F0502020204030204" pitchFamily="34" charset="0"/>
              </a:rPr>
              <a:pPr eaLnBrk="1" hangingPunct="1"/>
              <a:t>17</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Note that the</a:t>
            </a:r>
            <a:r>
              <a:rPr lang="en-US" baseline="0" dirty="0" smtClean="0"/>
              <a:t> needs assessment is not included as part of the project narrative.  Rather, the  needs assessment should be uploaded in Appendix C when submitting your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18</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Again</a:t>
            </a:r>
            <a:r>
              <a:rPr lang="en-US" baseline="0" dirty="0" smtClean="0"/>
              <a:t> much of this information may likely be included in the Quality of Project Design as you address the Selection Criteria.</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19</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 these pre-recorded webinars are located</a:t>
            </a:r>
            <a:r>
              <a:rPr lang="en-US" baseline="0" dirty="0" smtClean="0"/>
              <a:t> on the TQP webpage and may be downloaded.  </a:t>
            </a:r>
            <a:r>
              <a:rPr lang="en-US" dirty="0" smtClean="0"/>
              <a:t>We also encourage applicants to download the TQP Application Package also</a:t>
            </a:r>
            <a:r>
              <a:rPr lang="en-US" baseline="0" dirty="0" smtClean="0"/>
              <a:t> found on</a:t>
            </a:r>
            <a:r>
              <a:rPr lang="en-US" dirty="0" smtClean="0"/>
              <a:t> the TQP program webpage.  The TQP Application Package serves as an additional set of instructions  and guidance for potential applicants when applying for a</a:t>
            </a:r>
            <a:r>
              <a:rPr lang="en-US" baseline="0" dirty="0" smtClean="0"/>
              <a:t> TQP </a:t>
            </a:r>
            <a:r>
              <a:rPr lang="en-US" dirty="0" smtClean="0"/>
              <a:t>grant.  We will make references to the TQP Application Package several times during these webinars and again we encourage you to download it as soon as possible. </a:t>
            </a:r>
          </a:p>
          <a:p>
            <a:endParaRPr lang="en-US" dirty="0" smtClean="0"/>
          </a:p>
          <a:p>
            <a:r>
              <a:rPr lang="en-US" dirty="0" smtClean="0"/>
              <a:t>Finally, we want to stress that the information provided during these webinars is intended for guidance only.  Applicants should refer to the official documents published in the Federal Register when applying for a</a:t>
            </a:r>
            <a:r>
              <a:rPr lang="en-US" baseline="0" dirty="0" smtClean="0"/>
              <a:t> FY 18</a:t>
            </a:r>
            <a:r>
              <a:rPr lang="en-US" dirty="0" smtClean="0"/>
              <a:t> TQP grant.</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endParaRPr lang="en-US" dirty="0" smtClean="0"/>
          </a:p>
          <a:p>
            <a:r>
              <a:rPr lang="en-US" dirty="0" smtClean="0"/>
              <a:t>Again much of this information may likely be included in the Quality of Project Design and/or</a:t>
            </a:r>
            <a:r>
              <a:rPr lang="en-US" baseline="0" dirty="0" smtClean="0"/>
              <a:t> Quality of Project Services</a:t>
            </a:r>
            <a:r>
              <a:rPr lang="en-US" dirty="0" smtClean="0"/>
              <a:t> as you address the Selection Criteria.</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20</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Again much of this information may likely be included in the Quality of Project Design and/or Quality of Project Services as you address the Selection Criteria.</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21</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Again much of this information may likely be included in the Quality of Project Design</a:t>
            </a:r>
            <a:r>
              <a:rPr lang="en-US" baseline="0" dirty="0" smtClean="0"/>
              <a:t> and/or</a:t>
            </a:r>
            <a:r>
              <a:rPr lang="en-US" dirty="0" smtClean="0"/>
              <a:t> Management Plan, as you address the Selection Criteria</a:t>
            </a:r>
            <a:r>
              <a:rPr lang="en-US" baseline="0" dirty="0" smtClean="0"/>
              <a:t> and Budget Narrative.</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22</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Again much of this information may likely be included in the Quality of Evaluation</a:t>
            </a:r>
            <a:r>
              <a:rPr lang="en-US" baseline="0" dirty="0" smtClean="0"/>
              <a:t> Plan</a:t>
            </a:r>
            <a:endParaRPr lang="en-US" dirty="0" smtClean="0"/>
          </a:p>
          <a:p>
            <a:r>
              <a:rPr lang="en-US" dirty="0" smtClean="0"/>
              <a:t>as you address the Selection Criteria.</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23</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other</a:t>
            </a:r>
            <a:r>
              <a:rPr lang="en-US" altLang="en-US" baseline="0" dirty="0" smtClean="0"/>
              <a:t> TQP program requirement is the 100% Non-Federal match requirement.  </a:t>
            </a:r>
          </a:p>
          <a:p>
            <a:endParaRPr lang="en-US" altLang="en-US" baseline="0" dirty="0" smtClean="0"/>
          </a:p>
          <a:p>
            <a:r>
              <a:rPr lang="en-US" altLang="en-US" baseline="0" dirty="0" smtClean="0"/>
              <a:t>As you embark upon your journey to design, and apply for your TQP grant, we ask you to look at the potential federal funds awarded  to you as seed money.  This money is to get you started and to lay the foundation for your work.  As you design your project you should actively think about how you can ensure that your work continues  to exist long after federal funds have ended.  For this reason, there is a matching requirement.  The purpose of matching funds it to help enhance project activities and outcomes as well as help ensure that TQP program reforms remain intact after federal funding has ended.</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0B133-0CE1-41D3-B22D-60BF74B77712}" type="slidenum">
              <a:rPr lang="en-US" altLang="en-US">
                <a:solidFill>
                  <a:srgbClr val="000000"/>
                </a:solidFill>
                <a:latin typeface="Calibri" panose="020F0502020204030204" pitchFamily="34" charset="0"/>
              </a:rPr>
              <a:pPr eaLnBrk="1" hangingPunct="1"/>
              <a:t>24</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things to consider</a:t>
            </a:r>
            <a:r>
              <a:rPr lang="en-US" baseline="0" dirty="0" smtClean="0"/>
              <a:t> when thinking about the matching requirement…</a:t>
            </a:r>
            <a:endParaRPr lang="en-US" dirty="0" smtClean="0"/>
          </a:p>
          <a:p>
            <a:endParaRPr lang="en-US" dirty="0" smtClean="0"/>
          </a:p>
          <a:p>
            <a:r>
              <a:rPr lang="en-US" dirty="0" smtClean="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25</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Department has signaled a policy preference for using discretionary grant programs to promote sustaining projects that will continue beyond the life of the grant. A match, among other purposes, helps build capacity and sustains projects by attracting a diversity of other non-federal funding sources to support and enhance the impact of a grant’s Federal funds.   </a:t>
            </a:r>
          </a:p>
          <a:p>
            <a:endParaRPr lang="en-US" dirty="0" smtClean="0"/>
          </a:p>
          <a:p>
            <a:r>
              <a:rPr lang="en-US" dirty="0" smtClean="0"/>
              <a:t>If you believe your institution needs a waiver from a portion of the match, you may request a waiver.  However, the Department may not automatically approve the waiver.  The burden of proof will be upon the applicant to prove why a waiver is warranted.  The waiver requests will be reviewed by several offices within the Department and a decision will be made accordingly.  If you choose to apply in the FY 18 competition, be mindful of your funding requests and remember the expectation is that applicants match the full amount of Federal funds received.</a:t>
            </a:r>
          </a:p>
          <a:p>
            <a:r>
              <a:rPr lang="en-US" baseline="0" dirty="0" smtClean="0"/>
              <a:t>Applicants should also be prepared to document matching funds and include that documentation when the application is submitted.</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26</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ends the section on TQP Program Requirements.  If you have questions, please refer to the TQP FAQ document and if necessary you may email additional questions to the TQP inbox.</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0B133-0CE1-41D3-B22D-60BF74B77712}" type="slidenum">
              <a:rPr lang="en-US" altLang="en-US">
                <a:solidFill>
                  <a:srgbClr val="000000"/>
                </a:solidFill>
                <a:latin typeface="Calibri" panose="020F0502020204030204" pitchFamily="34" charset="0"/>
              </a:rPr>
              <a:pPr eaLnBrk="1" hangingPunct="1"/>
              <a:t>27</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first FY 18 TQP Competition webinar.  Applicants are encouraged to download the TQP Application Package and all the TQP Competition webinars from the TQP webpage so that you may continue to reference the information provided as you design and draft your FY 18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18 TQP closing date is </a:t>
            </a:r>
            <a:r>
              <a:rPr lang="en-US" altLang="en-US" sz="1000" dirty="0">
                <a:solidFill>
                  <a:srgbClr val="FF0000"/>
                </a:solidFill>
                <a:ea typeface="MS PGothic" panose="020B0600070205080204" pitchFamily="34" charset="-128"/>
              </a:rPr>
              <a:t>June 26, 2018</a:t>
            </a:r>
            <a:r>
              <a:rPr lang="en-US" altLang="en-US" sz="1000" dirty="0">
                <a:ea typeface="MS PGothic" panose="020B0600070205080204" pitchFamily="34" charset="-128"/>
              </a:rPr>
              <a:t>.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these</a:t>
            </a:r>
            <a:r>
              <a:rPr lang="en-US" baseline="0" dirty="0" smtClean="0"/>
              <a:t> webinars are pre-recorded, you will not be able to ask live questions.  Applicants are encouraged to download the TQP FAQ document which will be found on the TQP webpage and read it in its entirety.  The TQP FAQ document may not be available immediately but we will upload the document as quickly as possible.  Please continue to check the TQP webpage for updates.  </a:t>
            </a:r>
          </a:p>
          <a:p>
            <a:endParaRPr lang="en-US" baseline="0" dirty="0" smtClean="0"/>
          </a:p>
          <a:p>
            <a:r>
              <a:rPr lang="en-US" baseline="0" dirty="0" smtClean="0"/>
              <a:t>After reading the FAQ document, if you still have questions you may email your questions to the TQP program inbox.  We will answer your questions as quickly as possible, but we ask that you please not wait until the last minute or the day applications are due to email your questions.  Staff may be busy with other competition tasks and may not be able to answer emails as quickly, as we move closer to the </a:t>
            </a:r>
            <a:r>
              <a:rPr lang="en-US" baseline="0" dirty="0" smtClean="0">
                <a:solidFill>
                  <a:srgbClr val="FF0000"/>
                </a:solidFill>
              </a:rPr>
              <a:t>June 26, 2108 </a:t>
            </a:r>
            <a:r>
              <a:rPr lang="en-US" baseline="0" dirty="0" smtClean="0"/>
              <a:t>closing date.</a:t>
            </a:r>
            <a:endParaRPr lang="en-US" dirty="0" smtClean="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year we have provided three pre-recorded webinars.  Each webinar will address a</a:t>
            </a:r>
            <a:r>
              <a:rPr lang="en-US" baseline="0" dirty="0" smtClean="0"/>
              <a:t> different section of the FY 18 TQP competition.  This first webinar will cover:  TQP Program Purpose and Overview, Eligibility Requirements, and</a:t>
            </a:r>
          </a:p>
          <a:p>
            <a:r>
              <a:rPr lang="en-US" baseline="0" dirty="0" smtClean="0"/>
              <a:t>TQP Program Requirements.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TQP program statute is contained in Title II of the Higher Education Act, as amended on August 14, 2008, by the Higher Education Opportunity Act (Public Law 110-315) (HEA).  The program statute</a:t>
            </a:r>
            <a:r>
              <a:rPr lang="en-US" baseline="0" dirty="0" smtClean="0"/>
              <a:t> is the blueprint for the TQP program and I mandates the purpose of the program and how each funded TQP program should be administered.  The program statute also dictates most of what is written in the TQP Notice Inviting Applications (NIA)</a:t>
            </a:r>
            <a:endParaRPr lang="en-US" dirty="0" smtClean="0"/>
          </a:p>
          <a:p>
            <a:endParaRPr lang="en-US" dirty="0" smtClean="0"/>
          </a:p>
          <a:p>
            <a:r>
              <a:rPr lang="en-US" dirty="0" smtClean="0"/>
              <a:t>Applicants are encouraged to review the</a:t>
            </a:r>
            <a:r>
              <a:rPr lang="en-US" baseline="0" dirty="0" smtClean="0"/>
              <a:t> TQP program statute in its entirety.  </a:t>
            </a:r>
            <a:r>
              <a:rPr lang="en-US" dirty="0" smtClean="0"/>
              <a:t>You may view the full version of the TQP program statute</a:t>
            </a:r>
            <a:r>
              <a:rPr lang="en-US" baseline="0" dirty="0" smtClean="0"/>
              <a:t> by using the link included on this slide.  </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5</a:t>
            </a:fld>
            <a:endParaRPr lang="en-US" altLang="en-US">
              <a:solidFill>
                <a:prstClr val="black"/>
              </a:solidFill>
            </a:endParaRPr>
          </a:p>
        </p:txBody>
      </p:sp>
    </p:spTree>
    <p:extLst>
      <p:ext uri="{BB962C8B-B14F-4D97-AF65-F5344CB8AC3E}">
        <p14:creationId xmlns:p14="http://schemas.microsoft.com/office/powerpoint/2010/main" val="216574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purpose of the TQP program is</a:t>
            </a:r>
            <a:r>
              <a:rPr lang="en-US" altLang="en-US" baseline="0" dirty="0" smtClean="0"/>
              <a:t> </a:t>
            </a:r>
            <a:r>
              <a:rPr lang="en-US" altLang="en-US" dirty="0" smtClean="0"/>
              <a:t>to improve student achievement; improve the quality of prospective and new teachers by improving the preparation of prospective teachers and enhancing professional development activities for new teachers; hold teacher preparation programs at institutions of higher education (IHEs) accountable for preparing teachers who meet applicable State certification and licensure requirements; and recruit highly qualified individuals, including minorities and individuals from other occupations, into the teaching force.</a:t>
            </a:r>
          </a:p>
          <a:p>
            <a:endParaRPr lang="en-US" altLang="en-US" dirty="0" smtClean="0"/>
          </a:p>
          <a:p>
            <a:r>
              <a:rPr lang="en-US" altLang="en-US" dirty="0" smtClean="0"/>
              <a:t>In short, we hope</a:t>
            </a:r>
            <a:r>
              <a:rPr lang="en-US" altLang="en-US" baseline="0" dirty="0" smtClean="0"/>
              <a:t> to improve student achievement by improving the quality of new teachers.</a:t>
            </a:r>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B73649-92B0-46EB-A567-1012F3A32537}" type="slidenum">
              <a:rPr lang="en-US" altLang="en-US">
                <a:solidFill>
                  <a:srgbClr val="000000"/>
                </a:solidFill>
                <a:latin typeface="Calibri" panose="020F0502020204030204" pitchFamily="34" charset="0"/>
              </a:rPr>
              <a:pPr eaLnBrk="1" hangingPunct="1"/>
              <a:t>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Let’s move forward and discuss the TQP eligibility requirements.  Before we get into the actual requirements, we have included some over arching themes to keep in mind as you think about and address the eligibility requirements.</a:t>
            </a:r>
          </a:p>
          <a:p>
            <a:endParaRPr lang="en-US" altLang="en-US" dirty="0" smtClean="0"/>
          </a:p>
          <a:p>
            <a:r>
              <a:rPr lang="en-US" altLang="en-US" dirty="0" smtClean="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BB469-65FF-45A5-BCD2-B47E4A25A791}" type="slidenum">
              <a:rPr lang="en-US" altLang="en-US">
                <a:solidFill>
                  <a:prstClr val="black"/>
                </a:solidFill>
                <a:latin typeface="Calibri" panose="020F0502020204030204" pitchFamily="34" charset="0"/>
              </a:rPr>
              <a:pPr eaLnBrk="1" hangingPunct="1"/>
              <a:t>7</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xfrm>
            <a:off x="686732" y="4344336"/>
            <a:ext cx="5484539" cy="34505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r>
              <a:rPr lang="en-US" altLang="en-US" dirty="0" smtClean="0"/>
              <a:t>In order to receive a TQP grant, an applicant must form an “eligible partnership” as defined in section 200(6) of the HEA.</a:t>
            </a:r>
          </a:p>
          <a:p>
            <a:endParaRPr lang="en-US" altLang="en-US" dirty="0" smtClean="0"/>
          </a:p>
          <a:p>
            <a:r>
              <a:rPr lang="en-US" altLang="en-US" dirty="0" smtClean="0"/>
              <a:t>This slide displays the five entities that MUST be included as part of an eligible partnership. Again,</a:t>
            </a:r>
            <a:r>
              <a:rPr lang="en-US" altLang="en-US" baseline="0" dirty="0" smtClean="0"/>
              <a:t> t</a:t>
            </a:r>
            <a:r>
              <a:rPr lang="en-US" altLang="en-US" dirty="0" smtClean="0"/>
              <a:t>he full definition</a:t>
            </a:r>
            <a:r>
              <a:rPr lang="en-US" altLang="en-US" baseline="0" dirty="0" smtClean="0"/>
              <a:t> of the eligible partnerships can be found in section 200(6) of HEA.  T</a:t>
            </a:r>
            <a:r>
              <a:rPr lang="en-US" altLang="en-US" dirty="0" smtClean="0"/>
              <a:t>he five entities  are:</a:t>
            </a:r>
          </a:p>
          <a:p>
            <a:r>
              <a:rPr lang="en-US" altLang="en-US" dirty="0" smtClean="0"/>
              <a:t>A high-need local educational agency (LEA) or a consortium of high-need LEA(s); </a:t>
            </a:r>
          </a:p>
          <a:p>
            <a:r>
              <a:rPr lang="en-US" altLang="en-US" dirty="0" smtClean="0"/>
              <a:t>A high-need school or consortium of high-need schools</a:t>
            </a:r>
          </a:p>
          <a:p>
            <a:r>
              <a:rPr lang="en-US" altLang="en-US" dirty="0" smtClean="0"/>
              <a:t>A partner institution of higher education (</a:t>
            </a:r>
            <a:r>
              <a:rPr lang="en-US" altLang="en-US" dirty="0" err="1" smtClean="0"/>
              <a:t>IHE</a:t>
            </a:r>
            <a:r>
              <a:rPr lang="en-US" altLang="en-US" dirty="0" smtClean="0"/>
              <a:t>); </a:t>
            </a:r>
          </a:p>
          <a:p>
            <a:r>
              <a:rPr lang="en-US" altLang="en-US" dirty="0" smtClean="0"/>
              <a:t>A college, school, department, or program of education within the partner institution;</a:t>
            </a:r>
          </a:p>
          <a:p>
            <a:r>
              <a:rPr lang="en-US" altLang="en-US" dirty="0" smtClean="0"/>
              <a:t>A college, school, or department of arts and sciences within the partner institution; </a:t>
            </a:r>
          </a:p>
          <a:p>
            <a:endParaRPr lang="en-US" altLang="en-US" dirty="0" smtClean="0"/>
          </a:p>
          <a:p>
            <a:r>
              <a:rPr lang="en-US" altLang="en-US" dirty="0" smtClean="0"/>
              <a:t>ONE entity form this list may serve as the lead applicant or fiscal agent.  It</a:t>
            </a:r>
            <a:r>
              <a:rPr lang="en-US" altLang="en-US" baseline="0" dirty="0" smtClean="0"/>
              <a:t> will be up to the eligible partnership to determine which entity that will be.</a:t>
            </a:r>
          </a:p>
          <a:p>
            <a:endParaRPr lang="en-US" altLang="en-US" baseline="0" dirty="0" smtClean="0"/>
          </a:p>
          <a:p>
            <a:r>
              <a:rPr lang="en-US" altLang="en-US" baseline="0" dirty="0" smtClean="0"/>
              <a:t>There are, in addition, some optional entities in the eligible partnership:</a:t>
            </a:r>
          </a:p>
          <a:p>
            <a:endParaRPr lang="en-US" altLang="en-US" baseline="0" dirty="0" smtClean="0"/>
          </a:p>
          <a:p>
            <a:r>
              <a:rPr lang="en-US" dirty="0"/>
              <a:t>(II) as applicable, a high-need early childhood education program;</a:t>
            </a:r>
          </a:p>
          <a:p>
            <a:r>
              <a:rPr lang="en-US" dirty="0"/>
              <a:t>(B) may include any of the following:</a:t>
            </a:r>
          </a:p>
          <a:p>
            <a:r>
              <a:rPr lang="en-US" dirty="0"/>
              <a:t>(</a:t>
            </a:r>
            <a:r>
              <a:rPr lang="en-US" dirty="0" err="1"/>
              <a:t>i</a:t>
            </a:r>
            <a:r>
              <a:rPr lang="en-US" dirty="0"/>
              <a:t>) The Governor of the State.</a:t>
            </a:r>
          </a:p>
          <a:p>
            <a:r>
              <a:rPr lang="en-US" dirty="0"/>
              <a:t>(ii) The State educational agency.</a:t>
            </a:r>
          </a:p>
          <a:p>
            <a:r>
              <a:rPr lang="en-US" dirty="0"/>
              <a:t>(iii) The State board of education.</a:t>
            </a:r>
          </a:p>
          <a:p>
            <a:r>
              <a:rPr lang="en-US" dirty="0"/>
              <a:t>(iv) The State agency for higher education.</a:t>
            </a:r>
          </a:p>
          <a:p>
            <a:r>
              <a:rPr lang="en-US" dirty="0"/>
              <a:t>(v) A business.</a:t>
            </a:r>
          </a:p>
          <a:p>
            <a:r>
              <a:rPr lang="en-US" dirty="0"/>
              <a:t>(vi) A public or private nonprofit educational organization.</a:t>
            </a:r>
          </a:p>
          <a:p>
            <a:r>
              <a:rPr lang="en-US" dirty="0"/>
              <a:t>(vii) An educational service agency.</a:t>
            </a:r>
          </a:p>
          <a:p>
            <a:r>
              <a:rPr lang="en-US" dirty="0"/>
              <a:t>(viii) A teacher organization.</a:t>
            </a:r>
          </a:p>
          <a:p>
            <a:r>
              <a:rPr lang="en-US" dirty="0"/>
              <a:t>(ix) A high-performing local educational agency, or a consortium of such local educational agencies, that can serve as a resource to the partnership.</a:t>
            </a:r>
          </a:p>
          <a:p>
            <a:r>
              <a:rPr lang="en-US" dirty="0"/>
              <a:t>(x) A charter school (as defined in section </a:t>
            </a:r>
            <a:r>
              <a:rPr lang="en-US" dirty="0" err="1"/>
              <a:t>7221i</a:t>
            </a:r>
            <a:r>
              <a:rPr lang="en-US" dirty="0"/>
              <a:t> of this title).</a:t>
            </a:r>
          </a:p>
          <a:p>
            <a:r>
              <a:rPr lang="en-US" dirty="0"/>
              <a:t>(xi) A school or department within the partner institution that focuses on psychology and human development.</a:t>
            </a:r>
          </a:p>
          <a:p>
            <a:r>
              <a:rPr lang="en-US" dirty="0"/>
              <a:t>(xii) A school or department within the partner institution with comparable expertise in the disciplines of teaching, learning, and child and adolescent development.</a:t>
            </a:r>
          </a:p>
          <a:p>
            <a:r>
              <a:rPr lang="en-US" dirty="0"/>
              <a:t>(xiii) An entity operating a program that provides alternative routes to State certification of teachers.</a:t>
            </a:r>
          </a:p>
          <a:p>
            <a:endParaRPr lang="en-US" altLang="en-US" dirty="0" smtClean="0"/>
          </a:p>
          <a:p>
            <a:endParaRPr lang="en-US" altLang="en-US" dirty="0" smtClean="0"/>
          </a:p>
          <a:p>
            <a:endParaRPr lang="en-US" altLang="en-US" dirty="0" smtClean="0"/>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20BF04-E90E-4A15-9251-B950A90F819B}" type="slidenum">
              <a:rPr lang="en-US" altLang="en-US">
                <a:solidFill>
                  <a:prstClr val="black"/>
                </a:solidFill>
                <a:latin typeface="Calibri" panose="020F0502020204030204" pitchFamily="34" charset="0"/>
              </a:rPr>
              <a:pPr eaLnBrk="1" hangingPunct="1"/>
              <a:t>8</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xfrm>
            <a:off x="686732" y="4344337"/>
            <a:ext cx="5484539" cy="3300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As we mentioned previously, the TQP Grant Program supports partnerships among IHEs, high-need LEA(s), and high-need schools within the high-need LEAs.   Let’s now discuss how to document high-need as defined for this program.    </a:t>
            </a:r>
          </a:p>
          <a:p>
            <a:endParaRPr lang="en-US" altLang="en-US" dirty="0" smtClean="0"/>
          </a:p>
          <a:p>
            <a:r>
              <a:rPr lang="en-US" altLang="en-US" dirty="0" smtClean="0"/>
              <a:t>First, remember that both the LEA and the schools within the LEA must meet the high-need definition.  LEAs must meet the high need definition in two ways, by providing data to</a:t>
            </a:r>
            <a:r>
              <a:rPr lang="en-US" altLang="en-US" baseline="0" dirty="0" smtClean="0"/>
              <a:t> support </a:t>
            </a:r>
            <a:r>
              <a:rPr lang="en-US" altLang="en-US" dirty="0" smtClean="0"/>
              <a:t>Poverty/Rural Status </a:t>
            </a:r>
            <a:r>
              <a:rPr lang="en-US" altLang="en-US" b="1" dirty="0" smtClean="0"/>
              <a:t>AND </a:t>
            </a:r>
            <a:r>
              <a:rPr lang="en-US" altLang="en-US" b="0" dirty="0" smtClean="0"/>
              <a:t>dat</a:t>
            </a:r>
            <a:r>
              <a:rPr lang="en-US" altLang="en-US" b="0" baseline="0" dirty="0" smtClean="0"/>
              <a:t>a to support a </a:t>
            </a:r>
            <a:r>
              <a:rPr lang="en-US" altLang="en-US" dirty="0" smtClean="0"/>
              <a:t>Teacher Need.  Partner high-need schools must meet the</a:t>
            </a:r>
            <a:r>
              <a:rPr lang="en-US" altLang="en-US" baseline="0" dirty="0" smtClean="0"/>
              <a:t> eligibility</a:t>
            </a:r>
            <a:r>
              <a:rPr lang="en-US" altLang="en-US" dirty="0" smtClean="0"/>
              <a:t> definition in only one way, by providing</a:t>
            </a:r>
            <a:r>
              <a:rPr lang="en-US" altLang="en-US" baseline="0" dirty="0" smtClean="0"/>
              <a:t> </a:t>
            </a:r>
            <a:r>
              <a:rPr lang="en-US" altLang="en-US" dirty="0" smtClean="0"/>
              <a:t>Free and Reduced Price Lunch data to support high</a:t>
            </a:r>
            <a:r>
              <a:rPr lang="en-US" altLang="en-US" baseline="0" dirty="0" smtClean="0"/>
              <a:t> need</a:t>
            </a:r>
            <a:r>
              <a:rPr lang="en-US" altLang="en-US" dirty="0" smtClean="0"/>
              <a:t>. </a:t>
            </a:r>
          </a:p>
          <a:p>
            <a:endParaRPr lang="en-US" altLang="en-US" dirty="0" smtClean="0"/>
          </a:p>
          <a:p>
            <a:r>
              <a:rPr lang="en-US" altLang="en-US" dirty="0" smtClean="0"/>
              <a:t>In the following slides, we will discuss each data set</a:t>
            </a:r>
            <a:r>
              <a:rPr lang="en-US" altLang="en-US" baseline="0" dirty="0" smtClean="0"/>
              <a:t> in more detail.</a:t>
            </a:r>
            <a:endParaRPr lang="en-US" altLang="en-US" dirty="0" smtClean="0"/>
          </a:p>
          <a:p>
            <a:endParaRPr lang="en-US" altLang="en-US" dirty="0" smtClean="0"/>
          </a:p>
          <a:p>
            <a:r>
              <a:rPr lang="en-US" altLang="en-US" dirty="0" smtClean="0"/>
              <a:t>As we note here, you MUST submit documentation regarding these eligibility requirements when you submit your application</a:t>
            </a:r>
            <a:r>
              <a:rPr lang="en-US" altLang="en-US" dirty="0"/>
              <a:t> </a:t>
            </a:r>
            <a:r>
              <a:rPr lang="en-US" altLang="en-US" dirty="0" smtClean="0"/>
              <a:t>and the data must be the most recent data available.</a:t>
            </a:r>
          </a:p>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9</a:t>
            </a:fld>
            <a:endParaRPr lang="en-US" altLang="en-US">
              <a:solidFill>
                <a:prstClr val="black"/>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09998215"/>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77135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157221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11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3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7"/>
            <a:ext cx="7408333" cy="345069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a:xfrm>
            <a:off x="457200" y="338328"/>
            <a:ext cx="8229600" cy="1252728"/>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EA327BBF-4128-4973-ABFE-8605AF4F8102}" type="datetime1">
              <a:rPr lang="en-US"/>
              <a:pPr fontAlgn="base">
                <a:spcBef>
                  <a:spcPct val="0"/>
                </a:spcBef>
                <a:spcAft>
                  <a:spcPct val="0"/>
                </a:spcAft>
                <a:defRPr/>
              </a:pPr>
              <a:t>5/11/2018</a:t>
            </a:fld>
            <a:endParaRPr lang="en-US"/>
          </a:p>
        </p:txBody>
      </p:sp>
      <p:sp>
        <p:nvSpPr>
          <p:cNvPr id="5" name="Footer Placeholder 4"/>
          <p:cNvSpPr>
            <a:spLocks noGrp="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6" name="Slide Number Placeholder 5"/>
          <p:cNvSpPr>
            <a:spLocks noGrp="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F73B9298-2B2A-4FEF-B322-539B37892A00}"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119240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A32B6405-7333-4EFC-AD0E-83F2BC75D9C6}" type="datetime1">
              <a:rPr lang="en-US"/>
              <a:pPr fontAlgn="base">
                <a:spcBef>
                  <a:spcPct val="0"/>
                </a:spcBef>
                <a:spcAft>
                  <a:spcPct val="0"/>
                </a:spcAft>
                <a:defRPr/>
              </a:pPr>
              <a:t>5/11/2018</a:t>
            </a:fld>
            <a:endParaRPr lang="en-US"/>
          </a:p>
        </p:txBody>
      </p:sp>
      <p:sp>
        <p:nvSpPr>
          <p:cNvPr id="6" name="Footer Placeholder 5"/>
          <p:cNvSpPr>
            <a:spLocks noGrp="1"/>
          </p:cNvSpPr>
          <p:nvPr>
            <p:ph type="ftr" sz="quarter" idx="16"/>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7" name="Slide Number Placeholder 6"/>
          <p:cNvSpPr>
            <a:spLocks noGrp="1"/>
          </p:cNvSpPr>
          <p:nvPr>
            <p:ph type="sldNum" sz="quarter" idx="17"/>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87B1EE0B-860E-4006-A407-B27550DEC725}"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01062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941B6325-9681-4518-9BBA-2EE88667B5E1}" type="datetime1">
              <a:rPr lang="en-US"/>
              <a:pPr fontAlgn="base">
                <a:spcBef>
                  <a:spcPct val="0"/>
                </a:spcBef>
                <a:spcAft>
                  <a:spcPct val="0"/>
                </a:spcAft>
                <a:defRPr/>
              </a:pPr>
              <a:t>5/11/2018</a:t>
            </a:fld>
            <a:endParaRPr lang="en-US"/>
          </a:p>
        </p:txBody>
      </p:sp>
      <p:sp>
        <p:nvSpPr>
          <p:cNvPr id="4" name="Footer Placeholder 3"/>
          <p:cNvSpPr>
            <a:spLocks noGrp="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5" name="Slide Number Placeholder 4"/>
          <p:cNvSpPr>
            <a:spLocks noGrp="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23DCEDD1-7F9E-4093-AE2D-A6BB5313BC2D}"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195766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a:prstGeom prst="rect">
            <a:avLst/>
          </a:prstGeo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a:prstGeom prst="rect">
            <a:avLst/>
          </a:prstGeo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3520E5A6-C7CC-476E-B260-BEF725C16136}" type="datetime1">
              <a:rPr lang="en-US"/>
              <a:pPr fontAlgn="base">
                <a:spcBef>
                  <a:spcPct val="0"/>
                </a:spcBef>
                <a:spcAft>
                  <a:spcPct val="0"/>
                </a:spcAft>
                <a:defRPr/>
              </a:pPr>
              <a:t>5/11/2018</a:t>
            </a:fld>
            <a:endParaRPr lang="en-US"/>
          </a:p>
        </p:txBody>
      </p:sp>
      <p:sp>
        <p:nvSpPr>
          <p:cNvPr id="8" name="Footer Placeholder 7"/>
          <p:cNvSpPr>
            <a:spLocks noGrp="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9" name="Slide Number Placeholder 8"/>
          <p:cNvSpPr>
            <a:spLocks noGrp="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352AF1A9-34A0-43EA-949D-BA649DE7B172}"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454890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BDB067DC-DAE1-4829-ADC4-0A9461EAC6A7}" type="datetime1">
              <a:rPr lang="en-US"/>
              <a:pPr fontAlgn="base">
                <a:spcBef>
                  <a:spcPct val="0"/>
                </a:spcBef>
                <a:spcAft>
                  <a:spcPct val="0"/>
                </a:spcAft>
                <a:defRPr/>
              </a:pPr>
              <a:t>5/11/2018</a:t>
            </a:fld>
            <a:endParaRPr lang="en-US"/>
          </a:p>
        </p:txBody>
      </p:sp>
      <p:sp>
        <p:nvSpPr>
          <p:cNvPr id="5" name="Rectangle 5"/>
          <p:cNvSpPr>
            <a:spLocks noGrp="1" noChangeArrowheads="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0B7986AE-9DF1-4015-9D29-294ADB9BF7BE}"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189549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854577145"/>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29541268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24652371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3820406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19453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6657906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0550728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3391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82A73893-7D37-4542-B6C2-9C546CC42BF5}"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5152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EB2141BC-6902-4A4F-A116-190CC262F70A}"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55737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2C9CC52C-2292-4782-B84F-307D2711342C}"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426516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19874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49922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798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Tw Cen MT" pitchFamily="34" charset="0"/>
        </a:defRPr>
      </a:lvl2pPr>
      <a:lvl3pPr algn="ctr" defTabSz="457200" rtl="0" eaLnBrk="0" fontAlgn="base" hangingPunct="0">
        <a:spcBef>
          <a:spcPct val="0"/>
        </a:spcBef>
        <a:spcAft>
          <a:spcPct val="0"/>
        </a:spcAft>
        <a:defRPr sz="4400">
          <a:solidFill>
            <a:schemeClr val="tx1"/>
          </a:solidFill>
          <a:latin typeface="Tw Cen MT" pitchFamily="34" charset="0"/>
        </a:defRPr>
      </a:lvl3pPr>
      <a:lvl4pPr algn="ctr" defTabSz="457200" rtl="0" eaLnBrk="0" fontAlgn="base" hangingPunct="0">
        <a:spcBef>
          <a:spcPct val="0"/>
        </a:spcBef>
        <a:spcAft>
          <a:spcPct val="0"/>
        </a:spcAft>
        <a:defRPr sz="4400">
          <a:solidFill>
            <a:schemeClr val="tx1"/>
          </a:solidFill>
          <a:latin typeface="Tw Cen MT" pitchFamily="34" charset="0"/>
        </a:defRPr>
      </a:lvl4pPr>
      <a:lvl5pPr algn="ctr" defTabSz="457200" rtl="0" eaLnBrk="0" fontAlgn="base" hangingPunct="0">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696464"/>
                </a:solidFill>
                <a:cs typeface="Arial" panose="020B0604020202020204" pitchFamily="34" charset="0"/>
              </a:rPr>
              <a:pPr fontAlgn="base">
                <a:spcBef>
                  <a:spcPct val="0"/>
                </a:spcBef>
                <a:spcAft>
                  <a:spcPct val="0"/>
                </a:spcAft>
              </a:pPr>
              <a:t>‹#›</a:t>
            </a:fld>
            <a:endParaRPr lang="en-US" altLang="en-US">
              <a:solidFill>
                <a:srgbClr val="696464"/>
              </a:solidFill>
              <a:cs typeface="Arial" panose="020B0604020202020204" pitchFamily="34" charset="0"/>
            </a:endParaRPr>
          </a:p>
        </p:txBody>
      </p:sp>
    </p:spTree>
    <p:extLst>
      <p:ext uri="{BB962C8B-B14F-4D97-AF65-F5344CB8AC3E}">
        <p14:creationId xmlns:p14="http://schemas.microsoft.com/office/powerpoint/2010/main" val="33661131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nces.ed.gov/pubs2014/2014077.pdf" TargetMode="External"/><Relationship Id="rId7" Type="http://schemas.openxmlformats.org/officeDocument/2006/relationships/hyperlink" Target="https://nces.ed.gov/pubs2011/2011317.pdf"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files.eric.ed.gov/fulltext/ED557793.pdf" TargetMode="External"/><Relationship Id="rId5" Type="http://schemas.openxmlformats.org/officeDocument/2006/relationships/hyperlink" Target="https://www2.ed.gov/rschstat/eval/teaching/teachers-without-certification/report.pdf" TargetMode="External"/><Relationship Id="rId4" Type="http://schemas.openxmlformats.org/officeDocument/2006/relationships/hyperlink" Target="https://nces.ed.gov/pubs2015/2015337.pdf"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census.gov/programs-surveys/saipe.html" TargetMode="External"/><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hyperlink" Target="https://www2.ed.gov/programs/reaprlisp/eligibility.html" TargetMode="External"/><Relationship Id="rId4" Type="http://schemas.openxmlformats.org/officeDocument/2006/relationships/hyperlink" Target="https://www2.ed.gov/programs/reapsrsa/eligibility.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www.gpo.gov/fdsys/pkg/USCODE-2016-title20/html/USCODE-2016-title20-chap28-subchapII-partA-sec1022a.htm"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hyperlink" Target="mailto:TQPartnership@ed.gov"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ovinfo.gov/content/pkg/USCODE-2016-title20/html/USCODE-2016-title20-chap28-subchapII.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453055"/>
          </a:xfrm>
        </p:spPr>
        <p:txBody>
          <a:bodyPr/>
          <a:lstStyle/>
          <a:p>
            <a:pPr eaLnBrk="1" hangingPunct="1">
              <a:spcBef>
                <a:spcPts val="0"/>
              </a:spcBef>
            </a:pPr>
            <a:r>
              <a:rPr lang="en-US" altLang="en-US" b="1" dirty="0" smtClean="0">
                <a:solidFill>
                  <a:schemeClr val="tx1"/>
                </a:solidFill>
                <a:cs typeface="Arial" panose="020B0604020202020204" pitchFamily="34" charset="0"/>
              </a:rPr>
              <a:t>U.S. Department of Education</a:t>
            </a:r>
          </a:p>
          <a:p>
            <a:pPr eaLnBrk="1" hangingPunct="1">
              <a:spcBef>
                <a:spcPts val="0"/>
              </a:spcBef>
            </a:pPr>
            <a:r>
              <a:rPr lang="en-US" altLang="en-US" b="1" dirty="0" smtClean="0">
                <a:solidFill>
                  <a:schemeClr val="tx1"/>
                </a:solidFill>
                <a:cs typeface="Arial" panose="020B0604020202020204" pitchFamily="34" charset="0"/>
              </a:rPr>
              <a:t>Office of Innovation and Improvement</a:t>
            </a:r>
          </a:p>
          <a:p>
            <a:pPr eaLnBrk="1" hangingPunct="1">
              <a:spcBef>
                <a:spcPts val="0"/>
              </a:spcBef>
            </a:pPr>
            <a:r>
              <a:rPr lang="en-US" altLang="en-US" b="1" dirty="0" smtClean="0">
                <a:solidFill>
                  <a:schemeClr val="tx1"/>
                </a:solidFill>
                <a:cs typeface="Arial" panose="020B0604020202020204" pitchFamily="34" charset="0"/>
              </a:rPr>
              <a:t>Closing Date:  </a:t>
            </a:r>
            <a:r>
              <a:rPr lang="en-US" altLang="en-US" b="1" dirty="0" smtClean="0">
                <a:solidFill>
                  <a:srgbClr val="FF0000"/>
                </a:solidFill>
                <a:cs typeface="Arial" panose="020B0604020202020204" pitchFamily="34" charset="0"/>
              </a:rPr>
              <a:t>Tuesday, June </a:t>
            </a:r>
            <a:r>
              <a:rPr lang="en-US" altLang="en-US" b="1" dirty="0">
                <a:solidFill>
                  <a:srgbClr val="FF0000"/>
                </a:solidFill>
                <a:cs typeface="Arial" panose="020B0604020202020204" pitchFamily="34" charset="0"/>
              </a:rPr>
              <a:t>26, </a:t>
            </a:r>
            <a:r>
              <a:rPr lang="en-US" altLang="en-US" b="1" dirty="0" smtClean="0">
                <a:solidFill>
                  <a:srgbClr val="FF0000"/>
                </a:solidFill>
                <a:cs typeface="Arial" panose="020B0604020202020204" pitchFamily="34" charset="0"/>
              </a:rPr>
              <a:t>2018 @ 4:30:00 PM Washington, D.C. time</a:t>
            </a:r>
          </a:p>
          <a:p>
            <a:pPr eaLnBrk="1" hangingPunct="1">
              <a:spcBef>
                <a:spcPts val="0"/>
              </a:spcBef>
            </a:pPr>
            <a:endParaRPr lang="en-US" altLang="en-US" b="1" dirty="0" smtClean="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smtClean="0">
                <a:cs typeface="Arial" panose="020B0604020202020204" pitchFamily="34" charset="0"/>
              </a:rPr>
              <a:t>Teacher Quality Partnership (TQP)</a:t>
            </a:r>
            <a:br>
              <a:rPr altLang="en-US" sz="3800" b="1" dirty="0" smtClean="0">
                <a:cs typeface="Arial" panose="020B0604020202020204" pitchFamily="34" charset="0"/>
              </a:rPr>
            </a:br>
            <a:r>
              <a:rPr altLang="en-US" sz="3800" b="1" dirty="0" smtClean="0">
                <a:cs typeface="Arial" panose="020B0604020202020204" pitchFamily="34" charset="0"/>
              </a:rPr>
              <a:t>Grant Competition FY 2018</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521" y="4907298"/>
            <a:ext cx="1602582" cy="1485680"/>
          </a:xfrm>
          <a:prstGeom prst="rect">
            <a:avLst/>
          </a:prstGeom>
          <a:noFill/>
        </p:spPr>
      </p:pic>
    </p:spTree>
    <p:extLst>
      <p:ext uri="{BB962C8B-B14F-4D97-AF65-F5344CB8AC3E}">
        <p14:creationId xmlns:p14="http://schemas.microsoft.com/office/powerpoint/2010/main" val="32978623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Poverty Data/Rural Status</a:t>
            </a:r>
            <a:endParaRPr lang="en-US" altLang="en-US" b="1" strike="sngStrike" dirty="0" smtClean="0">
              <a:solidFill>
                <a:schemeClr val="tx2"/>
              </a:solidFill>
              <a:latin typeface="Arial" panose="020B0604020202020204" pitchFamily="34" charset="0"/>
              <a:cs typeface="Arial" panose="020B0604020202020204" pitchFamily="34" charset="0"/>
            </a:endParaRPr>
          </a:p>
        </p:txBody>
      </p:sp>
      <p:graphicFrame>
        <p:nvGraphicFramePr>
          <p:cNvPr id="7" name="Content Placeholder 5"/>
          <p:cNvGraphicFramePr>
            <a:graphicFrameLocks noGrp="1"/>
          </p:cNvGraphicFramePr>
          <p:nvPr>
            <p:ph idx="4294967295"/>
            <p:extLst>
              <p:ext uri="{D42A27DB-BD31-4B8C-83A1-F6EECF244321}">
                <p14:modId xmlns:p14="http://schemas.microsoft.com/office/powerpoint/2010/main" val="1209777450"/>
              </p:ext>
            </p:extLst>
          </p:nvPr>
        </p:nvGraphicFramePr>
        <p:xfrm>
          <a:off x="481818" y="10668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914400" y="6162920"/>
            <a:ext cx="7162800" cy="369332"/>
          </a:xfrm>
          <a:prstGeom prst="rect">
            <a:avLst/>
          </a:prstGeom>
        </p:spPr>
        <p:txBody>
          <a:bodyPr wrap="square">
            <a:spAutoFit/>
          </a:bodyPr>
          <a:lstStyle/>
          <a:p>
            <a:pPr algn="ctr" fontAlgn="base">
              <a:spcBef>
                <a:spcPct val="0"/>
              </a:spcBef>
              <a:spcAft>
                <a:spcPct val="0"/>
              </a:spcAft>
            </a:pPr>
            <a:r>
              <a:rPr lang="en-US" b="1" dirty="0">
                <a:solidFill>
                  <a:srgbClr val="000000"/>
                </a:solidFill>
                <a:latin typeface="Arial" panose="020B0604020202020204" pitchFamily="34" charset="0"/>
                <a:cs typeface="Arial" panose="020B0604020202020204" pitchFamily="34" charset="0"/>
              </a:rPr>
              <a:t>Data MUST be documented in ONE of four ways</a:t>
            </a:r>
            <a:r>
              <a:rPr lang="en-US" dirty="0">
                <a:solidFill>
                  <a:srgbClr val="333333"/>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01472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Teacher Need Data</a:t>
            </a:r>
            <a:endParaRPr lang="en-US" altLang="en-US" b="1" strike="sngStrike" dirty="0" smtClean="0">
              <a:solidFill>
                <a:schemeClr val="tx2"/>
              </a:solidFill>
              <a:latin typeface="Arial" panose="020B0604020202020204" pitchFamily="34" charset="0"/>
              <a:cs typeface="Arial" panose="020B0604020202020204" pitchFamily="34" charset="0"/>
            </a:endParaRPr>
          </a:p>
        </p:txBody>
      </p:sp>
      <p:sp>
        <p:nvSpPr>
          <p:cNvPr id="2" name="Rectangle 1"/>
          <p:cNvSpPr/>
          <p:nvPr/>
        </p:nvSpPr>
        <p:spPr>
          <a:xfrm>
            <a:off x="0" y="6091535"/>
            <a:ext cx="9144000" cy="461665"/>
          </a:xfrm>
          <a:prstGeom prst="rect">
            <a:avLst/>
          </a:prstGeom>
        </p:spPr>
        <p:txBody>
          <a:bodyPr wrap="square">
            <a:spAutoFit/>
          </a:bodyPr>
          <a:lstStyle/>
          <a:p>
            <a:pPr algn="ctr" fontAlgn="base">
              <a:spcBef>
                <a:spcPct val="0"/>
              </a:spcBef>
              <a:spcAft>
                <a:spcPct val="0"/>
              </a:spcAft>
            </a:pPr>
            <a:r>
              <a:rPr lang="en-US" sz="2400" b="1" dirty="0">
                <a:solidFill>
                  <a:srgbClr val="000000"/>
                </a:solidFill>
                <a:latin typeface="Arial" panose="020B0604020202020204" pitchFamily="34" charset="0"/>
                <a:cs typeface="Arial" panose="020B0604020202020204" pitchFamily="34" charset="0"/>
              </a:rPr>
              <a:t>Data MUST be documented in ONE of these three ways</a:t>
            </a:r>
            <a:r>
              <a:rPr lang="en-US" sz="2400" dirty="0">
                <a:solidFill>
                  <a:srgbClr val="000000"/>
                </a:solidFill>
                <a:latin typeface="Arial" panose="020B0604020202020204" pitchFamily="34" charset="0"/>
                <a:cs typeface="Arial" panose="020B0604020202020204" pitchFamily="34" charset="0"/>
              </a:rPr>
              <a:t>.</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3396036539"/>
              </p:ext>
            </p:extLst>
          </p:nvPr>
        </p:nvGraphicFramePr>
        <p:xfrm>
          <a:off x="381000" y="1066800"/>
          <a:ext cx="8305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348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en-US" b="1" dirty="0" smtClean="0">
                <a:solidFill>
                  <a:schemeClr val="tx2"/>
                </a:solidFill>
                <a:latin typeface="Arial" panose="020B0604020202020204" pitchFamily="34" charset="0"/>
                <a:cs typeface="Arial" panose="020B0604020202020204" pitchFamily="34" charset="0"/>
              </a:rPr>
              <a:t>Teacher Need Data Resources</a:t>
            </a:r>
            <a:endParaRPr lang="en-US" dirty="0"/>
          </a:p>
        </p:txBody>
      </p:sp>
      <p:sp>
        <p:nvSpPr>
          <p:cNvPr id="3" name="Content Placeholder 2"/>
          <p:cNvSpPr>
            <a:spLocks noGrp="1"/>
          </p:cNvSpPr>
          <p:nvPr>
            <p:ph idx="1"/>
          </p:nvPr>
        </p:nvSpPr>
        <p:spPr>
          <a:xfrm>
            <a:off x="457200" y="914400"/>
            <a:ext cx="8229600" cy="5638800"/>
          </a:xfrm>
        </p:spPr>
        <p:txBody>
          <a:bodyPr>
            <a:normAutofit fontScale="55000" lnSpcReduction="20000"/>
          </a:bodyPr>
          <a:lstStyle/>
          <a:p>
            <a:r>
              <a:rPr lang="en-US" dirty="0" err="1" smtClean="0"/>
              <a:t>Goldring</a:t>
            </a:r>
            <a:r>
              <a:rPr lang="en-US" dirty="0" smtClean="0"/>
              <a:t>, R., </a:t>
            </a:r>
            <a:r>
              <a:rPr lang="en-US" dirty="0" err="1" smtClean="0"/>
              <a:t>Taie</a:t>
            </a:r>
            <a:r>
              <a:rPr lang="en-US" dirty="0" smtClean="0"/>
              <a:t>, S., and Riddles, M. (2014). </a:t>
            </a:r>
            <a:r>
              <a:rPr lang="en-US" b="1" dirty="0" smtClean="0"/>
              <a:t>Teacher Attrition and Mobility: Results From the 2012–13 Teacher Follow-up Survey (</a:t>
            </a:r>
            <a:r>
              <a:rPr lang="en-US" b="1" dirty="0" err="1" smtClean="0"/>
              <a:t>NCES</a:t>
            </a:r>
            <a:r>
              <a:rPr lang="en-US" b="1" dirty="0" smtClean="0"/>
              <a:t> 2014-077)</a:t>
            </a:r>
            <a:r>
              <a:rPr lang="en-US" dirty="0" smtClean="0"/>
              <a:t>. U.S. Department of Education, National Center for Education Statistics. Retrieved from </a:t>
            </a:r>
            <a:r>
              <a:rPr lang="en-US" dirty="0" smtClean="0">
                <a:hlinkClick r:id="rId3"/>
              </a:rPr>
              <a:t>https://nces.ed.gov/pubs2014/2014077.pdf</a:t>
            </a:r>
            <a:r>
              <a:rPr lang="en-US" dirty="0" smtClean="0"/>
              <a:t>. </a:t>
            </a:r>
          </a:p>
          <a:p>
            <a:r>
              <a:rPr lang="en-US" dirty="0" smtClean="0"/>
              <a:t>Gray, L., and </a:t>
            </a:r>
            <a:r>
              <a:rPr lang="en-US" dirty="0" err="1" smtClean="0"/>
              <a:t>Taie</a:t>
            </a:r>
            <a:r>
              <a:rPr lang="en-US" dirty="0" smtClean="0"/>
              <a:t>, S. (2015). </a:t>
            </a:r>
            <a:r>
              <a:rPr lang="en-US" b="1" dirty="0" smtClean="0"/>
              <a:t>Public School Teacher Attrition and Mobility in the First Five Years: Results From the First Through Fifth Waves of the 2007–08 Beginning Teacher Longitudinal Study</a:t>
            </a:r>
            <a:r>
              <a:rPr lang="en-US" dirty="0" smtClean="0"/>
              <a:t> (</a:t>
            </a:r>
            <a:r>
              <a:rPr lang="en-US" dirty="0" err="1" smtClean="0"/>
              <a:t>NCES</a:t>
            </a:r>
            <a:r>
              <a:rPr lang="en-US" dirty="0" smtClean="0"/>
              <a:t> 2015-337). U.S. Department of Education, National Center for Education Statistics. Retrieved from </a:t>
            </a:r>
            <a:r>
              <a:rPr lang="en-US" dirty="0" smtClean="0">
                <a:hlinkClick r:id="rId4"/>
              </a:rPr>
              <a:t>https://nces.ed.gov/pubs2015/2015337.pdf</a:t>
            </a:r>
            <a:r>
              <a:rPr lang="en-US" dirty="0" smtClean="0"/>
              <a:t>. </a:t>
            </a:r>
          </a:p>
          <a:p>
            <a:r>
              <a:rPr lang="en-US" dirty="0" smtClean="0"/>
              <a:t>U.S. Department of Education, Office of Planning, Evaluation and Policy Development, Policy and Program Studies Service, </a:t>
            </a:r>
            <a:r>
              <a:rPr lang="en-US" b="1" dirty="0" smtClean="0"/>
              <a:t>Prevalence of Teachers Without Full State Certification and Variation Across Schools and States</a:t>
            </a:r>
            <a:r>
              <a:rPr lang="en-US" dirty="0"/>
              <a:t> </a:t>
            </a:r>
            <a:r>
              <a:rPr lang="en-US" dirty="0" smtClean="0"/>
              <a:t>(2016). Retrieved from </a:t>
            </a:r>
            <a:r>
              <a:rPr lang="en-US" dirty="0" smtClean="0">
                <a:hlinkClick r:id="rId5"/>
              </a:rPr>
              <a:t>https://www2.ed.gov/rschstat/eval/teaching /teachers-without-certification/report.pdf</a:t>
            </a:r>
            <a:r>
              <a:rPr lang="en-US" dirty="0" smtClean="0"/>
              <a:t>. </a:t>
            </a:r>
          </a:p>
          <a:p>
            <a:r>
              <a:rPr lang="en-US" dirty="0" err="1" smtClean="0"/>
              <a:t>Baldi</a:t>
            </a:r>
            <a:r>
              <a:rPr lang="en-US" dirty="0" smtClean="0"/>
              <a:t>, S., Warner-Griffin, C., and </a:t>
            </a:r>
            <a:r>
              <a:rPr lang="en-US" dirty="0" err="1" smtClean="0"/>
              <a:t>Tadler</a:t>
            </a:r>
            <a:r>
              <a:rPr lang="en-US" dirty="0" smtClean="0"/>
              <a:t>, C. (2015). </a:t>
            </a:r>
            <a:r>
              <a:rPr lang="en-US" b="1" dirty="0" smtClean="0"/>
              <a:t>Education and Certification Qualifications of Public Middle Grades Teachers of Selected Subjects: Evidence From the 2011–12 Schools and Staffing Survey</a:t>
            </a:r>
            <a:r>
              <a:rPr lang="en-US" dirty="0" smtClean="0"/>
              <a:t> (</a:t>
            </a:r>
            <a:r>
              <a:rPr lang="en-US" dirty="0" err="1" smtClean="0"/>
              <a:t>NCES</a:t>
            </a:r>
            <a:r>
              <a:rPr lang="en-US" dirty="0" smtClean="0"/>
              <a:t> 2015-815). U.S. Department of Education, National Center for Education Statistics. Retrieved from </a:t>
            </a:r>
            <a:r>
              <a:rPr lang="en-US" dirty="0" smtClean="0">
                <a:hlinkClick r:id="rId6"/>
              </a:rPr>
              <a:t>https://files.eric.ed.gov/fulltext/ED557793.pdf</a:t>
            </a:r>
            <a:r>
              <a:rPr lang="en-US" dirty="0" smtClean="0"/>
              <a:t>. </a:t>
            </a:r>
          </a:p>
          <a:p>
            <a:r>
              <a:rPr lang="en-US" dirty="0" smtClean="0"/>
              <a:t>Hill, </a:t>
            </a:r>
            <a:r>
              <a:rPr lang="en-US" dirty="0" err="1" smtClean="0"/>
              <a:t>J.G</a:t>
            </a:r>
            <a:r>
              <a:rPr lang="en-US" dirty="0" smtClean="0"/>
              <a:t>. (2011). </a:t>
            </a:r>
            <a:r>
              <a:rPr lang="en-US" b="1" dirty="0" smtClean="0"/>
              <a:t>Education and Certification Qualifications of Departmentalized Public High School-Level Teachers of Core Subjects: Evidence From the 2007–08 Schools and Staffing Survey</a:t>
            </a:r>
            <a:r>
              <a:rPr lang="en-US" dirty="0" smtClean="0"/>
              <a:t> (</a:t>
            </a:r>
            <a:r>
              <a:rPr lang="en-US" dirty="0" err="1" smtClean="0"/>
              <a:t>NCES</a:t>
            </a:r>
            <a:r>
              <a:rPr lang="en-US" dirty="0" smtClean="0"/>
              <a:t> 2011-317). U.S. Department of Education, National Center for Education Statistics. Retrieved from </a:t>
            </a:r>
            <a:r>
              <a:rPr lang="en-US" dirty="0" smtClean="0">
                <a:hlinkClick r:id="rId7"/>
              </a:rPr>
              <a:t>https://nces.ed.gov/pubs2011/2011317.pdf</a:t>
            </a:r>
            <a:r>
              <a:rPr lang="en-US" dirty="0" smtClean="0"/>
              <a:t>. </a:t>
            </a:r>
            <a:endParaRPr lang="en-US" dirty="0"/>
          </a:p>
        </p:txBody>
      </p:sp>
    </p:spTree>
    <p:extLst>
      <p:ext uri="{BB962C8B-B14F-4D97-AF65-F5344CB8AC3E}">
        <p14:creationId xmlns:p14="http://schemas.microsoft.com/office/powerpoint/2010/main" val="95122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a:solidFill>
            <a:schemeClr val="bg1"/>
          </a:solidFill>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High-Need School Data</a:t>
            </a:r>
            <a:endParaRPr lang="en-US" altLang="en-US" b="1" strike="sngStrike" dirty="0" smtClean="0">
              <a:solidFill>
                <a:schemeClr val="tx2"/>
              </a:solidFill>
              <a:latin typeface="Arial" panose="020B0604020202020204" pitchFamily="34" charset="0"/>
              <a:cs typeface="Arial" panose="020B0604020202020204" pitchFamily="34" charset="0"/>
            </a:endParaRPr>
          </a:p>
        </p:txBody>
      </p:sp>
      <p:sp>
        <p:nvSpPr>
          <p:cNvPr id="2" name="Rectangle 1"/>
          <p:cNvSpPr/>
          <p:nvPr/>
        </p:nvSpPr>
        <p:spPr>
          <a:xfrm>
            <a:off x="914400" y="6162920"/>
            <a:ext cx="7162800" cy="369332"/>
          </a:xfrm>
          <a:prstGeom prst="rect">
            <a:avLst/>
          </a:prstGeom>
        </p:spPr>
        <p:txBody>
          <a:bodyPr wrap="square">
            <a:spAutoFit/>
          </a:bodyPr>
          <a:lstStyle/>
          <a:p>
            <a:pPr algn="ctr" fontAlgn="base">
              <a:spcBef>
                <a:spcPct val="0"/>
              </a:spcBef>
              <a:spcAft>
                <a:spcPct val="0"/>
              </a:spcAft>
            </a:pPr>
            <a:r>
              <a:rPr lang="en-US" b="1" dirty="0">
                <a:solidFill>
                  <a:srgbClr val="000000"/>
                </a:solidFill>
                <a:latin typeface="Arial" panose="020B0604020202020204" pitchFamily="34" charset="0"/>
                <a:cs typeface="Arial" panose="020B0604020202020204" pitchFamily="34" charset="0"/>
              </a:rPr>
              <a:t>Data MUST be documented in ONE of three ways</a:t>
            </a:r>
            <a:r>
              <a:rPr lang="en-US" dirty="0">
                <a:solidFill>
                  <a:srgbClr val="333333"/>
                </a:solidFill>
                <a:latin typeface="Arial" panose="020B0604020202020204" pitchFamily="34" charset="0"/>
                <a:cs typeface="Arial" panose="020B0604020202020204" pitchFamily="34" charset="0"/>
              </a:rPr>
              <a:t>.</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2037189909"/>
              </p:ext>
            </p:extLst>
          </p:nvPr>
        </p:nvGraphicFramePr>
        <p:xfrm>
          <a:off x="457200" y="1066800"/>
          <a:ext cx="8229600" cy="4449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730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14</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smtClean="0">
                <a:solidFill>
                  <a:prstClr val="black"/>
                </a:solidFill>
                <a:cs typeface="Arial" panose="020B0604020202020204" pitchFamily="34" charset="0"/>
              </a:rPr>
              <a:t>Sample </a:t>
            </a:r>
            <a:r>
              <a:rPr lang="en-US" altLang="en-US" sz="3200" b="1" dirty="0">
                <a:solidFill>
                  <a:prstClr val="black"/>
                </a:solidFill>
                <a:cs typeface="Arial" panose="020B0604020202020204" pitchFamily="34" charset="0"/>
              </a:rPr>
              <a:t>High-Need </a:t>
            </a:r>
            <a:r>
              <a:rPr lang="en-US" altLang="en-US" sz="3200" b="1" dirty="0" smtClean="0">
                <a:solidFill>
                  <a:prstClr val="black"/>
                </a:solidFill>
                <a:cs typeface="Arial" panose="020B0604020202020204" pitchFamily="34" charset="0"/>
              </a:rPr>
              <a:t>Data </a:t>
            </a:r>
            <a:r>
              <a:rPr lang="en-US" altLang="en-US" sz="3200" b="1" dirty="0">
                <a:solidFill>
                  <a:prstClr val="black"/>
                </a:solidFill>
                <a:cs typeface="Arial" panose="020B0604020202020204" pitchFamily="34" charset="0"/>
              </a:rPr>
              <a:t>Resources</a:t>
            </a:r>
            <a:endParaRPr lang="en-US" altLang="en-US" sz="32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285140"/>
            <a:ext cx="8229600" cy="5016758"/>
          </a:xfrm>
          <a:prstGeom prst="rect">
            <a:avLst/>
          </a:prstGeom>
        </p:spPr>
        <p:txBody>
          <a:bodyPr wrap="square">
            <a:spAutoFit/>
          </a:bodyPr>
          <a:lstStyle/>
          <a:p>
            <a:pPr fontAlgn="base">
              <a:spcBef>
                <a:spcPct val="0"/>
              </a:spcBef>
              <a:spcAft>
                <a:spcPct val="0"/>
              </a:spcAft>
            </a:pPr>
            <a:r>
              <a:rPr lang="en-US" sz="2400" dirty="0">
                <a:solidFill>
                  <a:prstClr val="black"/>
                </a:solidFill>
                <a:cs typeface="Arial" panose="020B0604020202020204" pitchFamily="34" charset="0"/>
              </a:rPr>
              <a:t>To document the high-need requirements, we are providing data links from the Census Bureau and Small, Rural School Achievement Program. </a:t>
            </a:r>
          </a:p>
          <a:p>
            <a:pPr fontAlgn="base">
              <a:spcBef>
                <a:spcPct val="0"/>
              </a:spcBef>
              <a:spcAft>
                <a:spcPct val="0"/>
              </a:spcAft>
            </a:pPr>
            <a:r>
              <a:rPr lang="en-US" sz="2400" dirty="0">
                <a:solidFill>
                  <a:prstClr val="black"/>
                </a:solidFill>
                <a:cs typeface="Arial" panose="020B0604020202020204" pitchFamily="34" charset="0"/>
              </a:rPr>
              <a:t> </a:t>
            </a:r>
          </a:p>
          <a:p>
            <a:pPr fontAlgn="base">
              <a:spcBef>
                <a:spcPct val="0"/>
              </a:spcBef>
              <a:spcAft>
                <a:spcPct val="0"/>
              </a:spcAft>
            </a:pPr>
            <a:r>
              <a:rPr lang="en-US" sz="2000" u="sng" dirty="0">
                <a:solidFill>
                  <a:prstClr val="black"/>
                </a:solidFill>
                <a:cs typeface="Arial" panose="020B0604020202020204" pitchFamily="34" charset="0"/>
                <a:hlinkClick r:id="rId3"/>
              </a:rPr>
              <a:t>https://www.census.gov/programs-surveys/saipe.html</a:t>
            </a:r>
            <a:endParaRPr lang="en-US" sz="2000" u="sng" dirty="0">
              <a:solidFill>
                <a:prstClr val="black"/>
              </a:solidFill>
              <a:cs typeface="Arial" panose="020B0604020202020204" pitchFamily="34" charset="0"/>
            </a:endParaRPr>
          </a:p>
          <a:p>
            <a:pPr fontAlgn="base">
              <a:spcBef>
                <a:spcPct val="0"/>
              </a:spcBef>
              <a:spcAft>
                <a:spcPct val="0"/>
              </a:spcAft>
            </a:pPr>
            <a:r>
              <a:rPr lang="en-US" sz="2000" u="sng" dirty="0">
                <a:solidFill>
                  <a:prstClr val="black"/>
                </a:solidFill>
                <a:cs typeface="Arial" panose="020B0604020202020204" pitchFamily="34" charset="0"/>
                <a:hlinkClick r:id="rId4"/>
              </a:rPr>
              <a:t>https://www2.ed.gov/programs/reapsrsa/eligibility.html</a:t>
            </a:r>
            <a:endParaRPr lang="en-US" sz="2000" u="sng" dirty="0">
              <a:solidFill>
                <a:prstClr val="black"/>
              </a:solidFill>
              <a:cs typeface="Arial" panose="020B0604020202020204" pitchFamily="34" charset="0"/>
            </a:endParaRPr>
          </a:p>
          <a:p>
            <a:pPr fontAlgn="base">
              <a:spcBef>
                <a:spcPct val="0"/>
              </a:spcBef>
              <a:spcAft>
                <a:spcPct val="0"/>
              </a:spcAft>
            </a:pPr>
            <a:r>
              <a:rPr lang="en-US" sz="2000" u="sng" dirty="0">
                <a:solidFill>
                  <a:prstClr val="black"/>
                </a:solidFill>
                <a:cs typeface="Arial" panose="020B0604020202020204" pitchFamily="34" charset="0"/>
                <a:hlinkClick r:id="rId5"/>
              </a:rPr>
              <a:t>https://www2.ed.gov/programs/reaprlisp/eligibility.html</a:t>
            </a:r>
            <a:endParaRPr lang="en-US" sz="2000" u="sng" dirty="0">
              <a:solidFill>
                <a:prstClr val="black"/>
              </a:solidFill>
              <a:cs typeface="Arial" panose="020B0604020202020204" pitchFamily="34" charset="0"/>
            </a:endParaRPr>
          </a:p>
          <a:p>
            <a:pPr fontAlgn="base">
              <a:spcBef>
                <a:spcPct val="0"/>
              </a:spcBef>
              <a:spcAft>
                <a:spcPct val="0"/>
              </a:spcAft>
            </a:pPr>
            <a:endParaRPr lang="en-US" sz="2000" u="sng"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The Department will review lower data sources on a  case-by-case basis to determine eligibility.</a:t>
            </a: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Data used should be the most recent available.</a:t>
            </a: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Applicants are strongly encouraged to use the Optional High-Need LEA and High-Need School(s) Data Checklist found in the TQP Application Package.</a:t>
            </a:r>
          </a:p>
        </p:txBody>
      </p:sp>
    </p:spTree>
    <p:extLst>
      <p:ext uri="{BB962C8B-B14F-4D97-AF65-F5344CB8AC3E}">
        <p14:creationId xmlns:p14="http://schemas.microsoft.com/office/powerpoint/2010/main" val="7446083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Eligibility Questions</a:t>
            </a:r>
          </a:p>
        </p:txBody>
      </p:sp>
      <p:sp>
        <p:nvSpPr>
          <p:cNvPr id="911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45139CB-0C1B-4841-BEF3-6D909AE1E0E6}" type="slidenum">
              <a:rPr lang="en-US" altLang="en-US" sz="1400">
                <a:solidFill>
                  <a:srgbClr val="000000"/>
                </a:solidFill>
              </a:rPr>
              <a:pPr eaLnBrk="1" hangingPunct="1">
                <a:spcBef>
                  <a:spcPct val="0"/>
                </a:spcBef>
                <a:buSzTx/>
                <a:buFontTx/>
                <a:buNone/>
              </a:pPr>
              <a:t>15</a:t>
            </a:fld>
            <a:endParaRPr lang="en-US" altLang="en-US" sz="1400">
              <a:solidFill>
                <a:srgbClr val="000000"/>
              </a:solidFill>
            </a:endParaRPr>
          </a:p>
        </p:txBody>
      </p:sp>
      <p:sp>
        <p:nvSpPr>
          <p:cNvPr id="91140" name="TextBox 1"/>
          <p:cNvSpPr txBox="1">
            <a:spLocks noChangeArrowheads="1"/>
          </p:cNvSpPr>
          <p:nvPr/>
        </p:nvSpPr>
        <p:spPr bwMode="auto">
          <a:xfrm>
            <a:off x="304800" y="32004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 have questions about TQP eligibility, please first review the TQP FAQ document on the TQP webpage.          If your question is not answered in the FAQ document, you may email your questions to </a:t>
            </a:r>
            <a:r>
              <a:rPr lang="en-US" altLang="en-US" sz="2400" dirty="0" smtClean="0">
                <a:solidFill>
                  <a:prstClr val="black"/>
                </a:solidFill>
                <a:cs typeface="Arial" panose="020B0604020202020204" pitchFamily="34" charset="0"/>
                <a:hlinkClick r:id="rId3"/>
              </a:rPr>
              <a:t>TQPartnership@ed.gov</a:t>
            </a:r>
            <a:r>
              <a:rPr lang="en-US" altLang="en-US" sz="2400" dirty="0" smtClean="0">
                <a:solidFill>
                  <a:prstClr val="black"/>
                </a:solidFill>
                <a:cs typeface="Arial" panose="020B0604020202020204" pitchFamily="34" charset="0"/>
              </a:rPr>
              <a:t>.   </a:t>
            </a:r>
          </a:p>
        </p:txBody>
      </p:sp>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59" y="5334000"/>
            <a:ext cx="1354138" cy="1333500"/>
          </a:xfrm>
          <a:prstGeom prst="rect">
            <a:avLst/>
          </a:prstGeom>
          <a:noFill/>
        </p:spPr>
      </p:pic>
    </p:spTree>
    <p:extLst>
      <p:ext uri="{BB962C8B-B14F-4D97-AF65-F5344CB8AC3E}">
        <p14:creationId xmlns:p14="http://schemas.microsoft.com/office/powerpoint/2010/main" val="22193289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TQP Program Requirements</a:t>
            </a:r>
          </a:p>
        </p:txBody>
      </p:sp>
      <p:sp>
        <p:nvSpPr>
          <p:cNvPr id="10445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EA7CEFD7-344A-4A77-A465-6748BF5BB6E8}" type="slidenum">
              <a:rPr lang="en-US" altLang="en-US" sz="1400">
                <a:solidFill>
                  <a:srgbClr val="000000"/>
                </a:solidFill>
              </a:rPr>
              <a:pPr eaLnBrk="1" hangingPunct="1">
                <a:spcBef>
                  <a:spcPct val="0"/>
                </a:spcBef>
                <a:buSzTx/>
                <a:buFontTx/>
                <a:buNone/>
              </a:pPr>
              <a:t>16</a:t>
            </a:fld>
            <a:endParaRPr lang="en-US" altLang="en-US" sz="1400">
              <a:solidFill>
                <a:srgbClr val="000000"/>
              </a:solidFill>
            </a:endParaRPr>
          </a:p>
        </p:txBody>
      </p:sp>
      <p:sp>
        <p:nvSpPr>
          <p:cNvPr id="5" name="TextBox 3"/>
          <p:cNvSpPr txBox="1">
            <a:spLocks noChangeArrowheads="1"/>
          </p:cNvSpPr>
          <p:nvPr/>
        </p:nvSpPr>
        <p:spPr bwMode="auto">
          <a:xfrm>
            <a:off x="756744" y="2430152"/>
            <a:ext cx="7853855"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fontAlgn="base" hangingPunct="1">
              <a:spcBef>
                <a:spcPct val="0"/>
              </a:spcBef>
              <a:spcAft>
                <a:spcPct val="0"/>
              </a:spcAft>
              <a:defRPr/>
            </a:pPr>
            <a:r>
              <a:rPr lang="en-US" altLang="en-US" sz="2400" b="1" dirty="0" smtClean="0">
                <a:solidFill>
                  <a:prstClr val="black"/>
                </a:solidFill>
              </a:rPr>
              <a:t>TQP Program Requirements</a:t>
            </a:r>
          </a:p>
          <a:p>
            <a:pPr eaLnBrk="1" fontAlgn="base" hangingPunct="1">
              <a:spcBef>
                <a:spcPct val="0"/>
              </a:spcBef>
              <a:spcAft>
                <a:spcPct val="0"/>
              </a:spcAft>
              <a:buFont typeface="Arial" pitchFamily="34" charset="0"/>
              <a:buChar char="•"/>
              <a:defRPr/>
            </a:pPr>
            <a:r>
              <a:rPr lang="en-US" altLang="en-US" sz="2400" dirty="0" smtClean="0">
                <a:solidFill>
                  <a:prstClr val="black"/>
                </a:solidFill>
              </a:rPr>
              <a:t>Applicants should review </a:t>
            </a:r>
            <a:r>
              <a:rPr lang="en-US" altLang="en-US" sz="2400" dirty="0" smtClean="0">
                <a:solidFill>
                  <a:prstClr val="black"/>
                </a:solidFill>
                <a:hlinkClick r:id="rId3"/>
              </a:rPr>
              <a:t>Section 202 of the HEA </a:t>
            </a:r>
            <a:r>
              <a:rPr lang="en-US" altLang="en-US" sz="2400" dirty="0" smtClean="0">
                <a:solidFill>
                  <a:prstClr val="black"/>
                </a:solidFill>
              </a:rPr>
              <a:t>or the NIA for the  full TQP General Requirements language.</a:t>
            </a:r>
          </a:p>
          <a:p>
            <a:pPr eaLnBrk="1" fontAlgn="base" hangingPunct="1">
              <a:spcBef>
                <a:spcPct val="0"/>
              </a:spcBef>
              <a:spcAft>
                <a:spcPct val="0"/>
              </a:spcAft>
              <a:buFont typeface="Arial" pitchFamily="34" charset="0"/>
              <a:buChar char="•"/>
              <a:defRPr/>
            </a:pPr>
            <a:r>
              <a:rPr lang="en-US" altLang="en-US" sz="2400" dirty="0" smtClean="0">
                <a:solidFill>
                  <a:prstClr val="black"/>
                </a:solidFill>
              </a:rPr>
              <a:t>Applicants MUST address ALL TQP General Program Requirements, if not, they may be deemed ineligible.</a:t>
            </a:r>
          </a:p>
          <a:p>
            <a:pPr eaLnBrk="1" fontAlgn="base" hangingPunct="1">
              <a:spcBef>
                <a:spcPct val="0"/>
              </a:spcBef>
              <a:spcAft>
                <a:spcPct val="0"/>
              </a:spcAft>
              <a:buFont typeface="Arial" pitchFamily="34" charset="0"/>
              <a:buChar char="•"/>
              <a:defRPr/>
            </a:pPr>
            <a:r>
              <a:rPr lang="en-US" altLang="en-US" sz="2400" dirty="0" smtClean="0">
                <a:solidFill>
                  <a:prstClr val="black"/>
                </a:solidFill>
              </a:rPr>
              <a:t>TQP General Program Requirements may be addressed as part of the selection criteria.</a:t>
            </a:r>
          </a:p>
          <a:p>
            <a:pPr eaLnBrk="1" fontAlgn="base" hangingPunct="1">
              <a:spcBef>
                <a:spcPct val="0"/>
              </a:spcBef>
              <a:spcAft>
                <a:spcPct val="0"/>
              </a:spcAft>
              <a:buFont typeface="Arial" pitchFamily="34" charset="0"/>
              <a:buChar char="•"/>
              <a:defRPr/>
            </a:pPr>
            <a:r>
              <a:rPr lang="en-US" altLang="en-US" sz="2400" dirty="0" smtClean="0">
                <a:solidFill>
                  <a:prstClr val="black"/>
                </a:solidFill>
              </a:rPr>
              <a:t>Applicants are strongly encouraged to use the               </a:t>
            </a:r>
            <a:r>
              <a:rPr lang="en-US" altLang="en-US" sz="2400" i="1" dirty="0" smtClean="0">
                <a:solidFill>
                  <a:prstClr val="black"/>
                </a:solidFill>
              </a:rPr>
              <a:t>Optional General Program Requirements Checklist</a:t>
            </a:r>
            <a:r>
              <a:rPr lang="en-US" altLang="en-US" sz="2400" dirty="0" smtClean="0">
                <a:solidFill>
                  <a:prstClr val="black"/>
                </a:solidFill>
              </a:rPr>
              <a:t> found in the TQP Application Package and on TQP Webpage. </a:t>
            </a:r>
          </a:p>
          <a:p>
            <a:pPr marL="0" indent="0" eaLnBrk="1" fontAlgn="base" hangingPunct="1">
              <a:spcBef>
                <a:spcPct val="0"/>
              </a:spcBef>
              <a:spcAft>
                <a:spcPct val="0"/>
              </a:spcAft>
              <a:defRPr/>
            </a:pPr>
            <a:endParaRPr lang="en-US" altLang="en-US" sz="2200" b="1" dirty="0" smtClean="0">
              <a:solidFill>
                <a:prstClr val="black"/>
              </a:solidFill>
            </a:endParaRPr>
          </a:p>
        </p:txBody>
      </p:sp>
    </p:spTree>
    <p:extLst>
      <p:ext uri="{BB962C8B-B14F-4D97-AF65-F5344CB8AC3E}">
        <p14:creationId xmlns:p14="http://schemas.microsoft.com/office/powerpoint/2010/main" val="26977882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228600" y="228600"/>
            <a:ext cx="8458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b="1" dirty="0" smtClean="0">
                <a:solidFill>
                  <a:schemeClr val="tx1"/>
                </a:solidFill>
                <a:latin typeface="Arial" panose="020B0604020202020204" pitchFamily="34" charset="0"/>
                <a:cs typeface="Arial" panose="020B0604020202020204" pitchFamily="34" charset="0"/>
              </a:rPr>
              <a:t>TQP General Program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3903907"/>
              </p:ext>
            </p:extLst>
          </p:nvPr>
        </p:nvGraphicFramePr>
        <p:xfrm>
          <a:off x="431800" y="1130300"/>
          <a:ext cx="8229600" cy="5129218"/>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260600">
                  <a:extLst>
                    <a:ext uri="{9D8B030D-6E8A-4147-A177-3AD203B41FA5}">
                      <a16:colId xmlns:a16="http://schemas.microsoft.com/office/drawing/2014/main" xmlns="" val="20002"/>
                    </a:ext>
                  </a:extLst>
                </a:gridCol>
              </a:tblGrid>
              <a:tr h="640071">
                <a:tc>
                  <a:txBody>
                    <a:bodyPr/>
                    <a:lstStyle/>
                    <a:p>
                      <a:r>
                        <a:rPr lang="en-US" sz="1800" b="1" dirty="0" smtClean="0">
                          <a:latin typeface="Arial" panose="020B0604020202020204" pitchFamily="34" charset="0"/>
                          <a:cs typeface="Arial" panose="020B0604020202020204" pitchFamily="34" charset="0"/>
                        </a:rPr>
                        <a:t>Requirement</a:t>
                      </a:r>
                      <a:r>
                        <a:rPr lang="en-US" sz="1800" b="1" dirty="0" smtClean="0">
                          <a:solidFill>
                            <a:srgbClr val="7030A0"/>
                          </a:solidFill>
                          <a:latin typeface="Arial" panose="020B0604020202020204" pitchFamily="34" charset="0"/>
                          <a:cs typeface="Arial" panose="020B0604020202020204" pitchFamily="34" charset="0"/>
                        </a:rPr>
                        <a:t> </a:t>
                      </a:r>
                      <a:r>
                        <a:rPr lang="en-US" sz="1800" b="1" dirty="0" smtClean="0">
                          <a:solidFill>
                            <a:schemeClr val="bg1"/>
                          </a:solidFill>
                          <a:latin typeface="Arial" panose="020B0604020202020204" pitchFamily="34" charset="0"/>
                          <a:cs typeface="Arial" panose="020B0604020202020204" pitchFamily="34" charset="0"/>
                        </a:rPr>
                        <a:t>Area</a:t>
                      </a:r>
                      <a:endParaRPr lang="en-US" sz="1800" b="1" dirty="0">
                        <a:solidFill>
                          <a:schemeClr val="bg1"/>
                        </a:solidFill>
                        <a:latin typeface="Arial" panose="020B0604020202020204" pitchFamily="34" charset="0"/>
                        <a:cs typeface="Arial" panose="020B0604020202020204" pitchFamily="34" charset="0"/>
                      </a:endParaRPr>
                    </a:p>
                  </a:txBody>
                  <a:tcPr marT="45716" marB="45716"/>
                </a:tc>
                <a:tc>
                  <a:txBody>
                    <a:bodyPr/>
                    <a:lstStyle/>
                    <a:p>
                      <a:r>
                        <a:rPr lang="en-US" sz="1800" b="1" dirty="0" smtClean="0">
                          <a:latin typeface="Arial" panose="020B0604020202020204" pitchFamily="34" charset="0"/>
                          <a:cs typeface="Arial" panose="020B0604020202020204" pitchFamily="34" charset="0"/>
                        </a:rPr>
                        <a:t>Location in Statute</a:t>
                      </a:r>
                      <a:endParaRPr lang="en-US" sz="1800" b="1" dirty="0">
                        <a:latin typeface="Arial" panose="020B0604020202020204" pitchFamily="34" charset="0"/>
                        <a:cs typeface="Arial" panose="020B0604020202020204" pitchFamily="34" charset="0"/>
                      </a:endParaRPr>
                    </a:p>
                  </a:txBody>
                  <a:tcPr marT="45716" marB="45716"/>
                </a:tc>
                <a:tc>
                  <a:txBody>
                    <a:bodyPr/>
                    <a:lstStyle/>
                    <a:p>
                      <a:r>
                        <a:rPr lang="en-US" sz="1800" b="1" dirty="0" smtClean="0">
                          <a:latin typeface="Arial" panose="020B0604020202020204" pitchFamily="34" charset="0"/>
                          <a:cs typeface="Arial" panose="020B0604020202020204" pitchFamily="34" charset="0"/>
                        </a:rPr>
                        <a:t>Location in Project</a:t>
                      </a:r>
                      <a:r>
                        <a:rPr lang="en-US" sz="1800" b="1" baseline="0" dirty="0" smtClean="0">
                          <a:latin typeface="Arial" panose="020B0604020202020204" pitchFamily="34" charset="0"/>
                          <a:cs typeface="Arial" panose="020B0604020202020204" pitchFamily="34" charset="0"/>
                        </a:rPr>
                        <a:t> Narrative</a:t>
                      </a:r>
                      <a:endParaRPr lang="en-US" sz="1800" b="1" dirty="0">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0"/>
                  </a:ext>
                </a:extLst>
              </a:tr>
              <a:tr h="415789">
                <a:tc>
                  <a:txBody>
                    <a:bodyPr/>
                    <a:lstStyle/>
                    <a:p>
                      <a:r>
                        <a:rPr lang="en-US" sz="1800" b="1" dirty="0" smtClean="0">
                          <a:solidFill>
                            <a:schemeClr val="tx1"/>
                          </a:solidFill>
                          <a:latin typeface="Arial" panose="020B0604020202020204" pitchFamily="34" charset="0"/>
                          <a:cs typeface="Arial" panose="020B0604020202020204" pitchFamily="34" charset="0"/>
                        </a:rPr>
                        <a:t>Needs</a:t>
                      </a:r>
                      <a:r>
                        <a:rPr lang="en-US" sz="1800" b="1" baseline="0" dirty="0" smtClean="0">
                          <a:solidFill>
                            <a:schemeClr val="tx1"/>
                          </a:solidFill>
                          <a:latin typeface="Arial" panose="020B0604020202020204" pitchFamily="34" charset="0"/>
                          <a:cs typeface="Arial" panose="020B0604020202020204" pitchFamily="34" charset="0"/>
                        </a:rPr>
                        <a:t> Assessment</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202(b)(1)</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Appendix</a:t>
                      </a:r>
                      <a:r>
                        <a:rPr lang="en-US" sz="1800" baseline="0" dirty="0" smtClean="0">
                          <a:solidFill>
                            <a:schemeClr val="tx1"/>
                          </a:solidFill>
                          <a:latin typeface="Arial" panose="020B0604020202020204" pitchFamily="34" charset="0"/>
                          <a:cs typeface="Arial" panose="020B0604020202020204" pitchFamily="34" charset="0"/>
                        </a:rPr>
                        <a:t> C</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1"/>
                  </a:ext>
                </a:extLst>
              </a:tr>
              <a:tr h="415789">
                <a:tc>
                  <a:txBody>
                    <a:bodyPr/>
                    <a:lstStyle/>
                    <a:p>
                      <a:r>
                        <a:rPr lang="en-US" sz="1800" b="1" dirty="0" smtClean="0">
                          <a:solidFill>
                            <a:schemeClr val="tx1"/>
                          </a:solidFill>
                          <a:latin typeface="Arial" panose="020B0604020202020204" pitchFamily="34" charset="0"/>
                          <a:cs typeface="Arial" panose="020B0604020202020204" pitchFamily="34" charset="0"/>
                        </a:rPr>
                        <a:t>Description</a:t>
                      </a:r>
                      <a:r>
                        <a:rPr lang="en-US" sz="1800" b="1" baseline="0" dirty="0" smtClean="0">
                          <a:solidFill>
                            <a:schemeClr val="tx1"/>
                          </a:solidFill>
                          <a:latin typeface="Arial" panose="020B0604020202020204" pitchFamily="34" charset="0"/>
                          <a:cs typeface="Arial" panose="020B0604020202020204" pitchFamily="34" charset="0"/>
                        </a:rPr>
                        <a:t> of Project</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202(b)(2,3,6(A)</a:t>
                      </a:r>
                      <a:r>
                        <a:rPr lang="en-US" sz="1800" baseline="0" dirty="0" smtClean="0">
                          <a:solidFill>
                            <a:schemeClr val="tx1"/>
                          </a:solidFill>
                          <a:latin typeface="Arial" panose="020B0604020202020204" pitchFamily="34" charset="0"/>
                          <a:cs typeface="Arial" panose="020B0604020202020204" pitchFamily="34" charset="0"/>
                        </a:rPr>
                        <a:t> &amp; (F-J))</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Project Design </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2"/>
                  </a:ext>
                </a:extLst>
              </a:tr>
              <a:tr h="640071">
                <a:tc>
                  <a:txBody>
                    <a:bodyPr/>
                    <a:lstStyle/>
                    <a:p>
                      <a:r>
                        <a:rPr lang="en-US" sz="1800" b="1" dirty="0" smtClean="0">
                          <a:solidFill>
                            <a:schemeClr val="tx1"/>
                          </a:solidFill>
                          <a:latin typeface="Arial" panose="020B0604020202020204" pitchFamily="34" charset="0"/>
                          <a:cs typeface="Arial" panose="020B0604020202020204" pitchFamily="34" charset="0"/>
                        </a:rPr>
                        <a:t>Description</a:t>
                      </a:r>
                      <a:r>
                        <a:rPr lang="en-US" sz="1800" b="1" baseline="0" dirty="0" smtClean="0">
                          <a:solidFill>
                            <a:schemeClr val="tx1"/>
                          </a:solidFill>
                          <a:latin typeface="Arial" panose="020B0604020202020204" pitchFamily="34" charset="0"/>
                          <a:cs typeface="Arial" panose="020B0604020202020204" pitchFamily="34" charset="0"/>
                        </a:rPr>
                        <a:t> of Induction activities</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202(b)(7)</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Project Design,</a:t>
                      </a:r>
                      <a:r>
                        <a:rPr lang="en-US" sz="1800" baseline="0" dirty="0" smtClean="0">
                          <a:solidFill>
                            <a:schemeClr val="tx1"/>
                          </a:solidFill>
                          <a:latin typeface="Arial" panose="020B0604020202020204" pitchFamily="34" charset="0"/>
                          <a:cs typeface="Arial" panose="020B0604020202020204" pitchFamily="34" charset="0"/>
                        </a:rPr>
                        <a:t>  Project Services</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3"/>
                  </a:ext>
                </a:extLst>
              </a:tr>
              <a:tr h="1463031">
                <a:tc>
                  <a:txBody>
                    <a:bodyPr/>
                    <a:lstStyle/>
                    <a:p>
                      <a:r>
                        <a:rPr lang="en-US" sz="1800" b="1" dirty="0" smtClean="0">
                          <a:solidFill>
                            <a:schemeClr val="tx1"/>
                          </a:solidFill>
                          <a:latin typeface="Arial" panose="020B0604020202020204" pitchFamily="34" charset="0"/>
                          <a:cs typeface="Arial" panose="020B0604020202020204" pitchFamily="34" charset="0"/>
                        </a:rPr>
                        <a:t>Description</a:t>
                      </a:r>
                      <a:r>
                        <a:rPr lang="en-US" sz="1800" b="1" baseline="0" dirty="0" smtClean="0">
                          <a:solidFill>
                            <a:schemeClr val="tx1"/>
                          </a:solidFill>
                          <a:latin typeface="Arial" panose="020B0604020202020204" pitchFamily="34" charset="0"/>
                          <a:cs typeface="Arial" panose="020B0604020202020204" pitchFamily="34" charset="0"/>
                        </a:rPr>
                        <a:t> of coordination strategies and alignment with state and student academic achievement standards</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202(b)(4(A-B),6(B-C)</a:t>
                      </a:r>
                      <a:r>
                        <a:rPr lang="en-US" sz="1800" baseline="0" dirty="0" smtClean="0">
                          <a:solidFill>
                            <a:schemeClr val="tx1"/>
                          </a:solidFill>
                          <a:latin typeface="Arial" panose="020B0604020202020204" pitchFamily="34" charset="0"/>
                          <a:cs typeface="Arial" panose="020B0604020202020204" pitchFamily="34" charset="0"/>
                        </a:rPr>
                        <a:t> &amp; (E))</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Project</a:t>
                      </a:r>
                      <a:r>
                        <a:rPr lang="en-US" sz="1800" baseline="0" dirty="0" smtClean="0">
                          <a:solidFill>
                            <a:schemeClr val="tx1"/>
                          </a:solidFill>
                          <a:latin typeface="Arial" panose="020B0604020202020204" pitchFamily="34" charset="0"/>
                          <a:cs typeface="Arial" panose="020B0604020202020204" pitchFamily="34" charset="0"/>
                        </a:rPr>
                        <a:t> Design, Project Services</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4"/>
                  </a:ext>
                </a:extLst>
              </a:tr>
              <a:tr h="914391">
                <a:tc>
                  <a:txBody>
                    <a:bodyPr/>
                    <a:lstStyle/>
                    <a:p>
                      <a:r>
                        <a:rPr lang="en-US" sz="1800" b="1" dirty="0" smtClean="0">
                          <a:solidFill>
                            <a:schemeClr val="tx1"/>
                          </a:solidFill>
                          <a:latin typeface="Arial" panose="020B0604020202020204" pitchFamily="34" charset="0"/>
                          <a:cs typeface="Arial" panose="020B0604020202020204" pitchFamily="34" charset="0"/>
                        </a:rPr>
                        <a:t>Assessment</a:t>
                      </a:r>
                      <a:r>
                        <a:rPr lang="en-US" sz="1800" b="1" baseline="0" dirty="0" smtClean="0">
                          <a:solidFill>
                            <a:schemeClr val="tx1"/>
                          </a:solidFill>
                          <a:latin typeface="Arial" panose="020B0604020202020204" pitchFamily="34" charset="0"/>
                          <a:cs typeface="Arial" panose="020B0604020202020204" pitchFamily="34" charset="0"/>
                        </a:rPr>
                        <a:t> of the resources available</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202(b)(5)</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Project Design,</a:t>
                      </a:r>
                      <a:r>
                        <a:rPr lang="en-US" sz="1800" baseline="0" dirty="0" smtClean="0">
                          <a:solidFill>
                            <a:schemeClr val="tx1"/>
                          </a:solidFill>
                          <a:latin typeface="Arial" panose="020B0604020202020204" pitchFamily="34" charset="0"/>
                          <a:cs typeface="Arial" panose="020B0604020202020204" pitchFamily="34" charset="0"/>
                        </a:rPr>
                        <a:t> Management Plan, Budget Narrative</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5"/>
                  </a:ext>
                </a:extLst>
              </a:tr>
              <a:tr h="640071">
                <a:tc>
                  <a:txBody>
                    <a:bodyPr/>
                    <a:lstStyle/>
                    <a:p>
                      <a:r>
                        <a:rPr lang="en-US" sz="1800" b="1" dirty="0" smtClean="0">
                          <a:solidFill>
                            <a:schemeClr val="tx1"/>
                          </a:solidFill>
                          <a:latin typeface="Arial" panose="020B0604020202020204" pitchFamily="34" charset="0"/>
                          <a:cs typeface="Arial" panose="020B0604020202020204" pitchFamily="34" charset="0"/>
                        </a:rPr>
                        <a:t>Description</a:t>
                      </a:r>
                      <a:r>
                        <a:rPr lang="en-US" sz="1800" b="1" baseline="0" dirty="0" smtClean="0">
                          <a:solidFill>
                            <a:schemeClr val="tx1"/>
                          </a:solidFill>
                          <a:latin typeface="Arial" panose="020B0604020202020204" pitchFamily="34" charset="0"/>
                          <a:cs typeface="Arial" panose="020B0604020202020204" pitchFamily="34" charset="0"/>
                        </a:rPr>
                        <a:t> of Evaluation Plan</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202(b)(6(D) &amp; (K))</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smtClean="0">
                          <a:solidFill>
                            <a:schemeClr val="tx1"/>
                          </a:solidFill>
                          <a:latin typeface="Arial" panose="020B0604020202020204" pitchFamily="34" charset="0"/>
                          <a:cs typeface="Arial" panose="020B0604020202020204" pitchFamily="34" charset="0"/>
                        </a:rPr>
                        <a:t>Evaluation Plan</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xmlns="" val="10006"/>
                  </a:ext>
                </a:extLst>
              </a:tr>
            </a:tbl>
          </a:graphicData>
        </a:graphic>
      </p:graphicFrame>
      <p:sp>
        <p:nvSpPr>
          <p:cNvPr id="105509" name="Slide Number Placeholder 1"/>
          <p:cNvSpPr>
            <a:spLocks noGrp="1"/>
          </p:cNvSpPr>
          <p:nvPr>
            <p:ph type="sldNum" sz="quarter" idx="4294967295"/>
          </p:nvPr>
        </p:nvSpPr>
        <p:spPr bwMode="auto">
          <a:xfrm>
            <a:off x="3990975" y="6249988"/>
            <a:ext cx="11620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0D4F76-CC5C-4E89-AF02-75F511A76577}" type="slidenum">
              <a:rPr lang="en-US" altLang="en-US">
                <a:solidFill>
                  <a:srgbClr val="333333"/>
                </a:solidFill>
              </a:rPr>
              <a:pPr eaLnBrk="1" hangingPunct="1"/>
              <a:t>17</a:t>
            </a:fld>
            <a:endParaRPr lang="en-US" altLang="en-US">
              <a:solidFill>
                <a:srgbClr val="333333"/>
              </a:solidFill>
            </a:endParaRPr>
          </a:p>
        </p:txBody>
      </p:sp>
    </p:spTree>
    <p:extLst>
      <p:ext uri="{BB962C8B-B14F-4D97-AF65-F5344CB8AC3E}">
        <p14:creationId xmlns:p14="http://schemas.microsoft.com/office/powerpoint/2010/main" val="11332792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18</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Needs Assessment</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57200" y="1316653"/>
            <a:ext cx="8229600" cy="489364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must conduct a needs assessment of the proposed partners to determine the current processes for preparation, ongoing training, professional development, and retention of all general and special education teachers, principals, and early childhood teachers. </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might also consider identifying the weaknesses of the current processes in an effort to understand how to improve them.</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Needs Assessment is not a part of the project narrative and should be uploaded separately into </a:t>
            </a:r>
            <a:r>
              <a:rPr lang="en-US" altLang="en-US" sz="2400" b="1" dirty="0">
                <a:solidFill>
                  <a:prstClr val="black"/>
                </a:solidFill>
                <a:cs typeface="Arial" panose="020B0604020202020204" pitchFamily="34" charset="0"/>
              </a:rPr>
              <a:t>Appendix C.</a:t>
            </a:r>
          </a:p>
        </p:txBody>
      </p:sp>
    </p:spTree>
    <p:extLst>
      <p:ext uri="{BB962C8B-B14F-4D97-AF65-F5344CB8AC3E}">
        <p14:creationId xmlns:p14="http://schemas.microsoft.com/office/powerpoint/2010/main" val="34764784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19</a:t>
            </a:fld>
            <a:endParaRPr lang="en-US" altLang="en-US">
              <a:solidFill>
                <a:prstClr val="black"/>
              </a:solidFill>
            </a:endParaRPr>
          </a:p>
        </p:txBody>
      </p:sp>
      <p:sp>
        <p:nvSpPr>
          <p:cNvPr id="3" name="Title 1"/>
          <p:cNvSpPr txBox="1">
            <a:spLocks/>
          </p:cNvSpPr>
          <p:nvPr/>
        </p:nvSpPr>
        <p:spPr>
          <a:xfrm>
            <a:off x="395451" y="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Description of the Project</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143000"/>
            <a:ext cx="8229600" cy="529375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the partnership will prepare teachers:</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With strong teaching skills </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use research and data to modify and improve classroom instruction</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teach students with disabilities including as member of IEP team under IDEA</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teach limited English proficient students </a:t>
            </a:r>
          </a:p>
          <a:p>
            <a:pPr marL="800100" lvl="1" indent="-342900" fontAlgn="base">
              <a:spcBef>
                <a:spcPct val="0"/>
              </a:spcBef>
              <a:spcAft>
                <a:spcPct val="0"/>
              </a:spcAft>
              <a:buFont typeface="Courier New" panose="02070309020205020404" pitchFamily="49" charset="0"/>
              <a:buChar char="o"/>
              <a:defRPr/>
            </a:pPr>
            <a:endParaRPr lang="en-US" altLang="en-US" sz="20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IHE faculty will work with LEA teachers to provide professional development and to implement literacy programs.</a:t>
            </a: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applicant will design, implementation, or enhancement of a year-long rigorous teaching pre-service clinical component.</a:t>
            </a: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the applicant will support in-service professional development activities.</a:t>
            </a:r>
          </a:p>
        </p:txBody>
      </p:sp>
    </p:spTree>
    <p:extLst>
      <p:ext uri="{BB962C8B-B14F-4D97-AF65-F5344CB8AC3E}">
        <p14:creationId xmlns:p14="http://schemas.microsoft.com/office/powerpoint/2010/main" val="14594542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a:t>
            </a:fld>
            <a:endParaRPr lang="en-US" altLang="en-US">
              <a:solidFill>
                <a:prstClr val="black"/>
              </a:solidFill>
            </a:endParaRPr>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smtClean="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smtClean="0">
                <a:solidFill>
                  <a:prstClr val="black"/>
                </a:solidFill>
                <a:cs typeface="Arial" pitchFamily="34" charset="0"/>
              </a:rPr>
              <a:t>The slides presented on this webinar will be available for download on the TQP webpage.</a:t>
            </a:r>
          </a:p>
          <a:p>
            <a:pPr marL="0" indent="0" eaLnBrk="1" hangingPunct="1">
              <a:spcBef>
                <a:spcPct val="0"/>
              </a:spcBef>
              <a:buFont typeface="Wingdings 2" panose="05020102010507070707" pitchFamily="18" charset="2"/>
              <a:buNone/>
              <a:defRPr/>
            </a:pPr>
            <a:endParaRPr lang="en-US" sz="2400" dirty="0" smtClean="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download the </a:t>
            </a:r>
            <a:r>
              <a:rPr lang="en-US" sz="2400" dirty="0" smtClean="0">
                <a:solidFill>
                  <a:prstClr val="white"/>
                </a:solidFill>
                <a:cs typeface="Arial" pitchFamily="34" charset="0"/>
              </a:rPr>
              <a:t>TQP </a:t>
            </a:r>
            <a:r>
              <a:rPr lang="en-US" sz="2400" dirty="0" err="1" smtClean="0">
                <a:solidFill>
                  <a:prstClr val="black"/>
                </a:solidFill>
                <a:cs typeface="Arial" pitchFamily="34" charset="0"/>
              </a:rPr>
              <a:t>TQP</a:t>
            </a:r>
            <a:r>
              <a:rPr lang="en-US" sz="2400" dirty="0">
                <a:solidFill>
                  <a:prstClr val="black"/>
                </a:solidFill>
                <a:cs typeface="Arial" pitchFamily="34" charset="0"/>
              </a:rPr>
              <a:t> </a:t>
            </a:r>
            <a:r>
              <a:rPr lang="en-US" sz="2400" dirty="0" smtClean="0">
                <a:solidFill>
                  <a:prstClr val="black"/>
                </a:solidFill>
                <a:cs typeface="Arial" pitchFamily="34" charset="0"/>
              </a:rPr>
              <a:t>Application Package from the TQP webpage </a:t>
            </a:r>
            <a:r>
              <a:rPr lang="en-US" sz="2400" dirty="0">
                <a:solidFill>
                  <a:prstClr val="black"/>
                </a:solidFill>
                <a:cs typeface="Arial" pitchFamily="34" charset="0"/>
              </a:rPr>
              <a:t>and review it in its </a:t>
            </a:r>
            <a:r>
              <a:rPr lang="en-US" sz="2400" dirty="0" smtClean="0">
                <a:solidFill>
                  <a:prstClr val="black"/>
                </a:solidFill>
                <a:cs typeface="Arial" pitchFamily="34" charset="0"/>
              </a:rPr>
              <a:t>entirety.  The TQP Application Package provides instructions needed to apply for this TQP grant.</a:t>
            </a:r>
          </a:p>
          <a:p>
            <a:pPr eaLnBrk="1" hangingPunct="1">
              <a:spcBef>
                <a:spcPct val="0"/>
              </a:spcBef>
              <a:buFont typeface="Arial" pitchFamily="34" charset="0"/>
              <a:buChar char="•"/>
              <a:defRPr/>
            </a:pPr>
            <a:endParaRPr lang="en-US" sz="24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r>
              <a:rPr lang="en-US" sz="1800" dirty="0" smtClean="0">
                <a:solidFill>
                  <a:prstClr val="black"/>
                </a:solidFill>
                <a:cs typeface="Arial" pitchFamily="34" charset="0"/>
                <a:hlinkClick r:id="rId3"/>
              </a:rPr>
              <a:t>http://innovation.ed.gov/what-we-do/teacher-quality/teacher-quality-partnership/</a:t>
            </a:r>
            <a:endParaRPr lang="en-US" sz="1800" dirty="0" smtClean="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p:txBody>
      </p:sp>
      <p:sp>
        <p:nvSpPr>
          <p:cNvPr id="5"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a:t>
            </a:r>
            <a:r>
              <a:rPr lang="en-US" altLang="en-US" sz="2000" dirty="0" smtClean="0">
                <a:solidFill>
                  <a:prstClr val="black"/>
                </a:solidFill>
                <a:cs typeface="Arial" panose="020B0604020202020204" pitchFamily="34" charset="0"/>
              </a:rPr>
              <a:t>only and do </a:t>
            </a:r>
            <a:r>
              <a:rPr lang="en-US" sz="2000" dirty="0" smtClean="0">
                <a:solidFill>
                  <a:prstClr val="black"/>
                </a:solidFill>
                <a:cs typeface="Arial" panose="020B0604020202020204" pitchFamily="34" charset="0"/>
              </a:rPr>
              <a:t>not </a:t>
            </a:r>
            <a:r>
              <a:rPr lang="en-US" sz="2000" dirty="0">
                <a:solidFill>
                  <a:prstClr val="black"/>
                </a:solidFill>
                <a:cs typeface="Arial" panose="020B0604020202020204" pitchFamily="34" charset="0"/>
              </a:rPr>
              <a:t>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sz="2000" dirty="0" smtClean="0">
                <a:solidFill>
                  <a:prstClr val="black"/>
                </a:solidFill>
                <a:cs typeface="Arial" panose="020B0604020202020204" pitchFamily="34" charset="0"/>
              </a:rPr>
              <a:t>.</a:t>
            </a:r>
            <a:r>
              <a:rPr lang="en-US" altLang="en-US" sz="2000" dirty="0" smtClean="0">
                <a:solidFill>
                  <a:prstClr val="black"/>
                </a:solidFill>
                <a:cs typeface="Arial" panose="020B0604020202020204" pitchFamily="34" charset="0"/>
              </a:rPr>
              <a:t> </a:t>
            </a:r>
            <a:r>
              <a:rPr lang="en-US" altLang="en-US" sz="2000" dirty="0">
                <a:solidFill>
                  <a:prstClr val="black"/>
                </a:solidFill>
                <a:cs typeface="Arial" panose="020B0604020202020204" pitchFamily="34" charset="0"/>
              </a:rPr>
              <a:t>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24023375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20</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600" b="1" dirty="0">
                <a:solidFill>
                  <a:prstClr val="black"/>
                </a:solidFill>
                <a:cs typeface="Arial" panose="020B0604020202020204" pitchFamily="34" charset="0"/>
              </a:rPr>
              <a:t>Description of Induction Activities</a:t>
            </a:r>
            <a:endParaRPr lang="en-US" altLang="en-US" sz="36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52599"/>
            <a:ext cx="8229600" cy="4893647"/>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Design and implement an induction program that:</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Is at least two years in length</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Serves all teachers prepared by the program	</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Serves all new teachers in the high-need LEA, to the extent practicable </a:t>
            </a:r>
          </a:p>
          <a:p>
            <a:pPr fontAlgn="base">
              <a:spcBef>
                <a:spcPct val="0"/>
              </a:spcBef>
              <a:spcAft>
                <a:spcPct val="0"/>
              </a:spcAft>
              <a:defRPr/>
            </a:pPr>
            <a:r>
              <a:rPr lang="en-US" altLang="en-US" sz="2400" b="1" dirty="0">
                <a:solidFill>
                  <a:prstClr val="black"/>
                </a:solidFill>
                <a:cs typeface="Arial" panose="020B0604020202020204" pitchFamily="34" charset="0"/>
              </a:rPr>
              <a:t>Induction program must:</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Prepare teachers with content expertise</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Prepare teachers to use empirically-based practice and scientifically valid research on teaching and learning</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Use Mentors who are trained and compensated by the program</a:t>
            </a:r>
          </a:p>
          <a:p>
            <a:pPr marL="800100" lvl="1" indent="-342900" fontAlgn="base">
              <a:spcBef>
                <a:spcPct val="0"/>
              </a:spcBef>
              <a:spcAft>
                <a:spcPct val="0"/>
              </a:spcAft>
              <a:buFont typeface="Courier New" panose="02070309020205020404" pitchFamily="49" charset="0"/>
              <a:buChar char="o"/>
              <a:defRPr/>
            </a:pPr>
            <a:r>
              <a:rPr lang="en-US" altLang="en-US" sz="2200" dirty="0">
                <a:solidFill>
                  <a:prstClr val="black"/>
                </a:solidFill>
                <a:cs typeface="Arial" panose="020B0604020202020204" pitchFamily="34" charset="0"/>
              </a:rPr>
              <a:t>Demonstrate how faculty will be able to substantially participate, i.e., release time and workload credit, as applicable </a:t>
            </a:r>
          </a:p>
        </p:txBody>
      </p:sp>
    </p:spTree>
    <p:extLst>
      <p:ext uri="{BB962C8B-B14F-4D97-AF65-F5344CB8AC3E}">
        <p14:creationId xmlns:p14="http://schemas.microsoft.com/office/powerpoint/2010/main" val="12234949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21</a:t>
            </a:fld>
            <a:endParaRPr lang="en-US" altLang="en-US">
              <a:solidFill>
                <a:prstClr val="black"/>
              </a:solidFill>
            </a:endParaRPr>
          </a:p>
        </p:txBody>
      </p:sp>
      <p:sp>
        <p:nvSpPr>
          <p:cNvPr id="3" name="Title 1"/>
          <p:cNvSpPr txBox="1">
            <a:spLocks/>
          </p:cNvSpPr>
          <p:nvPr/>
        </p:nvSpPr>
        <p:spPr>
          <a:xfrm>
            <a:off x="404648" y="522287"/>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Description of coordination strategies and alignment with State and student academic achievement standards</a:t>
            </a:r>
            <a:endParaRPr lang="en-US" altLang="en-US" sz="32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04648" y="2139940"/>
            <a:ext cx="8229600" cy="3416320"/>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Description must include how the partnership plans to:</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Coordinate strategies with other professional development programs, incl. those that funded under ESEA, IDEA, and other Federal sources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Have activities that are consistent with State ESEA academic content standards, State ECE standards and domains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Correspond with the goal of improving student academic achievement </a:t>
            </a:r>
          </a:p>
        </p:txBody>
      </p:sp>
    </p:spTree>
    <p:extLst>
      <p:ext uri="{BB962C8B-B14F-4D97-AF65-F5344CB8AC3E}">
        <p14:creationId xmlns:p14="http://schemas.microsoft.com/office/powerpoint/2010/main" val="2143655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22</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Assessment of the Available Resources</a:t>
            </a:r>
            <a:endParaRPr lang="en-US" altLang="en-US" sz="32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87417" y="1676400"/>
            <a:ext cx="8229600" cy="2529923"/>
          </a:xfrm>
          <a:prstGeom prst="rect">
            <a:avLst/>
          </a:prstGeom>
        </p:spPr>
        <p:txBody>
          <a:bodyPr wrap="square">
            <a:spAutoFit/>
          </a:bodyPr>
          <a:lstStyle/>
          <a:p>
            <a:pPr marL="342900" indent="-342900" defTabSz="457200" fontAlgn="base">
              <a:spcBef>
                <a:spcPct val="20000"/>
              </a:spcBef>
              <a:spcAft>
                <a:spcPct val="0"/>
              </a:spcAft>
            </a:pPr>
            <a:r>
              <a:rPr lang="en-US" altLang="en-US" sz="2400" b="1" dirty="0">
                <a:solidFill>
                  <a:srgbClr val="000000"/>
                </a:solidFill>
                <a:cs typeface="Arial" panose="020B0604020202020204" pitchFamily="34" charset="0"/>
              </a:rPr>
              <a:t>Application needs to describe resources available to the partnership</a:t>
            </a:r>
            <a:r>
              <a:rPr lang="en-US" altLang="en-US" sz="2400" dirty="0">
                <a:solidFill>
                  <a:srgbClr val="000000"/>
                </a:solidFill>
                <a:cs typeface="Arial" panose="020B0604020202020204" pitchFamily="34" charset="0"/>
              </a:rPr>
              <a:t>:</a:t>
            </a:r>
            <a:endParaRPr lang="en-US" altLang="en-US" sz="2800" dirty="0">
              <a:solidFill>
                <a:srgbClr val="000000"/>
              </a:solidFill>
              <a:cs typeface="Arial" panose="020B0604020202020204" pitchFamily="34" charset="0"/>
            </a:endParaRP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Integration of funds from related sources</a:t>
            </a: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Intended use of grant funds</a:t>
            </a: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Commitment of the resources of the partnership to required project activities</a:t>
            </a:r>
          </a:p>
        </p:txBody>
      </p:sp>
    </p:spTree>
    <p:extLst>
      <p:ext uri="{BB962C8B-B14F-4D97-AF65-F5344CB8AC3E}">
        <p14:creationId xmlns:p14="http://schemas.microsoft.com/office/powerpoint/2010/main" val="19195018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23</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Description of Evaluation Plan</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752600"/>
            <a:ext cx="8229600" cy="2708434"/>
          </a:xfrm>
          <a:prstGeom prst="rect">
            <a:avLst/>
          </a:prstGeom>
        </p:spPr>
        <p:txBody>
          <a:bodyPr wrap="square">
            <a:spAutoFit/>
          </a:bodyPr>
          <a:lstStyle/>
          <a:p>
            <a:pPr fontAlgn="base">
              <a:spcBef>
                <a:spcPct val="0"/>
              </a:spcBef>
              <a:spcAft>
                <a:spcPct val="0"/>
              </a:spcAft>
              <a:defRPr/>
            </a:pPr>
            <a:r>
              <a:rPr lang="en-US" altLang="en-US" sz="2600" b="1" dirty="0">
                <a:solidFill>
                  <a:prstClr val="black"/>
                </a:solidFill>
                <a:cs typeface="Arial" panose="020B0604020202020204" pitchFamily="34" charset="0"/>
              </a:rPr>
              <a:t>Application needs to describe: </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evaluation plan under section 204(a) of the HEA</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How the partnership will collect, analyze, and use data on retention to evaluate the effectiveness of the partnership’s teacher support systems </a:t>
            </a:r>
          </a:p>
        </p:txBody>
      </p:sp>
    </p:spTree>
    <p:extLst>
      <p:ext uri="{BB962C8B-B14F-4D97-AF65-F5344CB8AC3E}">
        <p14:creationId xmlns:p14="http://schemas.microsoft.com/office/powerpoint/2010/main" val="4631422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Placeholder 4"/>
          <p:cNvSpPr txBox="1">
            <a:spLocks/>
          </p:cNvSpPr>
          <p:nvPr/>
        </p:nvSpPr>
        <p:spPr bwMode="auto">
          <a:xfrm>
            <a:off x="130284" y="685800"/>
            <a:ext cx="884555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300" b="1" dirty="0">
                <a:solidFill>
                  <a:srgbClr val="FFFFFF"/>
                </a:solidFill>
                <a:cs typeface="Arial" panose="020B0604020202020204" pitchFamily="34" charset="0"/>
              </a:rPr>
              <a:t>100% Non-Federal Match Requirement</a:t>
            </a: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9411D681-0731-42E5-866C-CB062627B38F}" type="slidenum">
              <a:rPr lang="en-US" altLang="en-US" sz="1400">
                <a:solidFill>
                  <a:srgbClr val="000000"/>
                </a:solidFill>
              </a:rPr>
              <a:pPr eaLnBrk="1" hangingPunct="1">
                <a:spcBef>
                  <a:spcPct val="0"/>
                </a:spcBef>
                <a:buSzTx/>
                <a:buFontTx/>
                <a:buNone/>
              </a:pPr>
              <a:t>24</a:t>
            </a:fld>
            <a:endParaRPr lang="en-US" altLang="en-US" sz="140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19769"/>
            <a:ext cx="2900011" cy="427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190" y="4123362"/>
            <a:ext cx="2705100" cy="237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12" y="2362200"/>
            <a:ext cx="275108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7051" y="5070158"/>
            <a:ext cx="2286203" cy="461665"/>
          </a:xfrm>
          <a:prstGeom prst="rect">
            <a:avLst/>
          </a:prstGeom>
          <a:noFill/>
        </p:spPr>
        <p:txBody>
          <a:bodyPr wrap="none" rtlCol="0">
            <a:spAutoFit/>
          </a:bodyPr>
          <a:lstStyle/>
          <a:p>
            <a:pPr fontAlgn="base">
              <a:spcBef>
                <a:spcPct val="0"/>
              </a:spcBef>
              <a:spcAft>
                <a:spcPct val="0"/>
              </a:spcAft>
            </a:pPr>
            <a:r>
              <a:rPr lang="en-US" sz="2400" b="1" dirty="0">
                <a:solidFill>
                  <a:srgbClr val="395891"/>
                </a:solidFill>
                <a:cs typeface="Arial" panose="020B0604020202020204" pitchFamily="34" charset="0"/>
              </a:rPr>
              <a:t>Federal Funds</a:t>
            </a:r>
          </a:p>
        </p:txBody>
      </p:sp>
      <p:sp>
        <p:nvSpPr>
          <p:cNvPr id="8" name="TextBox 7"/>
          <p:cNvSpPr txBox="1"/>
          <p:nvPr/>
        </p:nvSpPr>
        <p:spPr>
          <a:xfrm>
            <a:off x="3124200" y="3536036"/>
            <a:ext cx="2541080" cy="461665"/>
          </a:xfrm>
          <a:prstGeom prst="rect">
            <a:avLst/>
          </a:prstGeom>
          <a:noFill/>
        </p:spPr>
        <p:txBody>
          <a:bodyPr wrap="none" rtlCol="0">
            <a:spAutoFit/>
          </a:bodyPr>
          <a:lstStyle/>
          <a:p>
            <a:pPr fontAlgn="base">
              <a:spcBef>
                <a:spcPct val="0"/>
              </a:spcBef>
              <a:spcAft>
                <a:spcPct val="0"/>
              </a:spcAft>
            </a:pPr>
            <a:r>
              <a:rPr lang="en-US" sz="2400" b="1" dirty="0">
                <a:solidFill>
                  <a:srgbClr val="00B050"/>
                </a:solidFill>
                <a:cs typeface="Arial" panose="020B0604020202020204" pitchFamily="34" charset="0"/>
              </a:rPr>
              <a:t>Matching Funds</a:t>
            </a:r>
          </a:p>
        </p:txBody>
      </p:sp>
    </p:spTree>
    <p:extLst>
      <p:ext uri="{BB962C8B-B14F-4D97-AF65-F5344CB8AC3E}">
        <p14:creationId xmlns:p14="http://schemas.microsoft.com/office/powerpoint/2010/main" val="27633149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25</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100% Non-Federal Match Requirement</a:t>
            </a:r>
            <a:endParaRPr lang="en-US" altLang="en-US" sz="3200"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87417" y="1560016"/>
            <a:ext cx="8229600" cy="489364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Section 203(c) of the HEA, requires that each grantee provide matching funds equal to </a:t>
            </a:r>
            <a:r>
              <a:rPr lang="en-US" altLang="en-US" sz="2400" b="1" dirty="0">
                <a:solidFill>
                  <a:prstClr val="black"/>
                </a:solidFill>
                <a:cs typeface="Arial" panose="020B0604020202020204" pitchFamily="34" charset="0"/>
              </a:rPr>
              <a:t>100% </a:t>
            </a:r>
            <a:r>
              <a:rPr lang="en-US" altLang="en-US" sz="2400" dirty="0">
                <a:solidFill>
                  <a:prstClr val="black"/>
                </a:solidFill>
                <a:cs typeface="Arial" panose="020B0604020202020204" pitchFamily="34" charset="0"/>
              </a:rPr>
              <a:t>of the total amount of the TQP grant award. </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Matching funds must be from non-Federal sources.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Matching funds may be provided in cash or as in-kind donations. </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may not count unrecovered Indirect Costs towards meeting the match requirement.</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TQP Program follows the </a:t>
            </a:r>
            <a:r>
              <a:rPr lang="en-US" altLang="en-US" sz="2400" i="1" dirty="0">
                <a:solidFill>
                  <a:prstClr val="black"/>
                </a:solidFill>
                <a:cs typeface="Arial" panose="020B0604020202020204" pitchFamily="34" charset="0"/>
              </a:rPr>
              <a:t>Supplement Not Supplant Rule </a:t>
            </a:r>
            <a:r>
              <a:rPr lang="en-US" altLang="en-US" sz="2400" dirty="0">
                <a:solidFill>
                  <a:prstClr val="black"/>
                </a:solidFill>
                <a:cs typeface="Arial" panose="020B0604020202020204" pitchFamily="34" charset="0"/>
              </a:rPr>
              <a:t>from section 202(k) of the HEA.</a:t>
            </a:r>
          </a:p>
          <a:p>
            <a:pPr marL="800100" lvl="1" indent="-342900" fontAlgn="base">
              <a:spcBef>
                <a:spcPct val="0"/>
              </a:spcBef>
              <a:spcAft>
                <a:spcPct val="0"/>
              </a:spcAft>
              <a:buFont typeface="Courier New" panose="02070309020205020404" pitchFamily="49" charset="0"/>
              <a:buChar char="o"/>
              <a:defRPr/>
            </a:pPr>
            <a:r>
              <a:rPr lang="en-US" altLang="en-US" sz="2400" dirty="0">
                <a:solidFill>
                  <a:prstClr val="black"/>
                </a:solidFill>
                <a:cs typeface="Arial" panose="020B0604020202020204" pitchFamily="34" charset="0"/>
              </a:rPr>
              <a:t>Program funds must be used to create new or expand upon existing activities, not fund current activities. </a:t>
            </a:r>
          </a:p>
        </p:txBody>
      </p:sp>
    </p:spTree>
    <p:extLst>
      <p:ext uri="{BB962C8B-B14F-4D97-AF65-F5344CB8AC3E}">
        <p14:creationId xmlns:p14="http://schemas.microsoft.com/office/powerpoint/2010/main" val="30314059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26</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100% Non-Federal Match </a:t>
            </a:r>
            <a:r>
              <a:rPr lang="en-US" altLang="en-US" sz="3200" b="1" dirty="0" smtClean="0">
                <a:solidFill>
                  <a:prstClr val="black"/>
                </a:solidFill>
                <a:cs typeface="Arial" panose="020B0604020202020204" pitchFamily="34" charset="0"/>
              </a:rPr>
              <a:t>Waiver</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98928"/>
            <a:ext cx="8229600" cy="489364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TQP Program statute states that the Secretary </a:t>
            </a:r>
            <a:r>
              <a:rPr lang="en-US" altLang="en-US" sz="2400" b="1" dirty="0">
                <a:solidFill>
                  <a:prstClr val="black"/>
                </a:solidFill>
                <a:cs typeface="Arial" panose="020B0604020202020204" pitchFamily="34" charset="0"/>
              </a:rPr>
              <a:t>may</a:t>
            </a:r>
            <a:r>
              <a:rPr lang="en-US" altLang="en-US" sz="2400" dirty="0">
                <a:solidFill>
                  <a:prstClr val="black"/>
                </a:solidFill>
                <a:cs typeface="Arial" panose="020B0604020202020204" pitchFamily="34" charset="0"/>
              </a:rPr>
              <a:t> waive all or part of the matching requirement, however the expectation is that applicants match the full amount of Federal funds received.</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must provide documentation to support where matching funds are coming from.  We have provided some Match documents on the TQP webpage that will help with doing this as well as the Non-Federal ED524 form. </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If a waiver from the match requirement is requested, the request should reflect the Year 1 award amount only. </a:t>
            </a:r>
          </a:p>
          <a:p>
            <a:pPr marL="342900" indent="-342900" fontAlgn="base">
              <a:spcBef>
                <a:spcPct val="0"/>
              </a:spcBef>
              <a:spcAft>
                <a:spcPct val="0"/>
              </a:spcAft>
              <a:buFont typeface="Arial" panose="020B0604020202020204" pitchFamily="34" charset="0"/>
              <a:buChar char="•"/>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086977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600" b="1" dirty="0" smtClean="0">
                <a:solidFill>
                  <a:srgbClr val="FFFFFF"/>
                </a:solidFill>
                <a:cs typeface="Arial" panose="020B0604020202020204" pitchFamily="34" charset="0"/>
              </a:rPr>
              <a:t>TQP Program </a:t>
            </a:r>
            <a:r>
              <a:rPr lang="en-US" altLang="en-US" sz="3600" b="1" dirty="0">
                <a:solidFill>
                  <a:srgbClr val="FFFFFF"/>
                </a:solidFill>
                <a:cs typeface="Arial" panose="020B0604020202020204" pitchFamily="34" charset="0"/>
              </a:rPr>
              <a:t>Requirement Questions</a:t>
            </a: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9411D681-0731-42E5-866C-CB062627B38F}" type="slidenum">
              <a:rPr lang="en-US" altLang="en-US" sz="1400">
                <a:solidFill>
                  <a:srgbClr val="000000"/>
                </a:solidFill>
              </a:rPr>
              <a:pPr eaLnBrk="1" hangingPunct="1">
                <a:spcBef>
                  <a:spcPct val="0"/>
                </a:spcBef>
                <a:buSzTx/>
                <a:buFontTx/>
                <a:buNone/>
              </a:pPr>
              <a:t>27</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04800" y="32004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 have questions about TQP Program Requirement, please first review the TQP FAQ document on the TQP webpage.</a:t>
            </a:r>
          </a:p>
          <a:p>
            <a:pPr algn="ctr" eaLnBrk="1" fontAlgn="base" hangingPunct="1">
              <a:spcBef>
                <a:spcPct val="0"/>
              </a:spcBef>
              <a:spcAft>
                <a:spcPct val="0"/>
              </a:spcAft>
              <a:buSzTx/>
              <a:buFontTx/>
              <a:buNone/>
            </a:pPr>
            <a:r>
              <a:rPr lang="en-US" altLang="en-US" sz="2400" dirty="0" smtClean="0">
                <a:solidFill>
                  <a:prstClr val="black"/>
                </a:solidFill>
                <a:cs typeface="Arial" panose="020B0604020202020204" pitchFamily="34" charset="0"/>
              </a:rPr>
              <a:t>If your question is not answered in the FAQ document, you may email your questions to </a:t>
            </a:r>
            <a:r>
              <a:rPr lang="en-US" altLang="en-US" sz="2400" dirty="0" smtClean="0">
                <a:solidFill>
                  <a:prstClr val="black"/>
                </a:solidFill>
                <a:cs typeface="Arial" panose="020B0604020202020204" pitchFamily="34" charset="0"/>
                <a:hlinkClick r:id="rId4"/>
              </a:rPr>
              <a:t>TQPartnership@ed.gov</a:t>
            </a:r>
            <a:r>
              <a:rPr lang="en-US" altLang="en-US" sz="2400" dirty="0" smtClean="0">
                <a:solidFill>
                  <a:prstClr val="black"/>
                </a:solidFill>
                <a:cs typeface="Arial" panose="020B0604020202020204" pitchFamily="34" charset="0"/>
              </a:rPr>
              <a:t>.   </a:t>
            </a:r>
          </a:p>
        </p:txBody>
      </p:sp>
    </p:spTree>
    <p:extLst>
      <p:ext uri="{BB962C8B-B14F-4D97-AF65-F5344CB8AC3E}">
        <p14:creationId xmlns:p14="http://schemas.microsoft.com/office/powerpoint/2010/main" val="9928357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r>
              <a:rPr lang="en-US" altLang="en-US" sz="3800" b="1" dirty="0" smtClean="0">
                <a:cs typeface="Arial" panose="020B0604020202020204" pitchFamily="34" charset="0"/>
              </a:rPr>
              <a:t>.</a:t>
            </a:r>
            <a:endParaRPr lang="en-US" altLang="en-US" sz="3800" b="1" dirty="0">
              <a:cs typeface="Arial" panose="020B0604020202020204" pitchFamily="34" charset="0"/>
            </a:endParaRPr>
          </a:p>
        </p:txBody>
      </p:sp>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Tuesday, June 26, 2018 @ 4:30:00 PM </a:t>
            </a:r>
          </a:p>
          <a:p>
            <a:pPr algn="ctr" fontAlgn="base">
              <a:spcBef>
                <a:spcPct val="0"/>
              </a:spcBef>
              <a:spcAft>
                <a:spcPct val="0"/>
              </a:spcAft>
            </a:pPr>
            <a:r>
              <a:rPr lang="en-US" sz="2400" b="1" dirty="0">
                <a:solidFill>
                  <a:srgbClr val="FF0000"/>
                </a:solidFill>
                <a:cs typeface="Arial" panose="020B0604020202020204" pitchFamily="34" charset="0"/>
              </a:rPr>
              <a:t>Washington, D.C. time </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0709" y="4800600"/>
            <a:ext cx="1602582" cy="1485680"/>
          </a:xfrm>
          <a:prstGeom prst="rect">
            <a:avLst/>
          </a:prstGeom>
          <a:noFill/>
        </p:spPr>
      </p:pic>
    </p:spTree>
    <p:extLst>
      <p:ext uri="{BB962C8B-B14F-4D97-AF65-F5344CB8AC3E}">
        <p14:creationId xmlns:p14="http://schemas.microsoft.com/office/powerpoint/2010/main" val="6496005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3</a:t>
            </a:fld>
            <a:endParaRPr lang="en-US" altLang="en-US">
              <a:solidFill>
                <a:prstClr val="black"/>
              </a:solidFill>
            </a:endParaRPr>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a:t>
            </a:r>
            <a:r>
              <a:rPr lang="en-US" altLang="en-US" b="1" dirty="0" smtClean="0">
                <a:solidFill>
                  <a:prstClr val="black"/>
                </a:solidFill>
                <a:cs typeface="Arial" panose="020B0604020202020204" pitchFamily="34" charset="0"/>
              </a:rPr>
              <a:t>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Applicants are strongly encouraged to read the TQP Notice Inviting Applications (NIA) in 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a:t>
            </a:r>
            <a:r>
              <a:rPr lang="en-US" sz="2400" dirty="0" smtClean="0">
                <a:solidFill>
                  <a:prstClr val="black"/>
                </a:solidFill>
                <a:cs typeface="Arial" pitchFamily="34" charset="0"/>
              </a:rPr>
              <a:t>the </a:t>
            </a:r>
            <a:r>
              <a:rPr lang="en-US" sz="2400" dirty="0">
                <a:solidFill>
                  <a:prstClr val="black"/>
                </a:solidFill>
                <a:cs typeface="Arial" pitchFamily="34" charset="0"/>
              </a:rPr>
              <a:t>TQP Frequently Asked Questions (FAQ) </a:t>
            </a:r>
            <a:r>
              <a:rPr lang="en-US" sz="2400" dirty="0" smtClean="0">
                <a:solidFill>
                  <a:prstClr val="black"/>
                </a:solidFill>
                <a:cs typeface="Arial" pitchFamily="34" charset="0"/>
              </a:rPr>
              <a:t>document in its entirety as it </a:t>
            </a:r>
            <a:r>
              <a:rPr lang="en-US" sz="2400" dirty="0">
                <a:solidFill>
                  <a:prstClr val="black"/>
                </a:solidFill>
                <a:cs typeface="Arial" pitchFamily="34" charset="0"/>
              </a:rPr>
              <a:t>addresses many questions that applicants may ask. </a:t>
            </a:r>
            <a:endParaRPr lang="en-US" sz="2400" dirty="0" smtClean="0">
              <a:solidFill>
                <a:prstClr val="black"/>
              </a:solidFill>
              <a:cs typeface="Arial" pitchFamily="34" charset="0"/>
            </a:endParaRPr>
          </a:p>
          <a:p>
            <a:pPr eaLnBrk="1" hangingPunct="1">
              <a:spcBef>
                <a:spcPct val="0"/>
              </a:spcBef>
              <a:buFont typeface="Arial" pitchFamily="34" charset="0"/>
              <a:buChar char="•"/>
              <a:defRPr/>
            </a:pPr>
            <a:r>
              <a:rPr lang="en-US" sz="2400" dirty="0" smtClean="0">
                <a:solidFill>
                  <a:prstClr val="black"/>
                </a:solidFill>
                <a:cs typeface="Arial" pitchFamily="34" charset="0"/>
              </a:rPr>
              <a:t>If your questions are not answered in the TQP FAQ document, you may email them to the TQP program inbox at </a:t>
            </a:r>
            <a:r>
              <a:rPr lang="en-US" sz="2400" dirty="0" smtClean="0">
                <a:solidFill>
                  <a:prstClr val="black"/>
                </a:solidFill>
                <a:cs typeface="Arial" pitchFamily="34" charset="0"/>
                <a:hlinkClick r:id="rId3"/>
              </a:rPr>
              <a:t>TQPartnership@ed.gov</a:t>
            </a:r>
            <a:r>
              <a:rPr lang="en-US" sz="2400" dirty="0" smtClean="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3866210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4</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a:t>
            </a:r>
            <a:r>
              <a:rPr lang="en-US" altLang="en-US" b="1" dirty="0" smtClean="0">
                <a:solidFill>
                  <a:prstClr val="black"/>
                </a:solidFill>
                <a:cs typeface="Arial" panose="020B0604020202020204" pitchFamily="34" charset="0"/>
              </a:rPr>
              <a:t>This </a:t>
            </a:r>
            <a:r>
              <a:rPr lang="en-US" altLang="en-US" b="1" dirty="0">
                <a:solidFill>
                  <a:prstClr val="black"/>
                </a:solidFill>
                <a:cs typeface="Arial" panose="020B0604020202020204" pitchFamily="34" charset="0"/>
              </a:rPr>
              <a:t>Webinar</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3970318"/>
          </a:xfrm>
          <a:prstGeom prst="rect">
            <a:avLst/>
          </a:prstGeom>
        </p:spPr>
        <p:txBody>
          <a:bodyPr wrap="square">
            <a:spAutoFit/>
          </a:bodyPr>
          <a:lstStyle/>
          <a:p>
            <a:pPr fontAlgn="base">
              <a:lnSpc>
                <a:spcPct val="150000"/>
              </a:lnSpc>
              <a:spcBef>
                <a:spcPct val="0"/>
              </a:spcBef>
              <a:spcAft>
                <a:spcPct val="0"/>
              </a:spcAft>
            </a:pPr>
            <a:r>
              <a:rPr lang="en-US" sz="2600" dirty="0">
                <a:solidFill>
                  <a:srgbClr val="00B050"/>
                </a:solidFill>
                <a:cs typeface="Arial" panose="020B0604020202020204" pitchFamily="34" charset="0"/>
              </a:rPr>
              <a:t>I</a:t>
            </a:r>
            <a:r>
              <a:rPr lang="en-US" sz="2800" dirty="0">
                <a:solidFill>
                  <a:srgbClr val="00B050"/>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srgbClr val="00B050"/>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srgbClr val="00B050"/>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IV. FY 18 Program Priorities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 Competition Reminders and Resources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31381848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5</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a:solidFill>
            <a:schemeClr val="bg1"/>
          </a:solidFill>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Authorizing Legislation</a:t>
            </a:r>
            <a:endParaRPr lang="en-US" altLang="en-US" b="1" dirty="0" smtClean="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smtClean="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373117" y="1458092"/>
            <a:ext cx="8366234" cy="3693319"/>
          </a:xfrm>
          <a:prstGeom prst="rect">
            <a:avLst/>
          </a:prstGeom>
        </p:spPr>
        <p:txBody>
          <a:bodyPr wrap="square">
            <a:spAutoFit/>
          </a:bodyPr>
          <a:lstStyle/>
          <a:p>
            <a:pPr fontAlgn="base">
              <a:spcBef>
                <a:spcPct val="0"/>
              </a:spcBef>
              <a:spcAft>
                <a:spcPct val="0"/>
              </a:spcAft>
            </a:pPr>
            <a:r>
              <a:rPr lang="en-US" sz="2400" dirty="0">
                <a:solidFill>
                  <a:prstClr val="black"/>
                </a:solidFill>
                <a:cs typeface="Arial" panose="020B0604020202020204" pitchFamily="34" charset="0"/>
              </a:rPr>
              <a:t>The Teacher Quality Partnership program statute is contained in Title II of the Higher Education Act, as amended on August 14, 2008, by the Higher Education Opportunity Act (Public Law 110-315) (HEA).  </a:t>
            </a:r>
          </a:p>
          <a:p>
            <a:pPr fontAlgn="base">
              <a:spcBef>
                <a:spcPct val="0"/>
              </a:spcBef>
              <a:spcAft>
                <a:spcPct val="0"/>
              </a:spcAft>
            </a:pPr>
            <a:endParaRPr lang="en-US" sz="2400" dirty="0">
              <a:solidFill>
                <a:prstClr val="black"/>
              </a:solidFill>
              <a:cs typeface="Arial" panose="020B0604020202020204" pitchFamily="34" charset="0"/>
            </a:endParaRPr>
          </a:p>
          <a:p>
            <a:pPr fontAlgn="base">
              <a:spcBef>
                <a:spcPct val="0"/>
              </a:spcBef>
              <a:spcAft>
                <a:spcPct val="0"/>
              </a:spcAft>
            </a:pPr>
            <a:r>
              <a:rPr lang="en-US" sz="2400" dirty="0">
                <a:solidFill>
                  <a:prstClr val="black"/>
                </a:solidFill>
                <a:cs typeface="Arial" panose="020B0604020202020204" pitchFamily="34" charset="0"/>
              </a:rPr>
              <a:t>You may view the full version of the current TQP statute by clicking the link below. </a:t>
            </a:r>
          </a:p>
          <a:p>
            <a:pPr fontAlgn="base">
              <a:spcBef>
                <a:spcPct val="0"/>
              </a:spcBef>
              <a:spcAft>
                <a:spcPct val="0"/>
              </a:spcAft>
            </a:pPr>
            <a:endParaRPr lang="en-US" sz="2200" dirty="0">
              <a:solidFill>
                <a:prstClr val="black"/>
              </a:solidFill>
              <a:cs typeface="Arial" panose="020B0604020202020204" pitchFamily="34" charset="0"/>
            </a:endParaRPr>
          </a:p>
          <a:p>
            <a:pPr fontAlgn="base">
              <a:spcBef>
                <a:spcPct val="0"/>
              </a:spcBef>
              <a:spcAft>
                <a:spcPct val="0"/>
              </a:spcAft>
            </a:pPr>
            <a:r>
              <a:rPr lang="en-US" sz="2200" dirty="0">
                <a:solidFill>
                  <a:prstClr val="black"/>
                </a:solidFill>
                <a:cs typeface="Arial" panose="020B0604020202020204" pitchFamily="34" charset="0"/>
                <a:hlinkClick r:id="rId3"/>
              </a:rPr>
              <a:t>https://www.govinfo.gov/content/pkg/USCODE-2016-title20/html/USCODE-2016-title20-chap28-subchapII.htm</a:t>
            </a:r>
            <a:r>
              <a:rPr lang="en-US" sz="2200" dirty="0">
                <a:solidFill>
                  <a:prstClr val="black"/>
                </a:solidFill>
                <a:cs typeface="Arial" panose="020B0604020202020204" pitchFamily="34" charset="0"/>
              </a:rPr>
              <a:t> </a:t>
            </a:r>
          </a:p>
        </p:txBody>
      </p:sp>
    </p:spTree>
    <p:extLst>
      <p:ext uri="{BB962C8B-B14F-4D97-AF65-F5344CB8AC3E}">
        <p14:creationId xmlns:p14="http://schemas.microsoft.com/office/powerpoint/2010/main" val="4021382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dirty="0">
                <a:solidFill>
                  <a:srgbClr val="FFFFFF"/>
                </a:solidFill>
                <a:cs typeface="Arial" panose="020B0604020202020204" pitchFamily="34" charset="0"/>
              </a:rPr>
              <a:t>TQP Program </a:t>
            </a:r>
            <a:r>
              <a:rPr lang="en-US" altLang="en-US" sz="4000" b="1" dirty="0" smtClean="0">
                <a:solidFill>
                  <a:srgbClr val="FFFFFF"/>
                </a:solidFill>
                <a:cs typeface="Arial" panose="020B0604020202020204" pitchFamily="34" charset="0"/>
              </a:rPr>
              <a:t>Purpose</a:t>
            </a:r>
            <a:endParaRPr lang="en-US" altLang="en-US" sz="4000" b="1" dirty="0">
              <a:solidFill>
                <a:srgbClr val="FFFFFF"/>
              </a:solidFill>
              <a:cs typeface="Arial" panose="020B0604020202020204" pitchFamily="34" charset="0"/>
            </a:endParaRPr>
          </a:p>
        </p:txBody>
      </p:sp>
      <p:sp>
        <p:nvSpPr>
          <p:cNvPr id="921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EEDE3F8D-87BE-4258-B96D-1AC8F0BA087C}" type="slidenum">
              <a:rPr lang="en-US" altLang="en-US" sz="1400">
                <a:solidFill>
                  <a:srgbClr val="000000"/>
                </a:solidFill>
              </a:rPr>
              <a:pPr eaLnBrk="1" hangingPunct="1">
                <a:spcBef>
                  <a:spcPct val="0"/>
                </a:spcBef>
                <a:buSzTx/>
                <a:buFontTx/>
                <a:buNone/>
              </a:pPr>
              <a:t>6</a:t>
            </a:fld>
            <a:endParaRPr lang="en-US" altLang="en-US" sz="1400">
              <a:solidFill>
                <a:srgbClr val="000000"/>
              </a:solidFill>
            </a:endParaRPr>
          </a:p>
        </p:txBody>
      </p:sp>
      <p:sp>
        <p:nvSpPr>
          <p:cNvPr id="2" name="Rectangle 1"/>
          <p:cNvSpPr/>
          <p:nvPr/>
        </p:nvSpPr>
        <p:spPr>
          <a:xfrm>
            <a:off x="603250" y="2667000"/>
            <a:ext cx="7854950" cy="2246769"/>
          </a:xfrm>
          <a:prstGeom prst="rect">
            <a:avLst/>
          </a:prstGeom>
        </p:spPr>
        <p:txBody>
          <a:bodyPr wrap="square">
            <a:spAutoFit/>
          </a:bodyPr>
          <a:lstStyle/>
          <a:p>
            <a:pPr algn="ctr" fontAlgn="base">
              <a:spcBef>
                <a:spcPct val="0"/>
              </a:spcBef>
              <a:spcAft>
                <a:spcPct val="0"/>
              </a:spcAft>
            </a:pPr>
            <a:r>
              <a:rPr lang="en-US" sz="2800" dirty="0">
                <a:solidFill>
                  <a:prstClr val="black"/>
                </a:solidFill>
                <a:cs typeface="Arial" panose="020B0604020202020204" pitchFamily="34" charset="0"/>
              </a:rPr>
              <a:t>To improve student achievement; improve the quality of prospective and new teachers by improving the preparation of prospective teachers and enhancing professional development activities for new teachers...</a:t>
            </a:r>
          </a:p>
        </p:txBody>
      </p:sp>
      <p:sp>
        <p:nvSpPr>
          <p:cNvPr id="3" name="Rectangle 2"/>
          <p:cNvSpPr/>
          <p:nvPr/>
        </p:nvSpPr>
        <p:spPr>
          <a:xfrm>
            <a:off x="495300" y="5541377"/>
            <a:ext cx="8153400" cy="707886"/>
          </a:xfrm>
          <a:prstGeom prst="rect">
            <a:avLst/>
          </a:prstGeom>
        </p:spPr>
        <p:txBody>
          <a:bodyPr wrap="square">
            <a:spAutoFit/>
          </a:bodyPr>
          <a:lstStyle/>
          <a:p>
            <a:pPr algn="ctr" fontAlgn="base">
              <a:spcBef>
                <a:spcPct val="0"/>
              </a:spcBef>
              <a:spcAft>
                <a:spcPct val="0"/>
              </a:spcAft>
              <a:buFont typeface="Wingdings 2" panose="05020102010507070707" pitchFamily="18" charset="2"/>
              <a:buNone/>
              <a:defRPr/>
            </a:pPr>
            <a:r>
              <a:rPr lang="en-US" altLang="en-US" sz="2000" dirty="0">
                <a:solidFill>
                  <a:prstClr val="black"/>
                </a:solidFill>
                <a:cs typeface="Arial" panose="020B0604020202020204" pitchFamily="34" charset="0"/>
                <a:hlinkClick r:id="rId3"/>
              </a:rPr>
              <a:t>http://innovation.ed.gov/what-we-do/teacher-quality/teacher-quality-partnership/</a:t>
            </a:r>
            <a:endParaRPr lang="en-US" altLang="en-US" sz="2000" dirty="0">
              <a:solidFill>
                <a:prstClr val="black"/>
              </a:solidFill>
              <a:cs typeface="Arial" panose="020B0604020202020204" pitchFamily="34" charset="0"/>
            </a:endParaRPr>
          </a:p>
        </p:txBody>
      </p:sp>
    </p:spTree>
    <p:extLst>
      <p:ext uri="{BB962C8B-B14F-4D97-AF65-F5344CB8AC3E}">
        <p14:creationId xmlns:p14="http://schemas.microsoft.com/office/powerpoint/2010/main" val="26586074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prstClr val="white"/>
                </a:solidFill>
                <a:cs typeface="Arial" panose="020B0604020202020204" pitchFamily="34" charset="0"/>
              </a:rPr>
              <a:t>Eligibility Requirements</a:t>
            </a:r>
          </a:p>
        </p:txBody>
      </p:sp>
      <p:sp>
        <p:nvSpPr>
          <p:cNvPr id="8397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044E627D-964B-4187-98BA-8C3C3EA15B66}" type="slidenum">
              <a:rPr lang="en-US" altLang="en-US" sz="1400">
                <a:solidFill>
                  <a:prstClr val="black"/>
                </a:solidFill>
              </a:rPr>
              <a:pPr eaLnBrk="1" hangingPunct="1">
                <a:spcBef>
                  <a:spcPct val="0"/>
                </a:spcBef>
                <a:buSzTx/>
                <a:buFontTx/>
                <a:buNone/>
              </a:pPr>
              <a:t>7</a:t>
            </a:fld>
            <a:endParaRPr lang="en-US" altLang="en-US" sz="1400">
              <a:solidFill>
                <a:prstClr val="black"/>
              </a:solidFill>
            </a:endParaRPr>
          </a:p>
        </p:txBody>
      </p:sp>
      <p:sp>
        <p:nvSpPr>
          <p:cNvPr id="83972" name="TextBox 3"/>
          <p:cNvSpPr txBox="1">
            <a:spLocks noChangeArrowheads="1"/>
          </p:cNvSpPr>
          <p:nvPr/>
        </p:nvSpPr>
        <p:spPr bwMode="auto">
          <a:xfrm>
            <a:off x="825500" y="2364462"/>
            <a:ext cx="76200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Notice Inviting Applications (NIA) for full eligibility language.</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Eligible Applicants must form an “eligible partnership.”</a:t>
            </a:r>
          </a:p>
          <a:p>
            <a:pPr eaLnBrk="1" fontAlgn="base" hangingPunct="1">
              <a:spcBef>
                <a:spcPct val="0"/>
              </a:spcBef>
              <a:spcAft>
                <a:spcPct val="0"/>
              </a:spcAft>
              <a:buSzTx/>
              <a:buFont typeface="Arial" panose="020B0604020202020204" pitchFamily="34" charset="0"/>
              <a:buChar char="•"/>
            </a:pPr>
            <a:r>
              <a:rPr lang="en-US" altLang="en-US" sz="2400" dirty="0" smtClean="0">
                <a:solidFill>
                  <a:prstClr val="black"/>
                </a:solidFill>
                <a:cs typeface="Arial" panose="020B0604020202020204" pitchFamily="34" charset="0"/>
              </a:rPr>
              <a:t>When providing eligibility data, applicants MUST </a:t>
            </a:r>
            <a:r>
              <a:rPr lang="en-US" altLang="en-US" sz="2400" dirty="0">
                <a:solidFill>
                  <a:prstClr val="black"/>
                </a:solidFill>
                <a:cs typeface="Arial" panose="020B0604020202020204" pitchFamily="34" charset="0"/>
              </a:rPr>
              <a:t>provide the most recent </a:t>
            </a:r>
            <a:r>
              <a:rPr lang="en-US" altLang="en-US" sz="2400" dirty="0" smtClean="0">
                <a:solidFill>
                  <a:prstClr val="black"/>
                </a:solidFill>
                <a:cs typeface="Arial" panose="020B0604020202020204" pitchFamily="34" charset="0"/>
              </a:rPr>
              <a:t>data available. </a:t>
            </a:r>
          </a:p>
          <a:p>
            <a:pPr eaLnBrk="1" fontAlgn="base" hangingPunct="1">
              <a:spcBef>
                <a:spcPct val="0"/>
              </a:spcBef>
              <a:spcAft>
                <a:spcPct val="0"/>
              </a:spcAft>
              <a:buSzTx/>
              <a:buFont typeface="Arial" panose="020B0604020202020204" pitchFamily="34" charset="0"/>
              <a:buChar char="•"/>
            </a:pPr>
            <a:r>
              <a:rPr lang="en-US" altLang="en-US" sz="2400" dirty="0" smtClean="0">
                <a:solidFill>
                  <a:prstClr val="black"/>
                </a:solidFill>
                <a:cs typeface="Arial" panose="020B0604020202020204" pitchFamily="34" charset="0"/>
              </a:rPr>
              <a:t>Applicants </a:t>
            </a:r>
            <a:r>
              <a:rPr lang="en-US" altLang="en-US" sz="2400" dirty="0">
                <a:solidFill>
                  <a:prstClr val="black"/>
                </a:solidFill>
                <a:cs typeface="Arial" panose="020B0604020202020204" pitchFamily="34" charset="0"/>
              </a:rPr>
              <a:t>are strongly encouraged to use the     </a:t>
            </a:r>
            <a:r>
              <a:rPr lang="en-US" altLang="en-US" sz="2400" i="1" dirty="0">
                <a:solidFill>
                  <a:prstClr val="black"/>
                </a:solidFill>
                <a:cs typeface="Arial" panose="020B0604020202020204" pitchFamily="34" charset="0"/>
              </a:rPr>
              <a:t>Optional Eligible Partnership and IHE Partner Verification Checklist </a:t>
            </a:r>
            <a:r>
              <a:rPr lang="en-US" altLang="en-US" sz="2400" dirty="0">
                <a:solidFill>
                  <a:prstClr val="black"/>
                </a:solidFill>
                <a:cs typeface="Arial" panose="020B0604020202020204" pitchFamily="34" charset="0"/>
              </a:rPr>
              <a:t>found </a:t>
            </a:r>
            <a:r>
              <a:rPr lang="en-US" altLang="en-US" sz="2400" dirty="0" smtClean="0">
                <a:solidFill>
                  <a:prstClr val="black"/>
                </a:solidFill>
                <a:cs typeface="Arial" panose="020B0604020202020204" pitchFamily="34" charset="0"/>
              </a:rPr>
              <a:t>on </a:t>
            </a:r>
            <a:r>
              <a:rPr lang="en-US" altLang="en-US" sz="2400" dirty="0">
                <a:solidFill>
                  <a:prstClr val="black"/>
                </a:solidFill>
                <a:cs typeface="Arial" panose="020B0604020202020204" pitchFamily="34" charset="0"/>
              </a:rPr>
              <a:t>the TQP </a:t>
            </a:r>
            <a:r>
              <a:rPr lang="en-US" altLang="en-US" sz="2400" dirty="0" smtClean="0">
                <a:solidFill>
                  <a:prstClr val="black"/>
                </a:solidFill>
                <a:cs typeface="Arial" panose="020B0604020202020204" pitchFamily="34" charset="0"/>
              </a:rPr>
              <a:t>webpage and TQP Application Package </a:t>
            </a:r>
            <a:r>
              <a:rPr lang="en-US" altLang="en-US" sz="2400" dirty="0">
                <a:solidFill>
                  <a:prstClr val="black"/>
                </a:solidFill>
                <a:cs typeface="Arial" panose="020B0604020202020204" pitchFamily="34" charset="0"/>
              </a:rPr>
              <a:t>to document eligibility requirements.</a:t>
            </a:r>
          </a:p>
          <a:p>
            <a:pPr eaLnBrk="1" fontAlgn="base" hangingPunct="1">
              <a:spcBef>
                <a:spcPct val="0"/>
              </a:spcBef>
              <a:spcAft>
                <a:spcPct val="0"/>
              </a:spcAft>
              <a:buSzTx/>
              <a:buFont typeface="Arial" panose="020B0604020202020204" pitchFamily="34" charset="0"/>
              <a:buChar char="•"/>
            </a:pPr>
            <a:endParaRPr lang="en-US" altLang="en-US" sz="2200" dirty="0">
              <a:solidFill>
                <a:prstClr val="black"/>
              </a:solidFill>
              <a:cs typeface="Arial" panose="020B0604020202020204" pitchFamily="34" charset="0"/>
            </a:endParaRPr>
          </a:p>
        </p:txBody>
      </p:sp>
    </p:spTree>
    <p:extLst>
      <p:ext uri="{BB962C8B-B14F-4D97-AF65-F5344CB8AC3E}">
        <p14:creationId xmlns:p14="http://schemas.microsoft.com/office/powerpoint/2010/main" val="20682542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6"/>
          <p:cNvSpPr>
            <a:spLocks noGrp="1"/>
          </p:cNvSpPr>
          <p:nvPr>
            <p:ph type="title"/>
          </p:nvPr>
        </p:nvSpPr>
        <p:spPr>
          <a:xfrm>
            <a:off x="704850" y="228600"/>
            <a:ext cx="7772400" cy="914400"/>
          </a:xfrm>
        </p:spPr>
        <p:txBody>
          <a:bodyPr/>
          <a:lstStyle/>
          <a:p>
            <a:pPr algn="ctr" eaLnBrk="1" hangingPunct="1"/>
            <a:r>
              <a:rPr lang="en-US" altLang="en-US" b="1" smtClean="0">
                <a:solidFill>
                  <a:schemeClr val="tx1"/>
                </a:solidFill>
                <a:cs typeface="Arial" panose="020B0604020202020204" pitchFamily="34" charset="0"/>
              </a:rPr>
              <a:t> The Eligible Partnership</a:t>
            </a:r>
          </a:p>
        </p:txBody>
      </p:sp>
      <p:sp>
        <p:nvSpPr>
          <p:cNvPr id="8499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51CD1D8-99F3-4EBD-91F0-481509CADD91}" type="slidenum">
              <a:rPr lang="en-US" altLang="en-US" sz="1400">
                <a:solidFill>
                  <a:prstClr val="black"/>
                </a:solidFill>
              </a:rPr>
              <a:pPr eaLnBrk="1" hangingPunct="1">
                <a:spcBef>
                  <a:spcPct val="0"/>
                </a:spcBef>
                <a:buSzTx/>
                <a:buFontTx/>
                <a:buNone/>
              </a:pPr>
              <a:t>8</a:t>
            </a:fld>
            <a:endParaRPr lang="en-US" altLang="en-US" sz="1400">
              <a:solidFill>
                <a:prstClr val="black"/>
              </a:solidFill>
            </a:endParaRPr>
          </a:p>
        </p:txBody>
      </p:sp>
      <p:sp>
        <p:nvSpPr>
          <p:cNvPr id="84997" name="TextBox 4"/>
          <p:cNvSpPr txBox="1">
            <a:spLocks noChangeArrowheads="1"/>
          </p:cNvSpPr>
          <p:nvPr/>
        </p:nvSpPr>
        <p:spPr bwMode="auto">
          <a:xfrm>
            <a:off x="329629" y="1102019"/>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Applicants MUST be </a:t>
            </a:r>
            <a:r>
              <a:rPr lang="en-US" altLang="en-US" sz="2400" dirty="0" smtClean="0">
                <a:solidFill>
                  <a:prstClr val="black"/>
                </a:solidFill>
                <a:cs typeface="Arial" panose="020B0604020202020204" pitchFamily="34" charset="0"/>
              </a:rPr>
              <a:t>an “</a:t>
            </a:r>
            <a:r>
              <a:rPr lang="en-US" altLang="en-US" sz="2400" b="1" dirty="0">
                <a:solidFill>
                  <a:prstClr val="black"/>
                </a:solidFill>
                <a:cs typeface="Arial" panose="020B0604020202020204" pitchFamily="34" charset="0"/>
              </a:rPr>
              <a:t>eligible partnership</a:t>
            </a:r>
            <a:r>
              <a:rPr lang="en-US" altLang="en-US" sz="2400" dirty="0">
                <a:solidFill>
                  <a:prstClr val="black"/>
                </a:solidFill>
                <a:cs typeface="Arial" panose="020B0604020202020204" pitchFamily="34" charset="0"/>
              </a:rPr>
              <a:t>” </a:t>
            </a:r>
          </a:p>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as defined in </a:t>
            </a:r>
            <a:r>
              <a:rPr lang="en-US" altLang="en-US" sz="2400" dirty="0" err="1" smtClean="0">
                <a:solidFill>
                  <a:prstClr val="black"/>
                </a:solidFill>
                <a:cs typeface="Arial" panose="020B0604020202020204" pitchFamily="34" charset="0"/>
              </a:rPr>
              <a:t>HEA</a:t>
            </a:r>
            <a:r>
              <a:rPr lang="en-US" altLang="en-US" sz="2400" dirty="0" smtClean="0">
                <a:solidFill>
                  <a:prstClr val="black"/>
                </a:solidFill>
                <a:cs typeface="Arial" panose="020B0604020202020204" pitchFamily="34" charset="0"/>
              </a:rPr>
              <a:t> section </a:t>
            </a:r>
            <a:r>
              <a:rPr lang="en-US" altLang="en-US" sz="2400" dirty="0">
                <a:solidFill>
                  <a:prstClr val="black"/>
                </a:solidFill>
                <a:cs typeface="Arial" panose="020B0604020202020204" pitchFamily="34" charset="0"/>
              </a:rPr>
              <a:t>200(6</a:t>
            </a:r>
            <a:r>
              <a:rPr lang="en-US" altLang="en-US" sz="2400" dirty="0" smtClean="0">
                <a:solidFill>
                  <a:prstClr val="black"/>
                </a:solidFill>
                <a:cs typeface="Arial" panose="020B0604020202020204" pitchFamily="34" charset="0"/>
              </a:rPr>
              <a:t>):</a:t>
            </a:r>
            <a:endParaRPr lang="en-US" altLang="en-US" sz="2400" dirty="0">
              <a:solidFill>
                <a:prstClr val="black"/>
              </a:solidFill>
              <a:cs typeface="Arial" panose="020B0604020202020204" pitchFamily="34" charset="0"/>
            </a:endParaRPr>
          </a:p>
        </p:txBody>
      </p:sp>
      <p:sp>
        <p:nvSpPr>
          <p:cNvPr id="84998" name="TextBox 1"/>
          <p:cNvSpPr txBox="1">
            <a:spLocks noChangeArrowheads="1"/>
          </p:cNvSpPr>
          <p:nvPr/>
        </p:nvSpPr>
        <p:spPr bwMode="auto">
          <a:xfrm>
            <a:off x="603250" y="5873572"/>
            <a:ext cx="8007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All five (5) entities </a:t>
            </a:r>
            <a:r>
              <a:rPr lang="en-US" altLang="en-US" sz="2400" b="1" dirty="0">
                <a:solidFill>
                  <a:prstClr val="black"/>
                </a:solidFill>
                <a:cs typeface="Arial" panose="020B0604020202020204" pitchFamily="34" charset="0"/>
              </a:rPr>
              <a:t>MUST</a:t>
            </a:r>
            <a:r>
              <a:rPr lang="en-US" altLang="en-US" sz="2400" dirty="0">
                <a:solidFill>
                  <a:prstClr val="black"/>
                </a:solidFill>
                <a:cs typeface="Arial" panose="020B0604020202020204" pitchFamily="34" charset="0"/>
              </a:rPr>
              <a:t> be included as part of the “eligible partnership</a:t>
            </a:r>
            <a:r>
              <a:rPr lang="en-US" altLang="en-US" sz="1800" dirty="0">
                <a:solidFill>
                  <a:prstClr val="black"/>
                </a:solidFill>
                <a:cs typeface="Arial" panose="020B0604020202020204" pitchFamily="34" charset="0"/>
              </a:rPr>
              <a:t>”</a:t>
            </a:r>
          </a:p>
        </p:txBody>
      </p:sp>
      <p:graphicFrame>
        <p:nvGraphicFramePr>
          <p:cNvPr id="2" name="Diagram 1"/>
          <p:cNvGraphicFramePr/>
          <p:nvPr>
            <p:extLst>
              <p:ext uri="{D42A27DB-BD31-4B8C-83A1-F6EECF244321}">
                <p14:modId xmlns:p14="http://schemas.microsoft.com/office/powerpoint/2010/main" val="375242082"/>
              </p:ext>
            </p:extLst>
          </p:nvPr>
        </p:nvGraphicFramePr>
        <p:xfrm>
          <a:off x="268305" y="2057400"/>
          <a:ext cx="8677239" cy="3816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94526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solidFill>
            <a:schemeClr val="bg1"/>
          </a:solidFill>
        </p:spPr>
        <p:txBody>
          <a:bodyPr>
            <a:normAutofit/>
          </a:bodyPr>
          <a:lstStyle/>
          <a:p>
            <a:pPr eaLnBrk="1" hangingPunct="1">
              <a:defRPr/>
            </a:pPr>
            <a:r>
              <a:rPr lang="en-US" altLang="en-US" b="1" dirty="0" smtClean="0">
                <a:solidFill>
                  <a:schemeClr val="tx2"/>
                </a:solidFill>
                <a:latin typeface="Arial" panose="020B0604020202020204" pitchFamily="34" charset="0"/>
                <a:cs typeface="Arial" panose="020B0604020202020204" pitchFamily="34" charset="0"/>
              </a:rPr>
              <a:t>Eligibility Components</a:t>
            </a:r>
            <a:endParaRPr lang="en-US" altLang="en-US" b="1" strike="sngStrike" dirty="0" smtClean="0">
              <a:solidFill>
                <a:schemeClr val="tx2"/>
              </a:solidFill>
              <a:latin typeface="Arial" panose="020B0604020202020204" pitchFamily="34" charset="0"/>
              <a:cs typeface="Arial" panose="020B0604020202020204" pitchFamily="34" charset="0"/>
            </a:endParaRPr>
          </a:p>
        </p:txBody>
      </p:sp>
      <p:sp>
        <p:nvSpPr>
          <p:cNvPr id="86019" name="Slide Number Placeholder 1"/>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fld id="{98E7AB3A-2BA1-431A-87A8-D0A0D9C2891A}" type="slidenum">
              <a:rPr lang="en-US" altLang="en-US">
                <a:solidFill>
                  <a:srgbClr val="333333"/>
                </a:solidFill>
              </a:rPr>
              <a:pPr defTabSz="914400" eaLnBrk="1" hangingPunct="1"/>
              <a:t>9</a:t>
            </a:fld>
            <a:endParaRPr lang="en-US" altLang="en-US">
              <a:solidFill>
                <a:srgbClr val="333333"/>
              </a:solidFill>
            </a:endParaRPr>
          </a:p>
        </p:txBody>
      </p:sp>
      <p:graphicFrame>
        <p:nvGraphicFramePr>
          <p:cNvPr id="3" name="Diagram 2"/>
          <p:cNvGraphicFramePr/>
          <p:nvPr>
            <p:extLst>
              <p:ext uri="{D42A27DB-BD31-4B8C-83A1-F6EECF244321}">
                <p14:modId xmlns:p14="http://schemas.microsoft.com/office/powerpoint/2010/main" val="566444436"/>
              </p:ext>
            </p:extLst>
          </p:nvPr>
        </p:nvGraphicFramePr>
        <p:xfrm>
          <a:off x="457200" y="1371600"/>
          <a:ext cx="3886200" cy="3954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021" name="TextBox 3"/>
          <p:cNvSpPr txBox="1">
            <a:spLocks noChangeArrowheads="1"/>
          </p:cNvSpPr>
          <p:nvPr/>
        </p:nvSpPr>
        <p:spPr bwMode="auto">
          <a:xfrm>
            <a:off x="457200" y="5326063"/>
            <a:ext cx="8077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anose="020B0604020202020204" pitchFamily="34" charset="0"/>
                <a:cs typeface="Arial" panose="020B0604020202020204" pitchFamily="34" charset="0"/>
              </a:defRPr>
            </a:lvl1pPr>
            <a:lvl2pPr marL="742950" indent="-285750" defTabSz="457200" eaLnBrk="0" hangingPunct="0">
              <a:defRPr>
                <a:solidFill>
                  <a:schemeClr val="tx1"/>
                </a:solidFill>
                <a:latin typeface="Arial" panose="020B0604020202020204" pitchFamily="34" charset="0"/>
                <a:cs typeface="Arial" panose="020B0604020202020204" pitchFamily="34" charset="0"/>
              </a:defRPr>
            </a:lvl2pPr>
            <a:lvl3pPr marL="1143000" indent="-228600" defTabSz="457200" eaLnBrk="0" hangingPunct="0">
              <a:defRPr>
                <a:solidFill>
                  <a:schemeClr val="tx1"/>
                </a:solidFill>
                <a:latin typeface="Arial" panose="020B0604020202020204" pitchFamily="34" charset="0"/>
                <a:cs typeface="Arial" panose="020B0604020202020204" pitchFamily="34" charset="0"/>
              </a:defRPr>
            </a:lvl3pPr>
            <a:lvl4pPr marL="1600200" indent="-228600" defTabSz="457200" eaLnBrk="0" hangingPunct="0">
              <a:defRPr>
                <a:solidFill>
                  <a:schemeClr val="tx1"/>
                </a:solidFill>
                <a:latin typeface="Arial" panose="020B0604020202020204" pitchFamily="34" charset="0"/>
                <a:cs typeface="Arial" panose="020B0604020202020204" pitchFamily="34" charset="0"/>
              </a:defRPr>
            </a:lvl4pPr>
            <a:lvl5pPr marL="2057400" indent="-228600" defTabSz="4572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z="2400" dirty="0">
                <a:solidFill>
                  <a:srgbClr val="000000"/>
                </a:solidFill>
              </a:rPr>
              <a:t>Documentation of these eligibly requirements must be included in the application at the time of submission.</a:t>
            </a:r>
          </a:p>
        </p:txBody>
      </p:sp>
      <p:graphicFrame>
        <p:nvGraphicFramePr>
          <p:cNvPr id="7" name="Diagram 6"/>
          <p:cNvGraphicFramePr/>
          <p:nvPr>
            <p:extLst>
              <p:ext uri="{D42A27DB-BD31-4B8C-83A1-F6EECF244321}">
                <p14:modId xmlns:p14="http://schemas.microsoft.com/office/powerpoint/2010/main" val="2847027231"/>
              </p:ext>
            </p:extLst>
          </p:nvPr>
        </p:nvGraphicFramePr>
        <p:xfrm>
          <a:off x="5029200" y="1591056"/>
          <a:ext cx="3657600" cy="37928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285916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Equity">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96A9A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5239</Words>
  <Application>Microsoft Office PowerPoint</Application>
  <PresentationFormat>On-screen Show (4:3)</PresentationFormat>
  <Paragraphs>389</Paragraphs>
  <Slides>28</Slides>
  <Notes>28</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Equity</vt:lpstr>
      <vt:lpstr>Dept of Ed</vt:lpstr>
      <vt:lpstr>3_Equity</vt:lpstr>
      <vt:lpstr>Teacher Quality Partnership (TQP) Grant Competition FY 2018</vt:lpstr>
      <vt:lpstr>PowerPoint Presentation</vt:lpstr>
      <vt:lpstr>PowerPoint Presentation</vt:lpstr>
      <vt:lpstr>PowerPoint Presentation</vt:lpstr>
      <vt:lpstr>PowerPoint Presentation</vt:lpstr>
      <vt:lpstr>PowerPoint Presentation</vt:lpstr>
      <vt:lpstr>PowerPoint Presentation</vt:lpstr>
      <vt:lpstr> The Eligible Partnership</vt:lpstr>
      <vt:lpstr>Eligibility Components</vt:lpstr>
      <vt:lpstr>Poverty Data/Rural Status</vt:lpstr>
      <vt:lpstr>Teacher Need Data</vt:lpstr>
      <vt:lpstr>Teacher Need Data Resources</vt:lpstr>
      <vt:lpstr>High-Need School Data</vt:lpstr>
      <vt:lpstr>PowerPoint Presentation</vt:lpstr>
      <vt:lpstr>PowerPoint Presentation</vt:lpstr>
      <vt:lpstr>PowerPoint Presentation</vt:lpstr>
      <vt:lpstr>TQP General Program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interest in  the TQP Grant Program.</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Authorised User</cp:lastModifiedBy>
  <cp:revision>1</cp:revision>
  <dcterms:created xsi:type="dcterms:W3CDTF">2018-05-11T12:27:00Z</dcterms:created>
  <dcterms:modified xsi:type="dcterms:W3CDTF">2018-05-11T16:35:05Z</dcterms:modified>
</cp:coreProperties>
</file>