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450" r:id="rId5"/>
    <p:sldId id="271" r:id="rId6"/>
    <p:sldId id="272" r:id="rId7"/>
    <p:sldId id="466" r:id="rId8"/>
    <p:sldId id="273" r:id="rId9"/>
    <p:sldId id="455" r:id="rId10"/>
    <p:sldId id="467" r:id="rId11"/>
    <p:sldId id="458" r:id="rId12"/>
    <p:sldId id="459" r:id="rId13"/>
    <p:sldId id="460" r:id="rId14"/>
    <p:sldId id="461" r:id="rId15"/>
    <p:sldId id="275" r:id="rId16"/>
    <p:sldId id="276" r:id="rId17"/>
    <p:sldId id="277" r:id="rId18"/>
    <p:sldId id="462" r:id="rId19"/>
    <p:sldId id="463" r:id="rId20"/>
    <p:sldId id="465" r:id="rId2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10" clrIdx="2"/>
  <p:cmAuthor id="3" name="Kelly Terpak" initials="KKT" lastIdx="1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2448" y="-59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these informational slides we’ll focus on two important questions.  First, who can apply to EIR? </a:t>
            </a:r>
          </a:p>
          <a:p>
            <a:endParaRPr lang="en-US" baseline="0" dirty="0" smtClean="0"/>
          </a:p>
          <a:p>
            <a:r>
              <a:rPr lang="en-US" baseline="0" dirty="0" smtClean="0"/>
              <a:t>If you have read the “Overview” informational slides, you already know that EIR reserves 25% of its funding for rural applicants.  So our second question will be: Who qualifies as a rural applicant?</a:t>
            </a:r>
          </a:p>
          <a:p>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a:t>
            </a:r>
            <a:r>
              <a:rPr lang="en-US" smtClean="0"/>
              <a:t>These slides are for information purposes only, and applicants should rely upon the NIA for the official competition requirements.</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do four more, just to make sure you understand.</a:t>
            </a:r>
            <a:endParaRPr lang="en-US" baseline="0" dirty="0" smtClean="0"/>
          </a:p>
          <a:p>
            <a:endParaRPr lang="en-US" baseline="0" dirty="0" smtClean="0"/>
          </a:p>
          <a:p>
            <a:r>
              <a:rPr lang="en-US" baseline="0" dirty="0" smtClean="0"/>
              <a:t>(pause for few moments)</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157880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answers.</a:t>
            </a:r>
          </a:p>
          <a:p>
            <a:endParaRPr lang="en-US" dirty="0" smtClean="0"/>
          </a:p>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1132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smtClean="0"/>
              <a:t>Read Slide</a:t>
            </a:r>
            <a:endParaRPr lang="en-US" b="0" i="1"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1979527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b="0" i="1" dirty="0" smtClean="0"/>
              <a:t>Read slide.</a:t>
            </a:r>
          </a:p>
          <a:p>
            <a:pPr defTabSz="465887">
              <a:defRPr/>
            </a:pPr>
            <a:endParaRPr lang="en-US" b="0" i="1" dirty="0" smtClean="0"/>
          </a:p>
          <a:p>
            <a:pPr defTabSz="465887">
              <a:defRPr/>
            </a:pPr>
            <a:r>
              <a:rPr lang="en-US" b="0" i="0" baseline="0" dirty="0" smtClean="0"/>
              <a:t>It is important to note that to qualify as a rural applicant, an applicant must meet one of the requirements under (a) as described on the slide, as well as (b).  So the applicant will need to provide the locale codes for the specific schools that make up the majority of rural schools to be served by the program.</a:t>
            </a:r>
            <a:endParaRPr lang="en-US" b="0" i="0" dirty="0" smtClean="0"/>
          </a:p>
          <a:p>
            <a:pPr defTabSz="465887">
              <a:defRPr/>
            </a:pPr>
            <a:endParaRPr lang="en-US" b="0" i="1" dirty="0" smtClean="0"/>
          </a:p>
          <a:p>
            <a:pPr defTabSz="465887">
              <a:defRPr/>
            </a:pPr>
            <a:r>
              <a:rPr lang="en-US" b="0" i="0" dirty="0" smtClean="0"/>
              <a:t>Applicants</a:t>
            </a:r>
            <a:r>
              <a:rPr lang="en-US" b="0" i="0" baseline="0" dirty="0" smtClean="0"/>
              <a:t> are encouraged to provide relevant documentation of rural LEAs and rural schools, including providing the specific locale codes, in Appendix F of the application.</a:t>
            </a:r>
            <a:endParaRPr lang="en-US" b="0" i="0" dirty="0" smtClean="0"/>
          </a:p>
          <a:p>
            <a:pPr defTabSz="465887">
              <a:defRPr/>
            </a:pPr>
            <a:endParaRPr lang="en-US" b="1" i="1"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3240440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3300767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two legal</a:t>
            </a:r>
            <a:r>
              <a:rPr lang="en-US" baseline="0" dirty="0" smtClean="0"/>
              <a:t> applicants offered as examples.  Do they qualify as rural applicants?   Please </a:t>
            </a:r>
            <a:r>
              <a:rPr lang="en-US" dirty="0" smtClean="0"/>
              <a:t>take</a:t>
            </a:r>
            <a:r>
              <a:rPr lang="en-US" baseline="0" dirty="0" smtClean="0"/>
              <a:t> a moment to determine whether these would qualify as rural applicants.</a:t>
            </a:r>
          </a:p>
          <a:p>
            <a:endParaRPr lang="en-US" baseline="0" dirty="0" smtClean="0"/>
          </a:p>
          <a:p>
            <a:r>
              <a:rPr lang="en-US" baseline="0" dirty="0" smtClean="0"/>
              <a:t>(Read the two examples)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1132346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answers.  W</a:t>
            </a:r>
            <a:r>
              <a:rPr lang="en-US" baseline="0" dirty="0" smtClean="0"/>
              <a:t>e gave you a couple of tricky examples.  Neither of these applicants qualifies as rural.</a:t>
            </a:r>
          </a:p>
          <a:p>
            <a:endParaRPr lang="en-US" baseline="0" dirty="0" smtClean="0"/>
          </a:p>
          <a:p>
            <a:r>
              <a:rPr lang="en-US" baseline="0" dirty="0" smtClean="0"/>
              <a:t>Let’s look at the first example. An application from a State educational agency, unless it is the sole educational agency in a State for all public schools,  cannot qualify as rural unless it applies in partnership with an LEA (who serves as the lead applicant) that has a locale code of 32, 33, 41, 42, or 43.  So in this scenario, the application fails to meet part (a) of the requirement.   Consequently, it would not be considered a rural application, even though the majority of schools being served are rural and it meets part (b).  Both (a) and (b) must be satisfied.   </a:t>
            </a:r>
          </a:p>
          <a:p>
            <a:endParaRPr lang="en-US" baseline="0" dirty="0" smtClean="0"/>
          </a:p>
          <a:p>
            <a:r>
              <a:rPr lang="en-US" baseline="0" dirty="0" smtClean="0"/>
              <a:t>In the second example, part (a) is satisfied because the nonprofit is applying in partnership with a rural LEA.   However, this one fails on part (b) because it does not serve a majority of rural schools.  </a:t>
            </a:r>
          </a:p>
          <a:p>
            <a:endParaRPr lang="en-US" baseline="0" dirty="0" smtClean="0"/>
          </a:p>
          <a:p>
            <a:r>
              <a:rPr lang="en-US" baseline="0" dirty="0" smtClean="0"/>
              <a:t>Both of these examples represents eligible applicants and therefore can compete for EIR funds, but neither would qualify for the 25% of EIR funds that will be set aside for rural applications.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16</a:t>
            </a:fld>
            <a:endParaRPr lang="en-US"/>
          </a:p>
        </p:txBody>
      </p:sp>
    </p:spTree>
    <p:extLst>
      <p:ext uri="{BB962C8B-B14F-4D97-AF65-F5344CB8AC3E}">
        <p14:creationId xmlns:p14="http://schemas.microsoft.com/office/powerpoint/2010/main" val="1132346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As you can see, the</a:t>
            </a:r>
            <a:r>
              <a:rPr lang="en-US" baseline="0" dirty="0" smtClean="0"/>
              <a:t> rules for determining eligible applicants and for determining which applicants qualify as rural can be a bit tricky, so if you have additional questions, please re-read the eligibility section of the notice inviting applications carefully and double check before you apply.</a:t>
            </a:r>
            <a:endParaRPr lang="en-US"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17</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take up the question of who can apply?   There is a very specific list that comes directly out of the EIR statute.</a:t>
            </a:r>
          </a:p>
          <a:p>
            <a:endParaRPr lang="en-US" baseline="0" dirty="0" smtClean="0"/>
          </a:p>
          <a:p>
            <a:r>
              <a:rPr lang="en-US" baseline="0" dirty="0" smtClean="0"/>
              <a:t>(Read slide) </a:t>
            </a:r>
          </a:p>
          <a:p>
            <a:endParaRPr lang="en-US" baseline="0" dirty="0" smtClean="0"/>
          </a:p>
          <a:p>
            <a:r>
              <a:rPr lang="en-US" baseline="0" dirty="0" smtClean="0"/>
              <a:t>Based on this list of eligible entities, we want to highlight that applications can only be submitted by an LEA, SEA, BIE, or nonprofit organization. </a:t>
            </a:r>
            <a:r>
              <a:rPr lang="en-US" sz="1200" kern="1200" dirty="0" smtClean="0">
                <a:solidFill>
                  <a:schemeClr val="tx1"/>
                </a:solidFill>
                <a:effectLst/>
                <a:latin typeface="+mn-lt"/>
                <a:ea typeface="+mn-ea"/>
                <a:cs typeface="+mn-cs"/>
              </a:rPr>
              <a:t>A private IHE that can document its nonprofit status, as provided for under 34 CFR 75.51(b), which includes recognition by the Internal Revenue Service (IRS) as having 501(c)(3) status, is eligible to apply for and receive an EIR grant as a lead applicant, applying as a nonprofit organization.  In addition, any IHE is eligible to be a partner in an application where an LEA, SEA, BIE, consortium of SEAs or LEAs, or a nonprofit organization is the lead applicant that submits the application.  A nonprofit organization, such as a development foundation, which is affiliated with a public IHE, can apply for a grant.  A public IHE that has 501(c)(3) status would also qualify as a nonprofit organization and could be a lead applicant for an EIR grant.  A public IHE without 501(c)(3) status, or that could not provide any other documentation described in 34 CFR 75.51(b), however, would not qualify as a nonprofit organization, </a:t>
            </a:r>
            <a:r>
              <a:rPr lang="en-US" dirty="0" smtClean="0"/>
              <a:t>and therefore could not apply for and receive an EIR grant but may serve as a partner on a grant awarded to an eligible applicant.</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81099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106739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1067398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Read slide</a:t>
            </a:r>
          </a:p>
          <a:p>
            <a:endParaRPr lang="en-US" baseline="0" dirty="0" smtClean="0"/>
          </a:p>
          <a:p>
            <a:r>
              <a:rPr lang="en-US" baseline="0" dirty="0" smtClean="0"/>
              <a:t>In the EIR program, institutions of higher education can apply directly only if they have nonprofit status and can include in their application an Internal Revenue Service determination letter on their status as a 501(c)(3) organization or can provide any of the other documentation set out in 34 CFR 75.51.</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35912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avoid confusion about institutions of higher education, let’s summarize some of the different possibilities.</a:t>
            </a:r>
          </a:p>
          <a:p>
            <a:endParaRPr lang="en-US" baseline="0" dirty="0" smtClean="0"/>
          </a:p>
          <a:p>
            <a:r>
              <a:rPr lang="en-US" baseline="0" dirty="0" smtClean="0"/>
              <a:t>Read slide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41160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how does an applicant verify nonprofit status?</a:t>
            </a:r>
          </a:p>
          <a:p>
            <a:endParaRPr lang="en-US" baseline="0" dirty="0" smtClean="0"/>
          </a:p>
          <a:p>
            <a:r>
              <a:rPr lang="en-US" baseline="0" dirty="0" smtClean="0"/>
              <a:t>Read slide</a:t>
            </a:r>
          </a:p>
          <a:p>
            <a:endParaRPr lang="en-US" baseline="0" dirty="0" smtClean="0"/>
          </a:p>
          <a:p>
            <a:r>
              <a:rPr lang="en-US" baseline="0" dirty="0" smtClean="0"/>
              <a:t>Applicants are encouraged to provide nonprofit documentation in Appendix A of their grant application.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135912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couple of minutes to do a thought exercise.   In the chart displayed, look</a:t>
            </a:r>
            <a:r>
              <a:rPr lang="en-US" baseline="0" dirty="0" smtClean="0"/>
              <a:t> at the names of the four entities.   Are they eligible to apply to EIR?   Take a moment to make a determination for each one on the list, starting with My Franchise Charter School.  Is My Franchise Public Charter School an eligible EIR applicant?  </a:t>
            </a:r>
          </a:p>
          <a:p>
            <a:endParaRPr lang="en-US" baseline="0" dirty="0" smtClean="0"/>
          </a:p>
          <a:p>
            <a:r>
              <a:rPr lang="en-US" baseline="0" dirty="0" smtClean="0"/>
              <a:t>We’ll give you a moment and then share the answers.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1820401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answers</a:t>
            </a:r>
          </a:p>
          <a:p>
            <a:endParaRPr lang="en-US" dirty="0" smtClean="0"/>
          </a:p>
          <a:p>
            <a:r>
              <a:rPr lang="en-US" dirty="0" smtClean="0"/>
              <a:t>Read</a:t>
            </a:r>
            <a:r>
              <a:rPr lang="en-US" baseline="0" dirty="0" smtClean="0"/>
              <a:t> slide</a:t>
            </a:r>
          </a:p>
          <a:p>
            <a:endParaRPr lang="en-US" baseline="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337004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nces.ed.gov/ccd/districtsearch/index.as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s://nces.ed.gov/ccd/schoolsearch/"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ELIGIBLITY</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extLst>
      <p:ext uri="{BB962C8B-B14F-4D97-AF65-F5344CB8AC3E}">
        <p14:creationId xmlns:p14="http://schemas.microsoft.com/office/powerpoint/2010/main" val="68596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WHO Can APPLY? (2)</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10</a:t>
            </a:fld>
            <a:endParaRPr lang="en-US" dirty="0"/>
          </a:p>
        </p:txBody>
      </p:sp>
      <p:sp>
        <p:nvSpPr>
          <p:cNvPr id="7" name="Rectangle 1"/>
          <p:cNvSpPr>
            <a:spLocks noChangeArrowheads="1"/>
          </p:cNvSpPr>
          <p:nvPr/>
        </p:nvSpPr>
        <p:spPr bwMode="auto">
          <a:xfrm>
            <a:off x="1092200" y="2055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47102767"/>
              </p:ext>
            </p:extLst>
          </p:nvPr>
        </p:nvGraphicFramePr>
        <p:xfrm>
          <a:off x="533400" y="1232339"/>
          <a:ext cx="7857994" cy="4800601"/>
        </p:xfrm>
        <a:graphic>
          <a:graphicData uri="http://schemas.openxmlformats.org/drawingml/2006/table">
            <a:tbl>
              <a:tblPr firstRow="1" firstCol="1" bandRow="1">
                <a:tableStyleId>{5C22544A-7EE6-4342-B048-85BDC9FD1C3A}</a:tableStyleId>
              </a:tblPr>
              <a:tblGrid>
                <a:gridCol w="3031791"/>
                <a:gridCol w="1433093"/>
                <a:gridCol w="3393110"/>
              </a:tblGrid>
              <a:tr h="777046">
                <a:tc>
                  <a:txBody>
                    <a:bodyPr/>
                    <a:lstStyle/>
                    <a:p>
                      <a:pPr marL="0" marR="0" algn="ctr">
                        <a:lnSpc>
                          <a:spcPct val="115000"/>
                        </a:lnSpc>
                        <a:spcBef>
                          <a:spcPts val="0"/>
                        </a:spcBef>
                        <a:spcAft>
                          <a:spcPts val="0"/>
                        </a:spcAft>
                      </a:pPr>
                      <a:r>
                        <a:rPr lang="en-US" sz="1800" u="sng" kern="1200" dirty="0">
                          <a:effectLst/>
                        </a:rPr>
                        <a:t>Entity Type</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Yes/No/</a:t>
                      </a:r>
                      <a:endParaRPr lang="en-US" sz="1100">
                        <a:effectLst/>
                      </a:endParaRPr>
                    </a:p>
                    <a:p>
                      <a:pPr marL="0" marR="0" algn="ctr">
                        <a:lnSpc>
                          <a:spcPct val="115000"/>
                        </a:lnSpc>
                        <a:spcBef>
                          <a:spcPts val="0"/>
                        </a:spcBef>
                        <a:spcAft>
                          <a:spcPts val="0"/>
                        </a:spcAft>
                      </a:pPr>
                      <a:r>
                        <a:rPr lang="en-US" sz="1800" u="sng">
                          <a:effectLst/>
                        </a:rPr>
                        <a:t>Maybe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Comment</a:t>
                      </a:r>
                      <a:endParaRPr lang="en-US" sz="1100">
                        <a:effectLst/>
                        <a:latin typeface="Calibri"/>
                        <a:ea typeface="Calibri"/>
                        <a:cs typeface="Times New Roman"/>
                      </a:endParaRPr>
                    </a:p>
                  </a:txBody>
                  <a:tcPr marL="68580" marR="68580" marT="0" marB="0" anchor="ctr"/>
                </a:tc>
              </a:tr>
              <a:tr h="777046">
                <a:tc>
                  <a:txBody>
                    <a:bodyPr/>
                    <a:lstStyle/>
                    <a:p>
                      <a:pPr marL="0" marR="0">
                        <a:lnSpc>
                          <a:spcPct val="115000"/>
                        </a:lnSpc>
                        <a:spcBef>
                          <a:spcPts val="0"/>
                        </a:spcBef>
                        <a:spcAft>
                          <a:spcPts val="0"/>
                        </a:spcAft>
                      </a:pPr>
                      <a:r>
                        <a:rPr lang="en-US" sz="2000" kern="1200" dirty="0">
                          <a:effectLst/>
                        </a:rPr>
                        <a:t>Big Grey Apple School </a:t>
                      </a:r>
                      <a:endParaRPr lang="en-US" sz="1100" dirty="0">
                        <a:effectLst/>
                      </a:endParaRPr>
                    </a:p>
                    <a:p>
                      <a:pPr marL="0" marR="0">
                        <a:lnSpc>
                          <a:spcPct val="115000"/>
                        </a:lnSpc>
                        <a:spcBef>
                          <a:spcPts val="0"/>
                        </a:spcBef>
                        <a:spcAft>
                          <a:spcPts val="0"/>
                        </a:spcAft>
                      </a:pPr>
                      <a:r>
                        <a:rPr lang="en-US" sz="1400" kern="1200" dirty="0">
                          <a:effectLst/>
                        </a:rPr>
                        <a:t>(a single school)</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r h="1266211">
                <a:tc>
                  <a:txBody>
                    <a:bodyPr/>
                    <a:lstStyle/>
                    <a:p>
                      <a:pPr marL="0" marR="0">
                        <a:lnSpc>
                          <a:spcPct val="115000"/>
                        </a:lnSpc>
                        <a:spcBef>
                          <a:spcPts val="0"/>
                        </a:spcBef>
                        <a:spcAft>
                          <a:spcPts val="0"/>
                        </a:spcAft>
                      </a:pPr>
                      <a:r>
                        <a:rPr lang="en-US" sz="2000" kern="1200" dirty="0">
                          <a:effectLst/>
                        </a:rPr>
                        <a:t>Olympia Forest Consortium of Five Distinct LEAs</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r h="714087">
                <a:tc>
                  <a:txBody>
                    <a:bodyPr/>
                    <a:lstStyle/>
                    <a:p>
                      <a:pPr marL="0" marR="0">
                        <a:lnSpc>
                          <a:spcPct val="115000"/>
                        </a:lnSpc>
                        <a:spcBef>
                          <a:spcPts val="0"/>
                        </a:spcBef>
                        <a:spcAft>
                          <a:spcPts val="0"/>
                        </a:spcAft>
                      </a:pPr>
                      <a:r>
                        <a:rPr lang="en-US" sz="2000" kern="1200">
                          <a:effectLst/>
                        </a:rPr>
                        <a:t>Mary Smith</a:t>
                      </a:r>
                      <a:endParaRPr lang="en-US" sz="1100">
                        <a:effectLst/>
                      </a:endParaRPr>
                    </a:p>
                    <a:p>
                      <a:pPr marL="0" marR="0">
                        <a:lnSpc>
                          <a:spcPct val="115000"/>
                        </a:lnSpc>
                        <a:spcBef>
                          <a:spcPts val="0"/>
                        </a:spcBef>
                        <a:spcAft>
                          <a:spcPts val="0"/>
                        </a:spcAft>
                      </a:pPr>
                      <a:r>
                        <a:rPr lang="en-US" sz="1400" kern="1200">
                          <a:effectLst/>
                        </a:rPr>
                        <a:t>(a private citizen)</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r h="1266211">
                <a:tc>
                  <a:txBody>
                    <a:bodyPr/>
                    <a:lstStyle/>
                    <a:p>
                      <a:pPr marL="0" marR="0">
                        <a:lnSpc>
                          <a:spcPct val="115000"/>
                        </a:lnSpc>
                        <a:spcBef>
                          <a:spcPts val="0"/>
                        </a:spcBef>
                        <a:spcAft>
                          <a:spcPts val="0"/>
                        </a:spcAft>
                      </a:pPr>
                      <a:r>
                        <a:rPr lang="en-US" sz="2000" kern="1200">
                          <a:effectLst/>
                        </a:rPr>
                        <a:t>A State Office of Children and Family Services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bl>
          </a:graphicData>
        </a:graphic>
      </p:graphicFrame>
      <p:sp>
        <p:nvSpPr>
          <p:cNvPr id="4" name="Rectangle 1"/>
          <p:cNvSpPr>
            <a:spLocks noChangeArrowheads="1"/>
          </p:cNvSpPr>
          <p:nvPr/>
        </p:nvSpPr>
        <p:spPr bwMode="auto">
          <a:xfrm>
            <a:off x="1092200" y="1881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4427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WHO Can APPLY? </a:t>
            </a:r>
            <a:br>
              <a:rPr lang="en-US" dirty="0" smtClean="0"/>
            </a:br>
            <a:r>
              <a:rPr lang="en-US" dirty="0" smtClean="0"/>
              <a:t>(2-ANSWERS)</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11</a:t>
            </a:fld>
            <a:endParaRPr lang="en-US" dirty="0"/>
          </a:p>
        </p:txBody>
      </p:sp>
      <p:sp>
        <p:nvSpPr>
          <p:cNvPr id="7" name="Rectangle 1"/>
          <p:cNvSpPr>
            <a:spLocks noChangeArrowheads="1"/>
          </p:cNvSpPr>
          <p:nvPr/>
        </p:nvSpPr>
        <p:spPr bwMode="auto">
          <a:xfrm>
            <a:off x="1092200" y="2055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04119097"/>
              </p:ext>
            </p:extLst>
          </p:nvPr>
        </p:nvGraphicFramePr>
        <p:xfrm>
          <a:off x="685800" y="1600200"/>
          <a:ext cx="7620000" cy="4585141"/>
        </p:xfrm>
        <a:graphic>
          <a:graphicData uri="http://schemas.openxmlformats.org/drawingml/2006/table">
            <a:tbl>
              <a:tblPr firstRow="1" firstCol="1" bandRow="1">
                <a:tableStyleId>{5C22544A-7EE6-4342-B048-85BDC9FD1C3A}</a:tableStyleId>
              </a:tblPr>
              <a:tblGrid>
                <a:gridCol w="2939967"/>
                <a:gridCol w="1098633"/>
                <a:gridCol w="3581400"/>
              </a:tblGrid>
              <a:tr h="742171">
                <a:tc>
                  <a:txBody>
                    <a:bodyPr/>
                    <a:lstStyle/>
                    <a:p>
                      <a:pPr marL="0" marR="0" algn="ctr">
                        <a:lnSpc>
                          <a:spcPct val="115000"/>
                        </a:lnSpc>
                        <a:spcBef>
                          <a:spcPts val="0"/>
                        </a:spcBef>
                        <a:spcAft>
                          <a:spcPts val="0"/>
                        </a:spcAft>
                      </a:pPr>
                      <a:r>
                        <a:rPr lang="en-US" sz="1800" u="sng" kern="1200" dirty="0">
                          <a:effectLst/>
                        </a:rPr>
                        <a:t>Entity Type</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Yes/No/</a:t>
                      </a:r>
                      <a:endParaRPr lang="en-US" sz="1100">
                        <a:effectLst/>
                      </a:endParaRPr>
                    </a:p>
                    <a:p>
                      <a:pPr marL="0" marR="0" algn="ctr">
                        <a:lnSpc>
                          <a:spcPct val="115000"/>
                        </a:lnSpc>
                        <a:spcBef>
                          <a:spcPts val="0"/>
                        </a:spcBef>
                        <a:spcAft>
                          <a:spcPts val="0"/>
                        </a:spcAft>
                      </a:pPr>
                      <a:r>
                        <a:rPr lang="en-US" sz="1800" u="sng">
                          <a:effectLst/>
                        </a:rPr>
                        <a:t>Maybe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Comment</a:t>
                      </a:r>
                      <a:endParaRPr lang="en-US" sz="1100">
                        <a:effectLst/>
                        <a:latin typeface="Calibri"/>
                        <a:ea typeface="Calibri"/>
                        <a:cs typeface="Times New Roman"/>
                      </a:endParaRPr>
                    </a:p>
                  </a:txBody>
                  <a:tcPr marL="68580" marR="68580" marT="0" marB="0" anchor="ctr"/>
                </a:tc>
              </a:tr>
              <a:tr h="742171">
                <a:tc>
                  <a:txBody>
                    <a:bodyPr/>
                    <a:lstStyle/>
                    <a:p>
                      <a:pPr marL="0" marR="0">
                        <a:lnSpc>
                          <a:spcPct val="115000"/>
                        </a:lnSpc>
                        <a:spcBef>
                          <a:spcPts val="0"/>
                        </a:spcBef>
                        <a:spcAft>
                          <a:spcPts val="0"/>
                        </a:spcAft>
                      </a:pPr>
                      <a:r>
                        <a:rPr lang="en-US" sz="2000" kern="1200" dirty="0">
                          <a:effectLst/>
                        </a:rPr>
                        <a:t>Big Grey Apple School </a:t>
                      </a:r>
                      <a:endParaRPr lang="en-US" sz="1100" dirty="0">
                        <a:effectLst/>
                      </a:endParaRPr>
                    </a:p>
                    <a:p>
                      <a:pPr marL="0" marR="0">
                        <a:lnSpc>
                          <a:spcPct val="115000"/>
                        </a:lnSpc>
                        <a:spcBef>
                          <a:spcPts val="0"/>
                        </a:spcBef>
                        <a:spcAft>
                          <a:spcPts val="0"/>
                        </a:spcAft>
                      </a:pPr>
                      <a:r>
                        <a:rPr lang="en-US" sz="1400" kern="1200" dirty="0">
                          <a:effectLst/>
                        </a:rPr>
                        <a:t>(a single school)</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dirty="0">
                          <a:effectLst/>
                        </a:rPr>
                        <a:t>No</a:t>
                      </a:r>
                      <a:endParaRPr lang="en-US" sz="17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a:effectLst/>
                        </a:rPr>
                        <a:t>LEAs may apply, but not individual schools.</a:t>
                      </a:r>
                      <a:endParaRPr lang="en-US" sz="1700" b="1" dirty="0">
                        <a:effectLst/>
                        <a:latin typeface="Calibri"/>
                        <a:ea typeface="Calibri"/>
                        <a:cs typeface="Times New Roman"/>
                      </a:endParaRPr>
                    </a:p>
                  </a:txBody>
                  <a:tcPr marL="68580" marR="68580" marT="0" marB="0" anchor="ctr"/>
                </a:tc>
              </a:tr>
              <a:tr h="1209381">
                <a:tc>
                  <a:txBody>
                    <a:bodyPr/>
                    <a:lstStyle/>
                    <a:p>
                      <a:pPr marL="0" marR="0">
                        <a:lnSpc>
                          <a:spcPct val="115000"/>
                        </a:lnSpc>
                        <a:spcBef>
                          <a:spcPts val="0"/>
                        </a:spcBef>
                        <a:spcAft>
                          <a:spcPts val="0"/>
                        </a:spcAft>
                      </a:pPr>
                      <a:r>
                        <a:rPr lang="en-US" sz="2000" kern="1200">
                          <a:effectLst/>
                        </a:rPr>
                        <a:t>Olympia Forest Consortium of Five Distinct LEAs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a:effectLst/>
                        </a:rPr>
                        <a:t>Yes</a:t>
                      </a:r>
                      <a:endParaRPr lang="en-US" sz="17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smtClean="0">
                          <a:effectLst/>
                        </a:rPr>
                        <a:t>One LEA</a:t>
                      </a:r>
                      <a:r>
                        <a:rPr lang="en-US" sz="1700" b="1" baseline="0" dirty="0" smtClean="0">
                          <a:effectLst/>
                        </a:rPr>
                        <a:t> in the consortium will need to serve as the lead applicant.</a:t>
                      </a:r>
                      <a:r>
                        <a:rPr lang="en-US" sz="1700" b="1" dirty="0">
                          <a:effectLst/>
                        </a:rPr>
                        <a:t> </a:t>
                      </a:r>
                      <a:endParaRPr lang="en-US" sz="1700" b="1" dirty="0">
                        <a:effectLst/>
                        <a:latin typeface="Calibri"/>
                        <a:ea typeface="Calibri"/>
                        <a:cs typeface="Times New Roman"/>
                      </a:endParaRPr>
                    </a:p>
                  </a:txBody>
                  <a:tcPr marL="68580" marR="68580" marT="0" marB="0" anchor="ctr"/>
                </a:tc>
              </a:tr>
              <a:tr h="682037">
                <a:tc>
                  <a:txBody>
                    <a:bodyPr/>
                    <a:lstStyle/>
                    <a:p>
                      <a:pPr marL="0" marR="0">
                        <a:lnSpc>
                          <a:spcPct val="115000"/>
                        </a:lnSpc>
                        <a:spcBef>
                          <a:spcPts val="0"/>
                        </a:spcBef>
                        <a:spcAft>
                          <a:spcPts val="0"/>
                        </a:spcAft>
                      </a:pPr>
                      <a:r>
                        <a:rPr lang="en-US" sz="2000" kern="1200">
                          <a:effectLst/>
                        </a:rPr>
                        <a:t>Mary Smith</a:t>
                      </a:r>
                      <a:endParaRPr lang="en-US" sz="1100">
                        <a:effectLst/>
                      </a:endParaRPr>
                    </a:p>
                    <a:p>
                      <a:pPr marL="0" marR="0">
                        <a:lnSpc>
                          <a:spcPct val="115000"/>
                        </a:lnSpc>
                        <a:spcBef>
                          <a:spcPts val="0"/>
                        </a:spcBef>
                        <a:spcAft>
                          <a:spcPts val="0"/>
                        </a:spcAft>
                      </a:pPr>
                      <a:r>
                        <a:rPr lang="en-US" sz="1400" kern="1200">
                          <a:effectLst/>
                        </a:rPr>
                        <a:t>(a private citizen)</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a:effectLst/>
                        </a:rPr>
                        <a:t>No</a:t>
                      </a:r>
                      <a:endParaRPr lang="en-US" sz="17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smtClean="0">
                          <a:effectLst/>
                        </a:rPr>
                        <a:t>Individuals are not eligible</a:t>
                      </a:r>
                      <a:r>
                        <a:rPr lang="en-US" sz="1700" b="1" baseline="0" dirty="0" smtClean="0">
                          <a:effectLst/>
                        </a:rPr>
                        <a:t> entities.</a:t>
                      </a:r>
                      <a:r>
                        <a:rPr lang="en-US" sz="1700" b="1" dirty="0">
                          <a:effectLst/>
                        </a:rPr>
                        <a:t> </a:t>
                      </a:r>
                      <a:endParaRPr lang="en-US" sz="1700" b="1" dirty="0">
                        <a:effectLst/>
                        <a:latin typeface="Calibri"/>
                        <a:ea typeface="Calibri"/>
                        <a:cs typeface="Times New Roman"/>
                      </a:endParaRPr>
                    </a:p>
                  </a:txBody>
                  <a:tcPr marL="68580" marR="68580" marT="0" marB="0" anchor="ctr"/>
                </a:tc>
              </a:tr>
              <a:tr h="1209381">
                <a:tc>
                  <a:txBody>
                    <a:bodyPr/>
                    <a:lstStyle/>
                    <a:p>
                      <a:pPr marL="0" marR="0">
                        <a:lnSpc>
                          <a:spcPct val="115000"/>
                        </a:lnSpc>
                        <a:spcBef>
                          <a:spcPts val="0"/>
                        </a:spcBef>
                        <a:spcAft>
                          <a:spcPts val="0"/>
                        </a:spcAft>
                      </a:pPr>
                      <a:r>
                        <a:rPr lang="en-US" sz="2000" kern="1200">
                          <a:effectLst/>
                        </a:rPr>
                        <a:t>A State Office of Children and Family Services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a:effectLst/>
                        </a:rPr>
                        <a:t>No</a:t>
                      </a:r>
                      <a:endParaRPr lang="en-US" sz="17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a:effectLst/>
                        </a:rPr>
                        <a:t>SEAs may apply, but not other State agency offices. </a:t>
                      </a:r>
                      <a:endParaRPr lang="en-US" sz="1700" b="1" dirty="0">
                        <a:effectLst/>
                        <a:latin typeface="Calibri"/>
                        <a:ea typeface="Calibri"/>
                        <a:cs typeface="Times New Roman"/>
                      </a:endParaRPr>
                    </a:p>
                  </a:txBody>
                  <a:tcPr marL="68580" marR="68580" marT="0" marB="0" anchor="ctr"/>
                </a:tc>
              </a:tr>
            </a:tbl>
          </a:graphicData>
        </a:graphic>
      </p:graphicFrame>
      <p:sp>
        <p:nvSpPr>
          <p:cNvPr id="4" name="Rectangle 1"/>
          <p:cNvSpPr>
            <a:spLocks noChangeArrowheads="1"/>
          </p:cNvSpPr>
          <p:nvPr/>
        </p:nvSpPr>
        <p:spPr bwMode="auto">
          <a:xfrm>
            <a:off x="1092200" y="1881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126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Funds Reserved for Rural Applicants</a:t>
            </a:r>
          </a:p>
        </p:txBody>
      </p:sp>
      <p:sp>
        <p:nvSpPr>
          <p:cNvPr id="3" name="Content Placeholder 2"/>
          <p:cNvSpPr>
            <a:spLocks noGrp="1"/>
          </p:cNvSpPr>
          <p:nvPr>
            <p:ph idx="1"/>
          </p:nvPr>
        </p:nvSpPr>
        <p:spPr>
          <a:xfrm>
            <a:off x="457200" y="1417637"/>
            <a:ext cx="8229600" cy="4449763"/>
          </a:xfrm>
        </p:spPr>
        <p:txBody>
          <a:bodyPr/>
          <a:lstStyle/>
          <a:p>
            <a:pPr marL="685800" indent="-457200">
              <a:buFont typeface="Arial" panose="020B0604020202020204" pitchFamily="34" charset="0"/>
              <a:buChar char="•"/>
            </a:pPr>
            <a:r>
              <a:rPr lang="en-US" sz="3200" dirty="0"/>
              <a:t>25% of funds awarded under EIR will go to rural applicants that meet both of the required conditions (see next slide</a:t>
            </a:r>
            <a:r>
              <a:rPr lang="en-US" sz="3200" dirty="0" smtClean="0"/>
              <a:t>).</a:t>
            </a:r>
          </a:p>
          <a:p>
            <a:pPr marL="685800" indent="-457200">
              <a:buFont typeface="Arial" panose="020B0604020202020204" pitchFamily="34" charset="0"/>
              <a:buChar char="•"/>
            </a:pPr>
            <a:r>
              <a:rPr lang="en-US" sz="3200" dirty="0" smtClean="0"/>
              <a:t>Exception</a:t>
            </a:r>
            <a:r>
              <a:rPr lang="en-US" sz="3200" dirty="0"/>
              <a:t>: EIR will reduce the funds </a:t>
            </a:r>
            <a:r>
              <a:rPr lang="en-US" sz="3200" dirty="0" smtClean="0"/>
              <a:t>available </a:t>
            </a:r>
            <a:r>
              <a:rPr lang="en-US" sz="3200" dirty="0"/>
              <a:t>to rural applicants if </a:t>
            </a:r>
            <a:r>
              <a:rPr lang="en-US" sz="3200" dirty="0" smtClean="0"/>
              <a:t>the program </a:t>
            </a:r>
            <a:r>
              <a:rPr lang="en-US" sz="3200" dirty="0"/>
              <a:t>does not receive </a:t>
            </a:r>
            <a:r>
              <a:rPr lang="en-US" sz="3200" dirty="0" smtClean="0"/>
              <a:t>a sufficient </a:t>
            </a:r>
            <a:r>
              <a:rPr lang="en-US" sz="3200" dirty="0"/>
              <a:t>number of applications of sufficient quality.</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199800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Qualifies as Rural Applicant?</a:t>
            </a:r>
          </a:p>
        </p:txBody>
      </p:sp>
      <p:sp>
        <p:nvSpPr>
          <p:cNvPr id="3" name="Content Placeholder 2"/>
          <p:cNvSpPr>
            <a:spLocks noGrp="1"/>
          </p:cNvSpPr>
          <p:nvPr>
            <p:ph idx="1"/>
          </p:nvPr>
        </p:nvSpPr>
        <p:spPr>
          <a:xfrm>
            <a:off x="457200" y="1066800"/>
            <a:ext cx="8229600" cy="5426075"/>
          </a:xfrm>
        </p:spPr>
        <p:txBody>
          <a:bodyPr/>
          <a:lstStyle/>
          <a:p>
            <a:pPr marL="0" indent="0">
              <a:buNone/>
            </a:pPr>
            <a:r>
              <a:rPr lang="en-US" dirty="0"/>
              <a:t>To qualify as a rural applicant under the EIR program, an applicant must meet both of the following requirements: </a:t>
            </a:r>
          </a:p>
          <a:p>
            <a:pPr marL="0" indent="0">
              <a:buNone/>
            </a:pPr>
            <a:r>
              <a:rPr lang="en-US" dirty="0"/>
              <a:t>(a)  The applicant is--</a:t>
            </a:r>
          </a:p>
          <a:p>
            <a:pPr marL="400050" lvl="1" indent="0">
              <a:buNone/>
            </a:pPr>
            <a:r>
              <a:rPr lang="en-US" sz="2400" dirty="0"/>
              <a:t>(1)  An LEA with an urban-centric district locale code of 32, 33, 41, 42, or 43, as determined by the Secretary;</a:t>
            </a:r>
          </a:p>
          <a:p>
            <a:pPr marL="400050" lvl="1" indent="0">
              <a:buNone/>
            </a:pPr>
            <a:r>
              <a:rPr lang="en-US" sz="2400" dirty="0"/>
              <a:t>(2)  A consortium of such LEAs;</a:t>
            </a:r>
          </a:p>
          <a:p>
            <a:pPr marL="400050" lvl="1" indent="0">
              <a:buNone/>
            </a:pPr>
            <a:r>
              <a:rPr lang="en-US" sz="2400" dirty="0"/>
              <a:t>(3)  An educational service agency or a nonprofit organization in partnership with such an LEA; </a:t>
            </a:r>
            <a:r>
              <a:rPr lang="en-US" sz="2400" u="sng" dirty="0"/>
              <a:t>or</a:t>
            </a:r>
          </a:p>
          <a:p>
            <a:pPr marL="400050" lvl="1" indent="0">
              <a:buNone/>
            </a:pPr>
            <a:r>
              <a:rPr lang="en-US" sz="2400" dirty="0"/>
              <a:t>(4)  A grantee described in clause (1) or (2) in partnership with a State educational agency; </a:t>
            </a:r>
            <a:r>
              <a:rPr lang="en-US" sz="2400" u="sng" dirty="0"/>
              <a:t>and</a:t>
            </a:r>
            <a:r>
              <a:rPr lang="en-US" sz="2400" dirty="0"/>
              <a:t> </a:t>
            </a:r>
          </a:p>
          <a:p>
            <a:pPr marL="0" indent="0">
              <a:buNone/>
            </a:pPr>
            <a:r>
              <a:rPr lang="en-US" dirty="0"/>
              <a:t>(b)  A majority of the schools to be served by the program are designated with a locale code of 32, 33, 41, 42, or 43, or a combination of such codes, as determined by the Secretary.</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Tree>
    <p:extLst>
      <p:ext uri="{BB962C8B-B14F-4D97-AF65-F5344CB8AC3E}">
        <p14:creationId xmlns:p14="http://schemas.microsoft.com/office/powerpoint/2010/main" val="318686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Locale Codes</a:t>
            </a:r>
          </a:p>
        </p:txBody>
      </p:sp>
      <p:sp>
        <p:nvSpPr>
          <p:cNvPr id="3" name="Content Placeholder 2"/>
          <p:cNvSpPr>
            <a:spLocks noGrp="1"/>
          </p:cNvSpPr>
          <p:nvPr>
            <p:ph idx="1"/>
          </p:nvPr>
        </p:nvSpPr>
        <p:spPr>
          <a:xfrm>
            <a:off x="457200" y="838200"/>
            <a:ext cx="8229600" cy="4449763"/>
          </a:xfrm>
        </p:spPr>
        <p:txBody>
          <a:bodyPr/>
          <a:lstStyle/>
          <a:p>
            <a:pPr marL="228600" indent="0">
              <a:buNone/>
            </a:pPr>
            <a:r>
              <a:rPr lang="en-US" sz="2000" dirty="0" smtClean="0"/>
              <a:t>Locale codes are available on the National Center for Education Statistics (NCES) Search for Public School Districts website:</a:t>
            </a:r>
            <a:endParaRPr lang="en-US" sz="2000" dirty="0"/>
          </a:p>
          <a:p>
            <a:pPr marL="228600" indent="0">
              <a:buNone/>
            </a:pPr>
            <a:r>
              <a:rPr lang="en-US" sz="2000" dirty="0">
                <a:hlinkClick r:id="rId3"/>
              </a:rPr>
              <a:t>https://</a:t>
            </a:r>
            <a:r>
              <a:rPr lang="en-US" sz="2000" dirty="0" smtClean="0">
                <a:hlinkClick r:id="rId3"/>
              </a:rPr>
              <a:t>nces.ed.gov/ccd/districtsearch/index.asp</a:t>
            </a:r>
            <a:r>
              <a:rPr lang="en-US" sz="2000" dirty="0" smtClean="0"/>
              <a:t> </a:t>
            </a:r>
          </a:p>
          <a:p>
            <a:pPr marL="228600" indent="0">
              <a:buNone/>
            </a:pPr>
            <a:r>
              <a:rPr lang="en-US" sz="2000" dirty="0" smtClean="0"/>
              <a:t>Individual school locale codes are also available on an NCES website:</a:t>
            </a:r>
          </a:p>
          <a:p>
            <a:pPr marL="228600" indent="0">
              <a:buNone/>
            </a:pPr>
            <a:r>
              <a:rPr lang="en-US" sz="2000" u="sng" dirty="0">
                <a:hlinkClick r:id="rId4"/>
              </a:rPr>
              <a:t>https://nces.ed.gov/ccd/schoolsearch</a:t>
            </a:r>
            <a:r>
              <a:rPr lang="en-US" sz="2000" u="sng" dirty="0" smtClean="0">
                <a:hlinkClick r:id="rId4"/>
              </a:rPr>
              <a:t>/</a:t>
            </a:r>
            <a:r>
              <a:rPr lang="en-US" sz="2000" u="sng" dirty="0" smtClean="0"/>
              <a:t> </a:t>
            </a:r>
            <a:endParaRPr lang="en-US" sz="2000" dirty="0" smtClean="0"/>
          </a:p>
          <a:p>
            <a:pPr marL="228600" indent="0">
              <a:buNone/>
            </a:pPr>
            <a:endParaRPr lang="en-US" sz="1800" dirty="0"/>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14</a:t>
            </a:fld>
            <a:endParaRPr lang="en-US" dirty="0"/>
          </a:p>
        </p:txBody>
      </p:sp>
      <p:pic>
        <p:nvPicPr>
          <p:cNvPr id="1027" name="Picture 3" descr="Image of locale codes available on the National Center for Education Statistics. Search the public school districts website at https://nces.ed.gov/ccd/districtsearch/index.as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46" y="2590800"/>
            <a:ext cx="8895253"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0941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WHO Qualifies as RURAL? </a:t>
            </a:r>
            <a:br>
              <a:rPr lang="en-US" dirty="0" smtClean="0"/>
            </a:b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15</a:t>
            </a:fld>
            <a:endParaRPr lang="en-US" dirty="0"/>
          </a:p>
        </p:txBody>
      </p:sp>
      <p:sp>
        <p:nvSpPr>
          <p:cNvPr id="7" name="Rectangle 1"/>
          <p:cNvSpPr>
            <a:spLocks noChangeArrowheads="1"/>
          </p:cNvSpPr>
          <p:nvPr/>
        </p:nvSpPr>
        <p:spPr bwMode="auto">
          <a:xfrm>
            <a:off x="1092200" y="2055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55364616"/>
              </p:ext>
            </p:extLst>
          </p:nvPr>
        </p:nvGraphicFramePr>
        <p:xfrm>
          <a:off x="685800" y="990601"/>
          <a:ext cx="7620000" cy="4755018"/>
        </p:xfrm>
        <a:graphic>
          <a:graphicData uri="http://schemas.openxmlformats.org/drawingml/2006/table">
            <a:tbl>
              <a:tblPr firstRow="1" firstCol="1" bandRow="1">
                <a:tableStyleId>{5C22544A-7EE6-4342-B048-85BDC9FD1C3A}</a:tableStyleId>
              </a:tblPr>
              <a:tblGrid>
                <a:gridCol w="3429000"/>
                <a:gridCol w="1371600"/>
                <a:gridCol w="2819400"/>
              </a:tblGrid>
              <a:tr h="860364">
                <a:tc>
                  <a:txBody>
                    <a:bodyPr/>
                    <a:lstStyle/>
                    <a:p>
                      <a:pPr marL="0" marR="0" algn="ctr">
                        <a:lnSpc>
                          <a:spcPct val="115000"/>
                        </a:lnSpc>
                        <a:spcBef>
                          <a:spcPts val="0"/>
                        </a:spcBef>
                        <a:spcAft>
                          <a:spcPts val="0"/>
                        </a:spcAft>
                      </a:pPr>
                      <a:r>
                        <a:rPr lang="en-US" sz="1800" u="sng" kern="1200" dirty="0">
                          <a:effectLst/>
                          <a:latin typeface="+mn-lt"/>
                        </a:rPr>
                        <a:t>Entity Type</a:t>
                      </a: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latin typeface="+mn-lt"/>
                        </a:rPr>
                        <a:t>Yes/No/</a:t>
                      </a:r>
                      <a:endParaRPr lang="en-US" sz="1100">
                        <a:effectLst/>
                        <a:latin typeface="+mn-lt"/>
                      </a:endParaRPr>
                    </a:p>
                    <a:p>
                      <a:pPr marL="0" marR="0" algn="ctr">
                        <a:lnSpc>
                          <a:spcPct val="115000"/>
                        </a:lnSpc>
                        <a:spcBef>
                          <a:spcPts val="0"/>
                        </a:spcBef>
                        <a:spcAft>
                          <a:spcPts val="0"/>
                        </a:spcAft>
                      </a:pPr>
                      <a:r>
                        <a:rPr lang="en-US" sz="1800" u="sng">
                          <a:effectLst/>
                          <a:latin typeface="+mn-lt"/>
                        </a:rPr>
                        <a:t>Maybe</a:t>
                      </a:r>
                      <a:endParaRPr lang="en-US" sz="110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latin typeface="+mn-lt"/>
                        </a:rPr>
                        <a:t>Comment</a:t>
                      </a:r>
                      <a:endParaRPr lang="en-US" sz="1100">
                        <a:effectLst/>
                        <a:latin typeface="+mn-lt"/>
                        <a:ea typeface="Calibri"/>
                        <a:cs typeface="Times New Roman"/>
                      </a:endParaRPr>
                    </a:p>
                  </a:txBody>
                  <a:tcPr marL="68580" marR="68580" marT="0" marB="0" anchor="ctr"/>
                </a:tc>
              </a:tr>
              <a:tr h="1959035">
                <a:tc>
                  <a:txBody>
                    <a:bodyPr/>
                    <a:lstStyle/>
                    <a:p>
                      <a:pPr marL="0" marR="0">
                        <a:lnSpc>
                          <a:spcPct val="115000"/>
                        </a:lnSpc>
                        <a:spcBef>
                          <a:spcPts val="0"/>
                        </a:spcBef>
                        <a:spcAft>
                          <a:spcPts val="0"/>
                        </a:spcAft>
                      </a:pPr>
                      <a:r>
                        <a:rPr lang="en-US" sz="1800" dirty="0" smtClean="0">
                          <a:effectLst/>
                          <a:latin typeface="+mn-lt"/>
                          <a:ea typeface="Calibri"/>
                          <a:cs typeface="Times New Roman"/>
                        </a:rPr>
                        <a:t>A  State Educational Agency applying </a:t>
                      </a:r>
                      <a:r>
                        <a:rPr lang="en-US" sz="1800" baseline="0" dirty="0" smtClean="0">
                          <a:effectLst/>
                          <a:latin typeface="+mn-lt"/>
                          <a:ea typeface="Calibri"/>
                          <a:cs typeface="Times New Roman"/>
                        </a:rPr>
                        <a:t> by itself with a program that will be implemented in  5 rural schools (all of which come from districts that have local codes of </a:t>
                      </a:r>
                      <a:r>
                        <a:rPr lang="en-US" sz="1800" dirty="0" smtClean="0">
                          <a:latin typeface="+mn-lt"/>
                        </a:rPr>
                        <a:t>32, 33, 41, 42, or 43)</a:t>
                      </a:r>
                      <a:endParaRPr lang="en-US" sz="1800" dirty="0">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600" b="1"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600" b="1" dirty="0">
                        <a:effectLst/>
                        <a:latin typeface="+mn-lt"/>
                        <a:ea typeface="Calibri"/>
                        <a:cs typeface="Times New Roman"/>
                      </a:endParaRPr>
                    </a:p>
                  </a:txBody>
                  <a:tcPr marL="68580" marR="68580" marT="0" marB="0" anchor="ctr"/>
                </a:tc>
              </a:tr>
              <a:tr h="1935619">
                <a:tc>
                  <a:txBody>
                    <a:bodyPr/>
                    <a:lstStyle/>
                    <a:p>
                      <a:pPr marL="0" marR="0">
                        <a:lnSpc>
                          <a:spcPct val="115000"/>
                        </a:lnSpc>
                        <a:spcBef>
                          <a:spcPts val="0"/>
                        </a:spcBef>
                        <a:spcAft>
                          <a:spcPts val="0"/>
                        </a:spcAft>
                      </a:pPr>
                      <a:r>
                        <a:rPr lang="en-US" sz="1800" b="1" kern="1200" dirty="0" smtClean="0">
                          <a:solidFill>
                            <a:schemeClr val="lt1"/>
                          </a:solidFill>
                          <a:effectLst/>
                          <a:latin typeface="+mn-lt"/>
                          <a:ea typeface="Calibri"/>
                          <a:cs typeface="Times New Roman"/>
                        </a:rPr>
                        <a:t>A Nonprofit organization</a:t>
                      </a:r>
                      <a:r>
                        <a:rPr lang="en-US" sz="1800" b="1" kern="1200" baseline="0" dirty="0" smtClean="0">
                          <a:solidFill>
                            <a:schemeClr val="lt1"/>
                          </a:solidFill>
                          <a:effectLst/>
                          <a:latin typeface="+mn-lt"/>
                          <a:ea typeface="Calibri"/>
                          <a:cs typeface="Times New Roman"/>
                        </a:rPr>
                        <a:t> </a:t>
                      </a:r>
                      <a:r>
                        <a:rPr lang="en-US" sz="1800" b="1" kern="1200" dirty="0" smtClean="0">
                          <a:solidFill>
                            <a:schemeClr val="lt1"/>
                          </a:solidFill>
                          <a:effectLst/>
                          <a:latin typeface="+mn-lt"/>
                          <a:ea typeface="Calibri"/>
                          <a:cs typeface="Times New Roman"/>
                        </a:rPr>
                        <a:t>partnering with an LEA with a local code of 32 that</a:t>
                      </a:r>
                      <a:r>
                        <a:rPr lang="en-US" sz="1800" b="1" kern="1200" baseline="0" dirty="0" smtClean="0">
                          <a:solidFill>
                            <a:schemeClr val="lt1"/>
                          </a:solidFill>
                          <a:effectLst/>
                          <a:latin typeface="+mn-lt"/>
                          <a:ea typeface="Calibri"/>
                          <a:cs typeface="Times New Roman"/>
                        </a:rPr>
                        <a:t> will be serving nearly half rural schools (with appropriate locale codes) and the rest urban ones.</a:t>
                      </a:r>
                      <a:endParaRPr lang="en-US" sz="1800" b="1" kern="1200" dirty="0">
                        <a:solidFill>
                          <a:schemeClr val="lt1"/>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600" b="1"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b="1" dirty="0">
                          <a:effectLst/>
                          <a:latin typeface="+mn-lt"/>
                        </a:rPr>
                        <a:t> </a:t>
                      </a:r>
                      <a:endParaRPr lang="en-US" sz="1600" b="1" dirty="0">
                        <a:effectLst/>
                        <a:latin typeface="+mn-lt"/>
                        <a:ea typeface="Calibri"/>
                        <a:cs typeface="Times New Roman"/>
                      </a:endParaRPr>
                    </a:p>
                  </a:txBody>
                  <a:tcPr marL="68580" marR="68580" marT="0" marB="0" anchor="ctr"/>
                </a:tc>
              </a:tr>
            </a:tbl>
          </a:graphicData>
        </a:graphic>
      </p:graphicFrame>
      <p:sp>
        <p:nvSpPr>
          <p:cNvPr id="4" name="Rectangle 1"/>
          <p:cNvSpPr>
            <a:spLocks noChangeArrowheads="1"/>
          </p:cNvSpPr>
          <p:nvPr/>
        </p:nvSpPr>
        <p:spPr bwMode="auto">
          <a:xfrm>
            <a:off x="1092200" y="1881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5608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WHO Qualifies as RURAL? </a:t>
            </a:r>
            <a:br>
              <a:rPr lang="en-US" dirty="0" smtClean="0"/>
            </a:b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16</a:t>
            </a:fld>
            <a:endParaRPr lang="en-US" dirty="0"/>
          </a:p>
        </p:txBody>
      </p:sp>
      <p:sp>
        <p:nvSpPr>
          <p:cNvPr id="7" name="Rectangle 1"/>
          <p:cNvSpPr>
            <a:spLocks noChangeArrowheads="1"/>
          </p:cNvSpPr>
          <p:nvPr/>
        </p:nvSpPr>
        <p:spPr bwMode="auto">
          <a:xfrm>
            <a:off x="1092200" y="2055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49655988"/>
              </p:ext>
            </p:extLst>
          </p:nvPr>
        </p:nvGraphicFramePr>
        <p:xfrm>
          <a:off x="685800" y="990601"/>
          <a:ext cx="7924800" cy="4951475"/>
        </p:xfrm>
        <a:graphic>
          <a:graphicData uri="http://schemas.openxmlformats.org/drawingml/2006/table">
            <a:tbl>
              <a:tblPr firstRow="1" firstCol="1" bandRow="1">
                <a:tableStyleId>{5C22544A-7EE6-4342-B048-85BDC9FD1C3A}</a:tableStyleId>
              </a:tblPr>
              <a:tblGrid>
                <a:gridCol w="3057566"/>
                <a:gridCol w="1445276"/>
                <a:gridCol w="3421958"/>
              </a:tblGrid>
              <a:tr h="783444">
                <a:tc>
                  <a:txBody>
                    <a:bodyPr/>
                    <a:lstStyle/>
                    <a:p>
                      <a:pPr marL="0" marR="0" algn="ctr">
                        <a:lnSpc>
                          <a:spcPct val="115000"/>
                        </a:lnSpc>
                        <a:spcBef>
                          <a:spcPts val="0"/>
                        </a:spcBef>
                        <a:spcAft>
                          <a:spcPts val="0"/>
                        </a:spcAft>
                      </a:pPr>
                      <a:r>
                        <a:rPr lang="en-US" sz="1800" u="sng" kern="1200" dirty="0">
                          <a:effectLst/>
                          <a:latin typeface="+mn-lt"/>
                        </a:rPr>
                        <a:t>Entity Type</a:t>
                      </a: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dirty="0">
                          <a:effectLst/>
                          <a:latin typeface="+mn-lt"/>
                        </a:rPr>
                        <a:t>Yes/No/</a:t>
                      </a:r>
                      <a:endParaRPr lang="en-US" sz="1100" dirty="0">
                        <a:effectLst/>
                        <a:latin typeface="+mn-lt"/>
                      </a:endParaRPr>
                    </a:p>
                    <a:p>
                      <a:pPr marL="0" marR="0" algn="ctr">
                        <a:lnSpc>
                          <a:spcPct val="115000"/>
                        </a:lnSpc>
                        <a:spcBef>
                          <a:spcPts val="0"/>
                        </a:spcBef>
                        <a:spcAft>
                          <a:spcPts val="0"/>
                        </a:spcAft>
                      </a:pPr>
                      <a:r>
                        <a:rPr lang="en-US" sz="1800" u="sng" dirty="0">
                          <a:effectLst/>
                          <a:latin typeface="+mn-lt"/>
                        </a:rPr>
                        <a:t>Maybe</a:t>
                      </a:r>
                      <a:endParaRPr lang="en-US" sz="1100"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latin typeface="+mn-lt"/>
                        </a:rPr>
                        <a:t>Comment</a:t>
                      </a:r>
                      <a:endParaRPr lang="en-US" sz="1100">
                        <a:effectLst/>
                        <a:latin typeface="+mn-lt"/>
                        <a:ea typeface="Calibri"/>
                        <a:cs typeface="Times New Roman"/>
                      </a:endParaRPr>
                    </a:p>
                  </a:txBody>
                  <a:tcPr marL="68580" marR="68580" marT="0" marB="0" anchor="ctr"/>
                </a:tc>
              </a:tr>
              <a:tr h="1959755">
                <a:tc>
                  <a:txBody>
                    <a:bodyPr/>
                    <a:lstStyle/>
                    <a:p>
                      <a:pPr marL="0" marR="0">
                        <a:lnSpc>
                          <a:spcPct val="115000"/>
                        </a:lnSpc>
                        <a:spcBef>
                          <a:spcPts val="0"/>
                        </a:spcBef>
                        <a:spcAft>
                          <a:spcPts val="0"/>
                        </a:spcAft>
                      </a:pPr>
                      <a:r>
                        <a:rPr lang="en-US" sz="1800" dirty="0" smtClean="0">
                          <a:effectLst/>
                          <a:latin typeface="+mn-lt"/>
                          <a:ea typeface="Calibri"/>
                          <a:cs typeface="Times New Roman"/>
                        </a:rPr>
                        <a:t>A  State Agency applying </a:t>
                      </a:r>
                      <a:r>
                        <a:rPr lang="en-US" sz="1800" baseline="0" dirty="0" smtClean="0">
                          <a:effectLst/>
                          <a:latin typeface="+mn-lt"/>
                          <a:ea typeface="Calibri"/>
                          <a:cs typeface="Times New Roman"/>
                        </a:rPr>
                        <a:t> by itself with a program that will be implemented in  5 rural schools (all of which come from districts that have local codes of </a:t>
                      </a:r>
                      <a:r>
                        <a:rPr lang="en-US" sz="1800" dirty="0" smtClean="0">
                          <a:latin typeface="+mn-lt"/>
                        </a:rPr>
                        <a:t>32, 33, 41, 42, or 43</a:t>
                      </a:r>
                      <a:endParaRPr lang="en-US" sz="1800" dirty="0">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smtClean="0">
                          <a:effectLst/>
                          <a:latin typeface="+mn-lt"/>
                          <a:ea typeface="Calibri"/>
                          <a:cs typeface="Times New Roman"/>
                        </a:rPr>
                        <a:t>No</a:t>
                      </a:r>
                      <a:endParaRPr lang="en-US" sz="1600" b="1"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smtClean="0">
                          <a:effectLst/>
                          <a:latin typeface="+mn-lt"/>
                          <a:ea typeface="Calibri"/>
                          <a:cs typeface="Times New Roman"/>
                        </a:rPr>
                        <a:t>A State educational</a:t>
                      </a:r>
                      <a:r>
                        <a:rPr lang="en-US" sz="1800" b="1" baseline="0" dirty="0" smtClean="0">
                          <a:effectLst/>
                          <a:latin typeface="+mn-lt"/>
                          <a:ea typeface="Calibri"/>
                          <a:cs typeface="Times New Roman"/>
                        </a:rPr>
                        <a:t> </a:t>
                      </a:r>
                      <a:r>
                        <a:rPr lang="en-US" sz="1800" b="1" dirty="0" smtClean="0">
                          <a:effectLst/>
                          <a:latin typeface="+mn-lt"/>
                          <a:ea typeface="Calibri"/>
                          <a:cs typeface="Times New Roman"/>
                        </a:rPr>
                        <a:t>agency</a:t>
                      </a:r>
                      <a:r>
                        <a:rPr lang="en-US" sz="1800" kern="1200" dirty="0" smtClean="0">
                          <a:solidFill>
                            <a:schemeClr val="dk1"/>
                          </a:solidFill>
                          <a:effectLst/>
                          <a:latin typeface="+mn-lt"/>
                          <a:ea typeface="+mn-ea"/>
                          <a:cs typeface="+mn-cs"/>
                        </a:rPr>
                        <a:t>, unless it is the sole educational agency in a State for all public schools, </a:t>
                      </a:r>
                      <a:r>
                        <a:rPr lang="en-US" sz="1800" b="1" dirty="0" smtClean="0">
                          <a:effectLst/>
                          <a:latin typeface="+mn-lt"/>
                          <a:ea typeface="Calibri"/>
                          <a:cs typeface="Times New Roman"/>
                        </a:rPr>
                        <a:t>does not fulfill part (a)  of the rural applicant requirement.</a:t>
                      </a:r>
                      <a:endParaRPr lang="en-US" sz="1800" b="1" dirty="0">
                        <a:effectLst/>
                        <a:latin typeface="+mn-lt"/>
                        <a:ea typeface="Calibri"/>
                        <a:cs typeface="Times New Roman"/>
                      </a:endParaRPr>
                    </a:p>
                  </a:txBody>
                  <a:tcPr marL="68580" marR="68580" marT="0" marB="0" anchor="ctr"/>
                </a:tc>
              </a:tr>
              <a:tr h="2010848">
                <a:tc>
                  <a:txBody>
                    <a:bodyPr/>
                    <a:lstStyle/>
                    <a:p>
                      <a:pPr marL="0" marR="0">
                        <a:lnSpc>
                          <a:spcPct val="115000"/>
                        </a:lnSpc>
                        <a:spcBef>
                          <a:spcPts val="0"/>
                        </a:spcBef>
                        <a:spcAft>
                          <a:spcPts val="0"/>
                        </a:spcAft>
                      </a:pPr>
                      <a:r>
                        <a:rPr lang="en-US" sz="1800" b="1" kern="1200" dirty="0" smtClean="0">
                          <a:solidFill>
                            <a:schemeClr val="lt1"/>
                          </a:solidFill>
                          <a:effectLst/>
                          <a:latin typeface="+mn-lt"/>
                          <a:ea typeface="Calibri"/>
                          <a:cs typeface="Times New Roman"/>
                        </a:rPr>
                        <a:t>A Nonprofit organization partnering with an LEA with a local code of 32 that</a:t>
                      </a:r>
                      <a:r>
                        <a:rPr lang="en-US" sz="1800" b="1" kern="1200" baseline="0" dirty="0" smtClean="0">
                          <a:solidFill>
                            <a:schemeClr val="lt1"/>
                          </a:solidFill>
                          <a:effectLst/>
                          <a:latin typeface="+mn-lt"/>
                          <a:ea typeface="Calibri"/>
                          <a:cs typeface="Times New Roman"/>
                        </a:rPr>
                        <a:t> will be serving nearly half rural schools (with appropriate locale codes) and the rest urban ones.</a:t>
                      </a:r>
                      <a:endParaRPr lang="en-US" sz="1800" b="1" kern="1200" dirty="0">
                        <a:solidFill>
                          <a:schemeClr val="lt1"/>
                        </a:solidFill>
                        <a:effectLst/>
                        <a:latin typeface="+mn-lt"/>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smtClean="0">
                          <a:effectLst/>
                          <a:latin typeface="+mn-lt"/>
                          <a:ea typeface="Calibri"/>
                          <a:cs typeface="Times New Roman"/>
                        </a:rPr>
                        <a:t>No</a:t>
                      </a:r>
                      <a:endParaRPr lang="en-US" sz="1600" b="1" dirty="0">
                        <a:effectLst/>
                        <a:latin typeface="+mn-lt"/>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b="1" dirty="0" smtClean="0">
                          <a:effectLst/>
                          <a:latin typeface="+mn-lt"/>
                        </a:rPr>
                        <a:t>The majority of schools served must </a:t>
                      </a:r>
                      <a:r>
                        <a:rPr lang="en-US" sz="1800" b="1" baseline="0" dirty="0" smtClean="0">
                          <a:effectLst/>
                          <a:latin typeface="+mn-lt"/>
                        </a:rPr>
                        <a:t>be schools with a local code of 32, 33, 41, 42, or 43. “Nearly half” is not a majority and doesn’t fulfill part (b)</a:t>
                      </a:r>
                      <a:r>
                        <a:rPr lang="en-US" sz="1800" b="1" dirty="0">
                          <a:effectLst/>
                          <a:latin typeface="+mn-lt"/>
                        </a:rPr>
                        <a:t> </a:t>
                      </a:r>
                      <a:r>
                        <a:rPr lang="en-US" sz="1800" b="1" dirty="0" smtClean="0">
                          <a:effectLst/>
                          <a:latin typeface="+mn-lt"/>
                        </a:rPr>
                        <a:t>.</a:t>
                      </a:r>
                      <a:endParaRPr lang="en-US" sz="1800" b="1" dirty="0">
                        <a:effectLst/>
                        <a:latin typeface="+mn-lt"/>
                        <a:ea typeface="Calibri"/>
                        <a:cs typeface="Times New Roman"/>
                      </a:endParaRPr>
                    </a:p>
                  </a:txBody>
                  <a:tcPr marL="68580" marR="68580" marT="0" marB="0" anchor="ctr"/>
                </a:tc>
              </a:tr>
            </a:tbl>
          </a:graphicData>
        </a:graphic>
      </p:graphicFrame>
      <p:sp>
        <p:nvSpPr>
          <p:cNvPr id="4" name="Rectangle 1"/>
          <p:cNvSpPr>
            <a:spLocks noChangeArrowheads="1"/>
          </p:cNvSpPr>
          <p:nvPr/>
        </p:nvSpPr>
        <p:spPr bwMode="auto">
          <a:xfrm>
            <a:off x="1092200" y="1881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591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ELIGIBLITY - Conclusion</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1321243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Eligible to Apply?</a:t>
            </a:r>
          </a:p>
        </p:txBody>
      </p:sp>
      <p:sp>
        <p:nvSpPr>
          <p:cNvPr id="3" name="Content Placeholder 2"/>
          <p:cNvSpPr>
            <a:spLocks noGrp="1"/>
          </p:cNvSpPr>
          <p:nvPr>
            <p:ph idx="1"/>
          </p:nvPr>
        </p:nvSpPr>
        <p:spPr>
          <a:xfrm>
            <a:off x="457200" y="914400"/>
            <a:ext cx="8229600" cy="4449763"/>
          </a:xfrm>
        </p:spPr>
        <p:txBody>
          <a:bodyPr/>
          <a:lstStyle/>
          <a:p>
            <a:pPr marL="0" indent="0">
              <a:buNone/>
            </a:pPr>
            <a:r>
              <a:rPr lang="en-US" sz="2200" dirty="0">
                <a:solidFill>
                  <a:schemeClr val="tx1"/>
                </a:solidFill>
              </a:rPr>
              <a:t>Eligible Applicants:  </a:t>
            </a:r>
            <a:endParaRPr lang="en-US" sz="2200" dirty="0" smtClean="0">
              <a:solidFill>
                <a:schemeClr val="tx1"/>
              </a:solidFill>
            </a:endParaRPr>
          </a:p>
          <a:p>
            <a:pPr marL="0" indent="0">
              <a:buNone/>
            </a:pPr>
            <a:r>
              <a:rPr lang="en-US" sz="2200" dirty="0" smtClean="0">
                <a:solidFill>
                  <a:schemeClr val="tx1"/>
                </a:solidFill>
              </a:rPr>
              <a:t>(</a:t>
            </a:r>
            <a:r>
              <a:rPr lang="en-US" sz="2200" dirty="0">
                <a:solidFill>
                  <a:schemeClr val="tx1"/>
                </a:solidFill>
              </a:rPr>
              <a:t>a)  </a:t>
            </a:r>
            <a:r>
              <a:rPr lang="en-US" sz="2200" dirty="0" smtClean="0">
                <a:solidFill>
                  <a:schemeClr val="tx1"/>
                </a:solidFill>
              </a:rPr>
              <a:t>A local educational agency (LEA);</a:t>
            </a:r>
            <a:endParaRPr lang="en-US" sz="2200" dirty="0">
              <a:solidFill>
                <a:schemeClr val="tx1"/>
              </a:solidFill>
            </a:endParaRPr>
          </a:p>
          <a:p>
            <a:pPr marL="0" indent="0">
              <a:buNone/>
            </a:pPr>
            <a:r>
              <a:rPr lang="en-US" sz="2200" dirty="0">
                <a:solidFill>
                  <a:schemeClr val="tx1"/>
                </a:solidFill>
              </a:rPr>
              <a:t>(b)  A State educational </a:t>
            </a:r>
            <a:r>
              <a:rPr lang="en-US" sz="2200" dirty="0" smtClean="0">
                <a:solidFill>
                  <a:schemeClr val="tx1"/>
                </a:solidFill>
              </a:rPr>
              <a:t>agency (SEA);</a:t>
            </a:r>
            <a:endParaRPr lang="en-US" sz="2200" dirty="0">
              <a:solidFill>
                <a:schemeClr val="tx1"/>
              </a:solidFill>
            </a:endParaRPr>
          </a:p>
          <a:p>
            <a:pPr marL="0" indent="0">
              <a:buNone/>
            </a:pPr>
            <a:r>
              <a:rPr lang="en-US" sz="2200" dirty="0">
                <a:solidFill>
                  <a:schemeClr val="tx1"/>
                </a:solidFill>
              </a:rPr>
              <a:t>(c)  The Bureau of Indian </a:t>
            </a:r>
            <a:r>
              <a:rPr lang="en-US" sz="2200" dirty="0" smtClean="0">
                <a:solidFill>
                  <a:schemeClr val="tx1"/>
                </a:solidFill>
              </a:rPr>
              <a:t>Education (BIE);</a:t>
            </a:r>
            <a:endParaRPr lang="en-US" sz="2200" dirty="0">
              <a:solidFill>
                <a:schemeClr val="tx1"/>
              </a:solidFill>
            </a:endParaRPr>
          </a:p>
          <a:p>
            <a:pPr marL="0" indent="0">
              <a:buNone/>
            </a:pPr>
            <a:r>
              <a:rPr lang="en-US" sz="2200" dirty="0">
                <a:solidFill>
                  <a:schemeClr val="tx1"/>
                </a:solidFill>
              </a:rPr>
              <a:t>(d)  A consortium of </a:t>
            </a:r>
            <a:r>
              <a:rPr lang="en-US" sz="2200" dirty="0" smtClean="0">
                <a:solidFill>
                  <a:schemeClr val="tx1"/>
                </a:solidFill>
              </a:rPr>
              <a:t>SEAs </a:t>
            </a:r>
            <a:r>
              <a:rPr lang="en-US" sz="2200" dirty="0">
                <a:solidFill>
                  <a:schemeClr val="tx1"/>
                </a:solidFill>
              </a:rPr>
              <a:t>or LEAs; </a:t>
            </a:r>
          </a:p>
          <a:p>
            <a:pPr marL="0" indent="0">
              <a:buNone/>
            </a:pPr>
            <a:r>
              <a:rPr lang="en-US" sz="2200" dirty="0">
                <a:solidFill>
                  <a:schemeClr val="tx1"/>
                </a:solidFill>
              </a:rPr>
              <a:t>(e)  A nonprofit organization; and</a:t>
            </a:r>
          </a:p>
          <a:p>
            <a:pPr marL="0" indent="0">
              <a:buNone/>
            </a:pPr>
            <a:r>
              <a:rPr lang="en-US" sz="2200" dirty="0">
                <a:solidFill>
                  <a:schemeClr val="tx1"/>
                </a:solidFill>
              </a:rPr>
              <a:t>(f)  </a:t>
            </a:r>
            <a:r>
              <a:rPr lang="en-US" sz="2200" dirty="0" smtClean="0">
                <a:solidFill>
                  <a:schemeClr val="tx1"/>
                </a:solidFill>
              </a:rPr>
              <a:t>An SEA, </a:t>
            </a:r>
            <a:r>
              <a:rPr lang="en-US" sz="2200" dirty="0">
                <a:solidFill>
                  <a:schemeClr val="tx1"/>
                </a:solidFill>
              </a:rPr>
              <a:t>an LEA, a consortium described </a:t>
            </a:r>
            <a:r>
              <a:rPr lang="en-US" sz="2200" dirty="0" smtClean="0">
                <a:solidFill>
                  <a:schemeClr val="tx1"/>
                </a:solidFill>
              </a:rPr>
              <a:t>in (d), or </a:t>
            </a:r>
            <a:r>
              <a:rPr lang="en-US" sz="2200" dirty="0">
                <a:solidFill>
                  <a:schemeClr val="tx1"/>
                </a:solidFill>
              </a:rPr>
              <a:t>the </a:t>
            </a:r>
            <a:r>
              <a:rPr lang="en-US" sz="2200" dirty="0" smtClean="0">
                <a:solidFill>
                  <a:schemeClr val="tx1"/>
                </a:solidFill>
              </a:rPr>
              <a:t>BIE, </a:t>
            </a:r>
            <a:r>
              <a:rPr lang="en-US" sz="2200" dirty="0">
                <a:solidFill>
                  <a:schemeClr val="tx1"/>
                </a:solidFill>
              </a:rPr>
              <a:t>in partnership with--</a:t>
            </a:r>
          </a:p>
          <a:p>
            <a:pPr marL="400050" lvl="1" indent="0">
              <a:buNone/>
            </a:pPr>
            <a:r>
              <a:rPr lang="en-US" sz="2200" dirty="0">
                <a:solidFill>
                  <a:schemeClr val="tx1"/>
                </a:solidFill>
              </a:rPr>
              <a:t>(1)  A nonprofit </a:t>
            </a:r>
            <a:r>
              <a:rPr lang="en-US" sz="2200" dirty="0" smtClean="0">
                <a:solidFill>
                  <a:schemeClr val="tx1"/>
                </a:solidFill>
              </a:rPr>
              <a:t>organization</a:t>
            </a:r>
            <a:r>
              <a:rPr lang="en-US" sz="2200" dirty="0">
                <a:solidFill>
                  <a:schemeClr val="tx1"/>
                </a:solidFill>
              </a:rPr>
              <a:t>;</a:t>
            </a:r>
          </a:p>
          <a:p>
            <a:pPr marL="400050" lvl="1" indent="0">
              <a:buNone/>
            </a:pPr>
            <a:r>
              <a:rPr lang="en-US" sz="2200" dirty="0">
                <a:solidFill>
                  <a:schemeClr val="tx1"/>
                </a:solidFill>
              </a:rPr>
              <a:t>(2)  A business;</a:t>
            </a:r>
          </a:p>
          <a:p>
            <a:pPr marL="400050" lvl="1" indent="0">
              <a:buNone/>
            </a:pPr>
            <a:r>
              <a:rPr lang="en-US" sz="2200" dirty="0">
                <a:solidFill>
                  <a:schemeClr val="tx1"/>
                </a:solidFill>
              </a:rPr>
              <a:t>(3)  An educational service agency; or</a:t>
            </a:r>
          </a:p>
          <a:p>
            <a:pPr marL="857250" lvl="1" indent="-457200">
              <a:buClrTx/>
              <a:buAutoNum type="arabicParenBoth" startAt="4"/>
            </a:pPr>
            <a:r>
              <a:rPr lang="en-US" sz="2200" dirty="0" smtClean="0">
                <a:solidFill>
                  <a:schemeClr val="tx1"/>
                </a:solidFill>
              </a:rPr>
              <a:t>An </a:t>
            </a:r>
            <a:r>
              <a:rPr lang="en-US" sz="2200" dirty="0">
                <a:solidFill>
                  <a:schemeClr val="tx1"/>
                </a:solidFill>
              </a:rPr>
              <a:t>institution of higher </a:t>
            </a:r>
            <a:r>
              <a:rPr lang="en-US" sz="2200" dirty="0" smtClean="0">
                <a:solidFill>
                  <a:schemeClr val="tx1"/>
                </a:solidFill>
              </a:rPr>
              <a:t>education.</a:t>
            </a:r>
          </a:p>
          <a:p>
            <a:pPr marL="0" lvl="1" indent="0">
              <a:buClrTx/>
              <a:buNone/>
            </a:pPr>
            <a:r>
              <a:rPr lang="en-US" sz="2200" dirty="0" smtClean="0">
                <a:solidFill>
                  <a:schemeClr val="tx1"/>
                </a:solidFill>
              </a:rPr>
              <a:t>Note</a:t>
            </a:r>
            <a:r>
              <a:rPr lang="en-US" sz="2200" dirty="0">
                <a:solidFill>
                  <a:schemeClr val="tx1"/>
                </a:solidFill>
              </a:rPr>
              <a:t>:  An LEA includes a public charter school that operates as an LEA. </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spTree>
    <p:extLst>
      <p:ext uri="{BB962C8B-B14F-4D97-AF65-F5344CB8AC3E}">
        <p14:creationId xmlns:p14="http://schemas.microsoft.com/office/powerpoint/2010/main" val="170194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563562"/>
          </a:xfrm>
        </p:spPr>
        <p:txBody>
          <a:bodyPr/>
          <a:lstStyle/>
          <a:p>
            <a:r>
              <a:rPr lang="en-US" dirty="0"/>
              <a:t>What is a </a:t>
            </a:r>
            <a:r>
              <a:rPr lang="en-US" dirty="0" smtClean="0"/>
              <a:t>Local </a:t>
            </a:r>
            <a:r>
              <a:rPr lang="en-US" dirty="0"/>
              <a:t>Educational Agency </a:t>
            </a:r>
            <a:r>
              <a:rPr lang="en-US" dirty="0" smtClean="0"/>
              <a:t>(LEA</a:t>
            </a:r>
            <a:r>
              <a:rPr lang="en-US" dirty="0"/>
              <a:t>)?</a:t>
            </a:r>
          </a:p>
        </p:txBody>
      </p:sp>
      <p:sp>
        <p:nvSpPr>
          <p:cNvPr id="3" name="Content Placeholder 2"/>
          <p:cNvSpPr>
            <a:spLocks noGrp="1"/>
          </p:cNvSpPr>
          <p:nvPr>
            <p:ph idx="1"/>
          </p:nvPr>
        </p:nvSpPr>
        <p:spPr>
          <a:xfrm>
            <a:off x="152400" y="1447800"/>
            <a:ext cx="8763000" cy="4449763"/>
          </a:xfrm>
        </p:spPr>
        <p:txBody>
          <a:bodyPr/>
          <a:lstStyle/>
          <a:p>
            <a:pPr marL="228600" indent="0">
              <a:buNone/>
            </a:pPr>
            <a:r>
              <a:rPr lang="en-US" sz="1600" dirty="0" smtClean="0"/>
              <a:t>(</a:t>
            </a:r>
            <a:r>
              <a:rPr lang="en-US" sz="1600" dirty="0"/>
              <a:t>a)  In General.  A public board of education or other public authority legally constituted within a State for either administrative control or direction of, or to perform a service function for, public elementary schools or secondary schools in a city, county, township, school district, or other political subdivision of a State, or of or for a combination of school districts or counties that is recognized in a State as an administrative agency for its public elementary schools or secondary schools.</a:t>
            </a:r>
          </a:p>
          <a:p>
            <a:pPr marL="228600" indent="0">
              <a:buNone/>
            </a:pPr>
            <a:r>
              <a:rPr lang="en-US" sz="1600" dirty="0" smtClean="0"/>
              <a:t>(</a:t>
            </a:r>
            <a:r>
              <a:rPr lang="en-US" sz="1600" dirty="0"/>
              <a:t>b)  Administrative Control and Direction.  </a:t>
            </a:r>
            <a:r>
              <a:rPr lang="en-US" sz="1600" dirty="0" smtClean="0"/>
              <a:t>The term </a:t>
            </a:r>
            <a:r>
              <a:rPr lang="en-US" sz="1600" dirty="0"/>
              <a:t>includes any other public institution or agency </a:t>
            </a:r>
            <a:r>
              <a:rPr lang="en-US" sz="1600" dirty="0" smtClean="0"/>
              <a:t>having administrative </a:t>
            </a:r>
            <a:r>
              <a:rPr lang="en-US" sz="1600" dirty="0"/>
              <a:t>control and direction of a public </a:t>
            </a:r>
            <a:r>
              <a:rPr lang="en-US" sz="1600" dirty="0" smtClean="0"/>
              <a:t>elementary school </a:t>
            </a:r>
            <a:r>
              <a:rPr lang="en-US" sz="1600" dirty="0"/>
              <a:t>or secondary school.</a:t>
            </a:r>
          </a:p>
          <a:p>
            <a:pPr marL="228600" indent="0">
              <a:buNone/>
            </a:pPr>
            <a:r>
              <a:rPr lang="en-US" sz="1600" dirty="0" smtClean="0"/>
              <a:t>(</a:t>
            </a:r>
            <a:r>
              <a:rPr lang="en-US" sz="1600" dirty="0"/>
              <a:t>c)  Bureau of Indian Education Schools.  </a:t>
            </a:r>
            <a:r>
              <a:rPr lang="en-US" sz="1600" dirty="0" smtClean="0"/>
              <a:t>The term </a:t>
            </a:r>
            <a:r>
              <a:rPr lang="en-US" sz="1600" dirty="0"/>
              <a:t>includes an elementary school or secondary </a:t>
            </a:r>
            <a:r>
              <a:rPr lang="en-US" sz="1600" dirty="0" smtClean="0"/>
              <a:t>school funded </a:t>
            </a:r>
            <a:r>
              <a:rPr lang="en-US" sz="1600" dirty="0"/>
              <a:t>by the Bureau of Indian Education but only to </a:t>
            </a:r>
            <a:r>
              <a:rPr lang="en-US" sz="1600" dirty="0" smtClean="0"/>
              <a:t>the extent </a:t>
            </a:r>
            <a:r>
              <a:rPr lang="en-US" sz="1600" dirty="0"/>
              <a:t>that including the school makes the school </a:t>
            </a:r>
            <a:r>
              <a:rPr lang="en-US" sz="1600" dirty="0" smtClean="0"/>
              <a:t>eligible for </a:t>
            </a:r>
            <a:r>
              <a:rPr lang="en-US" sz="1600" dirty="0"/>
              <a:t>programs for which specific eligibility is not provided to the school in another provision of law and the school does not have a student population that is smaller than the student population of the local educational agency receiving assistance under the ESEA with the smallest student population, except that the school shall not be subject to the jurisdiction of any State educational agency (as defined in </a:t>
            </a:r>
            <a:r>
              <a:rPr lang="en-US" sz="1600" dirty="0" smtClean="0"/>
              <a:t>the </a:t>
            </a:r>
            <a:r>
              <a:rPr lang="en-US" sz="1600" dirty="0"/>
              <a:t>notice) other than the Bureau of Indian Education.</a:t>
            </a:r>
          </a:p>
          <a:p>
            <a:pPr marL="228600" indent="0">
              <a:buNone/>
            </a:pPr>
            <a:r>
              <a:rPr lang="en-US" sz="1600" dirty="0" smtClean="0"/>
              <a:t>(</a:t>
            </a:r>
            <a:r>
              <a:rPr lang="en-US" sz="1600" dirty="0"/>
              <a:t>d)  Educational Service Agencies.  The term </a:t>
            </a:r>
            <a:r>
              <a:rPr lang="en-US" sz="1600" dirty="0" smtClean="0"/>
              <a:t>includes educational </a:t>
            </a:r>
            <a:r>
              <a:rPr lang="en-US" sz="1600" dirty="0"/>
              <a:t>service agencies and consortia of </a:t>
            </a:r>
            <a:r>
              <a:rPr lang="en-US" sz="1600" dirty="0" smtClean="0"/>
              <a:t>those agencies</a:t>
            </a:r>
            <a:r>
              <a:rPr lang="en-US" sz="1600" dirty="0"/>
              <a:t>.</a:t>
            </a:r>
          </a:p>
          <a:p>
            <a:pPr marL="228600" indent="0">
              <a:buNone/>
            </a:pPr>
            <a:r>
              <a:rPr lang="en-US" sz="1600" dirty="0" smtClean="0"/>
              <a:t>(</a:t>
            </a:r>
            <a:r>
              <a:rPr lang="en-US" sz="1600" dirty="0"/>
              <a:t>e)  State educational agency.  The term </a:t>
            </a:r>
            <a:r>
              <a:rPr lang="en-US" sz="1600" dirty="0" smtClean="0"/>
              <a:t>includes the </a:t>
            </a:r>
            <a:r>
              <a:rPr lang="en-US" sz="1600" dirty="0"/>
              <a:t>State educational agency in a State in which the </a:t>
            </a:r>
            <a:r>
              <a:rPr lang="en-US" sz="1600" dirty="0" smtClean="0"/>
              <a:t>State educational </a:t>
            </a:r>
            <a:r>
              <a:rPr lang="en-US" sz="1600" dirty="0"/>
              <a:t>agency is the sole educational agency for </a:t>
            </a:r>
            <a:r>
              <a:rPr lang="en-US" sz="1600" dirty="0" smtClean="0"/>
              <a:t>all public </a:t>
            </a:r>
            <a:r>
              <a:rPr lang="en-US" sz="1600" dirty="0"/>
              <a:t>schools. </a:t>
            </a:r>
          </a:p>
          <a:p>
            <a:pPr marL="228600" indent="0">
              <a:buNone/>
            </a:pPr>
            <a:endParaRPr lang="en-US" sz="1600" dirty="0" smtClean="0"/>
          </a:p>
          <a:p>
            <a:pPr marL="228600" indent="0">
              <a:buNone/>
            </a:pPr>
            <a:endParaRPr lang="en-US" sz="1600"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1684598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563562"/>
          </a:xfrm>
        </p:spPr>
        <p:txBody>
          <a:bodyPr/>
          <a:lstStyle/>
          <a:p>
            <a:r>
              <a:rPr lang="en-US" dirty="0"/>
              <a:t>What is a State Educational Agency (SEA)?</a:t>
            </a:r>
          </a:p>
        </p:txBody>
      </p:sp>
      <p:sp>
        <p:nvSpPr>
          <p:cNvPr id="3" name="Content Placeholder 2"/>
          <p:cNvSpPr>
            <a:spLocks noGrp="1"/>
          </p:cNvSpPr>
          <p:nvPr>
            <p:ph idx="1"/>
          </p:nvPr>
        </p:nvSpPr>
        <p:spPr>
          <a:xfrm>
            <a:off x="457200" y="1570037"/>
            <a:ext cx="8229600" cy="4449763"/>
          </a:xfrm>
        </p:spPr>
        <p:txBody>
          <a:bodyPr/>
          <a:lstStyle/>
          <a:p>
            <a:pPr marL="228600" indent="0">
              <a:buNone/>
            </a:pPr>
            <a:r>
              <a:rPr lang="en-US" sz="3200" dirty="0"/>
              <a:t>State educational agency means the agency primarily responsible for the State supervision of public elementary schools and secondary schools.</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4</a:t>
            </a:fld>
            <a:endParaRPr lang="en-US" dirty="0"/>
          </a:p>
        </p:txBody>
      </p:sp>
    </p:spTree>
    <p:extLst>
      <p:ext uri="{BB962C8B-B14F-4D97-AF65-F5344CB8AC3E}">
        <p14:creationId xmlns:p14="http://schemas.microsoft.com/office/powerpoint/2010/main" val="994177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Nonprofit?</a:t>
            </a:r>
          </a:p>
        </p:txBody>
      </p:sp>
      <p:sp>
        <p:nvSpPr>
          <p:cNvPr id="3" name="Content Placeholder 2"/>
          <p:cNvSpPr>
            <a:spLocks noGrp="1"/>
          </p:cNvSpPr>
          <p:nvPr>
            <p:ph idx="1"/>
          </p:nvPr>
        </p:nvSpPr>
        <p:spPr>
          <a:xfrm>
            <a:off x="457200" y="1219200"/>
            <a:ext cx="8229600" cy="4449763"/>
          </a:xfrm>
        </p:spPr>
        <p:txBody>
          <a:bodyPr/>
          <a:lstStyle/>
          <a:p>
            <a:pPr marL="228600" indent="0">
              <a:buNone/>
            </a:pPr>
            <a:r>
              <a:rPr lang="en-US" sz="3200" dirty="0"/>
              <a:t>Nonprofit, as applied to an agency, organization, or institution, means that it is owned and operated by one or more corporations or associations whose net earnings do not benefit, and cannot lawfully benefit, any private shareholder or entity.	</a:t>
            </a:r>
            <a:endParaRPr lang="en-US" sz="3200" dirty="0" smtClean="0"/>
          </a:p>
          <a:p>
            <a:pPr marL="228600" indent="0">
              <a:buNone/>
            </a:pPr>
            <a:endParaRPr lang="en-US" sz="3200" dirty="0"/>
          </a:p>
          <a:p>
            <a:pPr marL="228600" indent="0">
              <a:buNone/>
            </a:pPr>
            <a:r>
              <a:rPr lang="en-US" sz="3200" dirty="0" smtClean="0"/>
              <a:t>Note: </a:t>
            </a:r>
            <a:r>
              <a:rPr lang="en-US" sz="3200" dirty="0"/>
              <a:t>Institutions of higher education are not automatically included as nonprofits.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5</a:t>
            </a:fld>
            <a:endParaRPr lang="en-US" dirty="0"/>
          </a:p>
        </p:txBody>
      </p:sp>
    </p:spTree>
    <p:extLst>
      <p:ext uri="{BB962C8B-B14F-4D97-AF65-F5344CB8AC3E}">
        <p14:creationId xmlns:p14="http://schemas.microsoft.com/office/powerpoint/2010/main" val="122179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23268319"/>
              </p:ext>
            </p:extLst>
          </p:nvPr>
        </p:nvGraphicFramePr>
        <p:xfrm>
          <a:off x="152400" y="685799"/>
          <a:ext cx="8763000" cy="5665695"/>
        </p:xfrm>
        <a:graphic>
          <a:graphicData uri="http://schemas.openxmlformats.org/drawingml/2006/table">
            <a:tbl>
              <a:tblPr firstRow="1" bandRow="1">
                <a:tableStyleId>{5C22544A-7EE6-4342-B048-85BDC9FD1C3A}</a:tableStyleId>
              </a:tblPr>
              <a:tblGrid>
                <a:gridCol w="2596444"/>
                <a:gridCol w="6166556"/>
              </a:tblGrid>
              <a:tr h="654424">
                <a:tc gridSpan="2">
                  <a:txBody>
                    <a:bodyPr/>
                    <a:lstStyle/>
                    <a:p>
                      <a:r>
                        <a:rPr lang="en-US" sz="2200" dirty="0" smtClean="0"/>
                        <a:t>IS</a:t>
                      </a:r>
                      <a:r>
                        <a:rPr lang="en-US" sz="2200" baseline="0" dirty="0" smtClean="0"/>
                        <a:t> AN INSTITUTION OF HIGHER EDUCATION ELIGIBLE TO APPLY TO EIR?</a:t>
                      </a:r>
                      <a:endParaRPr lang="en-US" sz="2200" dirty="0"/>
                    </a:p>
                  </a:txBody>
                  <a:tcPr/>
                </a:tc>
                <a:tc hMerge="1">
                  <a:txBody>
                    <a:bodyPr/>
                    <a:lstStyle/>
                    <a:p>
                      <a:endParaRPr lang="en-US" dirty="0"/>
                    </a:p>
                  </a:txBody>
                  <a:tcPr/>
                </a:tc>
              </a:tr>
              <a:tr h="654424">
                <a:tc>
                  <a:txBody>
                    <a:bodyPr/>
                    <a:lstStyle/>
                    <a:p>
                      <a:r>
                        <a:rPr lang="en-US" sz="2400" dirty="0" smtClean="0"/>
                        <a:t>NO</a:t>
                      </a:r>
                      <a:endParaRPr lang="en-US" sz="2400" dirty="0"/>
                    </a:p>
                  </a:txBody>
                  <a:tcPr/>
                </a:tc>
                <a:tc>
                  <a:txBody>
                    <a:bodyPr/>
                    <a:lstStyle/>
                    <a:p>
                      <a:r>
                        <a:rPr lang="en-US" sz="2400" dirty="0" smtClean="0"/>
                        <a:t>…if it does not have nonprofit status </a:t>
                      </a:r>
                      <a:endParaRPr lang="en-US" sz="2400" dirty="0"/>
                    </a:p>
                  </a:txBody>
                  <a:tcPr/>
                </a:tc>
              </a:tr>
              <a:tr h="1129553">
                <a:tc>
                  <a:txBody>
                    <a:bodyPr/>
                    <a:lstStyle/>
                    <a:p>
                      <a:r>
                        <a:rPr lang="en-US" sz="2400" dirty="0" smtClean="0"/>
                        <a:t>YES</a:t>
                      </a:r>
                      <a:endParaRPr lang="en-US" sz="2400" dirty="0"/>
                    </a:p>
                  </a:txBody>
                  <a:tcPr/>
                </a:tc>
                <a:tc>
                  <a:txBody>
                    <a:bodyPr/>
                    <a:lstStyle/>
                    <a:p>
                      <a:r>
                        <a:rPr lang="en-US" sz="2400" dirty="0" smtClean="0"/>
                        <a:t>…if it is</a:t>
                      </a:r>
                      <a:r>
                        <a:rPr lang="en-US" sz="2400" baseline="0" dirty="0" smtClean="0"/>
                        <a:t> a nonprofit and </a:t>
                      </a:r>
                      <a:r>
                        <a:rPr lang="en-US" sz="2400" dirty="0" smtClean="0"/>
                        <a:t>can include an Internal Revenue Service 501(c)(3)</a:t>
                      </a:r>
                      <a:r>
                        <a:rPr lang="en-US" sz="2400" baseline="0" dirty="0" smtClean="0"/>
                        <a:t> </a:t>
                      </a:r>
                      <a:r>
                        <a:rPr lang="en-US" sz="2400" dirty="0" smtClean="0"/>
                        <a:t>determination letter in the application, or can</a:t>
                      </a:r>
                      <a:r>
                        <a:rPr lang="en-US" sz="2400" baseline="0" dirty="0" smtClean="0"/>
                        <a:t> provide any of the other documentation set out in 34 CFR 75.51.</a:t>
                      </a:r>
                      <a:endParaRPr lang="en-US" sz="2400" dirty="0"/>
                    </a:p>
                  </a:txBody>
                  <a:tcPr/>
                </a:tc>
              </a:tr>
              <a:tr h="1129553">
                <a:tc>
                  <a:txBody>
                    <a:bodyPr/>
                    <a:lstStyle/>
                    <a:p>
                      <a:r>
                        <a:rPr lang="en-US" sz="2400" dirty="0" smtClean="0"/>
                        <a:t>YES</a:t>
                      </a:r>
                      <a:endParaRPr lang="en-US" sz="2400" dirty="0"/>
                    </a:p>
                  </a:txBody>
                  <a:tcPr/>
                </a:tc>
                <a:tc>
                  <a:txBody>
                    <a:bodyPr/>
                    <a:lstStyle/>
                    <a:p>
                      <a:r>
                        <a:rPr lang="en-US" sz="2400" dirty="0" smtClean="0"/>
                        <a:t>…if the</a:t>
                      </a:r>
                      <a:r>
                        <a:rPr lang="en-US" sz="2400" baseline="0" dirty="0" smtClean="0"/>
                        <a:t> application is directly submitted by a college or university foundation with nonprofit status</a:t>
                      </a:r>
                    </a:p>
                  </a:txBody>
                  <a:tcPr/>
                </a:tc>
              </a:tr>
              <a:tr h="1613647">
                <a:tc>
                  <a:txBody>
                    <a:bodyPr/>
                    <a:lstStyle/>
                    <a:p>
                      <a:r>
                        <a:rPr lang="en-US" sz="2400" dirty="0" smtClean="0"/>
                        <a:t>OTHER</a:t>
                      </a:r>
                      <a:endParaRPr lang="en-US" sz="2400" dirty="0"/>
                    </a:p>
                  </a:txBody>
                  <a:tcPr/>
                </a:tc>
                <a:tc>
                  <a:txBody>
                    <a:bodyPr/>
                    <a:lstStyle/>
                    <a:p>
                      <a:r>
                        <a:rPr lang="en-US" sz="2400" baseline="0" dirty="0" smtClean="0"/>
                        <a:t>---if the application is submitted by an SEA, an LEA, or the BIE, then the institution of higher education may participate as a partner in an application.</a:t>
                      </a:r>
                    </a:p>
                  </a:txBody>
                  <a:tcPr/>
                </a:tc>
              </a:tr>
            </a:tbl>
          </a:graphicData>
        </a:graphic>
      </p:graphicFrame>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226802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Verify Nonprofit Status?</a:t>
            </a:r>
            <a:endParaRPr lang="en-US" dirty="0"/>
          </a:p>
        </p:txBody>
      </p:sp>
      <p:sp>
        <p:nvSpPr>
          <p:cNvPr id="3" name="Content Placeholder 2"/>
          <p:cNvSpPr>
            <a:spLocks noGrp="1"/>
          </p:cNvSpPr>
          <p:nvPr>
            <p:ph idx="1"/>
          </p:nvPr>
        </p:nvSpPr>
        <p:spPr>
          <a:xfrm>
            <a:off x="457200" y="914400"/>
            <a:ext cx="8229600" cy="4449763"/>
          </a:xfrm>
        </p:spPr>
        <p:txBody>
          <a:bodyPr/>
          <a:lstStyle/>
          <a:p>
            <a:pPr marL="228600" indent="0">
              <a:buNone/>
            </a:pPr>
            <a:r>
              <a:rPr lang="en-US" sz="1900" dirty="0"/>
              <a:t>Consistent with 34 CFR 75.51(b), an entity may show that it is a nonprofit organization (as defined under 34 CFR 77.1(c)) by providing any of the following:</a:t>
            </a:r>
          </a:p>
          <a:p>
            <a:pPr marL="228600" indent="0">
              <a:buNone/>
            </a:pPr>
            <a:endParaRPr lang="en-US" sz="700" dirty="0"/>
          </a:p>
          <a:p>
            <a:pPr marL="228600" indent="0">
              <a:buNone/>
            </a:pPr>
            <a:r>
              <a:rPr lang="en-US" sz="1900" dirty="0"/>
              <a:t>(1) Proof that the Internal Revenue Service currently recognizes the applicant as an organization to which contributions are tax deductible under section 501(c)(3) of the Internal Revenue Code;</a:t>
            </a:r>
          </a:p>
          <a:p>
            <a:pPr marL="228600" indent="0">
              <a:buNone/>
            </a:pPr>
            <a:r>
              <a:rPr lang="en-US" sz="1900" dirty="0"/>
              <a:t>(2) A statement from a State taxing body or the State attorney general certifying that:</a:t>
            </a:r>
          </a:p>
          <a:p>
            <a:pPr marL="228600" indent="0">
              <a:buNone/>
            </a:pPr>
            <a:r>
              <a:rPr lang="en-US" sz="1900" dirty="0"/>
              <a:t> (</a:t>
            </a:r>
            <a:r>
              <a:rPr lang="en-US" sz="1900" dirty="0" err="1"/>
              <a:t>i</a:t>
            </a:r>
            <a:r>
              <a:rPr lang="en-US" sz="1900" dirty="0"/>
              <a:t>) The organization is a nonprofit organization operating within the State; and</a:t>
            </a:r>
          </a:p>
          <a:p>
            <a:pPr marL="228600" indent="0">
              <a:buNone/>
            </a:pPr>
            <a:r>
              <a:rPr lang="en-US" sz="1900" dirty="0"/>
              <a:t> (ii) No part of its net earnings may lawfully benefit any private shareholder or individual;</a:t>
            </a:r>
          </a:p>
          <a:p>
            <a:pPr marL="228600" indent="0">
              <a:buNone/>
            </a:pPr>
            <a:r>
              <a:rPr lang="en-US" sz="1900" dirty="0"/>
              <a:t>(3) A certified copy of the applicant's certificate of incorporation or similar document if it clearly establishes the nonprofit status of the applicant; or</a:t>
            </a:r>
          </a:p>
          <a:p>
            <a:pPr marL="228600" indent="0">
              <a:buNone/>
            </a:pPr>
            <a:r>
              <a:rPr lang="en-US" sz="1900" dirty="0"/>
              <a:t>(4) Any item described in paragraphs (b)(1) through (3) of this section [immediately above] if that item applies to a State or national parent organization, together with a statement by the State or parent organization that the applicant is a local nonprofit affiliate.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spTree>
    <p:extLst>
      <p:ext uri="{BB962C8B-B14F-4D97-AF65-F5344CB8AC3E}">
        <p14:creationId xmlns:p14="http://schemas.microsoft.com/office/powerpoint/2010/main" val="4117314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WHO Can APPLY? (1)</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47268129"/>
              </p:ext>
            </p:extLst>
          </p:nvPr>
        </p:nvGraphicFramePr>
        <p:xfrm>
          <a:off x="685800" y="1524000"/>
          <a:ext cx="7620000" cy="4495800"/>
        </p:xfrm>
        <a:graphic>
          <a:graphicData uri="http://schemas.openxmlformats.org/drawingml/2006/table">
            <a:tbl>
              <a:tblPr firstRow="1" firstCol="1" bandRow="1">
                <a:tableStyleId>{5C22544A-7EE6-4342-B048-85BDC9FD1C3A}</a:tableStyleId>
              </a:tblPr>
              <a:tblGrid>
                <a:gridCol w="2939967"/>
                <a:gridCol w="1389689"/>
                <a:gridCol w="3290344"/>
              </a:tblGrid>
              <a:tr h="799753">
                <a:tc>
                  <a:txBody>
                    <a:bodyPr/>
                    <a:lstStyle/>
                    <a:p>
                      <a:pPr marL="0" marR="0" algn="ctr">
                        <a:lnSpc>
                          <a:spcPct val="115000"/>
                        </a:lnSpc>
                        <a:spcBef>
                          <a:spcPts val="0"/>
                        </a:spcBef>
                        <a:spcAft>
                          <a:spcPts val="0"/>
                        </a:spcAft>
                      </a:pPr>
                      <a:r>
                        <a:rPr lang="en-US" sz="1800" u="sng" kern="1200" dirty="0">
                          <a:effectLst/>
                        </a:rPr>
                        <a:t>Entity Type</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Yes/No/</a:t>
                      </a:r>
                      <a:endParaRPr lang="en-US" sz="1100">
                        <a:effectLst/>
                      </a:endParaRPr>
                    </a:p>
                    <a:p>
                      <a:pPr marL="0" marR="0" algn="ctr">
                        <a:lnSpc>
                          <a:spcPct val="115000"/>
                        </a:lnSpc>
                        <a:spcBef>
                          <a:spcPts val="0"/>
                        </a:spcBef>
                        <a:spcAft>
                          <a:spcPts val="0"/>
                        </a:spcAft>
                      </a:pPr>
                      <a:r>
                        <a:rPr lang="en-US" sz="1800" u="sng">
                          <a:effectLst/>
                        </a:rPr>
                        <a:t>Maybe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Comment</a:t>
                      </a:r>
                      <a:endParaRPr lang="en-US" sz="1100">
                        <a:effectLst/>
                        <a:latin typeface="Calibri"/>
                        <a:ea typeface="Calibri"/>
                        <a:cs typeface="Times New Roman"/>
                      </a:endParaRPr>
                    </a:p>
                  </a:txBody>
                  <a:tcPr marL="68580" marR="68580" marT="0" marB="0" anchor="ctr"/>
                </a:tc>
              </a:tr>
              <a:tr h="859975">
                <a:tc>
                  <a:txBody>
                    <a:bodyPr/>
                    <a:lstStyle/>
                    <a:p>
                      <a:pPr marL="0" marR="0">
                        <a:lnSpc>
                          <a:spcPct val="115000"/>
                        </a:lnSpc>
                        <a:spcBef>
                          <a:spcPts val="0"/>
                        </a:spcBef>
                        <a:spcAft>
                          <a:spcPts val="0"/>
                        </a:spcAft>
                      </a:pPr>
                      <a:r>
                        <a:rPr lang="en-US" sz="2000" kern="1200">
                          <a:effectLst/>
                        </a:rPr>
                        <a:t>My Franchise Public Charter School</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r h="858128">
                <a:tc>
                  <a:txBody>
                    <a:bodyPr/>
                    <a:lstStyle/>
                    <a:p>
                      <a:pPr marL="0" marR="0">
                        <a:lnSpc>
                          <a:spcPct val="115000"/>
                        </a:lnSpc>
                        <a:spcBef>
                          <a:spcPts val="0"/>
                        </a:spcBef>
                        <a:spcAft>
                          <a:spcPts val="0"/>
                        </a:spcAft>
                      </a:pPr>
                      <a:r>
                        <a:rPr lang="en-US" sz="2000" kern="1200" dirty="0" smtClean="0">
                          <a:effectLst/>
                        </a:rPr>
                        <a:t>Distinguished</a:t>
                      </a:r>
                      <a:r>
                        <a:rPr lang="en-US" sz="2000" kern="1200" baseline="0" dirty="0" smtClean="0">
                          <a:effectLst/>
                        </a:rPr>
                        <a:t> </a:t>
                      </a:r>
                      <a:r>
                        <a:rPr lang="en-US" sz="2000" kern="1200" dirty="0" smtClean="0">
                          <a:effectLst/>
                        </a:rPr>
                        <a:t>University </a:t>
                      </a:r>
                      <a:r>
                        <a:rPr lang="en-US" sz="1400" kern="1200" dirty="0" smtClean="0">
                          <a:effectLst/>
                        </a:rPr>
                        <a:t>(nonprofit</a:t>
                      </a:r>
                      <a:r>
                        <a:rPr lang="en-US" sz="1400" kern="1200" dirty="0">
                          <a:effectLst/>
                        </a:rPr>
                        <a:t>)</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r h="799753">
                <a:tc>
                  <a:txBody>
                    <a:bodyPr/>
                    <a:lstStyle/>
                    <a:p>
                      <a:pPr marL="0" marR="0">
                        <a:lnSpc>
                          <a:spcPct val="115000"/>
                        </a:lnSpc>
                        <a:spcBef>
                          <a:spcPts val="0"/>
                        </a:spcBef>
                        <a:spcAft>
                          <a:spcPts val="0"/>
                        </a:spcAft>
                      </a:pPr>
                      <a:r>
                        <a:rPr lang="en-US" sz="2000" kern="1200">
                          <a:effectLst/>
                        </a:rPr>
                        <a:t>Scores Go Up! Tutors </a:t>
                      </a:r>
                      <a:endParaRPr lang="en-US" sz="1100">
                        <a:effectLst/>
                      </a:endParaRPr>
                    </a:p>
                    <a:p>
                      <a:pPr marL="0" marR="0">
                        <a:lnSpc>
                          <a:spcPct val="115000"/>
                        </a:lnSpc>
                        <a:spcBef>
                          <a:spcPts val="0"/>
                        </a:spcBef>
                        <a:spcAft>
                          <a:spcPts val="0"/>
                        </a:spcAft>
                      </a:pPr>
                      <a:r>
                        <a:rPr lang="en-US" sz="1400" kern="1200">
                          <a:effectLst/>
                        </a:rPr>
                        <a:t>(a commercial business)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r h="1178191">
                <a:tc>
                  <a:txBody>
                    <a:bodyPr/>
                    <a:lstStyle/>
                    <a:p>
                      <a:pPr marL="0" marR="0">
                        <a:lnSpc>
                          <a:spcPct val="115000"/>
                        </a:lnSpc>
                        <a:spcBef>
                          <a:spcPts val="0"/>
                        </a:spcBef>
                        <a:spcAft>
                          <a:spcPts val="0"/>
                        </a:spcAft>
                      </a:pPr>
                      <a:r>
                        <a:rPr lang="en-US" sz="2000" kern="1200">
                          <a:effectLst/>
                        </a:rPr>
                        <a:t>The Bureau of Indian Education </a:t>
                      </a:r>
                      <a:r>
                        <a:rPr lang="en-US" sz="1400" kern="1200">
                          <a:effectLst/>
                        </a:rPr>
                        <a:t>(elementary or secondary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68580" marR="68580" marT="0" marB="0" anchor="ctr"/>
                </a:tc>
              </a:tr>
            </a:tbl>
          </a:graphicData>
        </a:graphic>
      </p:graphicFrame>
      <p:sp>
        <p:nvSpPr>
          <p:cNvPr id="7" name="Rectangle 1"/>
          <p:cNvSpPr>
            <a:spLocks noChangeArrowheads="1"/>
          </p:cNvSpPr>
          <p:nvPr/>
        </p:nvSpPr>
        <p:spPr bwMode="auto">
          <a:xfrm>
            <a:off x="1092200" y="2055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5046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 WHO Can APPLY? </a:t>
            </a:r>
            <a:br>
              <a:rPr lang="en-US" dirty="0" smtClean="0"/>
            </a:br>
            <a:r>
              <a:rPr lang="en-US" dirty="0" smtClean="0"/>
              <a:t>(1 - Answers)</a:t>
            </a: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9</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82963033"/>
              </p:ext>
            </p:extLst>
          </p:nvPr>
        </p:nvGraphicFramePr>
        <p:xfrm>
          <a:off x="457200" y="1524000"/>
          <a:ext cx="8305800" cy="4531498"/>
        </p:xfrm>
        <a:graphic>
          <a:graphicData uri="http://schemas.openxmlformats.org/drawingml/2006/table">
            <a:tbl>
              <a:tblPr firstRow="1" firstCol="1" bandRow="1">
                <a:tableStyleId>{5C22544A-7EE6-4342-B048-85BDC9FD1C3A}</a:tableStyleId>
              </a:tblPr>
              <a:tblGrid>
                <a:gridCol w="2990088"/>
                <a:gridCol w="1162812"/>
                <a:gridCol w="4152900"/>
              </a:tblGrid>
              <a:tr h="799753">
                <a:tc>
                  <a:txBody>
                    <a:bodyPr/>
                    <a:lstStyle/>
                    <a:p>
                      <a:pPr marL="0" marR="0" algn="ctr">
                        <a:lnSpc>
                          <a:spcPct val="115000"/>
                        </a:lnSpc>
                        <a:spcBef>
                          <a:spcPts val="0"/>
                        </a:spcBef>
                        <a:spcAft>
                          <a:spcPts val="0"/>
                        </a:spcAft>
                      </a:pPr>
                      <a:r>
                        <a:rPr lang="en-US" sz="1800" u="sng" kern="1200" dirty="0">
                          <a:effectLst/>
                        </a:rPr>
                        <a:t>Entity Type</a:t>
                      </a:r>
                      <a:endParaRPr lang="en-US" sz="11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Yes/No/</a:t>
                      </a:r>
                      <a:endParaRPr lang="en-US" sz="1100">
                        <a:effectLst/>
                      </a:endParaRPr>
                    </a:p>
                    <a:p>
                      <a:pPr marL="0" marR="0" algn="ctr">
                        <a:lnSpc>
                          <a:spcPct val="115000"/>
                        </a:lnSpc>
                        <a:spcBef>
                          <a:spcPts val="0"/>
                        </a:spcBef>
                        <a:spcAft>
                          <a:spcPts val="0"/>
                        </a:spcAft>
                      </a:pPr>
                      <a:r>
                        <a:rPr lang="en-US" sz="1800" u="sng">
                          <a:effectLst/>
                        </a:rPr>
                        <a:t>Maybe</a:t>
                      </a:r>
                      <a:endParaRPr lang="en-US" sz="11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u="sng">
                          <a:effectLst/>
                        </a:rPr>
                        <a:t>Comment</a:t>
                      </a:r>
                      <a:endParaRPr lang="en-US" sz="1100">
                        <a:effectLst/>
                        <a:latin typeface="Calibri"/>
                        <a:ea typeface="Calibri"/>
                        <a:cs typeface="Times New Roman"/>
                      </a:endParaRPr>
                    </a:p>
                  </a:txBody>
                  <a:tcPr marL="68580" marR="68580" marT="0" marB="0" anchor="ctr"/>
                </a:tc>
              </a:tr>
              <a:tr h="859975">
                <a:tc>
                  <a:txBody>
                    <a:bodyPr/>
                    <a:lstStyle/>
                    <a:p>
                      <a:pPr marL="0" marR="0">
                        <a:lnSpc>
                          <a:spcPct val="115000"/>
                        </a:lnSpc>
                        <a:spcBef>
                          <a:spcPts val="0"/>
                        </a:spcBef>
                        <a:spcAft>
                          <a:spcPts val="0"/>
                        </a:spcAft>
                      </a:pPr>
                      <a:r>
                        <a:rPr lang="en-US" sz="2000" kern="1200" dirty="0">
                          <a:effectLst/>
                        </a:rPr>
                        <a:t>My Franchise Public Charter School</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dirty="0">
                          <a:effectLst/>
                        </a:rPr>
                        <a:t>Maybe</a:t>
                      </a:r>
                      <a:endParaRPr lang="en-US" sz="17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a:effectLst/>
                        </a:rPr>
                        <a:t>Yes if the charter school has LEA </a:t>
                      </a:r>
                      <a:r>
                        <a:rPr lang="en-US" sz="1700" b="1" dirty="0" smtClean="0">
                          <a:effectLst/>
                        </a:rPr>
                        <a:t>status; otherwise, </a:t>
                      </a:r>
                      <a:r>
                        <a:rPr lang="en-US" sz="1700" b="1" dirty="0">
                          <a:effectLst/>
                        </a:rPr>
                        <a:t>no.</a:t>
                      </a:r>
                      <a:endParaRPr lang="en-US" sz="1700" b="1" dirty="0">
                        <a:effectLst/>
                        <a:latin typeface="Calibri"/>
                        <a:ea typeface="Calibri"/>
                        <a:cs typeface="Times New Roman"/>
                      </a:endParaRPr>
                    </a:p>
                  </a:txBody>
                  <a:tcPr marL="68580" marR="68580" marT="0" marB="0" anchor="ctr"/>
                </a:tc>
              </a:tr>
              <a:tr h="858128">
                <a:tc>
                  <a:txBody>
                    <a:bodyPr/>
                    <a:lstStyle/>
                    <a:p>
                      <a:pPr marL="0" marR="0">
                        <a:lnSpc>
                          <a:spcPct val="115000"/>
                        </a:lnSpc>
                        <a:spcBef>
                          <a:spcPts val="0"/>
                        </a:spcBef>
                        <a:spcAft>
                          <a:spcPts val="0"/>
                        </a:spcAft>
                      </a:pPr>
                      <a:r>
                        <a:rPr lang="en-US" sz="2000" kern="1200" dirty="0" smtClean="0">
                          <a:effectLst/>
                        </a:rPr>
                        <a:t>Distinguished</a:t>
                      </a:r>
                      <a:r>
                        <a:rPr lang="en-US" sz="2000" kern="1200" baseline="0" dirty="0" smtClean="0">
                          <a:effectLst/>
                        </a:rPr>
                        <a:t> </a:t>
                      </a:r>
                      <a:r>
                        <a:rPr lang="en-US" sz="2000" kern="1200" dirty="0" smtClean="0">
                          <a:effectLst/>
                        </a:rPr>
                        <a:t>University</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a:effectLst/>
                        </a:rPr>
                        <a:t>Maybe</a:t>
                      </a:r>
                      <a:endParaRPr lang="en-US" sz="1700" b="1">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smtClean="0">
                          <a:effectLst/>
                        </a:rPr>
                        <a:t>Yes, </a:t>
                      </a:r>
                      <a:r>
                        <a:rPr lang="en-US" sz="1700" b="1" dirty="0">
                          <a:effectLst/>
                        </a:rPr>
                        <a:t>if the college or university meets the definition of </a:t>
                      </a:r>
                      <a:r>
                        <a:rPr lang="en-US" sz="1700" b="1" dirty="0" smtClean="0">
                          <a:effectLst/>
                        </a:rPr>
                        <a:t>nonprofit, or an affiliated nonprofit</a:t>
                      </a:r>
                      <a:r>
                        <a:rPr lang="en-US" sz="1700" b="1" baseline="0" dirty="0" smtClean="0">
                          <a:effectLst/>
                        </a:rPr>
                        <a:t> can apply.</a:t>
                      </a:r>
                      <a:endParaRPr lang="en-US" sz="1700" b="1" dirty="0">
                        <a:effectLst/>
                        <a:latin typeface="Calibri"/>
                        <a:ea typeface="Calibri"/>
                        <a:cs typeface="Times New Roman"/>
                      </a:endParaRPr>
                    </a:p>
                  </a:txBody>
                  <a:tcPr marL="68580" marR="68580" marT="0" marB="0" anchor="ctr"/>
                </a:tc>
              </a:tr>
              <a:tr h="799753">
                <a:tc>
                  <a:txBody>
                    <a:bodyPr/>
                    <a:lstStyle/>
                    <a:p>
                      <a:pPr marL="0" marR="0">
                        <a:lnSpc>
                          <a:spcPct val="115000"/>
                        </a:lnSpc>
                        <a:spcBef>
                          <a:spcPts val="0"/>
                        </a:spcBef>
                        <a:spcAft>
                          <a:spcPts val="0"/>
                        </a:spcAft>
                      </a:pPr>
                      <a:r>
                        <a:rPr lang="en-US" sz="2000" kern="1200">
                          <a:effectLst/>
                        </a:rPr>
                        <a:t>Scores Go Up! Tutors </a:t>
                      </a:r>
                      <a:endParaRPr lang="en-US" sz="1100">
                        <a:effectLst/>
                      </a:endParaRPr>
                    </a:p>
                    <a:p>
                      <a:pPr marL="0" marR="0">
                        <a:lnSpc>
                          <a:spcPct val="115000"/>
                        </a:lnSpc>
                        <a:spcBef>
                          <a:spcPts val="0"/>
                        </a:spcBef>
                        <a:spcAft>
                          <a:spcPts val="0"/>
                        </a:spcAft>
                      </a:pPr>
                      <a:r>
                        <a:rPr lang="en-US" sz="1400" kern="1200">
                          <a:effectLst/>
                        </a:rPr>
                        <a:t>(a commercial business)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dirty="0">
                          <a:effectLst/>
                        </a:rPr>
                        <a:t>No</a:t>
                      </a:r>
                      <a:endParaRPr lang="en-US" sz="17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a:effectLst/>
                        </a:rPr>
                        <a:t> </a:t>
                      </a:r>
                      <a:r>
                        <a:rPr lang="en-US" sz="1700" b="1" dirty="0" smtClean="0">
                          <a:effectLst/>
                        </a:rPr>
                        <a:t>Businesses can be partners in a project but cannot be the lead applicant.</a:t>
                      </a:r>
                      <a:endParaRPr lang="en-US" sz="1700" b="1" dirty="0">
                        <a:effectLst/>
                        <a:latin typeface="Calibri"/>
                        <a:ea typeface="Calibri"/>
                        <a:cs typeface="Times New Roman"/>
                      </a:endParaRPr>
                    </a:p>
                  </a:txBody>
                  <a:tcPr marL="68580" marR="68580" marT="0" marB="0" anchor="ctr"/>
                </a:tc>
              </a:tr>
              <a:tr h="1178191">
                <a:tc>
                  <a:txBody>
                    <a:bodyPr/>
                    <a:lstStyle/>
                    <a:p>
                      <a:pPr marL="0" marR="0">
                        <a:lnSpc>
                          <a:spcPct val="115000"/>
                        </a:lnSpc>
                        <a:spcBef>
                          <a:spcPts val="0"/>
                        </a:spcBef>
                        <a:spcAft>
                          <a:spcPts val="0"/>
                        </a:spcAft>
                      </a:pPr>
                      <a:r>
                        <a:rPr lang="en-US" sz="2000" kern="1200" dirty="0">
                          <a:effectLst/>
                        </a:rPr>
                        <a:t>The Bureau of Indian </a:t>
                      </a:r>
                      <a:r>
                        <a:rPr lang="en-US" sz="2000" kern="1200" dirty="0" smtClean="0">
                          <a:effectLst/>
                        </a:rPr>
                        <a:t>Education</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b="1" dirty="0" smtClean="0">
                          <a:effectLst/>
                        </a:rPr>
                        <a:t>Yes</a:t>
                      </a:r>
                      <a:endParaRPr lang="en-US" sz="1700" b="1"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700" b="1" dirty="0" smtClean="0">
                          <a:solidFill>
                            <a:schemeClr val="tx1"/>
                          </a:solidFill>
                          <a:effectLst/>
                          <a:latin typeface="+mn-lt"/>
                          <a:ea typeface="Calibri"/>
                          <a:cs typeface="Times New Roman"/>
                        </a:rPr>
                        <a:t>The</a:t>
                      </a:r>
                      <a:r>
                        <a:rPr lang="en-US" sz="1700" b="1" baseline="0" dirty="0" smtClean="0">
                          <a:solidFill>
                            <a:schemeClr val="tx1"/>
                          </a:solidFill>
                          <a:effectLst/>
                          <a:latin typeface="+mn-lt"/>
                          <a:ea typeface="Calibri"/>
                          <a:cs typeface="Times New Roman"/>
                        </a:rPr>
                        <a:t> BIE may apply, but BIE schools may apply only if they meet the definition of LEA in the  application notice.</a:t>
                      </a:r>
                      <a:endParaRPr lang="en-US" sz="1700" b="1" dirty="0">
                        <a:solidFill>
                          <a:schemeClr val="tx1"/>
                        </a:solidFill>
                        <a:effectLst/>
                        <a:latin typeface="+mn-lt"/>
                        <a:ea typeface="Calibri"/>
                        <a:cs typeface="Times New Roman"/>
                      </a:endParaRPr>
                    </a:p>
                  </a:txBody>
                  <a:tcPr marL="68580" marR="68580" marT="0" marB="0" anchor="ctr"/>
                </a:tc>
              </a:tr>
            </a:tbl>
          </a:graphicData>
        </a:graphic>
      </p:graphicFrame>
      <p:sp>
        <p:nvSpPr>
          <p:cNvPr id="7" name="Rectangle 1"/>
          <p:cNvSpPr>
            <a:spLocks noChangeArrowheads="1"/>
          </p:cNvSpPr>
          <p:nvPr/>
        </p:nvSpPr>
        <p:spPr bwMode="auto">
          <a:xfrm>
            <a:off x="1092200" y="2055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76834352"/>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E4596-4DFB-490F-AD6F-B22A57513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A34C15-88BD-4F84-809B-C94B86240611}">
  <ds:schemaRefs>
    <ds:schemaRef ds:uri="6ed4f710-a888-49b6-a3ba-a65a9384835f"/>
    <ds:schemaRef ds:uri="http://purl.org/dc/terms/"/>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ffcb171c-5eb6-4b7e-bff7-850b4441ed9e"/>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8679647A-DAC0-46DA-A4B9-886E22B81C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2204</TotalTime>
  <Words>2663</Words>
  <Application>Microsoft Office PowerPoint</Application>
  <PresentationFormat>On-screen Show (4:3)</PresentationFormat>
  <Paragraphs>231</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Dept of Ed</vt:lpstr>
      <vt:lpstr>Education Innovation and Research (EIR) ELIGIBLITY</vt:lpstr>
      <vt:lpstr>Who is Eligible to Apply?</vt:lpstr>
      <vt:lpstr>What is a Local Educational Agency (LEA)?</vt:lpstr>
      <vt:lpstr>What is a State Educational Agency (SEA)?</vt:lpstr>
      <vt:lpstr>What is a Nonprofit?</vt:lpstr>
      <vt:lpstr>PowerPoint Presentation</vt:lpstr>
      <vt:lpstr>How to Verify Nonprofit Status?</vt:lpstr>
      <vt:lpstr>PRACTICE – WHO Can APPLY? (1)</vt:lpstr>
      <vt:lpstr>PRACTICE – WHO Can APPLY?  (1 - Answers)</vt:lpstr>
      <vt:lpstr>PRACTICE – WHO Can APPLY? (2)</vt:lpstr>
      <vt:lpstr>PRACTICE – WHO Can APPLY?  (2-ANSWERS)</vt:lpstr>
      <vt:lpstr>Funds Reserved for Rural Applicants</vt:lpstr>
      <vt:lpstr>Who Qualifies as Rural Applicant?</vt:lpstr>
      <vt:lpstr>Locale Codes</vt:lpstr>
      <vt:lpstr>PRACTICE – WHO Qualifies as RURAL?  </vt:lpstr>
      <vt:lpstr>PRACTICE – WHO Qualifies as RURAL?  </vt:lpstr>
      <vt:lpstr>Education Innovation and Research (EIR) ELIGIBLITY - Conclusion</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184</cp:revision>
  <cp:lastPrinted>2017-01-26T19:27:26Z</cp:lastPrinted>
  <dcterms:created xsi:type="dcterms:W3CDTF">2013-08-12T19:53:34Z</dcterms:created>
  <dcterms:modified xsi:type="dcterms:W3CDTF">2019-01-31T19:26:40Z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