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490" r:id="rId6"/>
    <p:sldId id="492" r:id="rId7"/>
    <p:sldId id="458" r:id="rId8"/>
    <p:sldId id="477" r:id="rId9"/>
    <p:sldId id="278" r:id="rId10"/>
    <p:sldId id="499" r:id="rId11"/>
    <p:sldId id="460" r:id="rId12"/>
    <p:sldId id="461" r:id="rId13"/>
    <p:sldId id="470" r:id="rId14"/>
    <p:sldId id="462" r:id="rId15"/>
    <p:sldId id="488" r:id="rId16"/>
    <p:sldId id="471" r:id="rId17"/>
    <p:sldId id="472" r:id="rId18"/>
    <p:sldId id="473" r:id="rId19"/>
    <p:sldId id="474" r:id="rId20"/>
    <p:sldId id="485" r:id="rId21"/>
    <p:sldId id="489" r:id="rId22"/>
    <p:sldId id="494" r:id="rId23"/>
    <p:sldId id="495" r:id="rId24"/>
    <p:sldId id="496" r:id="rId25"/>
    <p:sldId id="497" r:id="rId26"/>
    <p:sldId id="487" r:id="rId27"/>
    <p:sldId id="498" r:id="rId28"/>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5" clrIdx="1"/>
  <p:cmAuthor id="2" name="Petracca, Ronald" initials="RP" lastIdx="10" clrIdx="2"/>
  <p:cmAuthor id="3" name="Irene Mylonas" initials="IM" lastIdx="10" clrIdx="3"/>
  <p:cmAuthor id="4" name="Kelly Terpak" initials="KKT" lastIdx="13"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2448" y="-59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Welcome to the EIR informational slides on Matching and Other General Requirements.  </a:t>
            </a:r>
          </a:p>
          <a:p>
            <a:endParaRPr lang="en-US" baseline="0" dirty="0" smtClean="0"/>
          </a:p>
          <a:p>
            <a:r>
              <a:rPr lang="en-US" baseline="0" dirty="0" smtClean="0"/>
              <a:t>In your EIR application, you must address the appropriate absolute priorities, including evidence, and the selection criteria.   These are all discussed in other informational slides.  </a:t>
            </a:r>
          </a:p>
          <a:p>
            <a:endParaRPr lang="en-US" baseline="0" dirty="0" smtClean="0"/>
          </a:p>
          <a:p>
            <a:r>
              <a:rPr lang="en-US" baseline="0" dirty="0" smtClean="0"/>
              <a:t>In these informational slides, we’re going to introduce a variety of other important requirements that apply to all applicants.</a:t>
            </a:r>
          </a:p>
          <a:p>
            <a:endParaRPr lang="en-US" baseline="0" dirty="0" smtClean="0"/>
          </a:p>
          <a:p>
            <a:r>
              <a:rPr lang="en-US" dirty="0" smtClean="0"/>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p>
          <a:p>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2863425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74320" indent="0">
              <a:buNone/>
            </a:pPr>
            <a:r>
              <a:rPr lang="en-US" dirty="0" smtClean="0"/>
              <a:t>Section 4611(d) of the ESEA also authorizes the Secretary to waive this matching requirement on a case-by-case basis, upon a showing of exceptional circumstances, such as:</a:t>
            </a:r>
          </a:p>
          <a:p>
            <a:pPr marL="274320" indent="0">
              <a:buNone/>
            </a:pPr>
            <a:r>
              <a:rPr lang="en-US" dirty="0" smtClean="0"/>
              <a:t>	(a)  The difficulty of raising matching funds for a program to serve a rural area;</a:t>
            </a:r>
          </a:p>
          <a:p>
            <a:pPr marL="274320" indent="0">
              <a:buNone/>
            </a:pPr>
            <a:r>
              <a:rPr lang="en-US" dirty="0" smtClean="0"/>
              <a:t>	(b)  The difficulty of raising matching funds in areas with a concentration of local educational agencies or schools with a high percentage of students aged 5 through 17--</a:t>
            </a:r>
          </a:p>
          <a:p>
            <a:pPr marL="731520" lvl="1" indent="0">
              <a:buNone/>
            </a:pPr>
            <a:r>
              <a:rPr lang="en-US" dirty="0" smtClean="0"/>
              <a:t>	(1)  Who are in poverty, as counted in the most recent census data approved by the Secretary;</a:t>
            </a:r>
          </a:p>
          <a:p>
            <a:pPr marL="731520" lvl="1" indent="0">
              <a:buNone/>
            </a:pPr>
            <a:r>
              <a:rPr lang="en-US" dirty="0" smtClean="0"/>
              <a:t>	(2)  Who are eligible for a free or reduced price lunch under the Richard B. Russell National School Lunch Act (42 U.S.C. 1751 et seq.);</a:t>
            </a:r>
          </a:p>
          <a:p>
            <a:pPr marL="731520" lvl="1" indent="0">
              <a:buNone/>
            </a:pPr>
            <a:r>
              <a:rPr lang="en-US" dirty="0" smtClean="0"/>
              <a:t>	(3)  Whose families receive assistance under the State program funded under part A of title IV of the Social Security Act (42 U.S.C. 601 et seq.); or</a:t>
            </a:r>
          </a:p>
          <a:p>
            <a:pPr marL="731520" lvl="1" indent="0">
              <a:buNone/>
            </a:pPr>
            <a:r>
              <a:rPr lang="en-US" dirty="0" smtClean="0"/>
              <a:t>	(4)  Who are eligible to receive medical assistance under the Medicaid program; and</a:t>
            </a:r>
          </a:p>
          <a:p>
            <a:pPr marL="274320" indent="0">
              <a:buNone/>
            </a:pPr>
            <a:r>
              <a:rPr lang="en-US" dirty="0" smtClean="0"/>
              <a:t>	(c)  The difficulty of raising funds on tribal land.</a:t>
            </a:r>
          </a:p>
          <a:p>
            <a:pPr marL="274320" indent="0">
              <a:buNone/>
            </a:pPr>
            <a:endParaRPr lang="en-US" dirty="0" smtClean="0"/>
          </a:p>
          <a:p>
            <a:pPr marL="274320" indent="0">
              <a:buNone/>
            </a:pPr>
            <a:r>
              <a:rPr lang="en-US" dirty="0" smtClean="0"/>
              <a:t>Applicants that wish to apply for a waiver must include a request in their application that describes why the matching requirement would cause serious hardship or an inability to carry out project activities.  Further information about applying for waivers can be found in the application package.  </a:t>
            </a:r>
          </a:p>
          <a:p>
            <a:pPr marL="274320" indent="0">
              <a:buNone/>
            </a:pPr>
            <a:endParaRPr lang="en-US" dirty="0" smtClean="0"/>
          </a:p>
          <a:p>
            <a:pPr marL="274320" indent="0">
              <a:buNone/>
            </a:pPr>
            <a:r>
              <a:rPr lang="en-US" dirty="0" smtClean="0"/>
              <a:t>However, given the importance of matching funds to the long-term success of the project, the Secretary expects eligible entities to identify appropriate matching funds.</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159153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A grantee must conduct an independent evaluation of the effectiveness of its project.   We do</a:t>
            </a:r>
            <a:r>
              <a:rPr lang="en-US" baseline="0" dirty="0" smtClean="0"/>
              <a:t> not provide in the EIR notices inviting applications a specific definition of what constitutes an independent evaluation; however, </a:t>
            </a:r>
            <a:r>
              <a:rPr lang="en-US" sz="1200" kern="1200" dirty="0" smtClean="0">
                <a:solidFill>
                  <a:schemeClr val="tx1"/>
                </a:solidFill>
                <a:effectLst/>
                <a:latin typeface="+mn-lt"/>
                <a:ea typeface="+mn-ea"/>
                <a:cs typeface="+mn-cs"/>
              </a:rPr>
              <a:t>an applicant might want to consider, in determining</a:t>
            </a:r>
            <a:r>
              <a:rPr lang="en-US" sz="1200" kern="1200" baseline="0" dirty="0" smtClean="0">
                <a:solidFill>
                  <a:schemeClr val="tx1"/>
                </a:solidFill>
                <a:effectLst/>
                <a:latin typeface="+mn-lt"/>
                <a:ea typeface="+mn-ea"/>
                <a:cs typeface="+mn-cs"/>
              </a:rPr>
              <a:t> an approach to meeting this statutory requirement, </a:t>
            </a:r>
            <a:r>
              <a:rPr lang="en-US" sz="1200" kern="1200" dirty="0" smtClean="0">
                <a:solidFill>
                  <a:schemeClr val="tx1"/>
                </a:solidFill>
                <a:effectLst/>
                <a:latin typeface="+mn-lt"/>
                <a:ea typeface="+mn-ea"/>
                <a:cs typeface="+mn-cs"/>
              </a:rPr>
              <a:t> an evaluation that is designed and carried out independent of, but in coordination with, any employees of the entities who develop a practice and are implementing it.</a:t>
            </a:r>
            <a:r>
              <a:rPr lang="en-US" baseline="0" dirty="0" smtClean="0"/>
              <a:t>  </a:t>
            </a:r>
          </a:p>
          <a:p>
            <a:endParaRPr lang="en-US" baseline="0" dirty="0" smtClean="0"/>
          </a:p>
          <a:p>
            <a:r>
              <a:rPr lang="en-US" baseline="0" dirty="0" smtClean="0"/>
              <a:t>For more information on EIR’s general expectations for grantee evaluations, please consult the informational slides on “selection criteria and scoring” for each of the respective EIR competitions.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2596550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2103524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1928620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1178565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rule </a:t>
            </a:r>
            <a:r>
              <a:rPr lang="en-US" sz="1200" u="sng" dirty="0" smtClean="0"/>
              <a:t>does not apply to pre-existing works</a:t>
            </a:r>
            <a:r>
              <a:rPr lang="en-US" sz="1200" dirty="0" smtClean="0"/>
              <a:t>, or to those that are created without use of grant funds.</a:t>
            </a:r>
          </a:p>
          <a:p>
            <a:endParaRPr lang="en-US" sz="1200" dirty="0" smtClean="0"/>
          </a:p>
          <a:p>
            <a:r>
              <a:rPr lang="en-US" sz="1200" dirty="0" smtClean="0"/>
              <a:t>When the grant deliverable consists of modifications to pre-existing works, the open license shall extend only to those </a:t>
            </a:r>
            <a:r>
              <a:rPr lang="en-US" sz="1200" u="sng" dirty="0" smtClean="0"/>
              <a:t>modifications</a:t>
            </a:r>
            <a:r>
              <a:rPr lang="en-US" sz="1200" dirty="0" smtClean="0"/>
              <a:t> that can be separately identified and only to the extent that open licensing is permitted under the terms of any licenses or other legal restrictions on the use of pre-existing works. </a:t>
            </a:r>
          </a:p>
          <a:p>
            <a:endParaRPr lang="en-US" sz="1200" dirty="0" smtClean="0"/>
          </a:p>
          <a:p>
            <a:r>
              <a:rPr lang="en-US" sz="1200" dirty="0" smtClean="0"/>
              <a:t>A grantee or </a:t>
            </a:r>
            <a:r>
              <a:rPr lang="en-US" sz="1200" dirty="0" err="1" smtClean="0"/>
              <a:t>subgrantee</a:t>
            </a:r>
            <a:r>
              <a:rPr lang="en-US" sz="1200" dirty="0" smtClean="0"/>
              <a:t> that is awarded competitive grant funds </a:t>
            </a:r>
            <a:r>
              <a:rPr lang="en-US" sz="1200" u="sng" dirty="0" smtClean="0"/>
              <a:t>must have a plan to disseminate</a:t>
            </a:r>
            <a:r>
              <a:rPr lang="en-US" sz="1200" dirty="0" smtClean="0"/>
              <a:t> the openly licensed copyrightable works.</a:t>
            </a:r>
          </a:p>
          <a:p>
            <a:endParaRPr lang="en-US" sz="1200" dirty="0" smtClean="0"/>
          </a:p>
          <a:p>
            <a:r>
              <a:rPr lang="en-US" sz="1200" dirty="0" smtClean="0"/>
              <a:t>In some limited cases, exceptions to the rule may be granted by the Department – for example, in cases where the grantee can demonstrate that dissemination opportunities would likely be greater if the rule were not in effect.  However, such </a:t>
            </a:r>
            <a:r>
              <a:rPr lang="en-US" sz="1200" u="sng" dirty="0" smtClean="0"/>
              <a:t>exceptions will not be considered until after grant awards are made</a:t>
            </a:r>
            <a:r>
              <a:rPr lang="en-US" sz="1200" dirty="0" smtClean="0"/>
              <a:t>, and applicants must not assume that an exception would be granted.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2631123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specific deliverable under an</a:t>
            </a:r>
            <a:r>
              <a:rPr lang="en-US" baseline="0" dirty="0" smtClean="0"/>
              <a:t> EIR </a:t>
            </a:r>
            <a:r>
              <a:rPr lang="en-US" dirty="0" smtClean="0"/>
              <a:t>grant that grantees must openly license to the public is the evaluation report.  EIR grantees are encouraged to submit final studies resulting from research supported in whole or in part by EIR to the Educational Resources Information Center (ERIC, http://eric.ed.gov).</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720219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18</a:t>
            </a:fld>
            <a:endParaRPr lang="en-US"/>
          </a:p>
        </p:txBody>
      </p:sp>
    </p:spTree>
    <p:extLst>
      <p:ext uri="{BB962C8B-B14F-4D97-AF65-F5344CB8AC3E}">
        <p14:creationId xmlns:p14="http://schemas.microsoft.com/office/powerpoint/2010/main" val="2241496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EIR notices defines performance</a:t>
            </a:r>
            <a:r>
              <a:rPr lang="en-US" baseline="0" dirty="0" smtClean="0"/>
              <a:t> measure and performance target.</a:t>
            </a:r>
            <a:r>
              <a:rPr lang="en-US" dirty="0" smtClean="0"/>
              <a:t> </a:t>
            </a:r>
          </a:p>
          <a:p>
            <a:endParaRPr lang="en-US" dirty="0" smtClean="0"/>
          </a:p>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19</a:t>
            </a:fld>
            <a:endParaRPr lang="en-US"/>
          </a:p>
        </p:txBody>
      </p:sp>
    </p:spTree>
    <p:extLst>
      <p:ext uri="{BB962C8B-B14F-4D97-AF65-F5344CB8AC3E}">
        <p14:creationId xmlns:p14="http://schemas.microsoft.com/office/powerpoint/2010/main" val="2965230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list of topics that we’ll be covering in this informational</a:t>
            </a:r>
            <a:r>
              <a:rPr lang="en-US" baseline="0" dirty="0" smtClean="0"/>
              <a:t> PowerPoint</a:t>
            </a:r>
            <a:r>
              <a:rPr lang="en-US" dirty="0" smtClean="0"/>
              <a:t>.  As you</a:t>
            </a:r>
            <a:r>
              <a:rPr lang="en-US" baseline="0" dirty="0" smtClean="0"/>
              <a:t> can see, we’ll be covering a wide variety of disparate topics.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254724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Read</a:t>
            </a:r>
            <a:r>
              <a:rPr lang="en-US" baseline="0" dirty="0" smtClean="0"/>
              <a:t> slide.</a:t>
            </a:r>
          </a:p>
          <a:p>
            <a:endParaRPr lang="en-US" baseline="0" dirty="0" smtClean="0"/>
          </a:p>
          <a:p>
            <a:r>
              <a:rPr lang="en-US" sz="1200" kern="1200" dirty="0" smtClean="0">
                <a:solidFill>
                  <a:schemeClr val="tx1"/>
                </a:solidFill>
                <a:effectLst/>
                <a:latin typeface="+mn-lt"/>
                <a:ea typeface="+mn-ea"/>
                <a:cs typeface="+mn-cs"/>
              </a:rPr>
              <a:t>Applicants must propose project-specific performance measures and performance targets consistent with the objectives of the proposed project.  Applications must provide the following information as directed under 34 CFR 75.110(b) and (c):</a:t>
            </a:r>
          </a:p>
          <a:p>
            <a:r>
              <a:rPr lang="en-US" sz="1200" kern="1200" dirty="0" smtClean="0">
                <a:solidFill>
                  <a:schemeClr val="tx1"/>
                </a:solidFill>
                <a:effectLst/>
                <a:latin typeface="+mn-lt"/>
                <a:ea typeface="+mn-ea"/>
                <a:cs typeface="+mn-cs"/>
              </a:rPr>
              <a:t>	(1) Performance measures.  How each proposed performance measure would accurately measure the performance of the project and how the proposed performance measure would be consistent with the performance measures established for the program funding the competition.</a:t>
            </a:r>
          </a:p>
          <a:p>
            <a:r>
              <a:rPr lang="en-US" sz="1200" kern="1200" dirty="0" smtClean="0">
                <a:solidFill>
                  <a:schemeClr val="tx1"/>
                </a:solidFill>
                <a:effectLst/>
                <a:latin typeface="+mn-lt"/>
                <a:ea typeface="+mn-ea"/>
                <a:cs typeface="+mn-cs"/>
              </a:rPr>
              <a:t>	(2) Baseline data.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Why each proposed baseline is valid; or (ii) if the applicant has determined that there are no established baseline data for a particular performance measure, an explanation of why there is no established baseline and of how and when, during the project period, the applicant would establish a valid baseline for the performance measure.</a:t>
            </a:r>
          </a:p>
          <a:p>
            <a:r>
              <a:rPr lang="en-US" sz="1200" kern="1200" dirty="0" smtClean="0">
                <a:solidFill>
                  <a:schemeClr val="tx1"/>
                </a:solidFill>
                <a:effectLst/>
                <a:latin typeface="+mn-lt"/>
                <a:ea typeface="+mn-ea"/>
                <a:cs typeface="+mn-cs"/>
              </a:rPr>
              <a:t>	(3) Performance targets.  Why each proposed performance target is ambitious yet achievable compared to the baseline for the performance measure and when, during the project period, the applicant would meet the performance target(s).</a:t>
            </a:r>
          </a:p>
          <a:p>
            <a:r>
              <a:rPr lang="en-US" sz="1200" kern="1200" dirty="0" smtClean="0">
                <a:solidFill>
                  <a:schemeClr val="tx1"/>
                </a:solidFill>
                <a:effectLst/>
                <a:latin typeface="+mn-lt"/>
                <a:ea typeface="+mn-ea"/>
                <a:cs typeface="+mn-cs"/>
              </a:rPr>
              <a:t>	(4) Data collection and reporting.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data collection and reporting methods the applicant would use and why those methods are likely to yield reliable, valid, and meaningful performance data; and (ii) the applicant's capacity to collect and report reliable, valid, and meaningful performance data, as evidenced by high-quality data collection, analysis, and reporting in other projects or research. </a:t>
            </a:r>
          </a:p>
          <a:p>
            <a:r>
              <a:rPr lang="en-US" sz="1200" kern="1200" dirty="0" smtClean="0">
                <a:solidFill>
                  <a:schemeClr val="tx1"/>
                </a:solidFill>
                <a:effectLst/>
                <a:latin typeface="+mn-lt"/>
                <a:ea typeface="+mn-ea"/>
                <a:cs typeface="+mn-cs"/>
              </a:rPr>
              <a:t>	All grantees must submit an annual performance report with information that is responsive to these performance measures.  By completing</a:t>
            </a:r>
            <a:r>
              <a:rPr lang="en-US" sz="1200" kern="1200" baseline="0" dirty="0" smtClean="0">
                <a:solidFill>
                  <a:schemeClr val="tx1"/>
                </a:solidFill>
                <a:effectLst/>
                <a:latin typeface="+mn-lt"/>
                <a:ea typeface="+mn-ea"/>
                <a:cs typeface="+mn-cs"/>
              </a:rPr>
              <a:t> the Performance Objectives and Performance Measures form, your project objectives and measures will be pre-populated in your performance report.</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20</a:t>
            </a:fld>
            <a:endParaRPr lang="en-US"/>
          </a:p>
        </p:txBody>
      </p:sp>
    </p:spTree>
    <p:extLst>
      <p:ext uri="{BB962C8B-B14F-4D97-AF65-F5344CB8AC3E}">
        <p14:creationId xmlns:p14="http://schemas.microsoft.com/office/powerpoint/2010/main" val="2965230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 performance measures are used by EIR to measure the progress of the EIR program as a whole.  Consequently, EIR will pool data collected from all of its grantees.</a:t>
            </a:r>
          </a:p>
          <a:p>
            <a:endParaRPr lang="en-US" dirty="0" smtClean="0"/>
          </a:p>
          <a:p>
            <a:r>
              <a:rPr lang="en-US" dirty="0" smtClean="0"/>
              <a:t>Please consult the Notice Inviting Applications for the list of program performance measures that applies to you.</a:t>
            </a:r>
          </a:p>
          <a:p>
            <a:endParaRPr lang="en-US" dirty="0" smtClean="0"/>
          </a:p>
          <a:p>
            <a:r>
              <a:rPr lang="en-US" dirty="0" smtClean="0"/>
              <a:t>In the next slide, we’ll provide an exampl</a:t>
            </a:r>
            <a:r>
              <a:rPr lang="en-US" baseline="0" dirty="0" smtClean="0"/>
              <a:t>e of the program performance measures for the Early-phase competition, but please be aware that the</a:t>
            </a:r>
            <a:r>
              <a:rPr lang="en-US" dirty="0" smtClean="0"/>
              <a:t> Program Performance Measures are slightly different for each of the three separate EIR competitions: i.e. Early-phase, Mid-phase, and Expansion.</a:t>
            </a:r>
          </a:p>
          <a:p>
            <a:endParaRPr lang="en-US" dirty="0" smtClean="0"/>
          </a:p>
          <a:p>
            <a:r>
              <a:rPr lang="en-US" dirty="0" smtClean="0"/>
              <a:t>For several of these measures, you will have to establish targets in your application, and if you receive a grant, you will have to collect data and report on these measures in your annual and</a:t>
            </a:r>
            <a:r>
              <a:rPr lang="en-US" baseline="0" dirty="0" smtClean="0"/>
              <a:t> final</a:t>
            </a:r>
            <a:r>
              <a:rPr lang="en-US" dirty="0" smtClean="0"/>
              <a:t> performance reports.  </a:t>
            </a:r>
          </a:p>
          <a:p>
            <a:endParaRPr lang="en-US" dirty="0" smtClean="0"/>
          </a:p>
          <a:p>
            <a:r>
              <a:rPr lang="en-US" dirty="0" smtClean="0"/>
              <a:t>In the next slide,</a:t>
            </a:r>
            <a:r>
              <a:rPr lang="en-US" baseline="0" dirty="0" smtClean="0"/>
              <a:t> we’ll show you which of these measures will require you to establish targets and collect data.</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21</a:t>
            </a:fld>
            <a:endParaRPr lang="en-US"/>
          </a:p>
        </p:txBody>
      </p:sp>
    </p:spTree>
    <p:extLst>
      <p:ext uri="{BB962C8B-B14F-4D97-AF65-F5344CB8AC3E}">
        <p14:creationId xmlns:p14="http://schemas.microsoft.com/office/powerpoint/2010/main" val="3716230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Here is an example of the EIR</a:t>
            </a:r>
            <a:r>
              <a:rPr lang="en-US" baseline="0" dirty="0" smtClean="0"/>
              <a:t> program performance measures for the Early-phase competition.  You may review the Mid-phase and Expansion program performance measures in the notices inviting applications.</a:t>
            </a:r>
          </a:p>
          <a:p>
            <a:endParaRPr lang="en-US" baseline="0" dirty="0" smtClean="0"/>
          </a:p>
          <a:p>
            <a:r>
              <a:rPr lang="en-US" baseline="0" dirty="0" smtClean="0"/>
              <a:t>There are two types of measures: annual performance measures, which refer to annual targets established for each year of project, and cumulative performance measures, which refer to your cumulative totals across all years of the grant.</a:t>
            </a:r>
          </a:p>
          <a:p>
            <a:endParaRPr lang="en-US" baseline="0" dirty="0" smtClean="0"/>
          </a:p>
          <a:p>
            <a:r>
              <a:rPr lang="en-US" baseline="0" dirty="0" smtClean="0"/>
              <a:t>(Read table in the slide for the annual performance measures)</a:t>
            </a:r>
          </a:p>
          <a:p>
            <a:endParaRPr lang="en-US" baseline="0" dirty="0" smtClean="0"/>
          </a:p>
          <a:p>
            <a:r>
              <a:rPr lang="en-US" baseline="0" dirty="0" smtClean="0"/>
              <a:t>Please note that for those performance measures that are highlighted in the table (measures 1, 2, and 6), applicants will have to establish targets in their grant applications.   Upon receiving a grant, grantees will have to collect data and report on their actual achievement against these targets.   For example, your application should identify how may students you intend to serve in each year of the project, and the cumulative total of students that will be served.  Each year, we will ask grant recipients to report on how many students they have actually served.</a:t>
            </a:r>
          </a:p>
          <a:p>
            <a:endParaRPr lang="en-US" baseline="0" dirty="0" smtClean="0"/>
          </a:p>
          <a:p>
            <a:r>
              <a:rPr lang="en-US" baseline="0" dirty="0" smtClean="0"/>
              <a:t>Each of the performance measures that is </a:t>
            </a:r>
            <a:r>
              <a:rPr lang="en-US" u="sng" baseline="0" dirty="0" smtClean="0"/>
              <a:t>not</a:t>
            </a:r>
            <a:r>
              <a:rPr lang="en-US" baseline="0" dirty="0" smtClean="0"/>
              <a:t> highlighted (measures 3, 4, and 5) refers to your evaluation design.  If you receive a grant, EIR will work with you to determine your progress in meeting each of these measures.  In your EIR application, you will be sharing an evaluation plan in response to the selection criteria.   You might want to double check to make sure your evaluation plan would meet the evaluation performance measures that are applicable to the competition to which you are applying.</a:t>
            </a:r>
          </a:p>
          <a:p>
            <a:endParaRPr lang="en-US" baseline="0" dirty="0" smtClean="0"/>
          </a:p>
          <a:p>
            <a:r>
              <a:rPr lang="en-US" baseline="0" dirty="0" smtClean="0"/>
              <a:t>We remind you again that the example shown here lists the performance measures only for Early-phase. If you are applying to Mid phase or Expansion, you need to consult the notices inviting applications for those competitions.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22</a:t>
            </a:fld>
            <a:endParaRPr lang="en-US"/>
          </a:p>
        </p:txBody>
      </p:sp>
    </p:spTree>
    <p:extLst>
      <p:ext uri="{BB962C8B-B14F-4D97-AF65-F5344CB8AC3E}">
        <p14:creationId xmlns:p14="http://schemas.microsoft.com/office/powerpoint/2010/main" val="1833325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EIR asks all applicants that are intending to apply to submit a notice of intent</a:t>
            </a:r>
            <a:r>
              <a:rPr lang="en-US" baseline="0" dirty="0" smtClean="0"/>
              <a:t> </a:t>
            </a:r>
            <a:r>
              <a:rPr lang="en-US" dirty="0" smtClean="0"/>
              <a:t>to apply.   Unlike the other things covered</a:t>
            </a:r>
            <a:r>
              <a:rPr lang="en-US" baseline="0" dirty="0" smtClean="0"/>
              <a:t> in these informational slides, the notice of intent is not actually required.  If you fail to submit a notice of intent, your application will still be considered.  However, we strongly encourage you to do so because it helps us to plan for an efficient peer review.</a:t>
            </a:r>
          </a:p>
          <a:p>
            <a:endParaRPr lang="en-US" baseline="0" dirty="0" smtClean="0"/>
          </a:p>
          <a:p>
            <a:r>
              <a:rPr lang="en-US" baseline="0" dirty="0" smtClean="0"/>
              <a:t>In order to submit a notice of intent, please go online using the link provided for the competition that is of interest to you and complete the brief survey.  It is also important to note that submitting a notice of intent does not bind you to submitting an application.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23</a:t>
            </a:fld>
            <a:endParaRPr lang="en-US"/>
          </a:p>
        </p:txBody>
      </p:sp>
    </p:spTree>
    <p:extLst>
      <p:ext uri="{BB962C8B-B14F-4D97-AF65-F5344CB8AC3E}">
        <p14:creationId xmlns:p14="http://schemas.microsoft.com/office/powerpoint/2010/main" val="2981621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concludes our informational slides on matching and other general requirements.  There’s a lot to keep track of here, so please refer to the notices inviting applications and other resources, available on the EIR program website.</a:t>
            </a:r>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24</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set of very important requirements that we’re </a:t>
            </a:r>
            <a:r>
              <a:rPr lang="en-US" u="sng" baseline="0" dirty="0" smtClean="0"/>
              <a:t>not</a:t>
            </a:r>
            <a:r>
              <a:rPr lang="en-US" baseline="0" dirty="0" smtClean="0"/>
              <a:t> going to fully discuss here are the evidence requirements. </a:t>
            </a:r>
          </a:p>
          <a:p>
            <a:endParaRPr lang="en-US" baseline="0" dirty="0" smtClean="0"/>
          </a:p>
          <a:p>
            <a:r>
              <a:rPr lang="en-US" dirty="0" smtClean="0"/>
              <a:t>The evidence requirements</a:t>
            </a:r>
            <a:r>
              <a:rPr lang="en-US" baseline="0" dirty="0" smtClean="0"/>
              <a:t> for each of the three EIR competitions are defined in the Absolute Priorities.  Consequently, we direct you to the EIR informational slides on “Priorities and Evidence Requirements” for more information about the evidence requirements applicable to the Early-phase, Mid-phase or Expansion grant competitions.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4058151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Let’s get started with the first topic</a:t>
            </a:r>
            <a:r>
              <a:rPr lang="en-US" sz="1200" baseline="0" dirty="0" smtClean="0"/>
              <a:t> that we’ll cover in these informational slides: serving K-12 students.</a:t>
            </a:r>
            <a:endParaRPr lang="en-US" sz="1200" dirty="0" smtClean="0"/>
          </a:p>
          <a:p>
            <a:endParaRPr lang="en-US" sz="1200" dirty="0" smtClean="0"/>
          </a:p>
          <a:p>
            <a:r>
              <a:rPr lang="en-US" sz="1200" dirty="0" smtClean="0"/>
              <a:t>EIR is authorized under section </a:t>
            </a:r>
            <a:r>
              <a:rPr lang="en-US" sz="1200" kern="1200" dirty="0" smtClean="0">
                <a:solidFill>
                  <a:schemeClr val="tx1"/>
                </a:solidFill>
                <a:effectLst/>
                <a:latin typeface="+mn-lt"/>
                <a:ea typeface="+mn-ea"/>
                <a:cs typeface="+mn-cs"/>
              </a:rPr>
              <a:t>4611 of the Elementary and Secondary Education Act, as amended (ESEA),</a:t>
            </a:r>
            <a:r>
              <a:rPr lang="en-US" sz="1200" kern="1200" baseline="0" dirty="0" smtClean="0">
                <a:solidFill>
                  <a:schemeClr val="tx1"/>
                </a:solidFill>
                <a:effectLst/>
                <a:latin typeface="+mn-lt"/>
                <a:ea typeface="+mn-ea"/>
                <a:cs typeface="+mn-cs"/>
              </a:rPr>
              <a:t> and as such, you should be mindful of how your project addresses </a:t>
            </a:r>
            <a:r>
              <a:rPr lang="en-US" sz="1200" dirty="0" smtClean="0"/>
              <a:t>K-12 students.  We have</a:t>
            </a:r>
            <a:r>
              <a:rPr lang="en-US" sz="1200" baseline="0" dirty="0" smtClean="0"/>
              <a:t> provided instructions in the application package for applicants to identify the grade levels to be served by the project in the abstract.</a:t>
            </a:r>
            <a:endParaRPr lang="en-US" sz="1200" dirty="0" smtClean="0"/>
          </a:p>
          <a:p>
            <a:endParaRPr lang="en-US" sz="1200" dirty="0" smtClean="0"/>
          </a:p>
          <a:p>
            <a:r>
              <a:rPr lang="en-US" sz="1200" dirty="0" smtClean="0"/>
              <a:t>Be especially mindful if you are proposing to</a:t>
            </a:r>
            <a:r>
              <a:rPr lang="en-US" sz="1200" baseline="0" dirty="0" smtClean="0"/>
              <a:t> s</a:t>
            </a:r>
            <a:r>
              <a:rPr lang="en-US" sz="1200" dirty="0" smtClean="0"/>
              <a:t>erve Pre-K early learners or to address postsecondary preparation.  It’s okay,</a:t>
            </a:r>
            <a:r>
              <a:rPr lang="en-US" sz="1200" baseline="0" dirty="0" smtClean="0"/>
              <a:t> for example, to focus on the transition between Pre-K and elementary education, or to focus on the transition from high school to college as long as you can indicate how the project impacts K-12 students at some point during the project, thus aligning with the ESEA. </a:t>
            </a:r>
          </a:p>
          <a:p>
            <a:endParaRPr lang="en-US" sz="1200" baseline="0" dirty="0" smtClean="0"/>
          </a:p>
          <a:p>
            <a:endParaRPr lang="en-US" sz="1200" baseline="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1328405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10555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2109802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95411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Under the EIR program</a:t>
            </a:r>
            <a:r>
              <a:rPr lang="en-US" sz="1200" baseline="0" dirty="0" smtClean="0"/>
              <a:t> statute</a:t>
            </a:r>
            <a:r>
              <a:rPr lang="en-US" sz="1200" dirty="0" smtClean="0"/>
              <a:t>, </a:t>
            </a:r>
            <a:r>
              <a:rPr lang="en-US" sz="1200" b="1" dirty="0" smtClean="0"/>
              <a:t>each grant recipient must provide, from Federal, State, local, or private sources, an amount equal to 10 percent of funds provided under the grant, which may be provided in cash or through in-kind contributions</a:t>
            </a:r>
            <a:r>
              <a:rPr lang="en-US" sz="1200" dirty="0" smtClean="0"/>
              <a:t>, </a:t>
            </a:r>
            <a:r>
              <a:rPr lang="en-US" sz="1200" b="1" dirty="0" smtClean="0"/>
              <a:t>to carry out activities supported by the grant. </a:t>
            </a:r>
            <a:r>
              <a:rPr lang="en-US" sz="1200" dirty="0" smtClean="0"/>
              <a:t>Grantees must include a budget showing their matching contributions on an annual basis relative to the annual budget amount of EIR grant funds and must provide evidence of their matching contributions for the first year of the grant in their grant applications.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It is important to note that to use Federal funds as a match,</a:t>
            </a:r>
            <a:r>
              <a:rPr lang="en-US" sz="1200" baseline="0" dirty="0" smtClean="0"/>
              <a:t> the Uniform Guidance provides that the statute of the program providing the funds has to specifically authorize that those funds can be used to meet a matching requirement under another Federal program.</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1605739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smtClean="0"/>
          </a:p>
          <a:p>
            <a:r>
              <a:rPr lang="en-US" dirty="0" smtClean="0"/>
              <a:t>In the next slide,</a:t>
            </a:r>
            <a:r>
              <a:rPr lang="en-US" baseline="0" dirty="0" smtClean="0"/>
              <a:t> we’ll refer you to some resources that can help you to demonstrate the required match in your application.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199551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novation.ed.gov/what-we-do/innovation/education-innovation-and-research-ei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ric.ed.gov/"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surveymonkey.com/r/GXJTJ59"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www.surveymonkey.com/r/GD3BGJ6" TargetMode="External"/><Relationship Id="rId4" Type="http://schemas.openxmlformats.org/officeDocument/2006/relationships/hyperlink" Target="http://www.surveymonkey.com/r/GJ3XS96"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ecfr.gov/cgi-bin/text-idx?SID=dde9089fcc2b1f752d82d8e532e1d151&amp;mc=true&amp;node=se34.1.75_1135&amp;rgn=div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Matching and OTHER General PROGRAM Requirements</a:t>
            </a:r>
            <a:endParaRPr lang="en-US" sz="3200" dirty="0"/>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match letters</a:t>
            </a:r>
            <a:endParaRPr lang="en-US" dirty="0"/>
          </a:p>
        </p:txBody>
      </p:sp>
      <p:sp>
        <p:nvSpPr>
          <p:cNvPr id="3" name="Content Placeholder 2"/>
          <p:cNvSpPr>
            <a:spLocks noGrp="1"/>
          </p:cNvSpPr>
          <p:nvPr>
            <p:ph idx="1"/>
          </p:nvPr>
        </p:nvSpPr>
        <p:spPr>
          <a:xfrm>
            <a:off x="457200" y="1295400"/>
            <a:ext cx="8229600" cy="4800600"/>
          </a:xfrm>
        </p:spPr>
        <p:txBody>
          <a:bodyPr/>
          <a:lstStyle/>
          <a:p>
            <a:r>
              <a:rPr lang="en-US" dirty="0" smtClean="0"/>
              <a:t>EIR Matching Resources are available on the EIR Website at </a:t>
            </a:r>
            <a:r>
              <a:rPr lang="en-US" dirty="0">
                <a:hlinkClick r:id="rId3"/>
              </a:rPr>
              <a:t>https://innovation.ed.gov/what-we-do/innovation/education-innovation-and-research-eir</a:t>
            </a:r>
            <a:r>
              <a:rPr lang="en-US" dirty="0" smtClean="0">
                <a:hlinkClick r:id="rId3"/>
              </a:rPr>
              <a:t>/</a:t>
            </a:r>
            <a:r>
              <a:rPr lang="en-US" dirty="0" smtClean="0"/>
              <a:t>.  </a:t>
            </a:r>
          </a:p>
          <a:p>
            <a:pPr lvl="1"/>
            <a:r>
              <a:rPr lang="en-US" sz="2000" dirty="0" smtClean="0"/>
              <a:t>EIR Guidance and Examples of Adequate Evidence of Match</a:t>
            </a:r>
          </a:p>
          <a:p>
            <a:pPr lvl="2"/>
            <a:r>
              <a:rPr lang="en-US" sz="2000" dirty="0" smtClean="0"/>
              <a:t>Examples of the type of documentation, that if submitted, would be deemed as adequate evidence of this match. </a:t>
            </a:r>
          </a:p>
          <a:p>
            <a:pPr lvl="2"/>
            <a:r>
              <a:rPr lang="en-US" sz="2000" dirty="0" smtClean="0"/>
              <a:t>Applicants </a:t>
            </a:r>
            <a:r>
              <a:rPr lang="en-US" sz="2000" dirty="0"/>
              <a:t>must provide letters or other evidence in their application to confirm the matching contributions for at least the first year of the grant (documents that confirm 10% of the first year budget request).</a:t>
            </a:r>
          </a:p>
          <a:p>
            <a:pPr lvl="1"/>
            <a:r>
              <a:rPr lang="en-US" sz="2000" dirty="0" smtClean="0"/>
              <a:t>Sample Summary Sheet</a:t>
            </a:r>
          </a:p>
          <a:p>
            <a:pPr lvl="2"/>
            <a:r>
              <a:rPr lang="en-US" sz="2000" dirty="0" smtClean="0"/>
              <a:t>This is an optional sample summary sheet to assist in documenting matches. Please note that this summary sheet is for your personal use to track your match contributions and not a requirement of the application. </a:t>
            </a:r>
          </a:p>
          <a:p>
            <a:pPr marL="274320" indent="0">
              <a:buNone/>
            </a:pPr>
            <a:endParaRPr lang="en-US" dirty="0"/>
          </a:p>
        </p:txBody>
      </p:sp>
      <p:sp>
        <p:nvSpPr>
          <p:cNvPr id="4" name="Text Placeholder 3"/>
          <p:cNvSpPr>
            <a:spLocks noGrp="1"/>
          </p:cNvSpPr>
          <p:nvPr>
            <p:ph type="body" sz="quarter" idx="10"/>
          </p:nvPr>
        </p:nvSpPr>
        <p:spPr/>
        <p:txBody>
          <a:bodyPr/>
          <a:lstStyle/>
          <a:p>
            <a:r>
              <a:rPr lang="en-US" dirty="0" smtClean="0"/>
              <a:t>How do you demonstrate match for the first year?</a:t>
            </a: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10</a:t>
            </a:fld>
            <a:endParaRPr lang="en-US" dirty="0"/>
          </a:p>
        </p:txBody>
      </p:sp>
    </p:spTree>
    <p:extLst>
      <p:ext uri="{BB962C8B-B14F-4D97-AF65-F5344CB8AC3E}">
        <p14:creationId xmlns:p14="http://schemas.microsoft.com/office/powerpoint/2010/main" val="136215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WAIVERS</a:t>
            </a:r>
            <a:endParaRPr lang="en-US" dirty="0"/>
          </a:p>
        </p:txBody>
      </p:sp>
      <p:sp>
        <p:nvSpPr>
          <p:cNvPr id="3" name="Content Placeholder 2"/>
          <p:cNvSpPr>
            <a:spLocks noGrp="1"/>
          </p:cNvSpPr>
          <p:nvPr>
            <p:ph idx="1"/>
          </p:nvPr>
        </p:nvSpPr>
        <p:spPr>
          <a:xfrm>
            <a:off x="457200" y="1066800"/>
            <a:ext cx="8458200" cy="5426075"/>
          </a:xfrm>
        </p:spPr>
        <p:txBody>
          <a:bodyPr/>
          <a:lstStyle/>
          <a:p>
            <a:r>
              <a:rPr lang="en-US" dirty="0" smtClean="0"/>
              <a:t>Can be requested in exceptional circumstances (see notices inviting applications for the list of such circumstances), such as:</a:t>
            </a:r>
          </a:p>
          <a:p>
            <a:pPr lvl="1"/>
            <a:r>
              <a:rPr lang="en-US" dirty="0" smtClean="0"/>
              <a:t>The difficulty of raising funds for a program to serve a rural area</a:t>
            </a:r>
          </a:p>
          <a:p>
            <a:pPr lvl="1"/>
            <a:r>
              <a:rPr lang="en-US" dirty="0" smtClean="0"/>
              <a:t>The difficulty of raising funds to serve high poverty LEA’s or schools </a:t>
            </a:r>
          </a:p>
          <a:p>
            <a:pPr lvl="1"/>
            <a:r>
              <a:rPr lang="en-US" dirty="0" smtClean="0"/>
              <a:t>The difficulty of raising funds on tribal land</a:t>
            </a:r>
          </a:p>
          <a:p>
            <a:r>
              <a:rPr lang="en-US" dirty="0" smtClean="0"/>
              <a:t>If applying for a waiver, applicants must include their request in the application, and this request must describe why meeting the match would cause serious hardship or inability to carry out project activities.</a:t>
            </a:r>
          </a:p>
          <a:p>
            <a:r>
              <a:rPr lang="en-US" dirty="0" smtClean="0"/>
              <a:t>Waivers will be considered on a case by case basis, but generally we expect that grantees will identify appropriate matching funds, as we consider matching funds to be important to the long-term success of a project. </a:t>
            </a: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11</a:t>
            </a:fld>
            <a:endParaRPr lang="en-US" dirty="0"/>
          </a:p>
        </p:txBody>
      </p:sp>
    </p:spTree>
    <p:extLst>
      <p:ext uri="{BB962C8B-B14F-4D97-AF65-F5344CB8AC3E}">
        <p14:creationId xmlns:p14="http://schemas.microsoft.com/office/powerpoint/2010/main" val="1734008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evaluation</a:t>
            </a:r>
            <a:endParaRPr lang="en-US" dirty="0"/>
          </a:p>
        </p:txBody>
      </p:sp>
      <p:sp>
        <p:nvSpPr>
          <p:cNvPr id="3" name="Content Placeholder 2"/>
          <p:cNvSpPr>
            <a:spLocks noGrp="1"/>
          </p:cNvSpPr>
          <p:nvPr>
            <p:ph idx="1"/>
          </p:nvPr>
        </p:nvSpPr>
        <p:spPr>
          <a:xfrm>
            <a:off x="457200" y="1295401"/>
            <a:ext cx="7924800" cy="3733800"/>
          </a:xfrm>
        </p:spPr>
        <p:txBody>
          <a:bodyPr/>
          <a:lstStyle/>
          <a:p>
            <a:r>
              <a:rPr lang="en-US" sz="3200" dirty="0" smtClean="0"/>
              <a:t>An EIR </a:t>
            </a:r>
            <a:r>
              <a:rPr lang="en-US" sz="3200" dirty="0"/>
              <a:t>grantee </a:t>
            </a:r>
            <a:r>
              <a:rPr lang="en-US" sz="3200" dirty="0" smtClean="0"/>
              <a:t>must, as required by statute,  </a:t>
            </a:r>
            <a:r>
              <a:rPr lang="en-US" sz="3200" dirty="0"/>
              <a:t>conduct an independent evaluation of the effectiveness of its project. </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12</a:t>
            </a:fld>
            <a:endParaRPr lang="en-US" dirty="0"/>
          </a:p>
        </p:txBody>
      </p:sp>
    </p:spTree>
    <p:extLst>
      <p:ext uri="{BB962C8B-B14F-4D97-AF65-F5344CB8AC3E}">
        <p14:creationId xmlns:p14="http://schemas.microsoft.com/office/powerpoint/2010/main" val="347863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17D49-FE9E-4752-AFE4-A1C3EF71A68E}"/>
              </a:ext>
            </a:extLst>
          </p:cNvPr>
          <p:cNvSpPr>
            <a:spLocks noGrp="1"/>
          </p:cNvSpPr>
          <p:nvPr>
            <p:ph type="title"/>
          </p:nvPr>
        </p:nvSpPr>
        <p:spPr/>
        <p:txBody>
          <a:bodyPr/>
          <a:lstStyle/>
          <a:p>
            <a:r>
              <a:rPr lang="en-US" dirty="0"/>
              <a:t>OPEN Licensing</a:t>
            </a:r>
          </a:p>
        </p:txBody>
      </p:sp>
      <p:sp>
        <p:nvSpPr>
          <p:cNvPr id="3" name="Content Placeholder 2">
            <a:extLst>
              <a:ext uri="{FF2B5EF4-FFF2-40B4-BE49-F238E27FC236}">
                <a16:creationId xmlns:a16="http://schemas.microsoft.com/office/drawing/2014/main" xmlns="" id="{A1358B49-2F11-41E0-BA41-42BF8E74C9B7}"/>
              </a:ext>
            </a:extLst>
          </p:cNvPr>
          <p:cNvSpPr>
            <a:spLocks noGrp="1"/>
          </p:cNvSpPr>
          <p:nvPr>
            <p:ph idx="1"/>
          </p:nvPr>
        </p:nvSpPr>
        <p:spPr>
          <a:xfrm>
            <a:off x="304800" y="838200"/>
            <a:ext cx="8763000" cy="5715000"/>
          </a:xfrm>
        </p:spPr>
        <p:txBody>
          <a:bodyPr/>
          <a:lstStyle/>
          <a:p>
            <a:pPr marL="274320" indent="0">
              <a:buNone/>
            </a:pPr>
            <a:r>
              <a:rPr lang="en-US" sz="2300" dirty="0"/>
              <a:t>All Department of Education grantees awarded competitive grant </a:t>
            </a:r>
            <a:r>
              <a:rPr lang="en-US" sz="2300" dirty="0" smtClean="0"/>
              <a:t>funds, unless an exception applies, must </a:t>
            </a:r>
            <a:r>
              <a:rPr lang="en-US" sz="2300" dirty="0"/>
              <a:t>openly license to the public all copyrightable grant deliverables that are created with Department grant funds, including such </a:t>
            </a:r>
            <a:r>
              <a:rPr lang="en-US" sz="2300" dirty="0" smtClean="0"/>
              <a:t>deliverables </a:t>
            </a:r>
            <a:r>
              <a:rPr lang="en-US" sz="2300" dirty="0"/>
              <a:t>as educational software, curriculum materials, professional development training materials, assessment systems, etc</a:t>
            </a:r>
            <a:r>
              <a:rPr lang="en-US" sz="2300" dirty="0" smtClean="0"/>
              <a:t>.  This requirement applies to EIR grants.</a:t>
            </a:r>
          </a:p>
          <a:p>
            <a:pPr marL="274320" indent="0">
              <a:buNone/>
            </a:pPr>
            <a:endParaRPr lang="en-US" sz="2300" dirty="0"/>
          </a:p>
          <a:p>
            <a:pPr marL="274320" indent="0">
              <a:buNone/>
            </a:pPr>
            <a:r>
              <a:rPr lang="en-US" sz="2300" dirty="0" smtClean="0"/>
              <a:t>Purposes</a:t>
            </a:r>
            <a:r>
              <a:rPr lang="en-US" sz="2300" dirty="0"/>
              <a:t>:</a:t>
            </a:r>
          </a:p>
          <a:p>
            <a:r>
              <a:rPr lang="en-US" sz="2300" dirty="0"/>
              <a:t>Promotes efficient dissemination of grant-funded works.</a:t>
            </a:r>
          </a:p>
          <a:p>
            <a:r>
              <a:rPr lang="en-US" sz="2300" dirty="0"/>
              <a:t>Promotes innovation through creative </a:t>
            </a:r>
            <a:r>
              <a:rPr lang="en-US" sz="2300" dirty="0" smtClean="0"/>
              <a:t>re-use </a:t>
            </a:r>
            <a:r>
              <a:rPr lang="en-US" sz="2300" dirty="0"/>
              <a:t>of grant funded works.</a:t>
            </a:r>
          </a:p>
          <a:p>
            <a:pPr marL="274320" indent="0">
              <a:buNone/>
            </a:pPr>
            <a:endParaRPr lang="en-US" sz="2300" dirty="0" smtClean="0"/>
          </a:p>
          <a:p>
            <a:pPr marL="274320" indent="0">
              <a:buNone/>
            </a:pPr>
            <a:r>
              <a:rPr lang="en-US" sz="2300" dirty="0" smtClean="0"/>
              <a:t>The </a:t>
            </a:r>
            <a:r>
              <a:rPr lang="en-US" sz="2300" dirty="0"/>
              <a:t>Rule:</a:t>
            </a:r>
            <a:endParaRPr lang="en-US" sz="2300" dirty="0">
              <a:hlinkClick r:id=""/>
            </a:endParaRPr>
          </a:p>
          <a:p>
            <a:pPr marL="274320" indent="0">
              <a:buNone/>
            </a:pPr>
            <a:r>
              <a:rPr lang="en-US" sz="2300" dirty="0">
                <a:hlinkClick r:id=""/>
              </a:rPr>
              <a:t>https://www.federalregister.gov/documents/2017/01/19/2017-00910/open-licensing-requirement-for-competitive-grant-programs</a:t>
            </a:r>
            <a:endParaRPr lang="en-US" sz="2300" dirty="0"/>
          </a:p>
          <a:p>
            <a:pPr marL="274320" indent="0">
              <a:buNone/>
            </a:pPr>
            <a:endParaRPr lang="en-US" dirty="0"/>
          </a:p>
          <a:p>
            <a:pPr marL="274320" indent="0">
              <a:buNone/>
            </a:pPr>
            <a:endParaRPr lang="en-US" dirty="0"/>
          </a:p>
        </p:txBody>
      </p:sp>
      <p:sp>
        <p:nvSpPr>
          <p:cNvPr id="5" name="Slide Number Placeholder 4">
            <a:extLst>
              <a:ext uri="{FF2B5EF4-FFF2-40B4-BE49-F238E27FC236}">
                <a16:creationId xmlns:a16="http://schemas.microsoft.com/office/drawing/2014/main" xmlns="" id="{DD7A99E4-D528-49CF-A3AB-692DEC414CE5}"/>
              </a:ext>
            </a:extLst>
          </p:cNvPr>
          <p:cNvSpPr>
            <a:spLocks noGrp="1"/>
          </p:cNvSpPr>
          <p:nvPr>
            <p:ph type="sldNum" sz="quarter" idx="11"/>
          </p:nvPr>
        </p:nvSpPr>
        <p:spPr/>
        <p:txBody>
          <a:bodyPr/>
          <a:lstStyle/>
          <a:p>
            <a:pPr>
              <a:defRPr/>
            </a:pPr>
            <a:fld id="{D24C62AC-34AC-44FA-925B-65FA1B2D13C3}" type="slidenum">
              <a:rPr lang="en-US" smtClean="0"/>
              <a:pPr>
                <a:defRPr/>
              </a:pPr>
              <a:t>13</a:t>
            </a:fld>
            <a:endParaRPr lang="en-US" dirty="0"/>
          </a:p>
        </p:txBody>
      </p:sp>
    </p:spTree>
    <p:extLst>
      <p:ext uri="{BB962C8B-B14F-4D97-AF65-F5344CB8AC3E}">
        <p14:creationId xmlns:p14="http://schemas.microsoft.com/office/powerpoint/2010/main" val="333971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40591-D7A9-407E-B38F-41E1489930E1}"/>
              </a:ext>
            </a:extLst>
          </p:cNvPr>
          <p:cNvSpPr>
            <a:spLocks noGrp="1"/>
          </p:cNvSpPr>
          <p:nvPr>
            <p:ph type="title"/>
          </p:nvPr>
        </p:nvSpPr>
        <p:spPr/>
        <p:txBody>
          <a:bodyPr/>
          <a:lstStyle/>
          <a:p>
            <a:r>
              <a:rPr lang="en-US" dirty="0"/>
              <a:t>What does open licensing mean?</a:t>
            </a:r>
          </a:p>
        </p:txBody>
      </p:sp>
      <p:sp>
        <p:nvSpPr>
          <p:cNvPr id="3" name="Content Placeholder 2">
            <a:extLst>
              <a:ext uri="{FF2B5EF4-FFF2-40B4-BE49-F238E27FC236}">
                <a16:creationId xmlns:a16="http://schemas.microsoft.com/office/drawing/2014/main" xmlns="" id="{C3F10FB5-5E13-4BE9-BADB-B1DF462799FD}"/>
              </a:ext>
            </a:extLst>
          </p:cNvPr>
          <p:cNvSpPr>
            <a:spLocks noGrp="1"/>
          </p:cNvSpPr>
          <p:nvPr>
            <p:ph idx="1"/>
          </p:nvPr>
        </p:nvSpPr>
        <p:spPr>
          <a:xfrm>
            <a:off x="457200" y="990600"/>
            <a:ext cx="8229600" cy="5638800"/>
          </a:xfrm>
        </p:spPr>
        <p:txBody>
          <a:bodyPr/>
          <a:lstStyle/>
          <a:p>
            <a:pPr marL="274320" indent="0">
              <a:buNone/>
            </a:pPr>
            <a:r>
              <a:rPr lang="en-US" dirty="0"/>
              <a:t>Under an open license, the public is given permission… </a:t>
            </a:r>
          </a:p>
          <a:p>
            <a:r>
              <a:rPr lang="en-US" dirty="0"/>
              <a:t>to </a:t>
            </a:r>
            <a:r>
              <a:rPr lang="en-US" dirty="0" smtClean="0"/>
              <a:t>access</a:t>
            </a:r>
            <a:r>
              <a:rPr lang="en-US" dirty="0"/>
              <a:t>, reproduce, publicly perform, publicly display, and distribute the copyrightable work; </a:t>
            </a:r>
          </a:p>
          <a:p>
            <a:r>
              <a:rPr lang="en-US" dirty="0"/>
              <a:t>to prepare derivative works, as defined in the Copyright Act, 17 U.S.C. 101, and to reproduce, publicly perform, publicly display and distribute those derivative works; and</a:t>
            </a:r>
          </a:p>
          <a:p>
            <a:r>
              <a:rPr lang="en-US" dirty="0"/>
              <a:t>to otherwise use the copyrightable work, created in whole or in part with competitive grant funds provided by the Department, provided that in all such instances </a:t>
            </a:r>
            <a:r>
              <a:rPr lang="en-US" u="sng" dirty="0"/>
              <a:t>attribution</a:t>
            </a:r>
            <a:r>
              <a:rPr lang="en-US" dirty="0"/>
              <a:t> is given to the copyright holder. </a:t>
            </a:r>
          </a:p>
          <a:p>
            <a:pPr marL="274320" indent="0">
              <a:buNone/>
            </a:pPr>
            <a:r>
              <a:rPr lang="en-US" dirty="0"/>
              <a:t>Note: Grantees may use any open licenses that comply with the rule (see additional conditions </a:t>
            </a:r>
            <a:r>
              <a:rPr lang="en-US" dirty="0" smtClean="0"/>
              <a:t>in </a:t>
            </a:r>
            <a:r>
              <a:rPr lang="en-US" dirty="0"/>
              <a:t>the actual rule), including a license that limits use to noncommercial purposes.</a:t>
            </a:r>
          </a:p>
          <a:p>
            <a:pPr marL="274320" indent="0">
              <a:buNone/>
            </a:pPr>
            <a:endParaRPr lang="en-US" dirty="0"/>
          </a:p>
        </p:txBody>
      </p:sp>
      <p:sp>
        <p:nvSpPr>
          <p:cNvPr id="5" name="Slide Number Placeholder 4">
            <a:extLst>
              <a:ext uri="{FF2B5EF4-FFF2-40B4-BE49-F238E27FC236}">
                <a16:creationId xmlns:a16="http://schemas.microsoft.com/office/drawing/2014/main" xmlns="" id="{9AE99508-B41C-47DB-8E23-0844CAD38695}"/>
              </a:ext>
            </a:extLst>
          </p:cNvPr>
          <p:cNvSpPr>
            <a:spLocks noGrp="1"/>
          </p:cNvSpPr>
          <p:nvPr>
            <p:ph type="sldNum" sz="quarter" idx="11"/>
          </p:nvPr>
        </p:nvSpPr>
        <p:spPr/>
        <p:txBody>
          <a:bodyPr/>
          <a:lstStyle/>
          <a:p>
            <a:pPr>
              <a:defRPr/>
            </a:pPr>
            <a:fld id="{D24C62AC-34AC-44FA-925B-65FA1B2D13C3}" type="slidenum">
              <a:rPr lang="en-US" smtClean="0"/>
              <a:pPr>
                <a:defRPr/>
              </a:pPr>
              <a:t>14</a:t>
            </a:fld>
            <a:endParaRPr lang="en-US" dirty="0"/>
          </a:p>
        </p:txBody>
      </p:sp>
    </p:spTree>
    <p:extLst>
      <p:ext uri="{BB962C8B-B14F-4D97-AF65-F5344CB8AC3E}">
        <p14:creationId xmlns:p14="http://schemas.microsoft.com/office/powerpoint/2010/main" val="76669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3B7A3-0AF0-4C8A-9D2B-14A26D3F7D7D}"/>
              </a:ext>
            </a:extLst>
          </p:cNvPr>
          <p:cNvSpPr>
            <a:spLocks noGrp="1"/>
          </p:cNvSpPr>
          <p:nvPr>
            <p:ph type="title"/>
          </p:nvPr>
        </p:nvSpPr>
        <p:spPr>
          <a:xfrm>
            <a:off x="457200" y="228600"/>
            <a:ext cx="8229600" cy="1219200"/>
          </a:xfrm>
        </p:spPr>
        <p:txBody>
          <a:bodyPr/>
          <a:lstStyle/>
          <a:p>
            <a:r>
              <a:rPr lang="en-US" dirty="0"/>
              <a:t>What is a “Deliverable” </a:t>
            </a:r>
            <a:r>
              <a:rPr lang="en-US" dirty="0" smtClean="0"/>
              <a:t>covered </a:t>
            </a:r>
            <a:r>
              <a:rPr lang="en-US" dirty="0"/>
              <a:t>by the </a:t>
            </a:r>
            <a:r>
              <a:rPr lang="en-US" dirty="0" smtClean="0"/>
              <a:t>open licensing rule</a:t>
            </a:r>
            <a:r>
              <a:rPr lang="en-US" dirty="0"/>
              <a:t>?</a:t>
            </a:r>
          </a:p>
        </p:txBody>
      </p:sp>
      <p:sp>
        <p:nvSpPr>
          <p:cNvPr id="3" name="Content Placeholder 2">
            <a:extLst>
              <a:ext uri="{FF2B5EF4-FFF2-40B4-BE49-F238E27FC236}">
                <a16:creationId xmlns:a16="http://schemas.microsoft.com/office/drawing/2014/main" xmlns="" id="{AA90D7F2-C662-4C01-BD41-BC06E6B81296}"/>
              </a:ext>
            </a:extLst>
          </p:cNvPr>
          <p:cNvSpPr>
            <a:spLocks noGrp="1"/>
          </p:cNvSpPr>
          <p:nvPr>
            <p:ph idx="1"/>
          </p:nvPr>
        </p:nvSpPr>
        <p:spPr>
          <a:xfrm>
            <a:off x="457200" y="1295400"/>
            <a:ext cx="8229600" cy="4648200"/>
          </a:xfrm>
        </p:spPr>
        <p:txBody>
          <a:bodyPr/>
          <a:lstStyle/>
          <a:p>
            <a:pPr marL="274320" indent="0">
              <a:buNone/>
            </a:pPr>
            <a:endParaRPr lang="en-US" dirty="0"/>
          </a:p>
          <a:p>
            <a:r>
              <a:rPr lang="en-US" sz="2800" dirty="0"/>
              <a:t>Copyrightable grant deliverables, or deliverables, are </a:t>
            </a:r>
            <a:r>
              <a:rPr lang="en-US" sz="2800" u="sng" dirty="0"/>
              <a:t>final</a:t>
            </a:r>
            <a:r>
              <a:rPr lang="en-US" sz="2800" dirty="0"/>
              <a:t> versions of a work developed to </a:t>
            </a:r>
            <a:r>
              <a:rPr lang="en-US" sz="2800" u="sng" dirty="0"/>
              <a:t>carry out the purpose of the grant</a:t>
            </a:r>
            <a:r>
              <a:rPr lang="en-US" sz="2800" dirty="0"/>
              <a:t>, as specified in the grant announcement (i.e., notice inviting applications or application package). </a:t>
            </a:r>
          </a:p>
          <a:p>
            <a:endParaRPr lang="en-US" sz="2800" dirty="0" smtClean="0"/>
          </a:p>
          <a:p>
            <a:r>
              <a:rPr lang="en-US" sz="2800" dirty="0" smtClean="0"/>
              <a:t>The open licensing </a:t>
            </a:r>
            <a:r>
              <a:rPr lang="en-US" sz="2800" u="sng" dirty="0"/>
              <a:t>requirement will apply both to the deliverables themselves and to any final version of program support materials</a:t>
            </a:r>
            <a:r>
              <a:rPr lang="en-US" sz="2800" dirty="0"/>
              <a:t> necessary to the use of the deliverables. </a:t>
            </a:r>
          </a:p>
        </p:txBody>
      </p:sp>
      <p:sp>
        <p:nvSpPr>
          <p:cNvPr id="5" name="Slide Number Placeholder 4">
            <a:extLst>
              <a:ext uri="{FF2B5EF4-FFF2-40B4-BE49-F238E27FC236}">
                <a16:creationId xmlns:a16="http://schemas.microsoft.com/office/drawing/2014/main" xmlns="" id="{F673A834-4A17-445C-8EF4-55A633AFDF79}"/>
              </a:ext>
            </a:extLst>
          </p:cNvPr>
          <p:cNvSpPr>
            <a:spLocks noGrp="1"/>
          </p:cNvSpPr>
          <p:nvPr>
            <p:ph type="sldNum" sz="quarter" idx="11"/>
          </p:nvPr>
        </p:nvSpPr>
        <p:spPr/>
        <p:txBody>
          <a:bodyPr/>
          <a:lstStyle/>
          <a:p>
            <a:pPr>
              <a:defRPr/>
            </a:pPr>
            <a:fld id="{D24C62AC-34AC-44FA-925B-65FA1B2D13C3}" type="slidenum">
              <a:rPr lang="en-US" smtClean="0"/>
              <a:pPr>
                <a:defRPr/>
              </a:pPr>
              <a:t>15</a:t>
            </a:fld>
            <a:endParaRPr lang="en-US" dirty="0"/>
          </a:p>
        </p:txBody>
      </p:sp>
    </p:spTree>
    <p:extLst>
      <p:ext uri="{BB962C8B-B14F-4D97-AF65-F5344CB8AC3E}">
        <p14:creationId xmlns:p14="http://schemas.microsoft.com/office/powerpoint/2010/main" val="368626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C35D3-A0CA-477A-ACEE-70FA54FF85EA}"/>
              </a:ext>
            </a:extLst>
          </p:cNvPr>
          <p:cNvSpPr>
            <a:spLocks noGrp="1"/>
          </p:cNvSpPr>
          <p:nvPr>
            <p:ph type="title"/>
          </p:nvPr>
        </p:nvSpPr>
        <p:spPr/>
        <p:txBody>
          <a:bodyPr/>
          <a:lstStyle/>
          <a:p>
            <a:r>
              <a:rPr lang="en-US" dirty="0"/>
              <a:t>More about the open licensing rule</a:t>
            </a:r>
          </a:p>
        </p:txBody>
      </p:sp>
      <p:sp>
        <p:nvSpPr>
          <p:cNvPr id="3" name="Content Placeholder 2">
            <a:extLst>
              <a:ext uri="{FF2B5EF4-FFF2-40B4-BE49-F238E27FC236}">
                <a16:creationId xmlns:a16="http://schemas.microsoft.com/office/drawing/2014/main" xmlns="" id="{83460945-18E8-492D-A4F7-40342569C9E0}"/>
              </a:ext>
            </a:extLst>
          </p:cNvPr>
          <p:cNvSpPr>
            <a:spLocks noGrp="1"/>
          </p:cNvSpPr>
          <p:nvPr>
            <p:ph idx="1"/>
          </p:nvPr>
        </p:nvSpPr>
        <p:spPr>
          <a:xfrm>
            <a:off x="457200" y="1295400"/>
            <a:ext cx="8229600" cy="5197475"/>
          </a:xfrm>
        </p:spPr>
        <p:txBody>
          <a:bodyPr/>
          <a:lstStyle/>
          <a:p>
            <a:r>
              <a:rPr lang="en-US" sz="2600" dirty="0" smtClean="0"/>
              <a:t>The rule does </a:t>
            </a:r>
            <a:r>
              <a:rPr lang="en-US" sz="2600" dirty="0"/>
              <a:t>not apply to pre-existing </a:t>
            </a:r>
            <a:r>
              <a:rPr lang="en-US" sz="2600" dirty="0" smtClean="0"/>
              <a:t>works</a:t>
            </a:r>
            <a:r>
              <a:rPr lang="en-US" sz="2600" dirty="0"/>
              <a:t>.</a:t>
            </a:r>
          </a:p>
          <a:p>
            <a:r>
              <a:rPr lang="en-US" sz="2600" dirty="0"/>
              <a:t>When </a:t>
            </a:r>
            <a:r>
              <a:rPr lang="en-US" sz="2600" dirty="0" smtClean="0"/>
              <a:t>pre-existing works are modified under grant funding, the rule only applies to the modifications</a:t>
            </a:r>
            <a:endParaRPr lang="en-US" sz="2600" dirty="0"/>
          </a:p>
          <a:p>
            <a:r>
              <a:rPr lang="en-US" sz="2600" dirty="0"/>
              <a:t>A </a:t>
            </a:r>
            <a:r>
              <a:rPr lang="en-US" sz="2600" u="sng" dirty="0"/>
              <a:t>grantee</a:t>
            </a:r>
            <a:r>
              <a:rPr lang="en-US" sz="2600" dirty="0"/>
              <a:t> or subgrantee that is awarded competitive grant funds </a:t>
            </a:r>
            <a:r>
              <a:rPr lang="en-US" sz="2600" u="sng" dirty="0"/>
              <a:t>must have a plan to disseminate</a:t>
            </a:r>
            <a:r>
              <a:rPr lang="en-US" sz="2600" dirty="0"/>
              <a:t> the openly licensed copyrightable works.</a:t>
            </a:r>
          </a:p>
          <a:p>
            <a:r>
              <a:rPr lang="en-US" sz="2600" dirty="0"/>
              <a:t>In some limited cases, exceptions to the rule may be granted by the </a:t>
            </a:r>
            <a:r>
              <a:rPr lang="en-US" sz="2600" dirty="0" smtClean="0"/>
              <a:t>Department.  However</a:t>
            </a:r>
            <a:r>
              <a:rPr lang="en-US" sz="2600" dirty="0"/>
              <a:t>, such exceptions will not be considered until after grant awards are made, and applicants must not assume that an exception would be granted. </a:t>
            </a:r>
          </a:p>
          <a:p>
            <a:pPr marL="274320" indent="0">
              <a:buNone/>
            </a:pPr>
            <a:endParaRPr lang="en-US" dirty="0"/>
          </a:p>
          <a:p>
            <a:endParaRPr lang="en-US" dirty="0"/>
          </a:p>
          <a:p>
            <a:pPr marL="274320" indent="0">
              <a:buNone/>
            </a:pPr>
            <a:endParaRPr lang="en-US" dirty="0"/>
          </a:p>
        </p:txBody>
      </p:sp>
      <p:sp>
        <p:nvSpPr>
          <p:cNvPr id="5" name="Slide Number Placeholder 4">
            <a:extLst>
              <a:ext uri="{FF2B5EF4-FFF2-40B4-BE49-F238E27FC236}">
                <a16:creationId xmlns:a16="http://schemas.microsoft.com/office/drawing/2014/main" xmlns="" id="{29E27B2F-873C-4EE4-B3E7-393DB3563E86}"/>
              </a:ext>
            </a:extLst>
          </p:cNvPr>
          <p:cNvSpPr>
            <a:spLocks noGrp="1"/>
          </p:cNvSpPr>
          <p:nvPr>
            <p:ph type="sldNum" sz="quarter" idx="11"/>
          </p:nvPr>
        </p:nvSpPr>
        <p:spPr/>
        <p:txBody>
          <a:bodyPr/>
          <a:lstStyle/>
          <a:p>
            <a:pPr>
              <a:defRPr/>
            </a:pPr>
            <a:fld id="{D24C62AC-34AC-44FA-925B-65FA1B2D13C3}" type="slidenum">
              <a:rPr lang="en-US" smtClean="0"/>
              <a:pPr>
                <a:defRPr/>
              </a:pPr>
              <a:t>16</a:t>
            </a:fld>
            <a:endParaRPr lang="en-US" dirty="0"/>
          </a:p>
        </p:txBody>
      </p:sp>
    </p:spTree>
    <p:extLst>
      <p:ext uri="{BB962C8B-B14F-4D97-AF65-F5344CB8AC3E}">
        <p14:creationId xmlns:p14="http://schemas.microsoft.com/office/powerpoint/2010/main" val="78272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lstStyle/>
          <a:p>
            <a:r>
              <a:rPr lang="en-US" dirty="0" smtClean="0"/>
              <a:t>open license of final evaluation report</a:t>
            </a:r>
            <a:endParaRPr lang="en-US" dirty="0"/>
          </a:p>
        </p:txBody>
      </p:sp>
      <p:sp>
        <p:nvSpPr>
          <p:cNvPr id="3" name="Content Placeholder 2"/>
          <p:cNvSpPr>
            <a:spLocks noGrp="1"/>
          </p:cNvSpPr>
          <p:nvPr>
            <p:ph idx="1"/>
          </p:nvPr>
        </p:nvSpPr>
        <p:spPr>
          <a:xfrm>
            <a:off x="457200" y="1524000"/>
            <a:ext cx="8229600" cy="4221163"/>
          </a:xfrm>
        </p:spPr>
        <p:txBody>
          <a:bodyPr/>
          <a:lstStyle/>
          <a:p>
            <a:endParaRPr lang="en-US" dirty="0" smtClean="0"/>
          </a:p>
          <a:p>
            <a:r>
              <a:rPr lang="en-US" sz="3200" dirty="0" smtClean="0"/>
              <a:t>An EIR grantee’s final evaluation report is one of the specific deliverables that must be openly licensed to the public.</a:t>
            </a:r>
            <a:endParaRPr lang="en-US" sz="3200" dirty="0"/>
          </a:p>
          <a:p>
            <a:endParaRPr lang="en-US" sz="3200" dirty="0" smtClean="0"/>
          </a:p>
          <a:p>
            <a:r>
              <a:rPr lang="en-US" sz="3200" dirty="0" smtClean="0"/>
              <a:t>EIR grantees are encouraged to submit evaluation reports to </a:t>
            </a:r>
            <a:r>
              <a:rPr lang="en-US" sz="3200" dirty="0"/>
              <a:t>the </a:t>
            </a:r>
            <a:r>
              <a:rPr lang="en-US" sz="3200" dirty="0" smtClean="0"/>
              <a:t>Educational </a:t>
            </a:r>
            <a:r>
              <a:rPr lang="en-US" sz="3200" dirty="0"/>
              <a:t>Resources Information Center (</a:t>
            </a:r>
            <a:r>
              <a:rPr lang="en-US" sz="3200" dirty="0" smtClean="0"/>
              <a:t>ERIC): </a:t>
            </a:r>
          </a:p>
          <a:p>
            <a:pPr marL="274320" indent="0" algn="ctr">
              <a:buNone/>
            </a:pPr>
            <a:r>
              <a:rPr lang="en-US" sz="3200" dirty="0" smtClean="0">
                <a:hlinkClick r:id="rId3"/>
              </a:rPr>
              <a:t>http</a:t>
            </a:r>
            <a:r>
              <a:rPr lang="en-US" sz="3200" dirty="0">
                <a:hlinkClick r:id="rId3"/>
              </a:rPr>
              <a:t>://</a:t>
            </a:r>
            <a:r>
              <a:rPr lang="en-US" sz="3200" dirty="0" smtClean="0">
                <a:hlinkClick r:id="rId3"/>
              </a:rPr>
              <a:t>eric.ed.gov</a:t>
            </a:r>
            <a:endParaRPr lang="en-US" sz="3200" dirty="0" smtClean="0"/>
          </a:p>
          <a:p>
            <a:pPr marL="274320" indent="0" algn="ctr">
              <a:buNone/>
            </a:pPr>
            <a:endParaRPr lang="en-US" dirty="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17</a:t>
            </a:fld>
            <a:endParaRPr lang="en-US" dirty="0"/>
          </a:p>
        </p:txBody>
      </p:sp>
    </p:spTree>
    <p:extLst>
      <p:ext uri="{BB962C8B-B14F-4D97-AF65-F5344CB8AC3E}">
        <p14:creationId xmlns:p14="http://schemas.microsoft.com/office/powerpoint/2010/main" val="143075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measures</a:t>
            </a:r>
            <a:endParaRPr lang="en-US" dirty="0"/>
          </a:p>
        </p:txBody>
      </p:sp>
      <p:sp>
        <p:nvSpPr>
          <p:cNvPr id="3" name="Content Placeholder 2"/>
          <p:cNvSpPr>
            <a:spLocks noGrp="1"/>
          </p:cNvSpPr>
          <p:nvPr>
            <p:ph idx="1"/>
          </p:nvPr>
        </p:nvSpPr>
        <p:spPr/>
        <p:txBody>
          <a:bodyPr/>
          <a:lstStyle/>
          <a:p>
            <a:pPr marL="274320" indent="0">
              <a:buNone/>
            </a:pPr>
            <a:r>
              <a:rPr lang="en-US" sz="2800" dirty="0" smtClean="0"/>
              <a:t>There are two sets of performance measures for which grantees must establish annual and cumulative targets and report on annually:</a:t>
            </a:r>
          </a:p>
          <a:p>
            <a:pPr marL="274320" indent="0">
              <a:buNone/>
            </a:pPr>
            <a:endParaRPr lang="en-US" sz="2800" dirty="0"/>
          </a:p>
          <a:p>
            <a:pPr marL="731520" indent="-457200">
              <a:buFont typeface="+mj-lt"/>
              <a:buAutoNum type="arabicPeriod"/>
            </a:pPr>
            <a:r>
              <a:rPr lang="en-US" sz="2800" dirty="0"/>
              <a:t>EIR Program Performance Measures (Annual and Cumulative</a:t>
            </a:r>
            <a:r>
              <a:rPr lang="en-US" sz="2800" dirty="0" smtClean="0"/>
              <a:t>)</a:t>
            </a:r>
          </a:p>
          <a:p>
            <a:pPr marL="1280160" lvl="1" indent="-457200">
              <a:buFont typeface="+mj-lt"/>
              <a:buAutoNum type="arabicPeriod"/>
            </a:pPr>
            <a:endParaRPr lang="en-US" sz="2800" dirty="0"/>
          </a:p>
          <a:p>
            <a:pPr marL="731520" indent="-457200">
              <a:buFont typeface="+mj-lt"/>
              <a:buAutoNum type="arabicPeriod"/>
            </a:pPr>
            <a:r>
              <a:rPr lang="en-US" sz="2800" dirty="0" smtClean="0"/>
              <a:t>Project-Specific </a:t>
            </a:r>
            <a:r>
              <a:rPr lang="en-US" sz="2800" dirty="0"/>
              <a:t>Performance </a:t>
            </a:r>
            <a:r>
              <a:rPr lang="en-US" sz="2800" dirty="0" smtClean="0"/>
              <a:t>Measures</a:t>
            </a:r>
          </a:p>
          <a:p>
            <a:pPr marL="1280160" lvl="1" indent="-457200">
              <a:buFont typeface="Arial" panose="020B0604020202020204" pitchFamily="34" charset="0"/>
              <a:buChar char="•"/>
            </a:pPr>
            <a:r>
              <a:rPr lang="en-US" sz="2800" dirty="0" smtClean="0"/>
              <a:t>Established by grantee to track and report </a:t>
            </a:r>
            <a:endParaRPr lang="en-US" sz="2800" dirty="0"/>
          </a:p>
          <a:p>
            <a:pPr marL="731520" indent="-457200">
              <a:buFont typeface="+mj-lt"/>
              <a:buAutoNum type="arabicPeriod"/>
            </a:pPr>
            <a:endParaRPr lang="en-US" dirty="0" smtClean="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18</a:t>
            </a:fld>
            <a:endParaRPr lang="en-US" dirty="0"/>
          </a:p>
        </p:txBody>
      </p:sp>
    </p:spTree>
    <p:extLst>
      <p:ext uri="{BB962C8B-B14F-4D97-AF65-F5344CB8AC3E}">
        <p14:creationId xmlns:p14="http://schemas.microsoft.com/office/powerpoint/2010/main" val="180142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measures</a:t>
            </a:r>
            <a:endParaRPr lang="en-US" dirty="0"/>
          </a:p>
        </p:txBody>
      </p:sp>
      <p:sp>
        <p:nvSpPr>
          <p:cNvPr id="3" name="Content Placeholder 2"/>
          <p:cNvSpPr>
            <a:spLocks noGrp="1"/>
          </p:cNvSpPr>
          <p:nvPr>
            <p:ph idx="1"/>
          </p:nvPr>
        </p:nvSpPr>
        <p:spPr/>
        <p:txBody>
          <a:bodyPr/>
          <a:lstStyle/>
          <a:p>
            <a:r>
              <a:rPr lang="en-US" sz="3200" u="sng" dirty="0"/>
              <a:t>Performance measure</a:t>
            </a:r>
            <a:r>
              <a:rPr lang="en-US" sz="3200" dirty="0"/>
              <a:t> means any quantitative indicator, statistic, or metric used to gauge program or project performance</a:t>
            </a:r>
            <a:r>
              <a:rPr lang="en-US" sz="3200" dirty="0" smtClean="0"/>
              <a:t>.</a:t>
            </a:r>
          </a:p>
          <a:p>
            <a:pPr marL="274320" indent="0">
              <a:buNone/>
            </a:pPr>
            <a:endParaRPr lang="en-US" sz="3200" dirty="0"/>
          </a:p>
          <a:p>
            <a:r>
              <a:rPr lang="en-US" sz="3200" u="sng" dirty="0" smtClean="0"/>
              <a:t>Performance </a:t>
            </a:r>
            <a:r>
              <a:rPr lang="en-US" sz="3200" u="sng" dirty="0"/>
              <a:t>target</a:t>
            </a:r>
            <a:r>
              <a:rPr lang="en-US" sz="3200" dirty="0"/>
              <a:t> means a level of performance that an applicant would seek to meet during the course of a project or as a result of a project.</a:t>
            </a:r>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19</a:t>
            </a:fld>
            <a:endParaRPr lang="en-US" dirty="0"/>
          </a:p>
        </p:txBody>
      </p:sp>
    </p:spTree>
    <p:extLst>
      <p:ext uri="{BB962C8B-B14F-4D97-AF65-F5344CB8AC3E}">
        <p14:creationId xmlns:p14="http://schemas.microsoft.com/office/powerpoint/2010/main" val="11713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 in this INFORMATIONAL PowerPoint:</a:t>
            </a:r>
            <a:endParaRPr lang="en-US" dirty="0"/>
          </a:p>
        </p:txBody>
      </p:sp>
      <p:sp>
        <p:nvSpPr>
          <p:cNvPr id="3" name="Content Placeholder 2"/>
          <p:cNvSpPr>
            <a:spLocks noGrp="1"/>
          </p:cNvSpPr>
          <p:nvPr>
            <p:ph idx="1"/>
          </p:nvPr>
        </p:nvSpPr>
        <p:spPr>
          <a:xfrm>
            <a:off x="457200" y="1676400"/>
            <a:ext cx="8229600" cy="4068763"/>
          </a:xfrm>
        </p:spPr>
        <p:txBody>
          <a:bodyPr/>
          <a:lstStyle/>
          <a:p>
            <a:r>
              <a:rPr lang="en-US" dirty="0" smtClean="0"/>
              <a:t>Serving K-12 Students</a:t>
            </a:r>
          </a:p>
          <a:p>
            <a:r>
              <a:rPr lang="en-US" dirty="0" smtClean="0"/>
              <a:t>High-Need Students</a:t>
            </a:r>
          </a:p>
          <a:p>
            <a:r>
              <a:rPr lang="en-US" dirty="0" smtClean="0"/>
              <a:t>Funding Category</a:t>
            </a:r>
          </a:p>
          <a:p>
            <a:r>
              <a:rPr lang="en-US" dirty="0" smtClean="0"/>
              <a:t>Matching Requirements</a:t>
            </a:r>
          </a:p>
          <a:p>
            <a:r>
              <a:rPr lang="en-US" dirty="0" smtClean="0"/>
              <a:t>Independent Evaluation</a:t>
            </a:r>
          </a:p>
          <a:p>
            <a:r>
              <a:rPr lang="en-US" dirty="0"/>
              <a:t>Open Licensing </a:t>
            </a:r>
            <a:r>
              <a:rPr lang="en-US" dirty="0" smtClean="0"/>
              <a:t>Rule</a:t>
            </a:r>
          </a:p>
          <a:p>
            <a:r>
              <a:rPr lang="en-US" dirty="0" smtClean="0"/>
              <a:t>Performance Measures</a:t>
            </a:r>
          </a:p>
          <a:p>
            <a:pPr lvl="1"/>
            <a:r>
              <a:rPr lang="en-US" dirty="0"/>
              <a:t>EIR Program Performance Measures </a:t>
            </a:r>
            <a:endParaRPr lang="en-US" dirty="0" smtClean="0"/>
          </a:p>
          <a:p>
            <a:pPr lvl="1"/>
            <a:r>
              <a:rPr lang="en-US" dirty="0" smtClean="0"/>
              <a:t>Project Performance Measures </a:t>
            </a:r>
          </a:p>
          <a:p>
            <a:r>
              <a:rPr lang="en-US" dirty="0" smtClean="0"/>
              <a:t>Notice of Intent to Apply</a:t>
            </a:r>
          </a:p>
          <a:p>
            <a:endParaRPr lang="en-US" dirty="0" smtClean="0"/>
          </a:p>
          <a:p>
            <a:endParaRPr lang="en-US" dirty="0" smtClean="0"/>
          </a:p>
          <a:p>
            <a:endParaRPr lang="en-US" dirty="0" smtClean="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2</a:t>
            </a:fld>
            <a:endParaRPr lang="en-US" dirty="0"/>
          </a:p>
        </p:txBody>
      </p:sp>
    </p:spTree>
    <p:extLst>
      <p:ext uri="{BB962C8B-B14F-4D97-AF65-F5344CB8AC3E}">
        <p14:creationId xmlns:p14="http://schemas.microsoft.com/office/powerpoint/2010/main" val="143408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performance measures</a:t>
            </a:r>
            <a:endParaRPr lang="en-US" dirty="0"/>
          </a:p>
        </p:txBody>
      </p:sp>
      <p:sp>
        <p:nvSpPr>
          <p:cNvPr id="3" name="Content Placeholder 2"/>
          <p:cNvSpPr>
            <a:spLocks noGrp="1"/>
          </p:cNvSpPr>
          <p:nvPr>
            <p:ph idx="1"/>
          </p:nvPr>
        </p:nvSpPr>
        <p:spPr>
          <a:xfrm>
            <a:off x="152400" y="838200"/>
            <a:ext cx="8763000" cy="4449763"/>
          </a:xfrm>
        </p:spPr>
        <p:txBody>
          <a:bodyPr/>
          <a:lstStyle/>
          <a:p>
            <a:r>
              <a:rPr lang="en-US" sz="2800" dirty="0" smtClean="0"/>
              <a:t>All EIR applicants are required to complete and submit the Performance Objectives and Performance Measures form for their project measures.</a:t>
            </a:r>
            <a:endParaRPr lang="en-US" sz="2800" dirty="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20</a:t>
            </a:fld>
            <a:endParaRPr lang="en-US" dirty="0"/>
          </a:p>
        </p:txBody>
      </p:sp>
      <p:pic>
        <p:nvPicPr>
          <p:cNvPr id="2050" name="Picture 2" descr="C:\Users\Kelly.Terpak\Desktop\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07" y="2438400"/>
            <a:ext cx="8247993"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021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EIR Program Performance Measures</a:t>
            </a:r>
            <a:endParaRPr lang="en-US" dirty="0"/>
          </a:p>
        </p:txBody>
      </p:sp>
      <p:sp>
        <p:nvSpPr>
          <p:cNvPr id="3" name="Content Placeholder 2"/>
          <p:cNvSpPr>
            <a:spLocks noGrp="1"/>
          </p:cNvSpPr>
          <p:nvPr>
            <p:ph idx="1"/>
          </p:nvPr>
        </p:nvSpPr>
        <p:spPr>
          <a:xfrm>
            <a:off x="457200" y="1447799"/>
            <a:ext cx="8229600" cy="5045075"/>
          </a:xfrm>
        </p:spPr>
        <p:txBody>
          <a:bodyPr/>
          <a:lstStyle/>
          <a:p>
            <a:r>
              <a:rPr lang="en-US" dirty="0" smtClean="0"/>
              <a:t>The program performance measures are used by EIR to measure the progress of the EIR program as a whole.  Consequently, EIR will pool data collected from all of its grantees.</a:t>
            </a:r>
          </a:p>
          <a:p>
            <a:r>
              <a:rPr lang="en-US" dirty="0" smtClean="0"/>
              <a:t>Please consult the Notice Inviting Applications for the list of program performance measures that applies to you.</a:t>
            </a:r>
          </a:p>
          <a:p>
            <a:r>
              <a:rPr lang="en-US" dirty="0" smtClean="0"/>
              <a:t>The Program Performance Measures are slightly different for each of the three separate EIR competitions: i.e. Early-phase, Mid-phase, and Expansion.</a:t>
            </a:r>
          </a:p>
          <a:p>
            <a:r>
              <a:rPr lang="en-US" dirty="0" smtClean="0"/>
              <a:t>For several of these measures, you will have to establish targets in your application, and if you receive a grant, you will have to collect data and report on these measures in your annual and final performance reports.</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21</a:t>
            </a:fld>
            <a:endParaRPr lang="en-US" dirty="0"/>
          </a:p>
        </p:txBody>
      </p:sp>
    </p:spTree>
    <p:extLst>
      <p:ext uri="{BB962C8B-B14F-4D97-AF65-F5344CB8AC3E}">
        <p14:creationId xmlns:p14="http://schemas.microsoft.com/office/powerpoint/2010/main" val="1173976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sz="3200" dirty="0" smtClean="0"/>
              <a:t>Example: EARLY-PHASE </a:t>
            </a:r>
            <a:br>
              <a:rPr lang="en-US" sz="3200" dirty="0" smtClean="0"/>
            </a:br>
            <a:r>
              <a:rPr lang="en-US" sz="3200" dirty="0" smtClean="0"/>
              <a:t>EIR PROGRAM Performance measures</a:t>
            </a:r>
            <a:endParaRPr lang="en-US" sz="3200"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22</a:t>
            </a:fld>
            <a:endParaRPr lang="en-US" dirty="0"/>
          </a:p>
        </p:txBody>
      </p:sp>
      <p:sp>
        <p:nvSpPr>
          <p:cNvPr id="8" name="TextBox 7"/>
          <p:cNvSpPr txBox="1"/>
          <p:nvPr/>
        </p:nvSpPr>
        <p:spPr>
          <a:xfrm>
            <a:off x="342900" y="5257800"/>
            <a:ext cx="8572500" cy="923330"/>
          </a:xfrm>
          <a:prstGeom prst="rect">
            <a:avLst/>
          </a:prstGeom>
          <a:noFill/>
        </p:spPr>
        <p:txBody>
          <a:bodyPr wrap="square" rtlCol="0">
            <a:spAutoFit/>
          </a:bodyPr>
          <a:lstStyle/>
          <a:p>
            <a:r>
              <a:rPr lang="en-US" dirty="0"/>
              <a:t>Note: Grantees will have to report in their Annual Performance Reports on 1, 2, and </a:t>
            </a:r>
            <a:r>
              <a:rPr lang="en-US" dirty="0" smtClean="0"/>
              <a:t>6. </a:t>
            </a:r>
            <a:r>
              <a:rPr lang="en-US" dirty="0"/>
              <a:t>The EIR program will look at grantee evaluations to determine how well the other measures are </a:t>
            </a:r>
            <a:r>
              <a:rPr lang="en-US" dirty="0" smtClean="0"/>
              <a:t>met</a:t>
            </a:r>
            <a:r>
              <a:rPr lang="en-US" dirty="0"/>
              <a:t> </a:t>
            </a:r>
            <a:r>
              <a:rPr lang="en-US" dirty="0" smtClean="0"/>
              <a:t>by each of its grantees.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258188787"/>
              </p:ext>
            </p:extLst>
          </p:nvPr>
        </p:nvGraphicFramePr>
        <p:xfrm>
          <a:off x="342900" y="1371600"/>
          <a:ext cx="8572500" cy="3843633"/>
        </p:xfrm>
        <a:graphic>
          <a:graphicData uri="http://schemas.openxmlformats.org/drawingml/2006/table">
            <a:tbl>
              <a:tblPr firstRow="1" firstCol="1" bandRow="1"/>
              <a:tblGrid>
                <a:gridCol w="4114800"/>
                <a:gridCol w="4457700"/>
              </a:tblGrid>
              <a:tr h="182880">
                <a:tc>
                  <a:txBody>
                    <a:bodyPr/>
                    <a:lstStyle/>
                    <a:p>
                      <a:pPr marL="0" marR="0" algn="ctr">
                        <a:spcBef>
                          <a:spcPts val="0"/>
                        </a:spcBef>
                        <a:spcAft>
                          <a:spcPts val="0"/>
                        </a:spcAft>
                      </a:pPr>
                      <a:r>
                        <a:rPr lang="en-US" sz="1100" b="1" dirty="0">
                          <a:effectLst/>
                          <a:latin typeface="Calibri"/>
                          <a:ea typeface="Calibri"/>
                          <a:cs typeface="Times New Roman"/>
                        </a:rPr>
                        <a:t>ANNUAL PERFORMANCE MEASURES</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effectLst/>
                          <a:latin typeface="Calibri"/>
                          <a:ea typeface="Calibri"/>
                          <a:cs typeface="Times New Roman"/>
                        </a:rPr>
                        <a:t>CUMULATIVE PERFORMANCE MEASURES</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marL="0" marR="0">
                        <a:spcBef>
                          <a:spcPts val="0"/>
                        </a:spcBef>
                        <a:spcAft>
                          <a:spcPts val="0"/>
                        </a:spcAft>
                      </a:pPr>
                      <a:r>
                        <a:rPr lang="en-US" sz="1300" dirty="0">
                          <a:effectLst/>
                          <a:latin typeface="+mn-lt"/>
                          <a:ea typeface="Calibri"/>
                          <a:cs typeface="Times New Roman"/>
                        </a:rPr>
                        <a:t>(1) The percentage of grantees that reach their annual </a:t>
                      </a:r>
                      <a:r>
                        <a:rPr lang="en-US" sz="1300" u="sng" dirty="0">
                          <a:effectLst/>
                          <a:latin typeface="+mn-lt"/>
                          <a:ea typeface="Calibri"/>
                          <a:cs typeface="Times New Roman"/>
                        </a:rPr>
                        <a:t>target number of students</a:t>
                      </a:r>
                      <a:r>
                        <a:rPr lang="en-US" sz="1300" dirty="0">
                          <a:effectLst/>
                          <a:latin typeface="+mn-lt"/>
                          <a:ea typeface="Calibri"/>
                          <a:cs typeface="Times New Roman"/>
                        </a:rPr>
                        <a:t> as specified in the application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spcBef>
                          <a:spcPts val="0"/>
                        </a:spcBef>
                        <a:spcAft>
                          <a:spcPts val="0"/>
                        </a:spcAft>
                      </a:pPr>
                      <a:r>
                        <a:rPr lang="en-US" sz="1300">
                          <a:effectLst/>
                          <a:latin typeface="+mn-lt"/>
                          <a:ea typeface="Calibri"/>
                          <a:cs typeface="Times New Roman"/>
                        </a:rPr>
                        <a:t>(1) The percentage of grantees that reach the </a:t>
                      </a:r>
                      <a:r>
                        <a:rPr lang="en-US" sz="1300" u="sng">
                          <a:effectLst/>
                          <a:latin typeface="+mn-lt"/>
                          <a:ea typeface="Calibri"/>
                          <a:cs typeface="Times New Roman"/>
                        </a:rPr>
                        <a:t>targeted number of students</a:t>
                      </a:r>
                      <a:r>
                        <a:rPr lang="en-US" sz="1300">
                          <a:effectLst/>
                          <a:latin typeface="+mn-lt"/>
                          <a:ea typeface="Calibri"/>
                          <a:cs typeface="Times New Roman"/>
                        </a:rPr>
                        <a:t> specified in the application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r h="548640">
                <a:tc>
                  <a:txBody>
                    <a:bodyPr/>
                    <a:lstStyle/>
                    <a:p>
                      <a:pPr marL="0" marR="0">
                        <a:spcBef>
                          <a:spcPts val="0"/>
                        </a:spcBef>
                        <a:spcAft>
                          <a:spcPts val="0"/>
                        </a:spcAft>
                      </a:pPr>
                      <a:r>
                        <a:rPr lang="en-US" sz="1300" dirty="0">
                          <a:effectLst/>
                          <a:latin typeface="+mn-lt"/>
                          <a:ea typeface="Calibri"/>
                          <a:cs typeface="Times New Roman"/>
                        </a:rPr>
                        <a:t>(2) the percentage of grantees that reach their annual </a:t>
                      </a:r>
                      <a:r>
                        <a:rPr lang="en-US" sz="1300" u="sng" dirty="0">
                          <a:effectLst/>
                          <a:latin typeface="+mn-lt"/>
                          <a:ea typeface="Calibri"/>
                          <a:cs typeface="Times New Roman"/>
                        </a:rPr>
                        <a:t>target number of high-need students</a:t>
                      </a:r>
                      <a:r>
                        <a:rPr lang="en-US" sz="1300" dirty="0">
                          <a:effectLst/>
                          <a:latin typeface="+mn-lt"/>
                          <a:ea typeface="Calibri"/>
                          <a:cs typeface="Times New Roman"/>
                        </a:rPr>
                        <a:t> as specified in the application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spcBef>
                          <a:spcPts val="0"/>
                        </a:spcBef>
                        <a:spcAft>
                          <a:spcPts val="0"/>
                        </a:spcAft>
                      </a:pPr>
                      <a:r>
                        <a:rPr lang="en-US" sz="1300">
                          <a:effectLst/>
                          <a:latin typeface="+mn-lt"/>
                          <a:ea typeface="Calibri"/>
                          <a:cs typeface="Times New Roman"/>
                        </a:rPr>
                        <a:t>(2) the percentage of grantees that reached the </a:t>
                      </a:r>
                      <a:r>
                        <a:rPr lang="en-US" sz="1300" u="sng">
                          <a:effectLst/>
                          <a:latin typeface="+mn-lt"/>
                          <a:ea typeface="Calibri"/>
                          <a:cs typeface="Times New Roman"/>
                        </a:rPr>
                        <a:t>target number of high-need students</a:t>
                      </a:r>
                      <a:r>
                        <a:rPr lang="en-US" sz="1300">
                          <a:effectLst/>
                          <a:latin typeface="+mn-lt"/>
                          <a:ea typeface="Calibri"/>
                          <a:cs typeface="Times New Roman"/>
                        </a:rPr>
                        <a:t> specified in the application;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r h="548640">
                <a:tc>
                  <a:txBody>
                    <a:bodyPr/>
                    <a:lstStyle/>
                    <a:p>
                      <a:pPr marL="0" marR="0">
                        <a:spcBef>
                          <a:spcPts val="0"/>
                        </a:spcBef>
                        <a:spcAft>
                          <a:spcPts val="0"/>
                        </a:spcAft>
                      </a:pPr>
                      <a:r>
                        <a:rPr lang="en-US" sz="1300" dirty="0">
                          <a:effectLst/>
                          <a:latin typeface="+mn-lt"/>
                          <a:ea typeface="Calibri"/>
                          <a:cs typeface="Times New Roman"/>
                        </a:rPr>
                        <a:t>(3) the percentage of grantees with evaluations designed to provide performance feedback to inform project design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300" dirty="0">
                          <a:effectLst/>
                          <a:latin typeface="+mn-lt"/>
                          <a:ea typeface="Calibri"/>
                          <a:cs typeface="Times New Roman"/>
                        </a:rPr>
                        <a:t>(3) the percentage of grantees that use evaluation data to make changes to their practice(s)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6593">
                <a:tc>
                  <a:txBody>
                    <a:bodyPr/>
                    <a:lstStyle/>
                    <a:p>
                      <a:pPr marL="0" marR="0">
                        <a:spcBef>
                          <a:spcPts val="0"/>
                        </a:spcBef>
                        <a:spcAft>
                          <a:spcPts val="0"/>
                        </a:spcAft>
                      </a:pPr>
                      <a:r>
                        <a:rPr lang="en-US" sz="1300" dirty="0">
                          <a:effectLst/>
                          <a:latin typeface="+mn-lt"/>
                          <a:ea typeface="Calibri"/>
                          <a:cs typeface="Times New Roman"/>
                        </a:rPr>
                        <a:t>(4) the percentage of grantees with ongoing well-designed and independent evaluations that will provide evidence of their effectiveness at improving student outcomes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300" dirty="0">
                          <a:effectLst/>
                          <a:latin typeface="+mn-lt"/>
                          <a:ea typeface="Calibri"/>
                          <a:cs typeface="Times New Roman"/>
                        </a:rPr>
                        <a:t>(4) the percentage of grantees that implement a completed well-designed, well-implemented, and independent evaluation that provides evidence of their effectiveness at improving student outcomes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4400">
                <a:tc>
                  <a:txBody>
                    <a:bodyPr/>
                    <a:lstStyle/>
                    <a:p>
                      <a:pPr marL="0" marR="0">
                        <a:spcBef>
                          <a:spcPts val="0"/>
                        </a:spcBef>
                        <a:spcAft>
                          <a:spcPts val="0"/>
                        </a:spcAft>
                      </a:pPr>
                      <a:r>
                        <a:rPr lang="en-US" sz="1300" dirty="0">
                          <a:effectLst/>
                          <a:latin typeface="+mn-lt"/>
                          <a:ea typeface="Calibri"/>
                          <a:cs typeface="Times New Roman"/>
                        </a:rPr>
                        <a:t>(5) the percentage of grantees that implement an evaluation that provides information about the key elements and the approach of the project so as to facilitate testing, development, or replication in other settings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300">
                          <a:effectLst/>
                          <a:latin typeface="+mn-lt"/>
                          <a:ea typeface="Calibri"/>
                          <a:cs typeface="Times New Roman"/>
                        </a:rPr>
                        <a:t>(5) the percentage of grantees with a completed  evaluation that provides information about the key elements and the approach of the project so as to facilitate testing, development, or replication in other settings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spcBef>
                          <a:spcPts val="0"/>
                        </a:spcBef>
                        <a:spcAft>
                          <a:spcPts val="0"/>
                        </a:spcAft>
                      </a:pPr>
                      <a:r>
                        <a:rPr lang="en-US" sz="1300" dirty="0">
                          <a:effectLst/>
                          <a:latin typeface="+mn-lt"/>
                          <a:ea typeface="Calibri"/>
                          <a:cs typeface="Times New Roman"/>
                        </a:rPr>
                        <a:t>(6) the cost per student served by the grant.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spcBef>
                          <a:spcPts val="0"/>
                        </a:spcBef>
                        <a:spcAft>
                          <a:spcPts val="0"/>
                        </a:spcAft>
                      </a:pPr>
                      <a:r>
                        <a:rPr lang="en-US" sz="1300" dirty="0">
                          <a:effectLst/>
                          <a:latin typeface="+mn-lt"/>
                          <a:ea typeface="Calibri"/>
                          <a:cs typeface="Times New Roman"/>
                        </a:rPr>
                        <a:t>(6) the cost per student served by the grant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bl>
          </a:graphicData>
        </a:graphic>
      </p:graphicFrame>
    </p:spTree>
    <p:extLst>
      <p:ext uri="{BB962C8B-B14F-4D97-AF65-F5344CB8AC3E}">
        <p14:creationId xmlns:p14="http://schemas.microsoft.com/office/powerpoint/2010/main" val="2536306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Notice of intent</a:t>
            </a:r>
            <a:endParaRPr lang="en-US" dirty="0"/>
          </a:p>
        </p:txBody>
      </p:sp>
      <p:sp>
        <p:nvSpPr>
          <p:cNvPr id="3" name="Content Placeholder 2"/>
          <p:cNvSpPr>
            <a:spLocks noGrp="1"/>
          </p:cNvSpPr>
          <p:nvPr>
            <p:ph idx="1"/>
          </p:nvPr>
        </p:nvSpPr>
        <p:spPr>
          <a:xfrm>
            <a:off x="457200" y="1295400"/>
            <a:ext cx="8229600" cy="5029200"/>
          </a:xfrm>
        </p:spPr>
        <p:txBody>
          <a:bodyPr/>
          <a:lstStyle/>
          <a:p>
            <a:pPr marL="228600" indent="0">
              <a:buNone/>
            </a:pPr>
            <a:r>
              <a:rPr lang="en-US" dirty="0"/>
              <a:t>The Secretary strongly encourages each potential applicant to notify the Department of its intent to submit an application for EIR funding by completing the FY </a:t>
            </a:r>
            <a:r>
              <a:rPr lang="en-US" dirty="0" smtClean="0"/>
              <a:t>2019 </a:t>
            </a:r>
            <a:r>
              <a:rPr lang="en-US" dirty="0"/>
              <a:t>Intent to Apply </a:t>
            </a:r>
            <a:r>
              <a:rPr lang="en-US" dirty="0" smtClean="0"/>
              <a:t>survey. </a:t>
            </a:r>
          </a:p>
          <a:p>
            <a:pPr marL="228600" indent="0">
              <a:buNone/>
            </a:pPr>
            <a:endParaRPr lang="en-US" dirty="0"/>
          </a:p>
          <a:p>
            <a:pPr marL="228600" indent="0">
              <a:buNone/>
            </a:pPr>
            <a:r>
              <a:rPr lang="en-US" dirty="0" smtClean="0"/>
              <a:t>Applicants </a:t>
            </a:r>
            <a:r>
              <a:rPr lang="en-US" dirty="0"/>
              <a:t>that fail to complete the FY </a:t>
            </a:r>
            <a:r>
              <a:rPr lang="en-US" dirty="0" smtClean="0"/>
              <a:t>2019 </a:t>
            </a:r>
            <a:r>
              <a:rPr lang="en-US" dirty="0"/>
              <a:t>Intent to Apply survey may still apply for funding, but submission of the survey will help us plan for an efficient peer review</a:t>
            </a:r>
            <a:r>
              <a:rPr lang="en-US" dirty="0" smtClean="0"/>
              <a:t>.</a:t>
            </a:r>
          </a:p>
          <a:p>
            <a:pPr marL="228600" indent="0">
              <a:buNone/>
            </a:pPr>
            <a:endParaRPr lang="en-US" dirty="0" smtClean="0"/>
          </a:p>
          <a:p>
            <a:pPr marL="228600" indent="0">
              <a:buNone/>
            </a:pPr>
            <a:r>
              <a:rPr lang="en-US" dirty="0"/>
              <a:t>Early-phase:	</a:t>
            </a:r>
            <a:r>
              <a:rPr lang="en-US" dirty="0" smtClean="0">
                <a:hlinkClick r:id="rId3"/>
              </a:rPr>
              <a:t>www.surveymonkey.com/r/GXJTJ59</a:t>
            </a:r>
            <a:r>
              <a:rPr lang="en-US" dirty="0" smtClean="0"/>
              <a:t> </a:t>
            </a:r>
            <a:endParaRPr lang="en-US" dirty="0"/>
          </a:p>
          <a:p>
            <a:pPr marL="228600" indent="0">
              <a:buNone/>
            </a:pPr>
            <a:r>
              <a:rPr lang="en-US" dirty="0"/>
              <a:t>Mid-phase:	</a:t>
            </a:r>
            <a:r>
              <a:rPr lang="en-US" dirty="0" smtClean="0">
                <a:hlinkClick r:id="rId4"/>
              </a:rPr>
              <a:t>www.surveymonkey.com/r/GJ3XS96</a:t>
            </a:r>
            <a:r>
              <a:rPr lang="en-US" dirty="0" smtClean="0"/>
              <a:t> </a:t>
            </a:r>
          </a:p>
          <a:p>
            <a:pPr marL="228600" indent="0">
              <a:buNone/>
            </a:pPr>
            <a:r>
              <a:rPr lang="en-US" dirty="0" smtClean="0"/>
              <a:t>Expansion:	</a:t>
            </a:r>
            <a:r>
              <a:rPr lang="en-US" dirty="0" smtClean="0">
                <a:hlinkClick r:id="rId5"/>
              </a:rPr>
              <a:t>www.surveymonkey.com/r/GD3BGJ6</a:t>
            </a:r>
            <a:r>
              <a:rPr lang="en-US" dirty="0" smtClean="0"/>
              <a:t> </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23</a:t>
            </a:fld>
            <a:endParaRPr lang="en-US" dirty="0"/>
          </a:p>
        </p:txBody>
      </p:sp>
    </p:spTree>
    <p:extLst>
      <p:ext uri="{BB962C8B-B14F-4D97-AF65-F5344CB8AC3E}">
        <p14:creationId xmlns:p14="http://schemas.microsoft.com/office/powerpoint/2010/main" val="1326252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Matching and OTHER General PROGRAM Requirements</a:t>
            </a:r>
            <a:endParaRPr lang="en-US" sz="3200" dirty="0"/>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smtClean="0"/>
              <a:t>February 2019</a:t>
            </a:r>
            <a:endParaRPr lang="en-US" dirty="0" smtClean="0"/>
          </a:p>
          <a:p>
            <a:pPr fontAlgn="auto">
              <a:spcAft>
                <a:spcPts val="0"/>
              </a:spcAft>
              <a:buFont typeface="Arial"/>
              <a:buNone/>
              <a:defRPr/>
            </a:pPr>
            <a:endParaRPr lang="en-US" dirty="0"/>
          </a:p>
        </p:txBody>
      </p:sp>
    </p:spTree>
    <p:extLst>
      <p:ext uri="{BB962C8B-B14F-4D97-AF65-F5344CB8AC3E}">
        <p14:creationId xmlns:p14="http://schemas.microsoft.com/office/powerpoint/2010/main" val="2582555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requirements</a:t>
            </a:r>
            <a:endParaRPr lang="en-US" dirty="0"/>
          </a:p>
        </p:txBody>
      </p:sp>
      <p:sp>
        <p:nvSpPr>
          <p:cNvPr id="4" name="Text Placeholder 3"/>
          <p:cNvSpPr>
            <a:spLocks noGrp="1"/>
          </p:cNvSpPr>
          <p:nvPr>
            <p:ph type="body" sz="quarter" idx="10"/>
          </p:nvPr>
        </p:nvSpPr>
        <p:spPr/>
        <p:txBody>
          <a:bodyPr/>
          <a:lstStyle/>
          <a:p>
            <a:r>
              <a:rPr lang="en-US" dirty="0" smtClean="0"/>
              <a:t>Covered in “priorities and evidence requirements” INFROMATIONAL SLIDES</a:t>
            </a: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14660835"/>
              </p:ext>
            </p:extLst>
          </p:nvPr>
        </p:nvGraphicFramePr>
        <p:xfrm>
          <a:off x="457200" y="1600200"/>
          <a:ext cx="8077200" cy="1990899"/>
        </p:xfrm>
        <a:graphic>
          <a:graphicData uri="http://schemas.openxmlformats.org/drawingml/2006/table">
            <a:tbl>
              <a:tblPr firstRow="1" firstCol="1" bandRow="1">
                <a:tableStyleId>{B301B821-A1FF-4177-AEE7-76D212191A09}</a:tableStyleId>
              </a:tblPr>
              <a:tblGrid>
                <a:gridCol w="2692400"/>
                <a:gridCol w="2692400"/>
                <a:gridCol w="2692400"/>
              </a:tblGrid>
              <a:tr h="401781">
                <a:tc>
                  <a:txBody>
                    <a:bodyPr/>
                    <a:lstStyle/>
                    <a:p>
                      <a:pPr marL="0" marR="0" algn="ctr">
                        <a:spcBef>
                          <a:spcPts val="0"/>
                        </a:spcBef>
                        <a:spcAft>
                          <a:spcPts val="0"/>
                        </a:spcAft>
                      </a:pPr>
                      <a:r>
                        <a:rPr lang="en-US" sz="2600" dirty="0" smtClean="0">
                          <a:effectLst/>
                          <a:latin typeface="+mn-lt"/>
                        </a:rPr>
                        <a:t>Early-Phase</a:t>
                      </a:r>
                    </a:p>
                    <a:p>
                      <a:pPr marL="0" marR="0" algn="ctr">
                        <a:spcBef>
                          <a:spcPts val="0"/>
                        </a:spcBef>
                        <a:spcAft>
                          <a:spcPts val="0"/>
                        </a:spcAft>
                      </a:pPr>
                      <a:r>
                        <a:rPr lang="en-US" sz="2600" dirty="0" smtClean="0">
                          <a:effectLst/>
                          <a:latin typeface="+mn-lt"/>
                          <a:ea typeface="Calibri"/>
                          <a:cs typeface="Times New Roman"/>
                        </a:rPr>
                        <a:t>Absolute Priority</a:t>
                      </a:r>
                      <a:endParaRPr lang="en-US" sz="26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2600" dirty="0" smtClean="0">
                          <a:effectLst/>
                          <a:latin typeface="+mn-lt"/>
                        </a:rPr>
                        <a:t>Mid-Phase</a:t>
                      </a:r>
                    </a:p>
                    <a:p>
                      <a:pPr marL="0" marR="0" algn="ctr">
                        <a:spcBef>
                          <a:spcPts val="0"/>
                        </a:spcBef>
                        <a:spcAft>
                          <a:spcPts val="0"/>
                        </a:spcAft>
                      </a:pPr>
                      <a:r>
                        <a:rPr lang="en-US" sz="2600" dirty="0" smtClean="0">
                          <a:effectLst/>
                          <a:latin typeface="+mn-lt"/>
                          <a:ea typeface="Calibri"/>
                          <a:cs typeface="Times New Roman"/>
                        </a:rPr>
                        <a:t>Absolute Priority</a:t>
                      </a:r>
                      <a:endParaRPr lang="en-US" sz="26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2600" dirty="0" smtClean="0">
                          <a:effectLst/>
                          <a:latin typeface="+mn-lt"/>
                        </a:rPr>
                        <a:t>Expansion</a:t>
                      </a:r>
                    </a:p>
                    <a:p>
                      <a:pPr marL="0" marR="0" algn="ctr">
                        <a:spcBef>
                          <a:spcPts val="0"/>
                        </a:spcBef>
                        <a:spcAft>
                          <a:spcPts val="0"/>
                        </a:spcAft>
                      </a:pPr>
                      <a:r>
                        <a:rPr lang="en-US" sz="2600" dirty="0" smtClean="0">
                          <a:effectLst/>
                          <a:latin typeface="+mn-lt"/>
                          <a:ea typeface="Calibri"/>
                          <a:cs typeface="Times New Roman"/>
                        </a:rPr>
                        <a:t>Absolute Priority</a:t>
                      </a:r>
                      <a:endParaRPr lang="en-US" sz="2600" dirty="0">
                        <a:effectLst/>
                        <a:latin typeface="+mn-lt"/>
                        <a:ea typeface="Calibri"/>
                        <a:cs typeface="Times New Roman"/>
                      </a:endParaRPr>
                    </a:p>
                  </a:txBody>
                  <a:tcPr marL="68580" marR="68580" marT="0" marB="0"/>
                </a:tc>
              </a:tr>
              <a:tr h="1198419">
                <a:tc>
                  <a:txBody>
                    <a:bodyPr/>
                    <a:lstStyle/>
                    <a:p>
                      <a:pPr marL="0" marR="0">
                        <a:spcBef>
                          <a:spcPts val="0"/>
                        </a:spcBef>
                        <a:spcAft>
                          <a:spcPts val="0"/>
                        </a:spcAft>
                      </a:pPr>
                      <a:r>
                        <a:rPr lang="en-US" sz="2600" b="0" dirty="0" smtClean="0">
                          <a:effectLst/>
                          <a:latin typeface="+mn-lt"/>
                          <a:ea typeface="Calibri"/>
                          <a:cs typeface="Times New Roman"/>
                        </a:rPr>
                        <a:t>Demonstrates</a:t>
                      </a:r>
                      <a:r>
                        <a:rPr lang="en-US" sz="2600" b="0" baseline="0" dirty="0" smtClean="0">
                          <a:effectLst/>
                          <a:latin typeface="+mn-lt"/>
                          <a:ea typeface="Calibri"/>
                          <a:cs typeface="Times New Roman"/>
                        </a:rPr>
                        <a:t> a Rationale</a:t>
                      </a:r>
                      <a:endParaRPr lang="en-US" sz="2600" b="0" strike="sngStrike" baseline="0" dirty="0">
                        <a:effectLst/>
                        <a:latin typeface="+mn-lt"/>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latin typeface="+mn-lt"/>
                          <a:ea typeface="Calibri"/>
                          <a:cs typeface="Times New Roman"/>
                        </a:rPr>
                        <a:t>Moderate</a:t>
                      </a:r>
                      <a:r>
                        <a:rPr lang="en-US" sz="2600" baseline="0" dirty="0" smtClean="0">
                          <a:effectLst/>
                          <a:latin typeface="+mn-lt"/>
                          <a:ea typeface="Calibri"/>
                          <a:cs typeface="Times New Roman"/>
                        </a:rPr>
                        <a:t> Evidence</a:t>
                      </a:r>
                      <a:endParaRPr lang="en-US" sz="2600" dirty="0">
                        <a:effectLst/>
                        <a:latin typeface="+mn-lt"/>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latin typeface="+mn-lt"/>
                          <a:ea typeface="Calibri"/>
                          <a:cs typeface="Times New Roman"/>
                        </a:rPr>
                        <a:t>Strong</a:t>
                      </a:r>
                      <a:r>
                        <a:rPr lang="en-US" sz="2600" baseline="0" dirty="0" smtClean="0">
                          <a:effectLst/>
                          <a:latin typeface="+mn-lt"/>
                          <a:ea typeface="Calibri"/>
                          <a:cs typeface="Times New Roman"/>
                        </a:rPr>
                        <a:t> Evidence</a:t>
                      </a:r>
                      <a:endParaRPr lang="en-US" sz="2600" dirty="0">
                        <a:effectLst/>
                        <a:latin typeface="+mn-lt"/>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8005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SERVING K-12 STUDENTS</a:t>
            </a:r>
            <a:endParaRPr lang="en-US" dirty="0"/>
          </a:p>
        </p:txBody>
      </p:sp>
      <p:sp>
        <p:nvSpPr>
          <p:cNvPr id="3" name="Content Placeholder 2"/>
          <p:cNvSpPr>
            <a:spLocks noGrp="1"/>
          </p:cNvSpPr>
          <p:nvPr>
            <p:ph idx="1"/>
          </p:nvPr>
        </p:nvSpPr>
        <p:spPr>
          <a:xfrm>
            <a:off x="457200" y="1295400"/>
            <a:ext cx="8229600" cy="4038599"/>
          </a:xfrm>
        </p:spPr>
        <p:txBody>
          <a:bodyPr/>
          <a:lstStyle/>
          <a:p>
            <a:r>
              <a:rPr lang="en-US" sz="2800" dirty="0" smtClean="0"/>
              <a:t>The EIR program is authorized under the Elementary and Secondary Education Act.  As such, </a:t>
            </a:r>
            <a:r>
              <a:rPr lang="en-US" sz="2800" dirty="0"/>
              <a:t>y</a:t>
            </a:r>
            <a:r>
              <a:rPr lang="en-US" sz="2800" dirty="0" smtClean="0"/>
              <a:t>ou should be mindful of how your project addresses K-12 students.</a:t>
            </a:r>
          </a:p>
          <a:p>
            <a:r>
              <a:rPr lang="en-US" sz="2800" dirty="0" smtClean="0"/>
              <a:t>Be especially mindful of this K-12 focus if you are proposing to:</a:t>
            </a:r>
          </a:p>
          <a:p>
            <a:pPr lvl="1"/>
            <a:r>
              <a:rPr lang="en-US" sz="2800" dirty="0" smtClean="0"/>
              <a:t>Serve Pre-K early learners</a:t>
            </a:r>
          </a:p>
          <a:p>
            <a:pPr lvl="1"/>
            <a:r>
              <a:rPr lang="en-US" sz="2800" dirty="0" smtClean="0"/>
              <a:t>Address postsecondary preparation</a:t>
            </a:r>
          </a:p>
          <a:p>
            <a:pPr marL="804672" lvl="1"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127706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High-NEED STUDENTS</a:t>
            </a:r>
            <a:endParaRPr lang="en-US" dirty="0"/>
          </a:p>
        </p:txBody>
      </p:sp>
      <p:sp>
        <p:nvSpPr>
          <p:cNvPr id="3" name="Content Placeholder 2"/>
          <p:cNvSpPr>
            <a:spLocks noGrp="1"/>
          </p:cNvSpPr>
          <p:nvPr>
            <p:ph idx="1"/>
          </p:nvPr>
        </p:nvSpPr>
        <p:spPr>
          <a:xfrm>
            <a:off x="457200" y="1295400"/>
            <a:ext cx="8229600" cy="4953000"/>
          </a:xfrm>
        </p:spPr>
        <p:txBody>
          <a:bodyPr/>
          <a:lstStyle/>
          <a:p>
            <a:r>
              <a:rPr lang="en-US" sz="2800" dirty="0" smtClean="0"/>
              <a:t>Your grant must target high-need students.</a:t>
            </a:r>
          </a:p>
          <a:p>
            <a:r>
              <a:rPr lang="en-US" sz="2800" dirty="0" smtClean="0"/>
              <a:t>You should provide your own definition of high-need students in your application, but generally “high-need students” might, for example, refer to students who are at risk of dropping out or educational failure; those who come from high poverty; or those who need special assistance or support in order to succeed.</a:t>
            </a:r>
          </a:p>
          <a:p>
            <a:r>
              <a:rPr lang="en-US" sz="2800" dirty="0" smtClean="0"/>
              <a:t>An EIR grant may target students who are not high-need, as long as high-need students remain a central focus of the project.</a:t>
            </a:r>
            <a:endParaRPr lang="en-US" sz="2800"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94802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CATEGORY</a:t>
            </a:r>
            <a:endParaRPr lang="en-US" dirty="0"/>
          </a:p>
        </p:txBody>
      </p:sp>
      <p:sp>
        <p:nvSpPr>
          <p:cNvPr id="3" name="Content Placeholder 2"/>
          <p:cNvSpPr>
            <a:spLocks noGrp="1"/>
          </p:cNvSpPr>
          <p:nvPr>
            <p:ph idx="1"/>
          </p:nvPr>
        </p:nvSpPr>
        <p:spPr/>
        <p:txBody>
          <a:bodyPr/>
          <a:lstStyle/>
          <a:p>
            <a:pPr marL="571500" indent="-342900">
              <a:buFont typeface="Arial" panose="020B0604020202020204" pitchFamily="34" charset="0"/>
              <a:buChar char="•"/>
            </a:pPr>
            <a:r>
              <a:rPr lang="en-US" sz="3200" dirty="0" smtClean="0"/>
              <a:t>You </a:t>
            </a:r>
            <a:r>
              <a:rPr lang="en-US" sz="3200" dirty="0"/>
              <a:t>will only be considered for the grant type </a:t>
            </a:r>
            <a:r>
              <a:rPr lang="en-US" sz="3200" dirty="0" smtClean="0"/>
              <a:t>(Early-phase</a:t>
            </a:r>
            <a:r>
              <a:rPr lang="en-US" sz="3200" dirty="0"/>
              <a:t>, </a:t>
            </a:r>
            <a:r>
              <a:rPr lang="en-US" sz="3200" dirty="0" smtClean="0"/>
              <a:t>Mid-phase</a:t>
            </a:r>
            <a:r>
              <a:rPr lang="en-US" sz="3200" dirty="0"/>
              <a:t>, or Expansion) to which you </a:t>
            </a:r>
            <a:r>
              <a:rPr lang="en-US" sz="3200" dirty="0" smtClean="0"/>
              <a:t>apply.</a:t>
            </a:r>
          </a:p>
          <a:p>
            <a:pPr marL="571500" indent="-342900">
              <a:buFont typeface="Arial" panose="020B0604020202020204" pitchFamily="34" charset="0"/>
              <a:buChar char="•"/>
            </a:pPr>
            <a:r>
              <a:rPr lang="en-US" sz="3200" dirty="0" smtClean="0"/>
              <a:t>If you make a mistake and apply under the wrong grant type, we will not move your application for funding consideration under another category of grants.</a:t>
            </a:r>
            <a:endParaRPr lang="en-US" sz="3200" dirty="0"/>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Tree>
    <p:extLst>
      <p:ext uri="{BB962C8B-B14F-4D97-AF65-F5344CB8AC3E}">
        <p14:creationId xmlns:p14="http://schemas.microsoft.com/office/powerpoint/2010/main" val="80478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err="1" smtClean="0"/>
              <a:t>SuBgrants</a:t>
            </a:r>
            <a:r>
              <a:rPr lang="en-US" dirty="0" smtClean="0"/>
              <a:t> are not permitted</a:t>
            </a:r>
            <a:endParaRPr lang="en-US" dirty="0"/>
          </a:p>
        </p:txBody>
      </p:sp>
      <p:sp>
        <p:nvSpPr>
          <p:cNvPr id="3" name="Content Placeholder 2"/>
          <p:cNvSpPr>
            <a:spLocks noGrp="1"/>
          </p:cNvSpPr>
          <p:nvPr>
            <p:ph idx="1"/>
          </p:nvPr>
        </p:nvSpPr>
        <p:spPr>
          <a:xfrm>
            <a:off x="457200" y="1295400"/>
            <a:ext cx="8229600" cy="4953000"/>
          </a:xfrm>
        </p:spPr>
        <p:txBody>
          <a:bodyPr/>
          <a:lstStyle/>
          <a:p>
            <a:pPr marL="228600" indent="0">
              <a:buNone/>
            </a:pPr>
            <a:r>
              <a:rPr lang="en-US" sz="2800" dirty="0" smtClean="0"/>
              <a:t>A grantee under this competition may not award </a:t>
            </a:r>
            <a:r>
              <a:rPr lang="en-US" sz="2800" dirty="0" err="1" smtClean="0"/>
              <a:t>subgrants</a:t>
            </a:r>
            <a:r>
              <a:rPr lang="en-US" sz="2800" dirty="0" smtClean="0"/>
              <a:t> to entities to directly carry out project activities described it its application.</a:t>
            </a:r>
          </a:p>
          <a:p>
            <a:pPr marL="0" indent="0">
              <a:spcBef>
                <a:spcPct val="30000"/>
              </a:spcBef>
              <a:buClrTx/>
              <a:buNone/>
              <a:defRPr/>
            </a:pPr>
            <a:endParaRPr lang="en-US" sz="2000" dirty="0" smtClean="0"/>
          </a:p>
          <a:p>
            <a:pPr marL="0" indent="0">
              <a:spcBef>
                <a:spcPct val="30000"/>
              </a:spcBef>
              <a:buClrTx/>
              <a:buNone/>
              <a:defRPr/>
            </a:pPr>
            <a:r>
              <a:rPr lang="en-US" sz="2200" dirty="0" smtClean="0"/>
              <a:t>Note: </a:t>
            </a:r>
            <a:r>
              <a:rPr lang="en-US" sz="2200" dirty="0">
                <a:solidFill>
                  <a:schemeClr val="tx1"/>
                </a:solidFill>
              </a:rPr>
              <a:t>Grantees/fiscal agents will have to enter into procurement relationships with their partners and/or implementation sites if they wish to transfer funds.  </a:t>
            </a:r>
          </a:p>
          <a:p>
            <a:pPr marL="0" indent="0">
              <a:spcBef>
                <a:spcPct val="30000"/>
              </a:spcBef>
              <a:buClrTx/>
              <a:buNone/>
              <a:defRPr/>
            </a:pPr>
            <a:r>
              <a:rPr lang="en-US" sz="2200" dirty="0" smtClean="0">
                <a:solidFill>
                  <a:schemeClr val="tx1"/>
                </a:solidFill>
              </a:rPr>
              <a:t>Applicants </a:t>
            </a:r>
            <a:r>
              <a:rPr lang="en-US" sz="2200" dirty="0">
                <a:solidFill>
                  <a:schemeClr val="tx1"/>
                </a:solidFill>
              </a:rPr>
              <a:t>should look at 34 CFR </a:t>
            </a:r>
            <a:r>
              <a:rPr lang="en-US" sz="2200" dirty="0" smtClean="0">
                <a:solidFill>
                  <a:schemeClr val="tx1"/>
                </a:solidFill>
              </a:rPr>
              <a:t>75.135 (</a:t>
            </a:r>
            <a:r>
              <a:rPr lang="en-US" sz="2200" u="sng" dirty="0" smtClean="0">
                <a:solidFill>
                  <a:schemeClr val="tx1"/>
                </a:solidFill>
                <a:hlinkClick r:id="rId3"/>
              </a:rPr>
              <a:t>https</a:t>
            </a:r>
            <a:r>
              <a:rPr lang="en-US" sz="2200" u="sng" dirty="0">
                <a:solidFill>
                  <a:schemeClr val="tx1"/>
                </a:solidFill>
                <a:hlinkClick r:id="rId3"/>
              </a:rPr>
              <a:t>://</a:t>
            </a:r>
            <a:r>
              <a:rPr lang="en-US" sz="2200" u="sng" dirty="0" smtClean="0">
                <a:solidFill>
                  <a:schemeClr val="tx1"/>
                </a:solidFill>
                <a:hlinkClick r:id="rId3"/>
              </a:rPr>
              <a:t>www.ecfr.gov/cgi-bin/text-idx?SID=dde9089fcc2b1f752d82d8e532e1d151&amp;mc=true&amp;node=se34.1.75_1135&amp;rgn=div8</a:t>
            </a:r>
            <a:r>
              <a:rPr lang="en-US" sz="2200" dirty="0" smtClean="0">
                <a:solidFill>
                  <a:schemeClr val="tx1"/>
                </a:solidFill>
              </a:rPr>
              <a:t>) which </a:t>
            </a:r>
            <a:r>
              <a:rPr lang="en-US" sz="2200" dirty="0">
                <a:solidFill>
                  <a:schemeClr val="tx1"/>
                </a:solidFill>
              </a:rPr>
              <a:t>provides some potentially helpful exemptions to the competition requirement for applicants </a:t>
            </a:r>
            <a:r>
              <a:rPr lang="en-US" sz="2200" dirty="0" smtClean="0">
                <a:solidFill>
                  <a:schemeClr val="tx1"/>
                </a:solidFill>
              </a:rPr>
              <a:t>to make the </a:t>
            </a:r>
            <a:r>
              <a:rPr lang="en-US" sz="2200" dirty="0">
                <a:solidFill>
                  <a:schemeClr val="tx1"/>
                </a:solidFill>
              </a:rPr>
              <a:t>procurement process easier.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spTree>
    <p:extLst>
      <p:ext uri="{BB962C8B-B14F-4D97-AF65-F5344CB8AC3E}">
        <p14:creationId xmlns:p14="http://schemas.microsoft.com/office/powerpoint/2010/main" val="399722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Requirements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43237400"/>
              </p:ext>
            </p:extLst>
          </p:nvPr>
        </p:nvGraphicFramePr>
        <p:xfrm>
          <a:off x="304799" y="914400"/>
          <a:ext cx="8382000" cy="5181600"/>
        </p:xfrm>
        <a:graphic>
          <a:graphicData uri="http://schemas.openxmlformats.org/drawingml/2006/table">
            <a:tbl>
              <a:tblPr firstRow="1" firstCol="1" bandRow="1">
                <a:tableStyleId>{5C22544A-7EE6-4342-B048-85BDC9FD1C3A}</a:tableStyleId>
              </a:tblPr>
              <a:tblGrid>
                <a:gridCol w="2131388"/>
                <a:gridCol w="1450013"/>
                <a:gridCol w="2834646"/>
                <a:gridCol w="1965953"/>
              </a:tblGrid>
              <a:tr h="1727200">
                <a:tc>
                  <a:txBody>
                    <a:bodyPr/>
                    <a:lstStyle/>
                    <a:p>
                      <a:pPr marL="0" marR="0">
                        <a:spcBef>
                          <a:spcPts val="0"/>
                        </a:spcBef>
                        <a:spcAft>
                          <a:spcPts val="0"/>
                        </a:spcAft>
                      </a:pPr>
                      <a:r>
                        <a:rPr lang="en-US" sz="2800" dirty="0">
                          <a:effectLst/>
                        </a:rPr>
                        <a:t>How much?</a:t>
                      </a:r>
                      <a:endParaRPr lang="en-US" sz="2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800" dirty="0">
                          <a:effectLst/>
                        </a:rPr>
                        <a:t>In What Form?</a:t>
                      </a:r>
                      <a:endParaRPr lang="en-US" sz="2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800" dirty="0" smtClean="0">
                          <a:effectLst/>
                          <a:latin typeface="Calibri"/>
                          <a:ea typeface="Calibri"/>
                          <a:cs typeface="Times New Roman"/>
                        </a:rPr>
                        <a:t>What types</a:t>
                      </a:r>
                      <a:r>
                        <a:rPr lang="en-US" sz="2800" baseline="0" dirty="0" smtClean="0">
                          <a:effectLst/>
                          <a:latin typeface="Calibri"/>
                          <a:ea typeface="Calibri"/>
                          <a:cs typeface="Times New Roman"/>
                        </a:rPr>
                        <a:t> of Matching Funds are OK?</a:t>
                      </a:r>
                      <a:endParaRPr lang="en-US" sz="2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800" dirty="0">
                          <a:effectLst/>
                        </a:rPr>
                        <a:t>What May </a:t>
                      </a:r>
                      <a:r>
                        <a:rPr lang="en-US" sz="2800" dirty="0" smtClean="0">
                          <a:effectLst/>
                        </a:rPr>
                        <a:t>Matching Funds </a:t>
                      </a:r>
                      <a:r>
                        <a:rPr lang="en-US" sz="2800" dirty="0">
                          <a:effectLst/>
                        </a:rPr>
                        <a:t>Be Used For?</a:t>
                      </a:r>
                      <a:endParaRPr lang="en-US" sz="2800" dirty="0">
                        <a:effectLst/>
                        <a:latin typeface="Calibri"/>
                        <a:ea typeface="Calibri"/>
                        <a:cs typeface="Times New Roman"/>
                      </a:endParaRPr>
                    </a:p>
                  </a:txBody>
                  <a:tcPr marL="68580" marR="68580" marT="0" marB="0"/>
                </a:tc>
              </a:tr>
              <a:tr h="3454400">
                <a:tc>
                  <a:txBody>
                    <a:bodyPr/>
                    <a:lstStyle/>
                    <a:p>
                      <a:pPr marL="0" marR="0">
                        <a:spcBef>
                          <a:spcPts val="0"/>
                        </a:spcBef>
                        <a:spcAft>
                          <a:spcPts val="0"/>
                        </a:spcAft>
                      </a:pPr>
                      <a:r>
                        <a:rPr lang="en-US" sz="2600" dirty="0" smtClean="0">
                          <a:effectLst/>
                        </a:rPr>
                        <a:t>Must equal 10</a:t>
                      </a:r>
                      <a:r>
                        <a:rPr lang="en-US" sz="2600" dirty="0">
                          <a:effectLst/>
                        </a:rPr>
                        <a:t>% of </a:t>
                      </a:r>
                      <a:r>
                        <a:rPr lang="en-US" sz="2600" dirty="0" smtClean="0">
                          <a:effectLst/>
                        </a:rPr>
                        <a:t>Funds Provided by the EIR grant</a:t>
                      </a:r>
                      <a:endParaRPr lang="en-US" sz="2600" dirty="0">
                        <a:effectLst/>
                      </a:endParaRPr>
                    </a:p>
                    <a:p>
                      <a:pPr marL="0" marR="0">
                        <a:spcBef>
                          <a:spcPts val="0"/>
                        </a:spcBef>
                        <a:spcAft>
                          <a:spcPts val="0"/>
                        </a:spcAft>
                      </a:pPr>
                      <a:r>
                        <a:rPr lang="en-US" sz="2600" dirty="0">
                          <a:effectLst/>
                        </a:rPr>
                        <a:t> </a:t>
                      </a:r>
                    </a:p>
                    <a:p>
                      <a:pPr marL="0" marR="0">
                        <a:spcBef>
                          <a:spcPts val="0"/>
                        </a:spcBef>
                        <a:spcAft>
                          <a:spcPts val="0"/>
                        </a:spcAft>
                      </a:pPr>
                      <a:r>
                        <a:rPr lang="en-US" sz="2600" dirty="0">
                          <a:effectLst/>
                        </a:rPr>
                        <a:t> </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Cash </a:t>
                      </a:r>
                    </a:p>
                    <a:p>
                      <a:pPr marL="0" marR="0">
                        <a:spcBef>
                          <a:spcPts val="0"/>
                        </a:spcBef>
                        <a:spcAft>
                          <a:spcPts val="0"/>
                        </a:spcAft>
                      </a:pPr>
                      <a:r>
                        <a:rPr lang="en-US" sz="2600" dirty="0" smtClean="0">
                          <a:effectLst/>
                        </a:rPr>
                        <a:t>or </a:t>
                      </a:r>
                    </a:p>
                    <a:p>
                      <a:pPr marL="0" marR="0">
                        <a:spcBef>
                          <a:spcPts val="0"/>
                        </a:spcBef>
                        <a:spcAft>
                          <a:spcPts val="0"/>
                        </a:spcAft>
                      </a:pPr>
                      <a:r>
                        <a:rPr lang="en-US" sz="2600" dirty="0" smtClean="0">
                          <a:effectLst/>
                        </a:rPr>
                        <a:t>In-Kind</a:t>
                      </a:r>
                      <a:endParaRPr lang="en-US" sz="2600" dirty="0">
                        <a:effectLst/>
                        <a:latin typeface="Calibri"/>
                        <a:ea typeface="Calibri"/>
                        <a:cs typeface="Times New Roman"/>
                      </a:endParaRPr>
                    </a:p>
                  </a:txBody>
                  <a:tcPr marL="68580" marR="68580" marT="0" marB="0"/>
                </a:tc>
                <a:tc>
                  <a:txBody>
                    <a:bodyPr/>
                    <a:lstStyle/>
                    <a:p>
                      <a:pPr marL="457200" marR="0" indent="-457200">
                        <a:spcBef>
                          <a:spcPts val="0"/>
                        </a:spcBef>
                        <a:spcAft>
                          <a:spcPts val="0"/>
                        </a:spcAft>
                        <a:buFont typeface="Arial" panose="020B0604020202020204" pitchFamily="34" charset="0"/>
                        <a:buChar char="•"/>
                      </a:pPr>
                      <a:r>
                        <a:rPr lang="en-US" sz="2600" dirty="0" smtClean="0">
                          <a:effectLst/>
                        </a:rPr>
                        <a:t>Federal Funds (if authorized by statute of the program providing funds)</a:t>
                      </a:r>
                      <a:endParaRPr lang="en-US" sz="2600" dirty="0">
                        <a:effectLst/>
                      </a:endParaRPr>
                    </a:p>
                    <a:p>
                      <a:pPr marL="457200" marR="0" indent="-457200">
                        <a:spcBef>
                          <a:spcPts val="0"/>
                        </a:spcBef>
                        <a:spcAft>
                          <a:spcPts val="0"/>
                        </a:spcAft>
                        <a:buFont typeface="Arial" panose="020B0604020202020204" pitchFamily="34" charset="0"/>
                        <a:buChar char="•"/>
                      </a:pPr>
                      <a:r>
                        <a:rPr lang="en-US" sz="2600" dirty="0">
                          <a:effectLst/>
                        </a:rPr>
                        <a:t>State Funds</a:t>
                      </a:r>
                    </a:p>
                    <a:p>
                      <a:pPr marL="457200" marR="0" indent="-457200">
                        <a:spcBef>
                          <a:spcPts val="0"/>
                        </a:spcBef>
                        <a:spcAft>
                          <a:spcPts val="0"/>
                        </a:spcAft>
                        <a:buFont typeface="Arial" panose="020B0604020202020204" pitchFamily="34" charset="0"/>
                        <a:buChar char="•"/>
                      </a:pPr>
                      <a:r>
                        <a:rPr lang="en-US" sz="2600" dirty="0">
                          <a:effectLst/>
                        </a:rPr>
                        <a:t>Private Sources</a:t>
                      </a:r>
                    </a:p>
                    <a:p>
                      <a:pPr marL="457200" marR="0" indent="-457200">
                        <a:spcBef>
                          <a:spcPts val="0"/>
                        </a:spcBef>
                        <a:spcAft>
                          <a:spcPts val="0"/>
                        </a:spcAft>
                        <a:buFont typeface="Arial" panose="020B0604020202020204" pitchFamily="34" charset="0"/>
                        <a:buChar char="•"/>
                      </a:pPr>
                      <a:r>
                        <a:rPr lang="en-US" sz="2600" dirty="0">
                          <a:effectLst/>
                        </a:rPr>
                        <a:t>Local Funds</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Allowable </a:t>
                      </a:r>
                      <a:r>
                        <a:rPr lang="en-US" sz="2600" dirty="0">
                          <a:effectLst/>
                        </a:rPr>
                        <a:t>Grant Expenses</a:t>
                      </a:r>
                      <a:endParaRPr lang="en-US" sz="2600" dirty="0">
                        <a:effectLst/>
                        <a:latin typeface="Calibri"/>
                        <a:ea typeface="Calibri"/>
                        <a:cs typeface="Times New Roman"/>
                      </a:endParaRPr>
                    </a:p>
                  </a:txBody>
                  <a:tcPr marL="68580" marR="68580" marT="0" marB="0"/>
                </a:tc>
              </a:tr>
            </a:tbl>
          </a:graphicData>
        </a:graphic>
      </p:graphicFrame>
      <p:sp>
        <p:nvSpPr>
          <p:cNvPr id="9" name="Rectangle 1"/>
          <p:cNvSpPr>
            <a:spLocks noChangeArrowheads="1"/>
          </p:cNvSpPr>
          <p:nvPr/>
        </p:nvSpPr>
        <p:spPr bwMode="auto">
          <a:xfrm>
            <a:off x="1531938" y="327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215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91600" cy="990600"/>
          </a:xfrm>
        </p:spPr>
        <p:txBody>
          <a:bodyPr/>
          <a:lstStyle/>
          <a:p>
            <a:r>
              <a:rPr lang="en-US" dirty="0" smtClean="0"/>
              <a:t>Matching BUDGET AND DOCUMENTATION</a:t>
            </a:r>
            <a:endParaRPr lang="en-US" dirty="0"/>
          </a:p>
        </p:txBody>
      </p:sp>
      <p:sp>
        <p:nvSpPr>
          <p:cNvPr id="3" name="Content Placeholder 2"/>
          <p:cNvSpPr>
            <a:spLocks noGrp="1"/>
          </p:cNvSpPr>
          <p:nvPr>
            <p:ph idx="1"/>
          </p:nvPr>
        </p:nvSpPr>
        <p:spPr>
          <a:xfrm>
            <a:off x="457200" y="762000"/>
            <a:ext cx="8229600" cy="4724400"/>
          </a:xfrm>
        </p:spPr>
        <p:txBody>
          <a:bodyPr/>
          <a:lstStyle/>
          <a:p>
            <a:r>
              <a:rPr lang="en-US" sz="2800" dirty="0" smtClean="0"/>
              <a:t>Applicants </a:t>
            </a:r>
            <a:r>
              <a:rPr lang="en-US" sz="2800" dirty="0"/>
              <a:t>must </a:t>
            </a:r>
            <a:r>
              <a:rPr lang="en-US" sz="2800" dirty="0" smtClean="0"/>
              <a:t>include in the </a:t>
            </a:r>
            <a:r>
              <a:rPr lang="en-US" sz="2800" dirty="0"/>
              <a:t>budget </a:t>
            </a:r>
            <a:r>
              <a:rPr lang="en-US" sz="2800" dirty="0" smtClean="0"/>
              <a:t>narrative an explanation of how all matching contributions (10% of the total EIR grant amount) will be used in each year of the grant. </a:t>
            </a:r>
          </a:p>
          <a:p>
            <a:r>
              <a:rPr lang="en-US" sz="2800" dirty="0" smtClean="0"/>
              <a:t>Applicants must provide letters or other documentation in their application to demonstrate the matching contributions for at least the first year of the grant (i.e. at least 10% of the first year budget request).</a:t>
            </a:r>
          </a:p>
          <a:p>
            <a:r>
              <a:rPr lang="en-US" sz="2800" dirty="0" smtClean="0"/>
              <a:t>If you receive an award, you will be asked to provide documentation confirming the 10% match for each subsequent budget year prior to the beginning of that budget year. </a:t>
            </a:r>
          </a:p>
          <a:p>
            <a:pPr marL="274320" indent="0">
              <a:buNone/>
            </a:pPr>
            <a:endParaRPr lang="en-US" dirty="0" smtClean="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9</a:t>
            </a:fld>
            <a:endParaRPr lang="en-US" dirty="0"/>
          </a:p>
        </p:txBody>
      </p:sp>
    </p:spTree>
    <p:extLst>
      <p:ext uri="{BB962C8B-B14F-4D97-AF65-F5344CB8AC3E}">
        <p14:creationId xmlns:p14="http://schemas.microsoft.com/office/powerpoint/2010/main" val="4056663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9D841-FA22-4D0F-B8DE-DF1B59653CCC}">
  <ds:schemaRefs>
    <ds:schemaRef ds:uri="6ed4f710-a888-49b6-a3ba-a65a9384835f"/>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ffcb171c-5eb6-4b7e-bff7-850b4441ed9e"/>
    <ds:schemaRef ds:uri="http://schemas.microsoft.com/office/2006/metadata/properties"/>
  </ds:schemaRefs>
</ds:datastoreItem>
</file>

<file path=customXml/itemProps2.xml><?xml version="1.0" encoding="utf-8"?>
<ds:datastoreItem xmlns:ds="http://schemas.openxmlformats.org/officeDocument/2006/customXml" ds:itemID="{4EB74B1D-2DAD-411D-A397-B4848F8E2A9D}">
  <ds:schemaRefs>
    <ds:schemaRef ds:uri="http://schemas.microsoft.com/sharepoint/v3/contenttype/forms"/>
  </ds:schemaRefs>
</ds:datastoreItem>
</file>

<file path=customXml/itemProps3.xml><?xml version="1.0" encoding="utf-8"?>
<ds:datastoreItem xmlns:ds="http://schemas.openxmlformats.org/officeDocument/2006/customXml" ds:itemID="{8C2C4361-7506-46F3-BF73-B4E1D3E99C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5004</TotalTime>
  <Words>3552</Words>
  <Application>Microsoft Office PowerPoint</Application>
  <PresentationFormat>On-screen Show (4:3)</PresentationFormat>
  <Paragraphs>288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Dept of Ed</vt:lpstr>
      <vt:lpstr>Education Innovation and Research (EIR) Matching and OTHER General PROGRAM Requirements</vt:lpstr>
      <vt:lpstr>Topics to Be covered in this INFORMATIONAL PowerPoint:</vt:lpstr>
      <vt:lpstr>Evidence requirements</vt:lpstr>
      <vt:lpstr>SERVING K-12 STUDENTS</vt:lpstr>
      <vt:lpstr>High-NEED STUDENTS</vt:lpstr>
      <vt:lpstr>Funding CATEGORY</vt:lpstr>
      <vt:lpstr>SuBgrants are not permitted</vt:lpstr>
      <vt:lpstr>Matching Requirements</vt:lpstr>
      <vt:lpstr>Matching BUDGET AND DOCUMENTATION</vt:lpstr>
      <vt:lpstr>Sample match letters</vt:lpstr>
      <vt:lpstr>Match WAIVERS</vt:lpstr>
      <vt:lpstr>Independent evaluation</vt:lpstr>
      <vt:lpstr>OPEN Licensing</vt:lpstr>
      <vt:lpstr>What does open licensing mean?</vt:lpstr>
      <vt:lpstr>What is a “Deliverable” covered by the open licensing rule?</vt:lpstr>
      <vt:lpstr>More about the open licensing rule</vt:lpstr>
      <vt:lpstr>open license of final evaluation report</vt:lpstr>
      <vt:lpstr>Performance measures</vt:lpstr>
      <vt:lpstr>Performance measures</vt:lpstr>
      <vt:lpstr>Project performance measures</vt:lpstr>
      <vt:lpstr>EIR Program Performance Measures</vt:lpstr>
      <vt:lpstr>Example: EARLY-PHASE  EIR PROGRAM Performance measures</vt:lpstr>
      <vt:lpstr>Notice of intent</vt:lpstr>
      <vt:lpstr>Education Innovation and Research (EIR) Matching and OTHER General PROGRAM Requirements</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246</cp:revision>
  <cp:lastPrinted>2018-03-09T14:44:30Z</cp:lastPrinted>
  <dcterms:created xsi:type="dcterms:W3CDTF">2013-08-12T19:53:34Z</dcterms:created>
  <dcterms:modified xsi:type="dcterms:W3CDTF">2019-01-31T19:27:04Z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