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459" r:id="rId5"/>
    <p:sldId id="403" r:id="rId6"/>
    <p:sldId id="324" r:id="rId7"/>
    <p:sldId id="497" r:id="rId8"/>
    <p:sldId id="500" r:id="rId9"/>
    <p:sldId id="501" r:id="rId10"/>
    <p:sldId id="502" r:id="rId11"/>
    <p:sldId id="325" r:id="rId12"/>
    <p:sldId id="489" r:id="rId13"/>
    <p:sldId id="503" r:id="rId14"/>
    <p:sldId id="498" r:id="rId15"/>
    <p:sldId id="499" r:id="rId16"/>
    <p:sldId id="327" r:id="rId17"/>
    <p:sldId id="490" r:id="rId18"/>
    <p:sldId id="485" r:id="rId19"/>
    <p:sldId id="486" r:id="rId20"/>
    <p:sldId id="487" r:id="rId21"/>
    <p:sldId id="488" r:id="rId22"/>
    <p:sldId id="481" r:id="rId23"/>
    <p:sldId id="494" r:id="rId24"/>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5" clrIdx="2"/>
  <p:cmAuthor id="3" name="Yianni Alepohoritis" initials="YA" lastIdx="1" clrIdx="3"/>
  <p:cmAuthor id="4" name="Kelly Terpak" initials="KKT"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70" d="100"/>
          <a:sy n="70" d="100"/>
        </p:scale>
        <p:origin x="-2178" y="-390"/>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 this informational recording we’re going to provide an overview of the selection criteria for the Expansion competition, the points that are assigned to each selection criterion, and a brief overview of the review process.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297072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criterion is Adequacy of Resources</a:t>
            </a:r>
            <a:r>
              <a:rPr lang="en-US" baseline="0" dirty="0" smtClean="0"/>
              <a:t> and Quality of the Management Plan</a:t>
            </a:r>
            <a:r>
              <a:rPr lang="en-US" dirty="0" smtClean="0"/>
              <a:t>, worth 25 points.  There are four factors: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The adequacy of the management plan to achieve the objectives of the proposed project on time and within budget, including clearly defined responsibilities, timelines, and milestones for accomplishing project tasks.	</a:t>
            </a:r>
          </a:p>
          <a:p>
            <a:r>
              <a:rPr lang="en-US" sz="1200" kern="1200" dirty="0" smtClean="0">
                <a:solidFill>
                  <a:schemeClr val="tx1"/>
                </a:solidFill>
                <a:effectLst/>
                <a:latin typeface="+mn-lt"/>
                <a:ea typeface="+mn-ea"/>
                <a:cs typeface="+mn-cs"/>
              </a:rPr>
              <a:t>(2)  The applicant’s capacity (e.g., in terms of qualified personnel, financial resources, or management capacity) to bring the proposed project to scale on a national or regional level (as defined in 34 CFR 77.1(c)) working directly, or through partners, during the grant period.</a:t>
            </a:r>
          </a:p>
          <a:p>
            <a:r>
              <a:rPr lang="en-US" sz="1200" kern="1200" dirty="0" smtClean="0">
                <a:solidFill>
                  <a:schemeClr val="tx1"/>
                </a:solidFill>
                <a:effectLst/>
                <a:latin typeface="+mn-lt"/>
                <a:ea typeface="+mn-ea"/>
                <a:cs typeface="+mn-cs"/>
              </a:rPr>
              <a:t>(3)  The potential for the incorporation of project purposes, activities, or benefits into the ongoing program of the agency or organization at the end of Federal funding.</a:t>
            </a:r>
          </a:p>
          <a:p>
            <a:pPr marL="228600" indent="-228600">
              <a:buAutoNum type="arabicParenBoth" startAt="4"/>
            </a:pPr>
            <a:r>
              <a:rPr lang="en-US" sz="1200" kern="1200" dirty="0" smtClean="0">
                <a:solidFill>
                  <a:schemeClr val="tx1"/>
                </a:solidFill>
                <a:effectLst/>
                <a:latin typeface="+mn-lt"/>
                <a:ea typeface="+mn-ea"/>
                <a:cs typeface="+mn-cs"/>
              </a:rPr>
              <a:t>The extent to which the costs are reasonable in relation to the objectives, design, and potential significance of the proposed project.   </a:t>
            </a:r>
          </a:p>
          <a:p>
            <a:pPr marL="228600" indent="-228600">
              <a:buAutoNum type="arabicParenBoth" startAt="4"/>
            </a:pPr>
            <a:endParaRPr lang="en-US" sz="1200" kern="1200" dirty="0" smtClean="0">
              <a:solidFill>
                <a:schemeClr val="tx1"/>
              </a:solidFill>
              <a:effectLst/>
              <a:latin typeface="+mn-lt"/>
              <a:ea typeface="+mn-ea"/>
              <a:cs typeface="+mn-cs"/>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Note that the third factor refers to the potential for continuation of the project.  Applicants are encouraged to consider how they and all relevant partners plan to continue operations so that scaling may continue after federal funding ends.</a:t>
            </a:r>
            <a:endParaRPr lang="en-US" dirty="0" smtClean="0"/>
          </a:p>
          <a:p>
            <a:pPr marL="0" indent="0">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78124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respond to </a:t>
            </a:r>
            <a:r>
              <a:rPr lang="en-US" dirty="0" smtClean="0"/>
              <a:t>the</a:t>
            </a:r>
            <a:r>
              <a:rPr lang="en-US" baseline="0" dirty="0" smtClean="0"/>
              <a:t> first</a:t>
            </a:r>
            <a:r>
              <a:rPr lang="en-US" dirty="0" smtClean="0"/>
              <a:t> </a:t>
            </a:r>
            <a:r>
              <a:rPr lang="en-US" dirty="0"/>
              <a:t>factor under </a:t>
            </a:r>
            <a:r>
              <a:rPr lang="en-US" dirty="0" smtClean="0"/>
              <a:t>Selection</a:t>
            </a:r>
            <a:r>
              <a:rPr lang="en-US" baseline="0" dirty="0" smtClean="0"/>
              <a:t> </a:t>
            </a:r>
            <a:r>
              <a:rPr lang="en-US" dirty="0" smtClean="0"/>
              <a:t>Criterion D, </a:t>
            </a:r>
            <a:r>
              <a:rPr lang="en-US" dirty="0"/>
              <a:t>you need to create a project management plan.  Here are some key components of a typical well-designed management plan.   You may find it helpful to use this format – or something similar.</a:t>
            </a:r>
          </a:p>
          <a:p>
            <a:endParaRPr lang="en-US" dirty="0"/>
          </a:p>
          <a:p>
            <a:r>
              <a:rPr lang="en-US" dirty="0"/>
              <a:t>Such a management plan </a:t>
            </a:r>
            <a:r>
              <a:rPr lang="en-US" dirty="0" smtClean="0"/>
              <a:t>could </a:t>
            </a:r>
            <a:r>
              <a:rPr lang="en-US" dirty="0"/>
              <a:t>include…..</a:t>
            </a:r>
          </a:p>
          <a:p>
            <a:endParaRPr lang="en-US" dirty="0"/>
          </a:p>
          <a:p>
            <a:endParaRPr lang="en-US" dirty="0"/>
          </a:p>
          <a:p>
            <a:r>
              <a:rPr lang="en-US" dirty="0"/>
              <a:t>Read slide</a:t>
            </a:r>
          </a:p>
          <a:p>
            <a:endParaRPr lang="en-US" dirty="0"/>
          </a:p>
          <a:p>
            <a:r>
              <a:rPr lang="en-US" dirty="0"/>
              <a:t>In the next slide, we’ll show you an example of what such a management plan would look like.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330627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defRPr/>
            </a:pPr>
            <a:r>
              <a:rPr lang="en-US" altLang="en-US" dirty="0">
                <a:latin typeface="Calibri (Body)"/>
              </a:rPr>
              <a:t>Here’s what a sample management plan might look like.</a:t>
            </a:r>
          </a:p>
          <a:p>
            <a:pPr>
              <a:spcBef>
                <a:spcPct val="0"/>
              </a:spcBef>
              <a:defRPr/>
            </a:pPr>
            <a:endParaRPr lang="en-US" altLang="en-US" dirty="0">
              <a:latin typeface="Calibri (Body)"/>
            </a:endParaRPr>
          </a:p>
          <a:p>
            <a:pPr>
              <a:spcBef>
                <a:spcPct val="0"/>
              </a:spcBef>
              <a:defRPr/>
            </a:pPr>
            <a:r>
              <a:rPr lang="en-US" altLang="en-US" dirty="0">
                <a:latin typeface="Calibri (Body)"/>
              </a:rPr>
              <a:t>It wouldn’t be unusual for a management plan to take up several pages of a project narrative, but it’s up to you to decide the length and level of detail that would best communicate your plan to reviewers. </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29628" indent="-37472452" eaLnBrk="0" hangingPunct="0">
              <a:spcBef>
                <a:spcPct val="30000"/>
              </a:spcBef>
              <a:defRPr sz="1200">
                <a:solidFill>
                  <a:schemeClr val="tx1"/>
                </a:solidFill>
                <a:latin typeface="Calibri" pitchFamily="34" charset="0"/>
                <a:ea typeface="ＭＳ Ｐゴシック" pitchFamily="34" charset="-128"/>
              </a:defRPr>
            </a:lvl2pPr>
            <a:lvl3pPr marL="1142937" indent="-228587" eaLnBrk="0" hangingPunct="0">
              <a:spcBef>
                <a:spcPct val="30000"/>
              </a:spcBef>
              <a:defRPr sz="1200">
                <a:solidFill>
                  <a:schemeClr val="tx1"/>
                </a:solidFill>
                <a:latin typeface="Calibri" pitchFamily="34" charset="0"/>
                <a:ea typeface="ＭＳ Ｐゴシック" pitchFamily="34" charset="-128"/>
              </a:defRPr>
            </a:lvl3pPr>
            <a:lvl4pPr marL="1600111" indent="-228587" eaLnBrk="0" hangingPunct="0">
              <a:spcBef>
                <a:spcPct val="30000"/>
              </a:spcBef>
              <a:defRPr sz="1200">
                <a:solidFill>
                  <a:schemeClr val="tx1"/>
                </a:solidFill>
                <a:latin typeface="Calibri" pitchFamily="34" charset="0"/>
                <a:ea typeface="ＭＳ Ｐゴシック" pitchFamily="34" charset="-128"/>
              </a:defRPr>
            </a:lvl4pPr>
            <a:lvl5pPr marL="2057287" indent="-228587" eaLnBrk="0" hangingPunct="0">
              <a:spcBef>
                <a:spcPct val="30000"/>
              </a:spcBef>
              <a:defRPr sz="1200">
                <a:solidFill>
                  <a:schemeClr val="tx1"/>
                </a:solidFill>
                <a:latin typeface="Calibri" pitchFamily="34" charset="0"/>
                <a:ea typeface="ＭＳ Ｐゴシック" pitchFamily="34" charset="-128"/>
              </a:defRPr>
            </a:lvl5pPr>
            <a:lvl6pPr marL="251446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63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881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598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7CBAD73-62D9-4598-AA52-ACF1E775E45A}" type="slidenum">
              <a:rPr lang="en-US" altLang="en-US" smtClean="0">
                <a:latin typeface="Franklin Gothic Book" pitchFamily="34" charset="0"/>
                <a:cs typeface="Arial" pitchFamily="34" charset="0"/>
              </a:rPr>
              <a:pPr eaLnBrk="1" hangingPunct="1">
                <a:spcBef>
                  <a:spcPct val="0"/>
                </a:spcBef>
              </a:pPr>
              <a:t>12</a:t>
            </a:fld>
            <a:endParaRPr lang="en-US" altLang="en-US">
              <a:latin typeface="Franklin Gothic Book" pitchFamily="34" charset="0"/>
              <a:cs typeface="Arial" pitchFamily="34" charset="0"/>
            </a:endParaRPr>
          </a:p>
        </p:txBody>
      </p:sp>
    </p:spTree>
    <p:extLst>
      <p:ext uri="{BB962C8B-B14F-4D97-AF65-F5344CB8AC3E}">
        <p14:creationId xmlns:p14="http://schemas.microsoft.com/office/powerpoint/2010/main" val="1908942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selection criterion is E. Quality of the Project Evaluation, worth 20 points.   There are four factors:</a:t>
            </a:r>
          </a:p>
          <a:p>
            <a:endParaRPr lang="en-US" dirty="0" smtClean="0"/>
          </a:p>
          <a:p>
            <a:r>
              <a:rPr lang="en-US" sz="1200" kern="1200" dirty="0" smtClean="0">
                <a:solidFill>
                  <a:schemeClr val="tx1"/>
                </a:solidFill>
                <a:effectLst/>
                <a:latin typeface="+mn-lt"/>
                <a:ea typeface="+mn-ea"/>
                <a:cs typeface="+mn-cs"/>
              </a:rPr>
              <a:t>(1)  The extent to which the methods of evaluation will, if well implemented, produce evidence about the project’s effectiveness that would meet the What Works Clearinghouse standards without reservations as described in the What Works Clearinghouse Handbook (as defined in this notice).  </a:t>
            </a:r>
          </a:p>
          <a:p>
            <a:r>
              <a:rPr lang="en-US" sz="1200" kern="1200" dirty="0" smtClean="0">
                <a:solidFill>
                  <a:schemeClr val="tx1"/>
                </a:solidFill>
                <a:effectLst/>
                <a:latin typeface="+mn-lt"/>
                <a:ea typeface="+mn-ea"/>
                <a:cs typeface="+mn-cs"/>
              </a:rPr>
              <a:t>(2)  The extent to which the evaluation will provide guidance about effective strategies suitable for replication or testing in other settings.</a:t>
            </a:r>
          </a:p>
          <a:p>
            <a:r>
              <a:rPr lang="en-US" sz="1200" kern="1200" dirty="0" smtClean="0">
                <a:solidFill>
                  <a:schemeClr val="tx1"/>
                </a:solidFill>
                <a:effectLst/>
                <a:latin typeface="+mn-lt"/>
                <a:ea typeface="+mn-ea"/>
                <a:cs typeface="+mn-cs"/>
              </a:rPr>
              <a:t>(3)  The extent to which the methods of evaluation will provide valid and reliable performance data on relevant outcomes. 	</a:t>
            </a:r>
          </a:p>
          <a:p>
            <a:r>
              <a:rPr lang="en-US" sz="1200" kern="1200" dirty="0" smtClean="0">
                <a:solidFill>
                  <a:schemeClr val="tx1"/>
                </a:solidFill>
                <a:effectLst/>
                <a:latin typeface="+mn-lt"/>
                <a:ea typeface="+mn-ea"/>
                <a:cs typeface="+mn-cs"/>
              </a:rPr>
              <a:t>(4)  The extent to which the evaluation plan clearly articulates the key project components, mediators, and outcomes, as well as a measurable threshold for acceptable implementation.</a:t>
            </a:r>
          </a:p>
          <a:p>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614915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3605814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helpful resources that have been put together by the Department’s Institute of Education Sciences, (IES) that you may wish to consult in planning your project evaluation.   It’s particularly important that you become familiar with the first of these, the </a:t>
            </a:r>
            <a:r>
              <a:rPr lang="en-US" dirty="0" smtClean="0"/>
              <a:t>What Works Clearinghouse </a:t>
            </a:r>
            <a:r>
              <a:rPr lang="en-US" dirty="0"/>
              <a:t>Procedures and Standards </a:t>
            </a:r>
            <a:r>
              <a:rPr lang="en-US" dirty="0" smtClean="0"/>
              <a:t>Handbooks, </a:t>
            </a:r>
            <a:r>
              <a:rPr lang="en-US" dirty="0"/>
              <a:t>not only to make sure your evaluation meets </a:t>
            </a:r>
            <a:r>
              <a:rPr lang="en-US" dirty="0" smtClean="0"/>
              <a:t>What Works Clearinghouse standards</a:t>
            </a:r>
            <a:r>
              <a:rPr lang="en-US" dirty="0"/>
              <a:t>, but also because the handbook will help you to understand the EIR evidence requirements.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4104605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surely see by now, the independent evaluation is a critical part of a successful EIR project, so you need to find an evaluator that is experienced and ably qualified to conduct an evaluation that will meet </a:t>
            </a:r>
            <a:r>
              <a:rPr lang="en-US" baseline="0" dirty="0" smtClean="0"/>
              <a:t>What Works Clearinghouse </a:t>
            </a:r>
            <a:r>
              <a:rPr lang="en-US" baseline="0" dirty="0"/>
              <a:t>standards</a:t>
            </a:r>
            <a:r>
              <a:rPr lang="en-US" baseline="0" dirty="0" smtClean="0"/>
              <a:t>.</a:t>
            </a:r>
          </a:p>
          <a:p>
            <a:endParaRPr lang="en-US" baseline="0" dirty="0"/>
          </a:p>
          <a:p>
            <a:r>
              <a:rPr lang="en-US" baseline="0" dirty="0"/>
              <a:t>Sometimes, individuals call themselves educational evaluators but don’t really have the background to conduct rigorous evaluation research.  You need to watch out for that.    So here – and in the next slide are some questions that you might want to discuss with an evaluation candidates that you identify.</a:t>
            </a:r>
          </a:p>
          <a:p>
            <a:endParaRPr lang="en-US" baseline="0" dirty="0"/>
          </a:p>
          <a:p>
            <a:r>
              <a:rPr lang="en-US" baseline="0" dirty="0"/>
              <a:t>Read slide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4292867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Read slide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2428610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0">
              <a:buFont typeface="Arial" panose="020B0604020202020204" pitchFamily="34" charset="0"/>
              <a:buNone/>
            </a:pPr>
            <a:endParaRPr lang="en-US" sz="2400" dirty="0"/>
          </a:p>
          <a:p>
            <a:pPr marL="228600" indent="0">
              <a:buFont typeface="Arial" panose="020B0604020202020204" pitchFamily="34" charset="0"/>
              <a:buNone/>
            </a:pPr>
            <a:r>
              <a:rPr lang="en-US" sz="2400" dirty="0"/>
              <a:t>Read slide</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18</a:t>
            </a:fld>
            <a:endParaRPr lang="en-US"/>
          </a:p>
        </p:txBody>
      </p:sp>
    </p:spTree>
    <p:extLst>
      <p:ext uri="{BB962C8B-B14F-4D97-AF65-F5344CB8AC3E}">
        <p14:creationId xmlns:p14="http://schemas.microsoft.com/office/powerpoint/2010/main" val="1529634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few general recommendations for writing your application. </a:t>
            </a:r>
          </a:p>
          <a:p>
            <a:endParaRPr lang="en-US" dirty="0"/>
          </a:p>
          <a:p>
            <a:r>
              <a:rPr lang="en-US" dirty="0"/>
              <a:t>Read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19</a:t>
            </a:fld>
            <a:endParaRPr lang="en-US"/>
          </a:p>
        </p:txBody>
      </p:sp>
    </p:spTree>
    <p:extLst>
      <p:ext uri="{BB962C8B-B14F-4D97-AF65-F5344CB8AC3E}">
        <p14:creationId xmlns:p14="http://schemas.microsoft.com/office/powerpoint/2010/main" val="181030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167522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That concludes our informational</a:t>
            </a:r>
            <a:r>
              <a:rPr lang="en-US" baseline="0" dirty="0" smtClean="0"/>
              <a:t> recording on selection criteria and scoring for the EIR Expansion Competition.  We hope that you have found it useful, and if you have additional questions, we encourage you to read the notice inviting applications.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20</a:t>
            </a:fld>
            <a:endParaRPr lang="en-US"/>
          </a:p>
        </p:txBody>
      </p:sp>
    </p:spTree>
    <p:extLst>
      <p:ext uri="{BB962C8B-B14F-4D97-AF65-F5344CB8AC3E}">
        <p14:creationId xmlns:p14="http://schemas.microsoft.com/office/powerpoint/2010/main" val="297072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turn to the review criteria.</a:t>
            </a:r>
          </a:p>
          <a:p>
            <a:endParaRPr lang="en-US" dirty="0" smtClean="0"/>
          </a:p>
          <a:p>
            <a:r>
              <a:rPr lang="en-US" dirty="0" smtClean="0"/>
              <a:t>The first is Significance, for a</a:t>
            </a:r>
            <a:r>
              <a:rPr lang="en-US" baseline="0" dirty="0" smtClean="0"/>
              <a:t> total of 10 points</a:t>
            </a:r>
            <a:r>
              <a:rPr lang="en-US" dirty="0" smtClean="0"/>
              <a:t>.  Under significance, there are two factors that will be reviewed:</a:t>
            </a:r>
          </a:p>
          <a:p>
            <a:endParaRPr lang="en-US" dirty="0" smtClean="0"/>
          </a:p>
          <a:p>
            <a:r>
              <a:rPr lang="en-US" sz="1200" kern="1200" dirty="0" smtClean="0">
                <a:solidFill>
                  <a:schemeClr val="tx1"/>
                </a:solidFill>
                <a:effectLst/>
                <a:latin typeface="+mn-lt"/>
                <a:ea typeface="+mn-ea"/>
                <a:cs typeface="+mn-cs"/>
              </a:rPr>
              <a:t>(1)  The national significance of the proposed project.</a:t>
            </a:r>
          </a:p>
          <a:p>
            <a:r>
              <a:rPr lang="en-US" sz="1200" kern="1200" dirty="0" smtClean="0">
                <a:solidFill>
                  <a:schemeClr val="tx1"/>
                </a:solidFill>
                <a:effectLst/>
                <a:latin typeface="+mn-lt"/>
                <a:ea typeface="+mn-ea"/>
                <a:cs typeface="+mn-cs"/>
              </a:rPr>
              <a:t>(2)  The extent to which the applicant demonstrates there is unmet demand for the process, product, strategy, or practice that will enable the applicant to reach the level of scale that is proposed in the application. </a:t>
            </a:r>
          </a:p>
          <a:p>
            <a:endParaRPr lang="en-US" dirty="0" smtClean="0"/>
          </a:p>
          <a:p>
            <a:r>
              <a:rPr lang="en-US" dirty="0" smtClean="0"/>
              <a:t>Note: In responding to the second factor of this criterion, please</a:t>
            </a:r>
            <a:r>
              <a:rPr lang="en-US" baseline="0" dirty="0" smtClean="0"/>
              <a:t> do not equate the word “demand” solely with “need.”  The process of scaling depends upon schools/districts’ demonstrated willingness to adopt the products, strategies or practices proposed in the application.  </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1720166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criterion is Quality of the Project Design, worth 25 points.  There are two factors:</a:t>
            </a:r>
          </a:p>
          <a:p>
            <a:endParaRPr lang="en-US" dirty="0" smtClean="0"/>
          </a:p>
          <a:p>
            <a:r>
              <a:rPr lang="en-US" sz="1200" kern="1200" dirty="0" smtClean="0">
                <a:solidFill>
                  <a:schemeClr val="tx1"/>
                </a:solidFill>
                <a:effectLst/>
                <a:latin typeface="+mn-lt"/>
                <a:ea typeface="+mn-ea"/>
                <a:cs typeface="+mn-cs"/>
              </a:rPr>
              <a:t>(1)  The extent to which the goals, objectives, and outcomes to be achieved by the proposed project are clearly specified and measurable.</a:t>
            </a:r>
          </a:p>
          <a:p>
            <a:r>
              <a:rPr lang="en-US" sz="1200" kern="1200" dirty="0" smtClean="0">
                <a:solidFill>
                  <a:schemeClr val="tx1"/>
                </a:solidFill>
                <a:effectLst/>
                <a:latin typeface="+mn-lt"/>
                <a:ea typeface="+mn-ea"/>
                <a:cs typeface="+mn-cs"/>
              </a:rPr>
              <a:t>(2)  The extent to which there is a conceptual framework underlying the proposed research or demonstration activities and the quality of that framework.</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145945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factor under Quality of the Project Design discusses a conceptual</a:t>
            </a:r>
            <a:r>
              <a:rPr lang="en-US" baseline="0" dirty="0" smtClean="0"/>
              <a:t> framework. </a:t>
            </a:r>
            <a:r>
              <a:rPr lang="en-US" sz="1200" kern="1200" dirty="0" smtClean="0">
                <a:solidFill>
                  <a:schemeClr val="tx1"/>
                </a:solidFill>
                <a:effectLst/>
                <a:latin typeface="+mn-lt"/>
                <a:ea typeface="+mn-ea"/>
                <a:cs typeface="+mn-cs"/>
              </a:rPr>
              <a:t>Applicants are encouraged to develop a logic model (as defined in the notice) for this conceptual framework that includes the goals, objectives, outcomes and key project components (as defined in the notice) of the project. </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third Expansion </a:t>
            </a:r>
            <a:r>
              <a:rPr lang="en-US" dirty="0"/>
              <a:t>selection criterion is </a:t>
            </a:r>
            <a:r>
              <a:rPr lang="en-US" dirty="0" smtClean="0"/>
              <a:t>Strategy </a:t>
            </a:r>
            <a:r>
              <a:rPr lang="en-US" dirty="0"/>
              <a:t>to </a:t>
            </a:r>
            <a:r>
              <a:rPr lang="en-US" dirty="0" smtClean="0"/>
              <a:t>Scale</a:t>
            </a:r>
            <a:r>
              <a:rPr lang="en-US" dirty="0"/>
              <a:t>, worth </a:t>
            </a:r>
            <a:r>
              <a:rPr lang="en-US" dirty="0" smtClean="0"/>
              <a:t>20 points.  There are two factors:</a:t>
            </a:r>
            <a:endParaRPr lang="en-US" dirty="0"/>
          </a:p>
          <a:p>
            <a:endParaRPr lang="en-US" dirty="0"/>
          </a:p>
          <a:p>
            <a:r>
              <a:rPr lang="en-US" sz="1200" kern="1200" dirty="0" smtClean="0">
                <a:solidFill>
                  <a:schemeClr val="tx1"/>
                </a:solidFill>
                <a:effectLst/>
                <a:latin typeface="+mn-lt"/>
                <a:ea typeface="+mn-ea"/>
                <a:cs typeface="+mn-cs"/>
              </a:rPr>
              <a:t>(1)  The extent to which the applicant identifies a specific strategy or strategies that address a particular barrier or barriers that prevented the applicant, in the past, from reaching the level of scale that is proposed in the application. </a:t>
            </a:r>
          </a:p>
          <a:p>
            <a:r>
              <a:rPr lang="en-US" sz="1200" kern="1200" dirty="0" smtClean="0">
                <a:solidFill>
                  <a:schemeClr val="tx1"/>
                </a:solidFill>
                <a:effectLst/>
                <a:latin typeface="+mn-lt"/>
                <a:ea typeface="+mn-ea"/>
                <a:cs typeface="+mn-cs"/>
              </a:rPr>
              <a:t>(2)  The extent to which the proposed project will increase efficiency in the use of time, staff, money, or other resources in order to improve results and increase productivity.</a:t>
            </a:r>
          </a:p>
          <a:p>
            <a:endParaRPr lang="en-US" dirty="0"/>
          </a:p>
          <a:p>
            <a:r>
              <a:rPr lang="en-US" dirty="0"/>
              <a:t>Please also keep in mind that </a:t>
            </a:r>
            <a:r>
              <a:rPr lang="en-US" dirty="0" smtClean="0"/>
              <a:t>grantees are encouraged to </a:t>
            </a:r>
            <a:r>
              <a:rPr lang="en-US" dirty="0"/>
              <a:t>scale their practices to a national level, which is defined in the </a:t>
            </a:r>
            <a:r>
              <a:rPr lang="en-US" dirty="0" smtClean="0"/>
              <a:t>notice inviting applications.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3781241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thinking about scaling, it may help you to look at this white paper that was produced last year.  Based on interviews with Validation and Scale-up project directors of the Investing in Innovation (i3) Program</a:t>
            </a:r>
            <a:r>
              <a:rPr lang="en-US" baseline="0" dirty="0" smtClean="0"/>
              <a:t>, the predecessor program to EIR, </a:t>
            </a:r>
            <a:r>
              <a:rPr lang="en-US" baseline="0" dirty="0"/>
              <a:t>it shares some general lessons learned.  We won’t talk about them now, but there are four primary topics covered.</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3348192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a:t>Click icon to add chart</a:t>
            </a:r>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relpacific.mcrel.org/resources/elm-ap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i3community.ed.gov/insights-discoveries/220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Expansion</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smtClean="0"/>
              <a:t>February 2019</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122670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563562"/>
          </a:xfrm>
        </p:spPr>
        <p:txBody>
          <a:bodyPr/>
          <a:lstStyle/>
          <a:p>
            <a:r>
              <a:rPr lang="en-US" dirty="0"/>
              <a:t>D</a:t>
            </a:r>
            <a:r>
              <a:rPr lang="en-US" dirty="0" smtClean="0"/>
              <a:t>. Adequacy of Resources and Quality of The Management Plan (25 </a:t>
            </a:r>
            <a:r>
              <a:rPr lang="en-US" dirty="0"/>
              <a:t>pts)</a:t>
            </a:r>
          </a:p>
        </p:txBody>
      </p:sp>
      <p:sp>
        <p:nvSpPr>
          <p:cNvPr id="3" name="Content Placeholder 2"/>
          <p:cNvSpPr>
            <a:spLocks noGrp="1"/>
          </p:cNvSpPr>
          <p:nvPr>
            <p:ph idx="1"/>
          </p:nvPr>
        </p:nvSpPr>
        <p:spPr>
          <a:xfrm>
            <a:off x="457200" y="2255837"/>
            <a:ext cx="8229600" cy="4449763"/>
          </a:xfrm>
        </p:spPr>
        <p:txBody>
          <a:bodyPr/>
          <a:lstStyle/>
          <a:p>
            <a:pPr marL="457200" indent="-457200">
              <a:buFont typeface="+mj-lt"/>
              <a:buAutoNum type="arabicParenR"/>
            </a:pPr>
            <a:r>
              <a:rPr lang="en-US" sz="2000" dirty="0"/>
              <a:t>The adequacy of the management plan to achieve the objectives of the proposed project on time and within budget, including clearly defined responsibilities, timelines, and milestones for accomplishing project tasks</a:t>
            </a:r>
            <a:r>
              <a:rPr lang="en-US" sz="2000" dirty="0" smtClean="0"/>
              <a:t>.</a:t>
            </a:r>
          </a:p>
          <a:p>
            <a:pPr marL="457200" indent="-457200">
              <a:buFont typeface="+mj-lt"/>
              <a:buAutoNum type="arabicParenR"/>
            </a:pPr>
            <a:r>
              <a:rPr lang="en-US" sz="2000" dirty="0"/>
              <a:t>The applicant’s capacity (e.g., in terms of qualified personnel, financial resources, or management capacity) to bring the proposed project to scale on a national or regional level (as defined in 34 CFR 77.1(c)) working directly, or through partners, during the grant period</a:t>
            </a:r>
            <a:r>
              <a:rPr lang="en-US" sz="2000" dirty="0" smtClean="0"/>
              <a:t>.</a:t>
            </a:r>
          </a:p>
          <a:p>
            <a:pPr marL="457200" indent="-457200">
              <a:buFont typeface="+mj-lt"/>
              <a:buAutoNum type="arabicParenR"/>
            </a:pPr>
            <a:r>
              <a:rPr lang="en-US" sz="2000" dirty="0"/>
              <a:t>The potential for the incorporation of project purposes, activities, or benefits into the ongoing program of the agency or organization at the end of Federal funding</a:t>
            </a:r>
            <a:r>
              <a:rPr lang="en-US" sz="2000" dirty="0" smtClean="0"/>
              <a:t>.</a:t>
            </a:r>
          </a:p>
          <a:p>
            <a:pPr marL="457200" indent="-457200">
              <a:buFont typeface="+mj-lt"/>
              <a:buAutoNum type="arabicParenR"/>
            </a:pPr>
            <a:r>
              <a:rPr lang="en-US" sz="2000" dirty="0"/>
              <a:t>The extent to which the costs are reasonable in relation to the objectives, design, and potential significance of the proposed project. </a:t>
            </a:r>
          </a:p>
        </p:txBody>
      </p:sp>
      <p:sp>
        <p:nvSpPr>
          <p:cNvPr id="4" name="Text Placeholder 3"/>
          <p:cNvSpPr>
            <a:spLocks noGrp="1"/>
          </p:cNvSpPr>
          <p:nvPr>
            <p:ph type="body" sz="quarter" idx="10"/>
          </p:nvPr>
        </p:nvSpPr>
        <p:spPr>
          <a:xfrm>
            <a:off x="457200" y="1858963"/>
            <a:ext cx="8229600" cy="503237"/>
          </a:xfrm>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289615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Plan	</a:t>
            </a:r>
          </a:p>
        </p:txBody>
      </p:sp>
      <p:sp>
        <p:nvSpPr>
          <p:cNvPr id="3" name="Content Placeholder 2"/>
          <p:cNvSpPr>
            <a:spLocks noGrp="1"/>
          </p:cNvSpPr>
          <p:nvPr>
            <p:ph idx="1"/>
          </p:nvPr>
        </p:nvSpPr>
        <p:spPr>
          <a:xfrm>
            <a:off x="457200" y="1219200"/>
            <a:ext cx="8229600" cy="4449763"/>
          </a:xfrm>
        </p:spPr>
        <p:txBody>
          <a:bodyPr/>
          <a:lstStyle/>
          <a:p>
            <a:r>
              <a:rPr lang="en-US" altLang="en-US" sz="2100" b="1" dirty="0">
                <a:latin typeface="+mn-lt"/>
                <a:ea typeface="ＭＳ Ｐゴシック" pitchFamily="34" charset="-128"/>
              </a:rPr>
              <a:t>Goal(s)</a:t>
            </a:r>
            <a:r>
              <a:rPr lang="en-US" altLang="en-US" sz="2100" dirty="0">
                <a:latin typeface="+mn-lt"/>
                <a:ea typeface="ＭＳ Ｐゴシック" pitchFamily="34" charset="-128"/>
              </a:rPr>
              <a:t>:  A broad statement(s) of what the project intends to accomplish. What do you hope to accomplish by implementing your project?</a:t>
            </a:r>
          </a:p>
          <a:p>
            <a:r>
              <a:rPr lang="en-US" altLang="en-US" sz="2100" b="1" dirty="0">
                <a:latin typeface="+mn-lt"/>
                <a:ea typeface="ＭＳ Ｐゴシック" pitchFamily="34" charset="-128"/>
              </a:rPr>
              <a:t>Objective(s)</a:t>
            </a:r>
            <a:r>
              <a:rPr lang="en-US" altLang="en-US" sz="2100" dirty="0">
                <a:latin typeface="+mn-lt"/>
                <a:ea typeface="ＭＳ Ｐゴシック" pitchFamily="34" charset="-128"/>
              </a:rPr>
              <a:t>: A concrete attainment that can be achieved by following a number of steps. What is your project doing to support the overall program goal(s)? Are your objectives SMART </a:t>
            </a:r>
            <a:r>
              <a:rPr lang="en-US" altLang="en-US" sz="2100" dirty="0" smtClean="0">
                <a:latin typeface="+mn-lt"/>
                <a:ea typeface="ＭＳ Ｐゴシック" pitchFamily="34" charset="-128"/>
              </a:rPr>
              <a:t>(Specific</a:t>
            </a:r>
            <a:r>
              <a:rPr lang="en-US" altLang="en-US" sz="2100" dirty="0">
                <a:latin typeface="+mn-lt"/>
                <a:ea typeface="ＭＳ Ｐゴシック" pitchFamily="34" charset="-128"/>
              </a:rPr>
              <a:t>, Measurable, Achievable, Relevant, and Time-bound)?</a:t>
            </a:r>
          </a:p>
          <a:p>
            <a:r>
              <a:rPr lang="en-US" altLang="en-US" sz="2100" b="1" dirty="0">
                <a:latin typeface="+mn-lt"/>
                <a:ea typeface="ＭＳ Ｐゴシック" pitchFamily="34" charset="-128"/>
              </a:rPr>
              <a:t>Performance Measures</a:t>
            </a:r>
            <a:r>
              <a:rPr lang="en-US" altLang="en-US" sz="2100" dirty="0">
                <a:latin typeface="+mn-lt"/>
                <a:ea typeface="ＭＳ Ｐゴシック" pitchFamily="34" charset="-128"/>
              </a:rPr>
              <a:t>: A measurable or observable indicator to assess how well objectives are being met. How will you measure the success of your project? </a:t>
            </a:r>
          </a:p>
          <a:p>
            <a:r>
              <a:rPr lang="en-US" altLang="en-US" sz="2100" b="1" dirty="0">
                <a:latin typeface="+mn-lt"/>
                <a:ea typeface="ＭＳ Ｐゴシック" pitchFamily="34" charset="-128"/>
              </a:rPr>
              <a:t>Activities</a:t>
            </a:r>
            <a:r>
              <a:rPr lang="en-US" altLang="en-US" sz="2100" dirty="0">
                <a:latin typeface="+mn-lt"/>
                <a:ea typeface="ＭＳ Ｐゴシック" pitchFamily="34" charset="-128"/>
              </a:rPr>
              <a:t>: Day to day pieces that must be completed to signal that the grant is on track.</a:t>
            </a:r>
          </a:p>
          <a:p>
            <a:r>
              <a:rPr lang="en-US" altLang="en-US" sz="2100" b="1" dirty="0">
                <a:latin typeface="+mn-lt"/>
                <a:ea typeface="ＭＳ Ｐゴシック" pitchFamily="34" charset="-128"/>
              </a:rPr>
              <a:t>Timeline (Start/End Dates)</a:t>
            </a:r>
            <a:r>
              <a:rPr lang="en-US" altLang="en-US" sz="2100" dirty="0">
                <a:latin typeface="+mn-lt"/>
                <a:ea typeface="ＭＳ Ｐゴシック" pitchFamily="34" charset="-128"/>
              </a:rPr>
              <a:t>: Provide some timeline that will allow task monitoring.</a:t>
            </a:r>
          </a:p>
          <a:p>
            <a:r>
              <a:rPr lang="en-US" altLang="en-US" sz="2100" b="1" dirty="0">
                <a:latin typeface="+mn-lt"/>
                <a:ea typeface="ＭＳ Ｐゴシック" pitchFamily="34" charset="-128"/>
              </a:rPr>
              <a:t>Responsible Personnel</a:t>
            </a:r>
            <a:r>
              <a:rPr lang="en-US" altLang="en-US" sz="2100" dirty="0">
                <a:latin typeface="+mn-lt"/>
                <a:ea typeface="ＭＳ Ｐゴシック" pitchFamily="34" charset="-128"/>
              </a:rPr>
              <a:t>: Who will be carrying out those activities?</a:t>
            </a:r>
          </a:p>
          <a:p>
            <a:endParaRPr lang="en-US" sz="1500" dirty="0">
              <a:latin typeface="Calibri" panose="020F0502020204030204" pitchFamily="34" charset="0"/>
            </a:endParaRPr>
          </a:p>
        </p:txBody>
      </p:sp>
      <p:sp>
        <p:nvSpPr>
          <p:cNvPr id="4" name="Text Placeholder 3"/>
          <p:cNvSpPr>
            <a:spLocks noGrp="1"/>
          </p:cNvSpPr>
          <p:nvPr>
            <p:ph type="body" sz="quarter" idx="10"/>
          </p:nvPr>
        </p:nvSpPr>
        <p:spPr/>
        <p:txBody>
          <a:bodyPr/>
          <a:lstStyle/>
          <a:p>
            <a:r>
              <a:rPr lang="en-US" dirty="0" smtClean="0"/>
              <a:t>Elements To Consider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174887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
            <a:ext cx="8229600" cy="563562"/>
          </a:xfrm>
        </p:spPr>
        <p:txBody>
          <a:bodyPr/>
          <a:lstStyle/>
          <a:p>
            <a:r>
              <a:rPr lang="en-US" altLang="en-US" sz="4000" dirty="0">
                <a:ea typeface="ＭＳ Ｐゴシック" pitchFamily="34" charset="-128"/>
              </a:rPr>
              <a:t>Management Plan	</a:t>
            </a:r>
          </a:p>
        </p:txBody>
      </p:sp>
      <p:sp>
        <p:nvSpPr>
          <p:cNvPr id="3" name="Text Placeholder 2"/>
          <p:cNvSpPr>
            <a:spLocks noGrp="1"/>
          </p:cNvSpPr>
          <p:nvPr>
            <p:ph type="body" sz="quarter" idx="10"/>
          </p:nvPr>
        </p:nvSpPr>
        <p:spPr>
          <a:xfrm>
            <a:off x="457200" y="685800"/>
            <a:ext cx="8229600" cy="503237"/>
          </a:xfrm>
        </p:spPr>
        <p:txBody>
          <a:bodyPr/>
          <a:lstStyle/>
          <a:p>
            <a:r>
              <a:rPr lang="en-US" dirty="0"/>
              <a:t>Example</a:t>
            </a: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35820BD8-CBA1-4C22-A7D0-631C757584A0}" type="slidenum">
              <a:rPr lang="en-US" altLang="en-US" sz="1200" smtClean="0">
                <a:solidFill>
                  <a:srgbClr val="000000"/>
                </a:solidFill>
                <a:cs typeface="Arial" pitchFamily="34" charset="0"/>
              </a:rPr>
              <a:pPr eaLnBrk="1" hangingPunct="1">
                <a:spcBef>
                  <a:spcPct val="0"/>
                </a:spcBef>
                <a:buFontTx/>
                <a:buNone/>
              </a:pPr>
              <a:t>12</a:t>
            </a:fld>
            <a:endParaRPr lang="en-US" altLang="en-US" sz="1200">
              <a:solidFill>
                <a:srgbClr val="000000"/>
              </a:solidFill>
              <a:cs typeface="Arial" pitchFamily="34" charset="0"/>
            </a:endParaRPr>
          </a:p>
        </p:txBody>
      </p:sp>
      <p:graphicFrame>
        <p:nvGraphicFramePr>
          <p:cNvPr id="6" name="Table 5" descr="Image of sample management plan. Goal, objectives, measures, activities, start date, end date, status and notes headline the columns in the sample Excel. "/>
          <p:cNvGraphicFramePr>
            <a:graphicFrameLocks noGrp="1"/>
          </p:cNvGraphicFramePr>
          <p:nvPr>
            <p:extLst>
              <p:ext uri="{D42A27DB-BD31-4B8C-83A1-F6EECF244321}">
                <p14:modId xmlns:p14="http://schemas.microsoft.com/office/powerpoint/2010/main" val="2691261955"/>
              </p:ext>
            </p:extLst>
          </p:nvPr>
        </p:nvGraphicFramePr>
        <p:xfrm>
          <a:off x="457200" y="1066800"/>
          <a:ext cx="8229601" cy="5171891"/>
        </p:xfrm>
        <a:graphic>
          <a:graphicData uri="http://schemas.openxmlformats.org/drawingml/2006/table">
            <a:tbl>
              <a:tblPr/>
              <a:tblGrid>
                <a:gridCol w="1357146">
                  <a:extLst>
                    <a:ext uri="{9D8B030D-6E8A-4147-A177-3AD203B41FA5}">
                      <a16:colId xmlns="" xmlns:a16="http://schemas.microsoft.com/office/drawing/2014/main" val="20000"/>
                    </a:ext>
                  </a:extLst>
                </a:gridCol>
                <a:gridCol w="772904">
                  <a:extLst>
                    <a:ext uri="{9D8B030D-6E8A-4147-A177-3AD203B41FA5}">
                      <a16:colId xmlns="" xmlns:a16="http://schemas.microsoft.com/office/drawing/2014/main" val="20001"/>
                    </a:ext>
                  </a:extLst>
                </a:gridCol>
                <a:gridCol w="1357146">
                  <a:extLst>
                    <a:ext uri="{9D8B030D-6E8A-4147-A177-3AD203B41FA5}">
                      <a16:colId xmlns="" xmlns:a16="http://schemas.microsoft.com/office/drawing/2014/main" val="20002"/>
                    </a:ext>
                  </a:extLst>
                </a:gridCol>
                <a:gridCol w="1357146">
                  <a:extLst>
                    <a:ext uri="{9D8B030D-6E8A-4147-A177-3AD203B41FA5}">
                      <a16:colId xmlns="" xmlns:a16="http://schemas.microsoft.com/office/drawing/2014/main" val="20003"/>
                    </a:ext>
                  </a:extLst>
                </a:gridCol>
                <a:gridCol w="565858">
                  <a:extLst>
                    <a:ext uri="{9D8B030D-6E8A-4147-A177-3AD203B41FA5}">
                      <a16:colId xmlns="" xmlns:a16="http://schemas.microsoft.com/office/drawing/2014/main" val="20004"/>
                    </a:ext>
                  </a:extLst>
                </a:gridCol>
                <a:gridCol w="493082">
                  <a:extLst>
                    <a:ext uri="{9D8B030D-6E8A-4147-A177-3AD203B41FA5}">
                      <a16:colId xmlns="" xmlns:a16="http://schemas.microsoft.com/office/drawing/2014/main" val="20005"/>
                    </a:ext>
                  </a:extLst>
                </a:gridCol>
                <a:gridCol w="878518">
                  <a:extLst>
                    <a:ext uri="{9D8B030D-6E8A-4147-A177-3AD203B41FA5}">
                      <a16:colId xmlns="" xmlns:a16="http://schemas.microsoft.com/office/drawing/2014/main" val="20006"/>
                    </a:ext>
                  </a:extLst>
                </a:gridCol>
                <a:gridCol w="630775">
                  <a:extLst>
                    <a:ext uri="{9D8B030D-6E8A-4147-A177-3AD203B41FA5}">
                      <a16:colId xmlns="" xmlns:a16="http://schemas.microsoft.com/office/drawing/2014/main" val="20007"/>
                    </a:ext>
                  </a:extLst>
                </a:gridCol>
                <a:gridCol w="817026">
                  <a:extLst>
                    <a:ext uri="{9D8B030D-6E8A-4147-A177-3AD203B41FA5}">
                      <a16:colId xmlns="" xmlns:a16="http://schemas.microsoft.com/office/drawing/2014/main" val="20008"/>
                    </a:ext>
                  </a:extLst>
                </a:gridCol>
              </a:tblGrid>
              <a:tr h="308024">
                <a:tc>
                  <a:txBody>
                    <a:bodyPr/>
                    <a:lstStyle/>
                    <a:p>
                      <a:pPr algn="l" fontAlgn="t"/>
                      <a:r>
                        <a:rPr lang="en-US" sz="1000" b="1" i="0" u="none" strike="noStrike" dirty="0">
                          <a:solidFill>
                            <a:srgbClr val="000000"/>
                          </a:solidFill>
                          <a:effectLst/>
                          <a:latin typeface="Calibri"/>
                        </a:rPr>
                        <a:t>Goals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Objectives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Measures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Activities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Start Date</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End Date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Responsible Personnel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Status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Notes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40360">
                <a:tc rowSpan="11">
                  <a:txBody>
                    <a:bodyPr/>
                    <a:lstStyle/>
                    <a:p>
                      <a:pPr algn="l" fontAlgn="t"/>
                      <a:r>
                        <a:rPr lang="en-US" sz="800" b="1" i="0" u="none" strike="noStrike" dirty="0">
                          <a:solidFill>
                            <a:srgbClr val="000000"/>
                          </a:solidFill>
                          <a:effectLst/>
                          <a:latin typeface="Calibri"/>
                        </a:rPr>
                        <a:t>Goal 1</a:t>
                      </a:r>
                      <a:r>
                        <a:rPr lang="en-US" sz="800" b="0" i="0" u="none" strike="noStrike" dirty="0">
                          <a:solidFill>
                            <a:srgbClr val="000000"/>
                          </a:solidFill>
                          <a:effectLst/>
                          <a:latin typeface="Calibri"/>
                        </a:rPr>
                        <a:t>: Increase involvement of </a:t>
                      </a:r>
                      <a:r>
                        <a:rPr lang="en-US" sz="800" b="0" i="0" u="none" strike="noStrike" baseline="0" dirty="0">
                          <a:solidFill>
                            <a:srgbClr val="000000"/>
                          </a:solidFill>
                          <a:effectLst/>
                          <a:latin typeface="Calibri"/>
                        </a:rPr>
                        <a:t> Smith</a:t>
                      </a:r>
                      <a:r>
                        <a:rPr lang="en-US" sz="800" b="0" i="0" u="none" strike="noStrike" dirty="0">
                          <a:solidFill>
                            <a:srgbClr val="000000"/>
                          </a:solidFill>
                          <a:effectLst/>
                          <a:latin typeface="Calibri"/>
                        </a:rPr>
                        <a:t> Elementary School families in their students’ education.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Objective 1.1</a:t>
                      </a:r>
                      <a:r>
                        <a:rPr lang="en-US" sz="800" b="0" i="0" u="none" strike="noStrike" dirty="0">
                          <a:solidFill>
                            <a:srgbClr val="000000"/>
                          </a:solidFill>
                          <a:effectLst/>
                          <a:latin typeface="Calibri"/>
                        </a:rPr>
                        <a:t>: Logins on the Smith Elementary School Online Parent Training</a:t>
                      </a:r>
                      <a:r>
                        <a:rPr lang="en-US" sz="800" b="0" i="0" u="none" strike="noStrike" baseline="0" dirty="0">
                          <a:solidFill>
                            <a:srgbClr val="000000"/>
                          </a:solidFill>
                          <a:effectLst/>
                          <a:latin typeface="Calibri"/>
                        </a:rPr>
                        <a:t> System </a:t>
                      </a:r>
                      <a:r>
                        <a:rPr lang="en-US" sz="800" b="0" i="0" u="none" strike="noStrike" dirty="0">
                          <a:solidFill>
                            <a:srgbClr val="000000"/>
                          </a:solidFill>
                          <a:effectLst/>
                          <a:latin typeface="Calibri"/>
                        </a:rPr>
                        <a:t>will increase 25% from baseline to the end of the grant.</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Performance Measure 1.1a</a:t>
                      </a:r>
                      <a:r>
                        <a:rPr lang="en-US" sz="800" b="0" i="0" u="none" strike="noStrike" dirty="0">
                          <a:solidFill>
                            <a:srgbClr val="000000"/>
                          </a:solidFill>
                          <a:effectLst/>
                          <a:latin typeface="Calibri"/>
                        </a:rPr>
                        <a:t>: Parents reporting in an annual survey knowing about the Online Parent</a:t>
                      </a:r>
                      <a:r>
                        <a:rPr lang="en-US" sz="800" b="0" i="0" u="none" strike="noStrike" baseline="0" dirty="0">
                          <a:solidFill>
                            <a:srgbClr val="000000"/>
                          </a:solidFill>
                          <a:effectLst/>
                          <a:latin typeface="Calibri"/>
                        </a:rPr>
                        <a:t> Training System</a:t>
                      </a:r>
                      <a:r>
                        <a:rPr lang="en-US" sz="800" b="0" i="0" u="none" strike="noStrike" dirty="0">
                          <a:solidFill>
                            <a:srgbClr val="000000"/>
                          </a:solidFill>
                          <a:effectLst/>
                          <a:latin typeface="Calibri"/>
                        </a:rPr>
                        <a:t>.</a:t>
                      </a:r>
                      <a:br>
                        <a:rPr lang="en-US" sz="800" b="0" i="0" u="none" strike="noStrike" dirty="0">
                          <a:solidFill>
                            <a:srgbClr val="000000"/>
                          </a:solidFill>
                          <a:effectLst/>
                          <a:latin typeface="Calibri"/>
                        </a:rPr>
                      </a:br>
                      <a:r>
                        <a:rPr lang="en-US" sz="800" b="0" i="0" u="none" strike="noStrike" dirty="0">
                          <a:solidFill>
                            <a:srgbClr val="000000"/>
                          </a:solidFill>
                          <a:effectLst/>
                          <a:latin typeface="Calibri"/>
                        </a:rPr>
                        <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1.1b</a:t>
                      </a:r>
                      <a:r>
                        <a:rPr lang="en-US" sz="800" b="0" i="0" u="none" strike="noStrike" dirty="0">
                          <a:solidFill>
                            <a:srgbClr val="000000"/>
                          </a:solidFill>
                          <a:effectLst/>
                          <a:latin typeface="Calibri"/>
                        </a:rPr>
                        <a:t>: Number of logins per year.</a:t>
                      </a:r>
                      <a:br>
                        <a:rPr lang="en-US" sz="800" b="0" i="0" u="none" strike="noStrike" dirty="0">
                          <a:solidFill>
                            <a:srgbClr val="000000"/>
                          </a:solidFill>
                          <a:effectLst/>
                          <a:latin typeface="Calibri"/>
                        </a:rPr>
                      </a:br>
                      <a:endParaRPr lang="en-US" sz="800" b="0"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1" i="0" u="none" strike="noStrike" dirty="0">
                          <a:solidFill>
                            <a:srgbClr val="000000"/>
                          </a:solidFill>
                          <a:effectLst/>
                          <a:latin typeface="Calibri"/>
                        </a:rPr>
                        <a:t>Activity 1.1.1:</a:t>
                      </a:r>
                      <a:r>
                        <a:rPr lang="en-US" sz="800" b="0" i="0" u="none" strike="noStrike" dirty="0">
                          <a:solidFill>
                            <a:srgbClr val="000000"/>
                          </a:solidFill>
                          <a:effectLst/>
                          <a:latin typeface="Calibri"/>
                        </a:rPr>
                        <a:t> Administer parent survey to get baseline data.</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1"/>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1.1.2:</a:t>
                      </a:r>
                      <a:r>
                        <a:rPr lang="en-US" sz="800" b="0" i="0" u="none" strike="noStrike" dirty="0">
                          <a:solidFill>
                            <a:srgbClr val="000000"/>
                          </a:solidFill>
                          <a:effectLst/>
                          <a:latin typeface="Calibri"/>
                        </a:rPr>
                        <a:t> Create a pamphlet for parents that describes how to access and use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2"/>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1.1.3</a:t>
                      </a:r>
                      <a:r>
                        <a:rPr lang="en-US" sz="800" b="0" i="0" u="none" strike="noStrike" dirty="0">
                          <a:solidFill>
                            <a:srgbClr val="000000"/>
                          </a:solidFill>
                          <a:effectLst/>
                          <a:latin typeface="Calibri"/>
                        </a:rPr>
                        <a:t>: Distribute pamphlet during school-wide events and parent-teacher conferences.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3"/>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1.1.4:</a:t>
                      </a:r>
                      <a:r>
                        <a:rPr lang="en-US" sz="800" b="0" i="0" u="none" strike="noStrike" dirty="0">
                          <a:solidFill>
                            <a:srgbClr val="000000"/>
                          </a:solidFill>
                          <a:effectLst/>
                          <a:latin typeface="Calibri"/>
                        </a:rPr>
                        <a:t> Design a training for parents on using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4"/>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1.1.5:</a:t>
                      </a:r>
                      <a:r>
                        <a:rPr lang="en-US" sz="800" b="0" i="0" u="none" strike="noStrike" dirty="0">
                          <a:solidFill>
                            <a:srgbClr val="000000"/>
                          </a:solidFill>
                          <a:effectLst/>
                          <a:latin typeface="Calibri"/>
                        </a:rPr>
                        <a:t> Organize a focus group on the Parent Portal to gather parent feedback.</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11/15/2016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5"/>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1.1.6: </a:t>
                      </a:r>
                      <a:r>
                        <a:rPr lang="en-US" sz="800" b="0" i="0" u="none" strike="noStrike" dirty="0">
                          <a:solidFill>
                            <a:srgbClr val="000000"/>
                          </a:solidFill>
                          <a:effectLst/>
                          <a:latin typeface="Calibri"/>
                        </a:rPr>
                        <a:t>Deliver  Parent Portal trainings.</a:t>
                      </a:r>
                      <a:endParaRPr lang="en-US" sz="800" b="1"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 &amp; 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Scheduled for 10/1 and 11/1.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6"/>
                  </a:ext>
                </a:extLst>
              </a:tr>
              <a:tr h="30802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1.1.7</a:t>
                      </a:r>
                      <a:r>
                        <a:rPr lang="en-US" sz="800" b="0" i="0" u="none" strike="noStrike" dirty="0">
                          <a:solidFill>
                            <a:srgbClr val="000000"/>
                          </a:solidFill>
                          <a:effectLst/>
                          <a:latin typeface="Calibri"/>
                        </a:rPr>
                        <a:t>: Administer parent survey.</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5/1/2017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6/1/2017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7"/>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1.1.8: </a:t>
                      </a:r>
                      <a:r>
                        <a:rPr lang="en-US" sz="800" b="0" i="0" u="none" strike="noStrike" dirty="0">
                          <a:solidFill>
                            <a:srgbClr val="000000"/>
                          </a:solidFill>
                          <a:effectLst/>
                          <a:latin typeface="Calibri"/>
                        </a:rPr>
                        <a:t>Collect monthly reports on parent logins.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10/1/2016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Data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8"/>
                  </a:ext>
                </a:extLst>
              </a:tr>
              <a:tr h="170181">
                <a:tc vMerge="1">
                  <a:txBody>
                    <a:bodyPr/>
                    <a:lstStyle/>
                    <a:p>
                      <a:endParaRPr lang="en-US"/>
                    </a:p>
                  </a:txBody>
                  <a:tcPr/>
                </a:tc>
                <a:tc rowSpan="3">
                  <a:txBody>
                    <a:bodyPr/>
                    <a:lstStyle/>
                    <a:p>
                      <a:pPr algn="l" fontAlgn="t"/>
                      <a:r>
                        <a:rPr lang="en-US" sz="800" b="1" i="0" u="none" strike="noStrike" dirty="0">
                          <a:solidFill>
                            <a:srgbClr val="000000"/>
                          </a:solidFill>
                          <a:effectLst/>
                          <a:latin typeface="Calibri"/>
                        </a:rPr>
                        <a:t>Objective 1.2</a:t>
                      </a:r>
                      <a:r>
                        <a:rPr lang="en-US" sz="800" b="0" i="0" u="none" strike="noStrike" dirty="0">
                          <a:solidFill>
                            <a:srgbClr val="000000"/>
                          </a:solidFill>
                          <a:effectLst/>
                          <a:latin typeface="Calibri"/>
                        </a:rPr>
                        <a:t>: The percentage of students with parents regularly engaging with the school will  increase by 5%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3">
                  <a:txBody>
                    <a:bodyPr/>
                    <a:lstStyle/>
                    <a:p>
                      <a:pPr algn="l" fontAlgn="t"/>
                      <a:r>
                        <a:rPr lang="en-US" sz="800" b="1" i="0" u="none" strike="noStrike" dirty="0">
                          <a:solidFill>
                            <a:srgbClr val="000000"/>
                          </a:solidFill>
                          <a:effectLst/>
                          <a:latin typeface="Calibri"/>
                        </a:rPr>
                        <a:t>Performance Measure 1.2a</a:t>
                      </a:r>
                      <a:r>
                        <a:rPr lang="en-US" sz="800" b="0" i="0" u="none" strike="noStrike" dirty="0">
                          <a:solidFill>
                            <a:srgbClr val="000000"/>
                          </a:solidFill>
                          <a:effectLst/>
                          <a:latin typeface="Calibri"/>
                        </a:rPr>
                        <a:t>: Percentage of students that have at least 1 parent/guardian attend 1 parent-teacher conference per school year.</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1.2b</a:t>
                      </a:r>
                      <a:r>
                        <a:rPr lang="en-US" sz="800" b="0" i="0" u="none" strike="noStrike" dirty="0">
                          <a:solidFill>
                            <a:srgbClr val="000000"/>
                          </a:solidFill>
                          <a:effectLst/>
                          <a:latin typeface="Calibri"/>
                        </a:rPr>
                        <a:t>: Average parent attendance at school-wide events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Activity 1.2.1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9"/>
                  </a:ext>
                </a:extLst>
              </a:tr>
              <a:tr h="170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1.2.2</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0"/>
                  </a:ext>
                </a:extLst>
              </a:tr>
              <a:tr h="11912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1.2.3</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8005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 </a:t>
            </a:r>
            <a:r>
              <a:rPr lang="en-US" dirty="0"/>
              <a:t>Quality of Project Evaluation (20 pts)</a:t>
            </a:r>
          </a:p>
        </p:txBody>
      </p:sp>
      <p:sp>
        <p:nvSpPr>
          <p:cNvPr id="3" name="Content Placeholder 2"/>
          <p:cNvSpPr>
            <a:spLocks noGrp="1"/>
          </p:cNvSpPr>
          <p:nvPr>
            <p:ph idx="1"/>
          </p:nvPr>
        </p:nvSpPr>
        <p:spPr>
          <a:xfrm>
            <a:off x="457200" y="1828800"/>
            <a:ext cx="8229600" cy="4449763"/>
          </a:xfrm>
        </p:spPr>
        <p:txBody>
          <a:bodyPr/>
          <a:lstStyle/>
          <a:p>
            <a:pPr>
              <a:buFont typeface="+mj-lt"/>
              <a:buAutoNum type="arabicParenR"/>
            </a:pPr>
            <a:r>
              <a:rPr lang="en-US" sz="2200" dirty="0" smtClean="0"/>
              <a:t>The </a:t>
            </a:r>
            <a:r>
              <a:rPr lang="en-US" sz="2200" dirty="0"/>
              <a:t>extent to which the methods of evaluation will, if well implemented, produce evidence about the project's effectiveness that would meet the What Works Clearinghouse standards without reservations as described in the What Works Clearinghouse Handbook (as defined in </a:t>
            </a:r>
            <a:r>
              <a:rPr lang="en-US" sz="2200" dirty="0" smtClean="0"/>
              <a:t>the </a:t>
            </a:r>
            <a:r>
              <a:rPr lang="en-US" sz="2200" dirty="0"/>
              <a:t>notice).  </a:t>
            </a:r>
          </a:p>
          <a:p>
            <a:pPr>
              <a:buFont typeface="+mj-lt"/>
              <a:buAutoNum type="arabicParenR"/>
            </a:pPr>
            <a:r>
              <a:rPr lang="en-US" sz="2200" dirty="0" smtClean="0"/>
              <a:t>The </a:t>
            </a:r>
            <a:r>
              <a:rPr lang="en-US" sz="2200" dirty="0"/>
              <a:t>extent to which the evaluation will provide guidance about effective strategies suitable for replication or testing in other settings.</a:t>
            </a:r>
          </a:p>
          <a:p>
            <a:pPr>
              <a:buFont typeface="+mj-lt"/>
              <a:buAutoNum type="arabicParenR"/>
            </a:pPr>
            <a:r>
              <a:rPr lang="en-US" sz="2200" dirty="0"/>
              <a:t>The extent to which the methods of evaluation will provide valid and reliable performance data on relevant outcomes</a:t>
            </a:r>
            <a:r>
              <a:rPr lang="en-US" sz="2200" dirty="0" smtClean="0"/>
              <a:t>.</a:t>
            </a:r>
          </a:p>
          <a:p>
            <a:pPr>
              <a:buFont typeface="+mj-lt"/>
              <a:buAutoNum type="arabicParenR"/>
            </a:pPr>
            <a:r>
              <a:rPr lang="en-US" sz="2200" dirty="0" smtClean="0"/>
              <a:t>The </a:t>
            </a:r>
            <a:r>
              <a:rPr lang="en-US" sz="2200" dirty="0"/>
              <a:t>extent to which the evaluation plan clearly articulates the key project components, mediators, and outcomes, as well as a measurable threshold for acceptable implementation.</a:t>
            </a:r>
          </a:p>
          <a:p>
            <a:pPr marL="228600" indent="0">
              <a:buNone/>
            </a:pPr>
            <a:endParaRPr lang="en-US" dirty="0"/>
          </a:p>
        </p:txBody>
      </p:sp>
      <p:sp>
        <p:nvSpPr>
          <p:cNvPr id="4" name="Text Placeholder 3"/>
          <p:cNvSpPr>
            <a:spLocks noGrp="1"/>
          </p:cNvSpPr>
          <p:nvPr>
            <p:ph type="body" sz="quarter" idx="10"/>
          </p:nvPr>
        </p:nvSpPr>
        <p:spPr>
          <a:xfrm>
            <a:off x="457200" y="1371600"/>
            <a:ext cx="8229600" cy="503237"/>
          </a:xfrm>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77178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991600" cy="563562"/>
          </a:xfrm>
        </p:spPr>
        <p:txBody>
          <a:bodyPr/>
          <a:lstStyle/>
          <a:p>
            <a:r>
              <a:rPr lang="en-US" dirty="0"/>
              <a:t>Evaluation Expectations</a:t>
            </a:r>
          </a:p>
        </p:txBody>
      </p:sp>
      <p:sp>
        <p:nvSpPr>
          <p:cNvPr id="3" name="Content Placeholder 2"/>
          <p:cNvSpPr>
            <a:spLocks noGrp="1"/>
          </p:cNvSpPr>
          <p:nvPr>
            <p:ph idx="1"/>
          </p:nvPr>
        </p:nvSpPr>
        <p:spPr/>
        <p:txBody>
          <a:bodyPr/>
          <a:lstStyle/>
          <a:p>
            <a:pPr marL="685800" indent="-457200">
              <a:buFont typeface="Arial" panose="020B0604020202020204" pitchFamily="34" charset="0"/>
              <a:buChar char="•"/>
            </a:pPr>
            <a:r>
              <a:rPr lang="en-US" sz="3000" dirty="0"/>
              <a:t>Must be an independent evaluation.</a:t>
            </a:r>
          </a:p>
          <a:p>
            <a:pPr marL="685800" indent="-457200">
              <a:buFont typeface="Arial" panose="020B0604020202020204" pitchFamily="34" charset="0"/>
              <a:buChar char="•"/>
            </a:pPr>
            <a:r>
              <a:rPr lang="en-US" sz="3000" dirty="0" smtClean="0"/>
              <a:t>Design </a:t>
            </a:r>
            <a:r>
              <a:rPr lang="en-US" sz="3000" dirty="0"/>
              <a:t>must have potential to meet What Works Clearinghouse s</a:t>
            </a:r>
            <a:r>
              <a:rPr lang="en-US" sz="3000" dirty="0" smtClean="0"/>
              <a:t>tandards </a:t>
            </a:r>
            <a:r>
              <a:rPr lang="en-US" sz="3000" dirty="0"/>
              <a:t>w</a:t>
            </a:r>
            <a:r>
              <a:rPr lang="en-US" sz="3000" dirty="0" smtClean="0"/>
              <a:t>ithout </a:t>
            </a:r>
            <a:r>
              <a:rPr lang="en-US" sz="3000" dirty="0"/>
              <a:t>r</a:t>
            </a:r>
            <a:r>
              <a:rPr lang="en-US" sz="3000" dirty="0" smtClean="0"/>
              <a:t>eservations</a:t>
            </a:r>
            <a:r>
              <a:rPr lang="en-US" sz="3000" dirty="0"/>
              <a:t>.</a:t>
            </a:r>
          </a:p>
          <a:p>
            <a:pPr marL="685800" indent="-457200">
              <a:buFont typeface="Arial" panose="020B0604020202020204" pitchFamily="34" charset="0"/>
              <a:buChar char="•"/>
            </a:pPr>
            <a:r>
              <a:rPr lang="en-US" sz="3000" dirty="0" smtClean="0"/>
              <a:t>Encouraged to </a:t>
            </a:r>
            <a:r>
              <a:rPr lang="en-US" sz="3000" dirty="0"/>
              <a:t>examine cost-effectiveness of practices.</a:t>
            </a:r>
          </a:p>
          <a:p>
            <a:pPr marL="685800" indent="-457200">
              <a:buFont typeface="Arial" panose="020B0604020202020204" pitchFamily="34" charset="0"/>
              <a:buChar char="•"/>
            </a:pPr>
            <a:r>
              <a:rPr lang="en-US" sz="3000" dirty="0" smtClean="0"/>
              <a:t>Encouraged to describe </a:t>
            </a:r>
            <a:r>
              <a:rPr lang="en-US" sz="3000" dirty="0"/>
              <a:t>how the grant’s scaling strategy will be assessed</a:t>
            </a:r>
            <a:r>
              <a:rPr lang="en-US" sz="3000" dirty="0" smtClean="0"/>
              <a:t>.</a:t>
            </a:r>
          </a:p>
          <a:p>
            <a:pPr marL="685800" indent="-457200">
              <a:buFont typeface="Arial" panose="020B0604020202020204" pitchFamily="34" charset="0"/>
              <a:buChar char="•"/>
            </a:pPr>
            <a:r>
              <a:rPr lang="en-US" sz="3000" dirty="0" smtClean="0"/>
              <a:t>Should be mindful of the performance measure to examine cost-effectiveness of practices.</a:t>
            </a:r>
            <a:endParaRPr lang="en-US" sz="3000" dirty="0"/>
          </a:p>
          <a:p>
            <a:pPr marL="228600" indent="0">
              <a:buNone/>
            </a:pPr>
            <a:endParaRPr lang="en-US" dirty="0"/>
          </a:p>
        </p:txBody>
      </p:sp>
      <p:sp>
        <p:nvSpPr>
          <p:cNvPr id="4" name="Text Placeholder 3"/>
          <p:cNvSpPr>
            <a:spLocks noGrp="1"/>
          </p:cNvSpPr>
          <p:nvPr>
            <p:ph type="body" sz="quarter" idx="10"/>
          </p:nvPr>
        </p:nvSpPr>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Tree>
    <p:extLst>
      <p:ext uri="{BB962C8B-B14F-4D97-AF65-F5344CB8AC3E}">
        <p14:creationId xmlns:p14="http://schemas.microsoft.com/office/powerpoint/2010/main" val="147311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E5D6A-DAAA-4CDE-888D-6F6B4594168A}"/>
              </a:ext>
            </a:extLst>
          </p:cNvPr>
          <p:cNvSpPr>
            <a:spLocks noGrp="1"/>
          </p:cNvSpPr>
          <p:nvPr>
            <p:ph type="title"/>
          </p:nvPr>
        </p:nvSpPr>
        <p:spPr/>
        <p:txBody>
          <a:bodyPr/>
          <a:lstStyle/>
          <a:p>
            <a:r>
              <a:rPr lang="en-US" dirty="0"/>
              <a:t>Technical Assistance Resources on Evaluation</a:t>
            </a:r>
          </a:p>
        </p:txBody>
      </p:sp>
      <p:sp>
        <p:nvSpPr>
          <p:cNvPr id="3" name="Content Placeholder 2">
            <a:extLst>
              <a:ext uri="{FF2B5EF4-FFF2-40B4-BE49-F238E27FC236}">
                <a16:creationId xmlns:a16="http://schemas.microsoft.com/office/drawing/2014/main" xmlns="" id="{7DECFAA8-14C2-4AD0-B181-24FCDB776BD0}"/>
              </a:ext>
            </a:extLst>
          </p:cNvPr>
          <p:cNvSpPr>
            <a:spLocks noGrp="1"/>
          </p:cNvSpPr>
          <p:nvPr>
            <p:ph idx="1"/>
          </p:nvPr>
        </p:nvSpPr>
        <p:spPr>
          <a:xfrm>
            <a:off x="457200" y="1295400"/>
            <a:ext cx="8229600" cy="5105399"/>
          </a:xfrm>
        </p:spPr>
        <p:txBody>
          <a:bodyPr/>
          <a:lstStyle/>
          <a:p>
            <a:r>
              <a:rPr lang="en-US" sz="2300" dirty="0"/>
              <a:t>WWC Procedures and Standards Handbooks: </a:t>
            </a:r>
            <a:r>
              <a:rPr lang="en-US" sz="2300" dirty="0">
                <a:solidFill>
                  <a:srgbClr val="0C4790"/>
                </a:solidFill>
              </a:rPr>
              <a:t>https://ies.ed.gov/ncee/wwc/Handbooks</a:t>
            </a:r>
          </a:p>
          <a:p>
            <a:r>
              <a:rPr lang="en-US" sz="2300" dirty="0"/>
              <a:t>“Technical Assistance Materials for Conducting Rigorous Impact Evaluations”: </a:t>
            </a:r>
            <a:r>
              <a:rPr lang="en-US" sz="2300" dirty="0">
                <a:solidFill>
                  <a:srgbClr val="0C4790"/>
                </a:solidFill>
              </a:rPr>
              <a:t>http://ies.ed.gov/ncee/projects/evaluationTA.asp</a:t>
            </a:r>
          </a:p>
          <a:p>
            <a:r>
              <a:rPr lang="en-US" sz="2300" dirty="0"/>
              <a:t>IES/NCEE Technical Methods papers:  	</a:t>
            </a:r>
            <a:r>
              <a:rPr lang="en-US" sz="2300" dirty="0">
                <a:solidFill>
                  <a:srgbClr val="0C4790"/>
                </a:solidFill>
              </a:rPr>
              <a:t>http://ies.ed.gov/ncee/tech_methods/  </a:t>
            </a:r>
          </a:p>
          <a:p>
            <a:r>
              <a:rPr lang="en-US" sz="2300" dirty="0"/>
              <a:t>In addition,  applicants may view one optional webinar recording that were hosted by the Institute of Education Sciences:</a:t>
            </a:r>
          </a:p>
          <a:p>
            <a:pPr lvl="1"/>
            <a:r>
              <a:rPr lang="en-US" sz="2300" dirty="0"/>
              <a:t>Strategies for designing and executing experimental studies that meet What Works Clearinghouse evidence standards without reservations:    </a:t>
            </a:r>
            <a:r>
              <a:rPr lang="en-US" sz="2300" dirty="0">
                <a:solidFill>
                  <a:srgbClr val="0C4790"/>
                </a:solidFill>
              </a:rPr>
              <a:t>http://ies.ed.gov/ncee/wwc/Multimedia.aspx?sid=18</a:t>
            </a:r>
          </a:p>
        </p:txBody>
      </p:sp>
      <p:sp>
        <p:nvSpPr>
          <p:cNvPr id="5" name="Slide Number Placeholder 4">
            <a:extLst>
              <a:ext uri="{FF2B5EF4-FFF2-40B4-BE49-F238E27FC236}">
                <a16:creationId xmlns:a16="http://schemas.microsoft.com/office/drawing/2014/main" xmlns="" id="{A7F20436-4E3E-4B8D-84A6-826CA3BA6DA3}"/>
              </a:ext>
            </a:extLst>
          </p:cNvPr>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Tree>
    <p:extLst>
      <p:ext uri="{BB962C8B-B14F-4D97-AF65-F5344CB8AC3E}">
        <p14:creationId xmlns:p14="http://schemas.microsoft.com/office/powerpoint/2010/main" val="2821273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a:t>
            </a:r>
          </a:p>
        </p:txBody>
      </p:sp>
      <p:sp>
        <p:nvSpPr>
          <p:cNvPr id="3" name="Content Placeholder 2"/>
          <p:cNvSpPr>
            <a:spLocks noGrp="1"/>
          </p:cNvSpPr>
          <p:nvPr>
            <p:ph idx="1"/>
          </p:nvPr>
        </p:nvSpPr>
        <p:spPr>
          <a:xfrm>
            <a:off x="76200" y="1295400"/>
            <a:ext cx="8839200" cy="5029200"/>
          </a:xfrm>
        </p:spPr>
        <p:txBody>
          <a:bodyPr/>
          <a:lstStyle/>
          <a:p>
            <a:pPr marL="571500" indent="-342900">
              <a:buFont typeface="Arial" panose="020B0604020202020204" pitchFamily="34" charset="0"/>
              <a:buChar char="•"/>
            </a:pPr>
            <a:r>
              <a:rPr lang="en-US" sz="2700" dirty="0"/>
              <a:t>Is the evaluator closely familiar with What Works Clearinghouse s</a:t>
            </a:r>
            <a:r>
              <a:rPr lang="en-US" sz="2700" dirty="0" smtClean="0"/>
              <a:t>tandards</a:t>
            </a:r>
            <a:r>
              <a:rPr lang="en-US" sz="2700" dirty="0"/>
              <a:t>?</a:t>
            </a:r>
          </a:p>
          <a:p>
            <a:pPr marL="571500" indent="-342900">
              <a:buFont typeface="Arial" panose="020B0604020202020204" pitchFamily="34" charset="0"/>
              <a:buChar char="•"/>
            </a:pPr>
            <a:r>
              <a:rPr lang="en-US" sz="2700" dirty="0"/>
              <a:t>Has the evaluator conducted evaluations using a variety of designs and methodologies?  Has the evaluator published?</a:t>
            </a:r>
          </a:p>
          <a:p>
            <a:pPr marL="571500" indent="-342900">
              <a:buFont typeface="Arial" panose="020B0604020202020204" pitchFamily="34" charset="0"/>
              <a:buChar char="•"/>
            </a:pPr>
            <a:r>
              <a:rPr lang="en-US" sz="2700" dirty="0"/>
              <a:t>Does the evaluator have a team of qualified individuals? </a:t>
            </a:r>
          </a:p>
          <a:p>
            <a:pPr marL="571500" indent="-342900">
              <a:buFont typeface="Arial" panose="020B0604020202020204" pitchFamily="34" charset="0"/>
              <a:buChar char="•"/>
            </a:pPr>
            <a:r>
              <a:rPr lang="en-US" sz="2700" dirty="0"/>
              <a:t>Is the evaluator independent?</a:t>
            </a:r>
          </a:p>
          <a:p>
            <a:pPr marL="571500" indent="-342900">
              <a:buFont typeface="Arial" panose="020B0604020202020204" pitchFamily="34" charset="0"/>
              <a:buChar char="•"/>
            </a:pPr>
            <a:r>
              <a:rPr lang="en-US" sz="2700" dirty="0"/>
              <a:t>Does the evaluator have strategies for recruiting control sites and experience working with districts to gain appropriate consents and to share data </a:t>
            </a:r>
          </a:p>
          <a:p>
            <a:pPr marL="571500" indent="-342900">
              <a:buFont typeface="Arial" panose="020B0604020202020204" pitchFamily="34" charset="0"/>
              <a:buChar char="•"/>
            </a:pPr>
            <a:r>
              <a:rPr lang="en-US" sz="2700" dirty="0"/>
              <a:t>Does the evaluator have experience managing data records and protecting student privacy?</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16</a:t>
            </a:fld>
            <a:endParaRPr lang="en-US" dirty="0"/>
          </a:p>
        </p:txBody>
      </p:sp>
    </p:spTree>
    <p:extLst>
      <p:ext uri="{BB962C8B-B14F-4D97-AF65-F5344CB8AC3E}">
        <p14:creationId xmlns:p14="http://schemas.microsoft.com/office/powerpoint/2010/main" val="140480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 (2)</a:t>
            </a:r>
          </a:p>
        </p:txBody>
      </p:sp>
      <p:sp>
        <p:nvSpPr>
          <p:cNvPr id="3" name="Content Placeholder 2"/>
          <p:cNvSpPr>
            <a:spLocks noGrp="1"/>
          </p:cNvSpPr>
          <p:nvPr>
            <p:ph idx="1"/>
          </p:nvPr>
        </p:nvSpPr>
        <p:spPr>
          <a:xfrm>
            <a:off x="76200" y="1295400"/>
            <a:ext cx="8839200" cy="5197475"/>
          </a:xfrm>
        </p:spPr>
        <p:txBody>
          <a:bodyPr/>
          <a:lstStyle/>
          <a:p>
            <a:pPr marL="571500" indent="-342900">
              <a:buFont typeface="Arial" panose="020B0604020202020204" pitchFamily="34" charset="0"/>
              <a:buChar char="•"/>
            </a:pPr>
            <a:r>
              <a:rPr lang="en-US" sz="2500" dirty="0"/>
              <a:t>Is your evaluator familiar with the literature in the area in which you’re working?</a:t>
            </a:r>
          </a:p>
          <a:p>
            <a:pPr marL="571500" indent="-342900">
              <a:buFont typeface="Arial" panose="020B0604020202020204" pitchFamily="34" charset="0"/>
              <a:buChar char="•"/>
            </a:pPr>
            <a:r>
              <a:rPr lang="en-US" sz="2500" dirty="0"/>
              <a:t>Do you see eye to eye on the goals of the evaluation, and would you have a good working relationship?</a:t>
            </a:r>
          </a:p>
          <a:p>
            <a:pPr marL="571500" indent="-342900">
              <a:buFont typeface="Arial" panose="020B0604020202020204" pitchFamily="34" charset="0"/>
              <a:buChar char="•"/>
            </a:pPr>
            <a:r>
              <a:rPr lang="en-US" sz="2500" dirty="0"/>
              <a:t>Have you talked about what might happen to the design and/or the budget if things do not go as planned?</a:t>
            </a:r>
          </a:p>
          <a:p>
            <a:pPr marL="1147572" lvl="1" indent="-342900">
              <a:buFont typeface="Wingdings" panose="05000000000000000000" pitchFamily="2" charset="2"/>
              <a:buChar char="§"/>
            </a:pPr>
            <a:r>
              <a:rPr lang="en-US" sz="2500" dirty="0"/>
              <a:t>Problems with recruitment</a:t>
            </a:r>
          </a:p>
          <a:p>
            <a:pPr marL="1147572" lvl="1" indent="-342900">
              <a:buFont typeface="Wingdings" panose="05000000000000000000" pitchFamily="2" charset="2"/>
              <a:buChar char="§"/>
            </a:pPr>
            <a:r>
              <a:rPr lang="en-US" sz="2500" dirty="0"/>
              <a:t>Problems with attrition</a:t>
            </a:r>
          </a:p>
          <a:p>
            <a:pPr marL="1147572" lvl="1" indent="-342900">
              <a:buFont typeface="Wingdings" panose="05000000000000000000" pitchFamily="2" charset="2"/>
              <a:buChar char="§"/>
            </a:pPr>
            <a:r>
              <a:rPr lang="en-US" sz="2500" dirty="0"/>
              <a:t>Delays or changes to the program</a:t>
            </a:r>
          </a:p>
          <a:p>
            <a:pPr marL="571500" indent="-342900">
              <a:buFont typeface="Arial" panose="020B0604020202020204" pitchFamily="34" charset="0"/>
              <a:buChar char="•"/>
            </a:pPr>
            <a:r>
              <a:rPr lang="en-US" sz="2500" dirty="0"/>
              <a:t>Are your expected deliverables clearly defined?</a:t>
            </a:r>
          </a:p>
          <a:p>
            <a:pPr marL="571500" indent="-342900">
              <a:buFont typeface="Arial" panose="020B0604020202020204" pitchFamily="34" charset="0"/>
              <a:buChar char="•"/>
            </a:pPr>
            <a:r>
              <a:rPr lang="en-US" sz="2500" dirty="0"/>
              <a:t>Have you clearly defined responsibilities of program staff vs. evaluators, or internal vs. independent evaluators?</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17</a:t>
            </a:fld>
            <a:endParaRPr lang="en-US" dirty="0"/>
          </a:p>
        </p:txBody>
      </p:sp>
    </p:spTree>
    <p:extLst>
      <p:ext uri="{BB962C8B-B14F-4D97-AF65-F5344CB8AC3E}">
        <p14:creationId xmlns:p14="http://schemas.microsoft.com/office/powerpoint/2010/main" val="304796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dirty="0"/>
              <a:t>Overview of Expansion Review Process</a:t>
            </a:r>
          </a:p>
        </p:txBody>
      </p:sp>
      <p:sp>
        <p:nvSpPr>
          <p:cNvPr id="3" name="Content Placeholder 2"/>
          <p:cNvSpPr>
            <a:spLocks noGrp="1"/>
          </p:cNvSpPr>
          <p:nvPr>
            <p:ph idx="1"/>
          </p:nvPr>
        </p:nvSpPr>
        <p:spPr>
          <a:xfrm>
            <a:off x="152400" y="1219200"/>
            <a:ext cx="8839200" cy="5197475"/>
          </a:xfrm>
        </p:spPr>
        <p:txBody>
          <a:bodyPr/>
          <a:lstStyle/>
          <a:p>
            <a:pPr marL="685800" indent="-457200">
              <a:buFont typeface="Arial" panose="020B0604020202020204" pitchFamily="34" charset="0"/>
              <a:buChar char="•"/>
            </a:pPr>
            <a:r>
              <a:rPr lang="en-US" dirty="0"/>
              <a:t>Applications Sorted and Placed in Panels by Absolute Priority 2 (Field-Initiated) or Absolute Priority 3 (STEM)</a:t>
            </a:r>
          </a:p>
          <a:p>
            <a:pPr marL="685800" indent="-457200">
              <a:buFont typeface="Arial" panose="020B0604020202020204" pitchFamily="34" charset="0"/>
              <a:buChar char="•"/>
            </a:pPr>
            <a:r>
              <a:rPr lang="en-US" dirty="0"/>
              <a:t>Each Application is Scored Against Selection Criteria</a:t>
            </a:r>
          </a:p>
          <a:p>
            <a:pPr marL="685800" indent="-457200">
              <a:buFont typeface="Arial" panose="020B0604020202020204" pitchFamily="34" charset="0"/>
              <a:buChar char="•"/>
            </a:pPr>
            <a:r>
              <a:rPr lang="en-US" dirty="0"/>
              <a:t>Panel Review</a:t>
            </a:r>
          </a:p>
          <a:p>
            <a:pPr marL="1261872" lvl="1" indent="-457200">
              <a:buFont typeface="Wingdings" panose="05000000000000000000" pitchFamily="2" charset="2"/>
              <a:buChar char="§"/>
            </a:pPr>
            <a:r>
              <a:rPr lang="en-US" sz="2400" dirty="0"/>
              <a:t>3 </a:t>
            </a:r>
            <a:r>
              <a:rPr lang="en-US" sz="2400" dirty="0" smtClean="0"/>
              <a:t>Peer Reviewers Review and Score Selection Criteria </a:t>
            </a:r>
            <a:r>
              <a:rPr lang="en-US" sz="2400" dirty="0"/>
              <a:t>A, B</a:t>
            </a:r>
            <a:r>
              <a:rPr lang="en-US" sz="2400" dirty="0" smtClean="0"/>
              <a:t>, C </a:t>
            </a:r>
            <a:r>
              <a:rPr lang="en-US" sz="2400" dirty="0"/>
              <a:t>and </a:t>
            </a:r>
            <a:r>
              <a:rPr lang="en-US" sz="2400" dirty="0" smtClean="0"/>
              <a:t>D </a:t>
            </a:r>
            <a:r>
              <a:rPr lang="en-US" sz="2400" dirty="0"/>
              <a:t>(80 points possible)</a:t>
            </a:r>
          </a:p>
          <a:p>
            <a:pPr marL="1261872" lvl="1" indent="-457200">
              <a:buFont typeface="Wingdings" panose="05000000000000000000" pitchFamily="2" charset="2"/>
              <a:buChar char="§"/>
            </a:pPr>
            <a:r>
              <a:rPr lang="en-US" sz="2400" dirty="0"/>
              <a:t>2 </a:t>
            </a:r>
            <a:r>
              <a:rPr lang="en-US" sz="2400" dirty="0" smtClean="0"/>
              <a:t>“Evaluation</a:t>
            </a:r>
            <a:r>
              <a:rPr lang="en-US" sz="2400" dirty="0"/>
              <a:t>” </a:t>
            </a:r>
            <a:r>
              <a:rPr lang="en-US" sz="2400" dirty="0" smtClean="0"/>
              <a:t>Reviewers Review and Score Selection Criterion </a:t>
            </a:r>
            <a:r>
              <a:rPr lang="en-US" sz="2400" dirty="0"/>
              <a:t>E</a:t>
            </a:r>
            <a:r>
              <a:rPr lang="en-US" sz="2400" dirty="0" smtClean="0"/>
              <a:t> </a:t>
            </a:r>
            <a:r>
              <a:rPr lang="en-US" sz="2400" dirty="0"/>
              <a:t>(20 points possible)</a:t>
            </a:r>
          </a:p>
          <a:p>
            <a:pPr marL="1261872" lvl="1" indent="-457200">
              <a:buFont typeface="Wingdings" panose="05000000000000000000" pitchFamily="2" charset="2"/>
              <a:buChar char="§"/>
            </a:pPr>
            <a:r>
              <a:rPr lang="en-US" sz="2400" dirty="0"/>
              <a:t>All 5 reviewers meet to discuss the applications together</a:t>
            </a:r>
          </a:p>
          <a:p>
            <a:pPr marL="1261872" lvl="1" indent="-457200">
              <a:buFont typeface="Wingdings" panose="05000000000000000000" pitchFamily="2" charset="2"/>
              <a:buChar char="§"/>
            </a:pPr>
            <a:r>
              <a:rPr lang="en-US" sz="2400" dirty="0"/>
              <a:t>Final Score = Average Score </a:t>
            </a:r>
            <a:r>
              <a:rPr lang="en-US" sz="2400" dirty="0" smtClean="0"/>
              <a:t>on Selection Criteria A, B, C, D </a:t>
            </a:r>
            <a:r>
              <a:rPr lang="en-US" sz="2400" dirty="0"/>
              <a:t>+ Average Score on </a:t>
            </a:r>
            <a:r>
              <a:rPr lang="en-US" sz="2400" dirty="0" smtClean="0"/>
              <a:t>Selection Criterion E </a:t>
            </a:r>
            <a:r>
              <a:rPr lang="en-US" sz="2400" dirty="0"/>
              <a:t>(100 pts. Possible)</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18</a:t>
            </a:fld>
            <a:endParaRPr lang="en-US" dirty="0"/>
          </a:p>
        </p:txBody>
      </p:sp>
    </p:spTree>
    <p:extLst>
      <p:ext uri="{BB962C8B-B14F-4D97-AF65-F5344CB8AC3E}">
        <p14:creationId xmlns:p14="http://schemas.microsoft.com/office/powerpoint/2010/main" val="161208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DB312-BE1F-4B1A-9356-F88C007813E0}"/>
              </a:ext>
            </a:extLst>
          </p:cNvPr>
          <p:cNvSpPr>
            <a:spLocks noGrp="1"/>
          </p:cNvSpPr>
          <p:nvPr>
            <p:ph type="title"/>
          </p:nvPr>
        </p:nvSpPr>
        <p:spPr>
          <a:xfrm>
            <a:off x="457200" y="228600"/>
            <a:ext cx="8229600" cy="1066800"/>
          </a:xfrm>
        </p:spPr>
        <p:txBody>
          <a:bodyPr/>
          <a:lstStyle/>
          <a:p>
            <a:r>
              <a:rPr lang="en-US" dirty="0"/>
              <a:t>Recommendations For organizing your application</a:t>
            </a:r>
            <a:br>
              <a:rPr lang="en-US" dirty="0"/>
            </a:br>
            <a:endParaRPr lang="en-US" dirty="0"/>
          </a:p>
        </p:txBody>
      </p:sp>
      <p:sp>
        <p:nvSpPr>
          <p:cNvPr id="3" name="Content Placeholder 2">
            <a:extLst>
              <a:ext uri="{FF2B5EF4-FFF2-40B4-BE49-F238E27FC236}">
                <a16:creationId xmlns:a16="http://schemas.microsoft.com/office/drawing/2014/main" xmlns="" id="{9ED7537A-DD69-468C-A62B-18BDF6622303}"/>
              </a:ext>
            </a:extLst>
          </p:cNvPr>
          <p:cNvSpPr>
            <a:spLocks noGrp="1"/>
          </p:cNvSpPr>
          <p:nvPr>
            <p:ph idx="1"/>
          </p:nvPr>
        </p:nvSpPr>
        <p:spPr>
          <a:xfrm>
            <a:off x="457200" y="1524000"/>
            <a:ext cx="8229600" cy="4648200"/>
          </a:xfrm>
        </p:spPr>
        <p:txBody>
          <a:bodyPr/>
          <a:lstStyle/>
          <a:p>
            <a:r>
              <a:rPr lang="en-US" sz="2200" dirty="0"/>
              <a:t>We recommend that you organize and sequence your application narrative using the selection criteria.</a:t>
            </a:r>
          </a:p>
          <a:p>
            <a:r>
              <a:rPr lang="en-US" sz="2200" dirty="0"/>
              <a:t>Within each criterion, make sure that you include a direct response to each of the factors under that selection criterion (we’ll show you these in upcoming slides).</a:t>
            </a:r>
          </a:p>
          <a:p>
            <a:r>
              <a:rPr lang="en-US" sz="2200" dirty="0"/>
              <a:t>Reviewers will be instructed that they may use material from anywhere in the application, including the appendices, to score and evaluate each criterion, but they will have an easier job if each section of your narrative is clear, well-organized, and complete – and doesn’t require them to search for information.</a:t>
            </a:r>
          </a:p>
          <a:p>
            <a:r>
              <a:rPr lang="en-US" sz="2200" dirty="0"/>
              <a:t>When appropriate, use language from the selection criteria to help guide reviewers (For example, “This project will be </a:t>
            </a:r>
            <a:r>
              <a:rPr lang="en-US" sz="2200" dirty="0" smtClean="0"/>
              <a:t>nationally </a:t>
            </a:r>
            <a:r>
              <a:rPr lang="en-US" sz="2200" dirty="0"/>
              <a:t>significant because…” or “This project represents an exceptional response to the Absolute Priority because</a:t>
            </a:r>
            <a:r>
              <a:rPr lang="en-US" sz="2200" dirty="0" smtClean="0"/>
              <a:t>…”)</a:t>
            </a:r>
            <a:endParaRPr lang="en-US" sz="2200" dirty="0"/>
          </a:p>
          <a:p>
            <a:endParaRPr lang="en-US" sz="2000" dirty="0"/>
          </a:p>
          <a:p>
            <a:pPr marL="27432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xmlns="" id="{90DBF11D-B0E5-4B7F-8470-4190013E2827}"/>
              </a:ext>
            </a:extLst>
          </p:cNvPr>
          <p:cNvSpPr>
            <a:spLocks noGrp="1"/>
          </p:cNvSpPr>
          <p:nvPr>
            <p:ph type="sldNum" sz="quarter" idx="11"/>
          </p:nvPr>
        </p:nvSpPr>
        <p:spPr/>
        <p:txBody>
          <a:bodyPr/>
          <a:lstStyle/>
          <a:p>
            <a:pPr>
              <a:defRPr/>
            </a:pPr>
            <a:fld id="{D24C62AC-34AC-44FA-925B-65FA1B2D13C3}" type="slidenum">
              <a:rPr lang="en-US" smtClean="0"/>
              <a:pPr>
                <a:defRPr/>
              </a:pPr>
              <a:t>19</a:t>
            </a:fld>
            <a:endParaRPr lang="en-US" dirty="0"/>
          </a:p>
        </p:txBody>
      </p:sp>
    </p:spTree>
    <p:extLst>
      <p:ext uri="{BB962C8B-B14F-4D97-AF65-F5344CB8AC3E}">
        <p14:creationId xmlns:p14="http://schemas.microsoft.com/office/powerpoint/2010/main" val="78812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08216361"/>
              </p:ext>
            </p:extLst>
          </p:nvPr>
        </p:nvGraphicFramePr>
        <p:xfrm>
          <a:off x="457200" y="363941"/>
          <a:ext cx="8382000" cy="5234337"/>
        </p:xfrm>
        <a:graphic>
          <a:graphicData uri="http://schemas.openxmlformats.org/drawingml/2006/table">
            <a:tbl>
              <a:tblPr firstRow="1" firstCol="1" bandRow="1">
                <a:tableStyleId>{5C22544A-7EE6-4342-B048-85BDC9FD1C3A}</a:tableStyleId>
              </a:tblPr>
              <a:tblGrid>
                <a:gridCol w="5964116">
                  <a:extLst>
                    <a:ext uri="{9D8B030D-6E8A-4147-A177-3AD203B41FA5}">
                      <a16:colId xmlns:a16="http://schemas.microsoft.com/office/drawing/2014/main" xmlns="" val="20000"/>
                    </a:ext>
                  </a:extLst>
                </a:gridCol>
                <a:gridCol w="2417884">
                  <a:extLst>
                    <a:ext uri="{9D8B030D-6E8A-4147-A177-3AD203B41FA5}">
                      <a16:colId xmlns:a16="http://schemas.microsoft.com/office/drawing/2014/main" xmlns="" val="20001"/>
                    </a:ext>
                  </a:extLst>
                </a:gridCol>
              </a:tblGrid>
              <a:tr h="542320">
                <a:tc gridSpan="2">
                  <a:txBody>
                    <a:bodyPr/>
                    <a:lstStyle/>
                    <a:p>
                      <a:pPr marL="0" marR="0" algn="ctr">
                        <a:spcBef>
                          <a:spcPts val="0"/>
                        </a:spcBef>
                        <a:spcAft>
                          <a:spcPts val="0"/>
                        </a:spcAft>
                      </a:pPr>
                      <a:r>
                        <a:rPr lang="en-US" sz="3200" dirty="0">
                          <a:effectLst/>
                          <a:latin typeface="+mn-lt"/>
                        </a:rPr>
                        <a:t>Expansion Selection Criteria</a:t>
                      </a:r>
                      <a:endParaRPr lang="en-US" sz="3200" dirty="0">
                        <a:effectLst/>
                        <a:latin typeface="+mn-lt"/>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617739">
                <a:tc>
                  <a:txBody>
                    <a:bodyPr/>
                    <a:lstStyle/>
                    <a:p>
                      <a:pPr marL="0" marR="0">
                        <a:spcBef>
                          <a:spcPts val="0"/>
                        </a:spcBef>
                        <a:spcAft>
                          <a:spcPts val="0"/>
                        </a:spcAft>
                      </a:pPr>
                      <a:r>
                        <a:rPr lang="en-US" sz="3200" dirty="0">
                          <a:effectLst/>
                          <a:latin typeface="+mn-lt"/>
                        </a:rPr>
                        <a:t>Criterion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a:effectLst/>
                          <a:latin typeface="+mn-lt"/>
                        </a:rPr>
                        <a:t>Points</a:t>
                      </a:r>
                      <a:endParaRPr lang="en-US" sz="3200">
                        <a:effectLst/>
                        <a:latin typeface="+mn-lt"/>
                        <a:ea typeface="Calibri"/>
                        <a:cs typeface="Times New Roman"/>
                      </a:endParaRPr>
                    </a:p>
                  </a:txBody>
                  <a:tcPr marL="68580" marR="68580" marT="0" marB="0"/>
                </a:tc>
                <a:extLst>
                  <a:ext uri="{0D108BD9-81ED-4DB2-BD59-A6C34878D82A}">
                    <a16:rowId xmlns:a16="http://schemas.microsoft.com/office/drawing/2014/main" xmlns="" val="10001"/>
                  </a:ext>
                </a:extLst>
              </a:tr>
              <a:tr h="609600">
                <a:tc>
                  <a:txBody>
                    <a:bodyPr/>
                    <a:lstStyle/>
                    <a:p>
                      <a:pPr marL="342900" marR="0" lvl="0" indent="-342900">
                        <a:spcBef>
                          <a:spcPts val="0"/>
                        </a:spcBef>
                        <a:spcAft>
                          <a:spcPts val="0"/>
                        </a:spcAft>
                        <a:buFont typeface="+mj-lt"/>
                        <a:buAutoNum type="alphaUcPeriod"/>
                      </a:pPr>
                      <a:r>
                        <a:rPr lang="en-US" sz="3200" dirty="0" smtClean="0">
                          <a:effectLst/>
                          <a:latin typeface="+mn-lt"/>
                        </a:rPr>
                        <a:t> Significance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10</a:t>
                      </a:r>
                    </a:p>
                  </a:txBody>
                  <a:tcPr marL="68580" marR="68580" marT="0" marB="0"/>
                </a:tc>
                <a:extLst>
                  <a:ext uri="{0D108BD9-81ED-4DB2-BD59-A6C34878D82A}">
                    <a16:rowId xmlns:a16="http://schemas.microsoft.com/office/drawing/2014/main" xmlns="" val="10002"/>
                  </a:ext>
                </a:extLst>
              </a:tr>
              <a:tr h="609600">
                <a:tc>
                  <a:txBody>
                    <a:bodyPr/>
                    <a:lstStyle/>
                    <a:p>
                      <a:pPr marL="0" marR="0" lvl="0" indent="0">
                        <a:spcBef>
                          <a:spcPts val="0"/>
                        </a:spcBef>
                        <a:spcAft>
                          <a:spcPts val="0"/>
                        </a:spcAft>
                        <a:buFont typeface="+mj-lt"/>
                        <a:buNone/>
                      </a:pPr>
                      <a:r>
                        <a:rPr lang="en-US" sz="3200" dirty="0">
                          <a:effectLst/>
                          <a:latin typeface="+mn-lt"/>
                          <a:ea typeface="Calibri"/>
                          <a:cs typeface="Times New Roman"/>
                        </a:rPr>
                        <a:t>B. </a:t>
                      </a:r>
                      <a:r>
                        <a:rPr lang="en-US" sz="3200" dirty="0" smtClean="0">
                          <a:effectLst/>
                          <a:latin typeface="+mn-lt"/>
                          <a:ea typeface="Calibri"/>
                          <a:cs typeface="Times New Roman"/>
                        </a:rPr>
                        <a:t>Quality of Project Design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2</a:t>
                      </a:r>
                      <a:r>
                        <a:rPr lang="en-US" sz="3200" dirty="0" smtClean="0">
                          <a:effectLst/>
                          <a:latin typeface="+mn-lt"/>
                          <a:ea typeface="Calibri"/>
                          <a:cs typeface="Times New Roman"/>
                        </a:rPr>
                        <a:t>5</a:t>
                      </a:r>
                      <a:endParaRPr lang="en-US" sz="3200" dirty="0">
                        <a:effectLst/>
                        <a:latin typeface="+mn-lt"/>
                        <a:ea typeface="Calibri"/>
                        <a:cs typeface="Times New Roman"/>
                      </a:endParaRPr>
                    </a:p>
                  </a:txBody>
                  <a:tcPr marL="68580" marR="68580" marT="0" marB="0"/>
                </a:tc>
                <a:extLst>
                  <a:ext uri="{0D108BD9-81ED-4DB2-BD59-A6C34878D82A}">
                    <a16:rowId xmlns:a16="http://schemas.microsoft.com/office/drawing/2014/main" xmlns="" val="10003"/>
                  </a:ext>
                </a:extLst>
              </a:tr>
              <a:tr h="685800">
                <a:tc>
                  <a:txBody>
                    <a:bodyPr/>
                    <a:lstStyle/>
                    <a:p>
                      <a:pPr marL="0" marR="0" lvl="0" indent="0">
                        <a:spcBef>
                          <a:spcPts val="0"/>
                        </a:spcBef>
                        <a:spcAft>
                          <a:spcPts val="0"/>
                        </a:spcAft>
                        <a:buFont typeface="+mj-lt"/>
                        <a:buNone/>
                      </a:pPr>
                      <a:r>
                        <a:rPr lang="en-US" sz="3200" dirty="0" smtClean="0">
                          <a:effectLst/>
                          <a:latin typeface="+mn-lt"/>
                          <a:ea typeface="Calibri"/>
                          <a:cs typeface="Times New Roman"/>
                        </a:rPr>
                        <a:t>C. Strategy to Scale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smtClean="0">
                          <a:effectLst/>
                          <a:latin typeface="+mn-lt"/>
                          <a:ea typeface="Calibri"/>
                          <a:cs typeface="Times New Roman"/>
                        </a:rPr>
                        <a:t>20</a:t>
                      </a:r>
                      <a:endParaRPr lang="en-US" sz="3200" dirty="0">
                        <a:effectLst/>
                        <a:latin typeface="+mn-lt"/>
                        <a:ea typeface="Calibri"/>
                        <a:cs typeface="Times New Roman"/>
                      </a:endParaRPr>
                    </a:p>
                  </a:txBody>
                  <a:tcPr marL="68580" marR="68580" marT="0" marB="0"/>
                </a:tc>
              </a:tr>
              <a:tr h="1084639">
                <a:tc>
                  <a:txBody>
                    <a:bodyPr/>
                    <a:lstStyle/>
                    <a:p>
                      <a:pPr marL="0" marR="0" lvl="0" indent="0">
                        <a:spcBef>
                          <a:spcPts val="0"/>
                        </a:spcBef>
                        <a:spcAft>
                          <a:spcPts val="0"/>
                        </a:spcAft>
                        <a:buFont typeface="+mj-lt"/>
                        <a:buNone/>
                      </a:pPr>
                      <a:r>
                        <a:rPr lang="en-US" sz="3200" dirty="0">
                          <a:effectLst/>
                          <a:latin typeface="+mn-lt"/>
                        </a:rPr>
                        <a:t>D</a:t>
                      </a:r>
                      <a:r>
                        <a:rPr lang="en-US" sz="3200" dirty="0" smtClean="0">
                          <a:effectLst/>
                          <a:latin typeface="+mn-lt"/>
                        </a:rPr>
                        <a:t>. Adequacy of Resources and Quality</a:t>
                      </a:r>
                      <a:r>
                        <a:rPr lang="en-US" sz="3200" baseline="0" dirty="0" smtClean="0">
                          <a:effectLst/>
                          <a:latin typeface="+mn-lt"/>
                        </a:rPr>
                        <a:t> </a:t>
                      </a:r>
                      <a:r>
                        <a:rPr lang="en-US" sz="3200" dirty="0" smtClean="0">
                          <a:effectLst/>
                          <a:latin typeface="+mn-lt"/>
                        </a:rPr>
                        <a:t>of </a:t>
                      </a:r>
                      <a:r>
                        <a:rPr lang="en-US" sz="3200" dirty="0">
                          <a:effectLst/>
                          <a:latin typeface="+mn-lt"/>
                        </a:rPr>
                        <a:t>Management Plan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2</a:t>
                      </a:r>
                      <a:r>
                        <a:rPr lang="en-US" sz="3200" dirty="0" smtClean="0">
                          <a:effectLst/>
                          <a:latin typeface="+mn-lt"/>
                          <a:ea typeface="Calibri"/>
                          <a:cs typeface="Times New Roman"/>
                        </a:rPr>
                        <a:t>5</a:t>
                      </a:r>
                      <a:endParaRPr lang="en-US" sz="3200" dirty="0">
                        <a:effectLst/>
                        <a:latin typeface="+mn-lt"/>
                        <a:ea typeface="Calibri"/>
                        <a:cs typeface="Times New Roman"/>
                      </a:endParaRPr>
                    </a:p>
                  </a:txBody>
                  <a:tcPr marL="68580" marR="68580" marT="0" marB="0"/>
                </a:tc>
                <a:extLst>
                  <a:ext uri="{0D108BD9-81ED-4DB2-BD59-A6C34878D82A}">
                    <a16:rowId xmlns:a16="http://schemas.microsoft.com/office/drawing/2014/main" xmlns="" val="10004"/>
                  </a:ext>
                </a:extLst>
              </a:tr>
              <a:tr h="1084639">
                <a:tc>
                  <a:txBody>
                    <a:bodyPr/>
                    <a:lstStyle/>
                    <a:p>
                      <a:pPr marL="0" marR="0" lvl="0" indent="0">
                        <a:spcBef>
                          <a:spcPts val="0"/>
                        </a:spcBef>
                        <a:spcAft>
                          <a:spcPts val="0"/>
                        </a:spcAft>
                        <a:buFont typeface="+mj-lt"/>
                        <a:buNone/>
                      </a:pPr>
                      <a:r>
                        <a:rPr lang="en-US" sz="3200" dirty="0" smtClean="0">
                          <a:effectLst/>
                          <a:latin typeface="+mn-lt"/>
                        </a:rPr>
                        <a:t>E.</a:t>
                      </a:r>
                      <a:r>
                        <a:rPr lang="en-US" sz="3200" baseline="0" dirty="0" smtClean="0">
                          <a:effectLst/>
                          <a:latin typeface="+mn-lt"/>
                        </a:rPr>
                        <a:t> </a:t>
                      </a:r>
                      <a:r>
                        <a:rPr lang="en-US" sz="3200" dirty="0">
                          <a:effectLst/>
                          <a:latin typeface="+mn-lt"/>
                        </a:rPr>
                        <a:t>Quality of the Project Evaluation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rPr>
                        <a:t>20</a:t>
                      </a:r>
                      <a:endParaRPr lang="en-US" sz="3200" dirty="0">
                        <a:effectLst/>
                        <a:latin typeface="+mn-lt"/>
                        <a:ea typeface="Calibri"/>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33727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Expansion</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smtClean="0"/>
              <a:t>February 2019</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219352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Significance (10 pts)</a:t>
            </a:r>
          </a:p>
        </p:txBody>
      </p:sp>
      <p:sp>
        <p:nvSpPr>
          <p:cNvPr id="3" name="Content Placeholder 2"/>
          <p:cNvSpPr>
            <a:spLocks noGrp="1"/>
          </p:cNvSpPr>
          <p:nvPr>
            <p:ph idx="1"/>
          </p:nvPr>
        </p:nvSpPr>
        <p:spPr/>
        <p:txBody>
          <a:bodyPr/>
          <a:lstStyle/>
          <a:p>
            <a:pPr marL="457200" indent="-457200">
              <a:buFont typeface="+mj-lt"/>
              <a:buAutoNum type="arabicParenR"/>
            </a:pPr>
            <a:r>
              <a:rPr lang="en-US" sz="3200" dirty="0" smtClean="0"/>
              <a:t>The </a:t>
            </a:r>
            <a:r>
              <a:rPr lang="en-US" sz="3200" dirty="0"/>
              <a:t>national significance of the proposed project.</a:t>
            </a:r>
          </a:p>
          <a:p>
            <a:pPr marL="457200" indent="-457200">
              <a:buFont typeface="+mj-lt"/>
              <a:buAutoNum type="arabicParenR"/>
            </a:pPr>
            <a:r>
              <a:rPr lang="en-US" sz="3200" dirty="0"/>
              <a:t>The extent to which the applicant demonstrates there is unmet demand for the process, product, strategy, or practice that will enable the applicant to reach the level of scale that is proposed in the application. </a:t>
            </a:r>
            <a:endParaRPr lang="en-US" dirty="0"/>
          </a:p>
        </p:txBody>
      </p:sp>
      <p:sp>
        <p:nvSpPr>
          <p:cNvPr id="4" name="Text Placeholder 3"/>
          <p:cNvSpPr>
            <a:spLocks noGrp="1"/>
          </p:cNvSpPr>
          <p:nvPr>
            <p:ph type="body" sz="quarter" idx="10"/>
          </p:nvPr>
        </p:nvSpPr>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16753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 </a:t>
            </a:r>
            <a:r>
              <a:rPr lang="en-US" dirty="0"/>
              <a:t>Quality of Project </a:t>
            </a:r>
            <a:r>
              <a:rPr lang="en-US" dirty="0" smtClean="0"/>
              <a:t>Design (</a:t>
            </a:r>
            <a:r>
              <a:rPr lang="en-US" dirty="0"/>
              <a:t>2</a:t>
            </a:r>
            <a:r>
              <a:rPr lang="en-US" dirty="0" smtClean="0"/>
              <a:t>5 </a:t>
            </a:r>
            <a:r>
              <a:rPr lang="en-US" dirty="0"/>
              <a:t>pts)</a:t>
            </a:r>
          </a:p>
        </p:txBody>
      </p:sp>
      <p:sp>
        <p:nvSpPr>
          <p:cNvPr id="3" name="Content Placeholder 2"/>
          <p:cNvSpPr>
            <a:spLocks noGrp="1"/>
          </p:cNvSpPr>
          <p:nvPr>
            <p:ph idx="1"/>
          </p:nvPr>
        </p:nvSpPr>
        <p:spPr>
          <a:xfrm>
            <a:off x="457200" y="1752600"/>
            <a:ext cx="8229600" cy="4449763"/>
          </a:xfrm>
        </p:spPr>
        <p:txBody>
          <a:bodyPr/>
          <a:lstStyle/>
          <a:p>
            <a:pPr marL="457200" indent="-457200">
              <a:buFont typeface="+mj-lt"/>
              <a:buAutoNum type="arabicParenR"/>
            </a:pPr>
            <a:r>
              <a:rPr lang="en-US" sz="3200" dirty="0"/>
              <a:t>The extent to which the goals, objectives, and outcomes to be achieved by the proposed project are clearly specified and measurable.  </a:t>
            </a:r>
          </a:p>
          <a:p>
            <a:pPr marL="457200" indent="-457200">
              <a:buFont typeface="+mj-lt"/>
              <a:buAutoNum type="arabicParenR"/>
            </a:pPr>
            <a:r>
              <a:rPr lang="en-US" sz="3200" dirty="0"/>
              <a:t>The extent to which there is a conceptual framework underlying the proposed research or demonstration activities and the quality of that framework.</a:t>
            </a:r>
          </a:p>
        </p:txBody>
      </p:sp>
      <p:sp>
        <p:nvSpPr>
          <p:cNvPr id="4" name="Text Placeholder 3"/>
          <p:cNvSpPr>
            <a:spLocks noGrp="1"/>
          </p:cNvSpPr>
          <p:nvPr>
            <p:ph type="body" sz="quarter" idx="10"/>
          </p:nvPr>
        </p:nvSpPr>
        <p:spPr>
          <a:xfrm>
            <a:off x="457200" y="838200"/>
            <a:ext cx="8229600" cy="503237"/>
          </a:xfrm>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Tree>
    <p:extLst>
      <p:ext uri="{BB962C8B-B14F-4D97-AF65-F5344CB8AC3E}">
        <p14:creationId xmlns:p14="http://schemas.microsoft.com/office/powerpoint/2010/main" val="191500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p>
        </p:txBody>
      </p:sp>
      <p:sp>
        <p:nvSpPr>
          <p:cNvPr id="3" name="Content Placeholder 2"/>
          <p:cNvSpPr>
            <a:spLocks noGrp="1"/>
          </p:cNvSpPr>
          <p:nvPr>
            <p:ph idx="1"/>
          </p:nvPr>
        </p:nvSpPr>
        <p:spPr/>
        <p:txBody>
          <a:bodyPr/>
          <a:lstStyle/>
          <a:p>
            <a:pPr marL="228600" indent="0">
              <a:buNone/>
            </a:pPr>
            <a:r>
              <a:rPr lang="en-US" sz="3200" dirty="0"/>
              <a:t>Logic model (also known as a theory of action) means a </a:t>
            </a:r>
            <a:r>
              <a:rPr lang="en-US" sz="3200" dirty="0" smtClean="0"/>
              <a:t>framework </a:t>
            </a:r>
            <a:r>
              <a:rPr lang="en-US" sz="3200" dirty="0"/>
              <a:t>that identifies key components of the proposed project (i.e., the active “ingredients” that are hypothesized to be critical to achieving the relevant outcomes) and describes the theoretical and operational relationships among the key components and outcomes.</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2918365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939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smtClean="0">
                <a:hlinkClick r:id="rId3"/>
              </a:rPr>
              <a:t>http</a:t>
            </a:r>
            <a:r>
              <a:rPr lang="en-US" sz="1900" u="sng" dirty="0">
                <a:hlinkClick r:id="rId3"/>
              </a:rPr>
              <a:t>://relpacific.mcrel.org/resources/elm-app/</a:t>
            </a:r>
            <a:r>
              <a:rPr lang="en-US" sz="1900" dirty="0"/>
              <a:t> </a:t>
            </a:r>
          </a:p>
          <a:p>
            <a:pPr marL="274320" lvl="0"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230128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 </a:t>
            </a:r>
            <a:r>
              <a:rPr lang="en-US" dirty="0"/>
              <a:t>Strategy to Scale </a:t>
            </a:r>
            <a:r>
              <a:rPr lang="en-US" dirty="0" smtClean="0"/>
              <a:t>(20 </a:t>
            </a:r>
            <a:r>
              <a:rPr lang="en-US" dirty="0"/>
              <a:t>pts)</a:t>
            </a:r>
          </a:p>
        </p:txBody>
      </p:sp>
      <p:sp>
        <p:nvSpPr>
          <p:cNvPr id="3" name="Content Placeholder 2"/>
          <p:cNvSpPr>
            <a:spLocks noGrp="1"/>
          </p:cNvSpPr>
          <p:nvPr>
            <p:ph idx="1"/>
          </p:nvPr>
        </p:nvSpPr>
        <p:spPr>
          <a:xfrm>
            <a:off x="457200" y="1143000"/>
            <a:ext cx="8229600" cy="4449763"/>
          </a:xfrm>
        </p:spPr>
        <p:txBody>
          <a:bodyPr/>
          <a:lstStyle/>
          <a:p>
            <a:pPr marL="457200" indent="-457200">
              <a:buFont typeface="+mj-lt"/>
              <a:buAutoNum type="arabicParenR"/>
            </a:pPr>
            <a:r>
              <a:rPr lang="en-US" sz="3200" dirty="0"/>
              <a:t>The extent to which the applicant identifies a specific strategy or strategies that address a particular barrier or barriers that prevented the applicant, in the past, from reaching the level of scale that is proposed in the application. </a:t>
            </a:r>
            <a:endParaRPr lang="en-US" sz="3200" dirty="0" smtClean="0"/>
          </a:p>
          <a:p>
            <a:pPr marL="457200" indent="-457200">
              <a:buFont typeface="+mj-lt"/>
              <a:buAutoNum type="arabicParenR"/>
            </a:pPr>
            <a:r>
              <a:rPr lang="en-US" sz="3200" dirty="0"/>
              <a:t>The extent to which the proposed project will increase efficiency in the use of time, staff, money, or other resources in order to improve results and increase productivity.</a:t>
            </a:r>
          </a:p>
        </p:txBody>
      </p:sp>
      <p:sp>
        <p:nvSpPr>
          <p:cNvPr id="4" name="Text Placeholder 3"/>
          <p:cNvSpPr>
            <a:spLocks noGrp="1"/>
          </p:cNvSpPr>
          <p:nvPr>
            <p:ph type="body" sz="quarter" idx="10"/>
          </p:nvPr>
        </p:nvSpPr>
        <p:spPr/>
        <p:txBody>
          <a:bodyPr/>
          <a:lstStyle/>
          <a:p>
            <a:r>
              <a:rPr lang="en-US" dirty="0"/>
              <a:t>Expansion</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420470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 About Scaling?</a:t>
            </a:r>
          </a:p>
        </p:txBody>
      </p:sp>
      <p:sp>
        <p:nvSpPr>
          <p:cNvPr id="3" name="Content Placeholder 2"/>
          <p:cNvSpPr>
            <a:spLocks noGrp="1"/>
          </p:cNvSpPr>
          <p:nvPr>
            <p:ph idx="1"/>
          </p:nvPr>
        </p:nvSpPr>
        <p:spPr>
          <a:xfrm>
            <a:off x="228600" y="1493837"/>
            <a:ext cx="8686800" cy="4678363"/>
          </a:xfrm>
        </p:spPr>
        <p:txBody>
          <a:bodyPr/>
          <a:lstStyle/>
          <a:p>
            <a:pPr marL="228600" indent="0">
              <a:buNone/>
            </a:pPr>
            <a:r>
              <a:rPr lang="en-US" sz="3200" dirty="0"/>
              <a:t>See </a:t>
            </a:r>
            <a:r>
              <a:rPr lang="en-US" sz="3200" dirty="0" smtClean="0"/>
              <a:t>Investing in Innovation (i3) </a:t>
            </a:r>
            <a:r>
              <a:rPr lang="en-US" sz="3200" dirty="0"/>
              <a:t>white paper at: </a:t>
            </a:r>
          </a:p>
          <a:p>
            <a:pPr marL="228600" indent="0" algn="ctr">
              <a:buNone/>
            </a:pPr>
            <a:r>
              <a:rPr lang="en-US" sz="3200" u="sng" dirty="0">
                <a:hlinkClick r:id="rId3"/>
              </a:rPr>
              <a:t>https://i3community.ed.gov/insights-discoveries/2207</a:t>
            </a:r>
            <a:endParaRPr lang="en-US" sz="3200" dirty="0"/>
          </a:p>
          <a:p>
            <a:pPr marL="228600" indent="0">
              <a:buNone/>
            </a:pPr>
            <a:r>
              <a:rPr lang="en-US" sz="3200" dirty="0"/>
              <a:t>Topics Covered:</a:t>
            </a:r>
          </a:p>
          <a:p>
            <a:pPr marL="571500" indent="-342900">
              <a:buFont typeface="Arial" panose="020B0604020202020204" pitchFamily="34" charset="0"/>
              <a:buChar char="•"/>
            </a:pPr>
            <a:r>
              <a:rPr lang="en-US" sz="3200" dirty="0"/>
              <a:t>Using multiple methods to establish buy-in;</a:t>
            </a:r>
          </a:p>
          <a:p>
            <a:pPr marL="571500" indent="-342900">
              <a:buFont typeface="Arial" panose="020B0604020202020204" pitchFamily="34" charset="0"/>
              <a:buChar char="•"/>
            </a:pPr>
            <a:r>
              <a:rPr lang="en-US" sz="3200" dirty="0"/>
              <a:t>Building a regional and national infrastructure;</a:t>
            </a:r>
          </a:p>
          <a:p>
            <a:pPr marL="571500" indent="-342900">
              <a:buFont typeface="Arial" panose="020B0604020202020204" pitchFamily="34" charset="0"/>
              <a:buChar char="•"/>
            </a:pPr>
            <a:r>
              <a:rPr lang="en-US" sz="3200" dirty="0"/>
              <a:t>Adapting practices based on evidence; and</a:t>
            </a:r>
          </a:p>
          <a:p>
            <a:pPr marL="571500" indent="-342900">
              <a:buFont typeface="Arial" panose="020B0604020202020204" pitchFamily="34" charset="0"/>
              <a:buChar char="•"/>
            </a:pPr>
            <a:r>
              <a:rPr lang="en-US" sz="3200" dirty="0"/>
              <a:t>Planning for sustainability from day one.</a:t>
            </a:r>
          </a:p>
          <a:p>
            <a:pPr marL="228600" indent="0">
              <a:buNone/>
            </a:pPr>
            <a:endParaRPr lang="en-US" sz="22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2071200965"/>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4F63C0-00CE-49FA-82D5-EF15B95FE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1F77CF-A6E3-4D86-845B-C11CF0F01444}">
  <ds:schemaRefs>
    <ds:schemaRef ds:uri="http://purl.org/dc/elements/1.1/"/>
    <ds:schemaRef ds:uri="ffcb171c-5eb6-4b7e-bff7-850b4441ed9e"/>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6ed4f710-a888-49b6-a3ba-a65a9384835f"/>
    <ds:schemaRef ds:uri="http://schemas.microsoft.com/office/2006/metadata/properties"/>
  </ds:schemaRefs>
</ds:datastoreItem>
</file>

<file path=customXml/itemProps3.xml><?xml version="1.0" encoding="utf-8"?>
<ds:datastoreItem xmlns:ds="http://schemas.openxmlformats.org/officeDocument/2006/customXml" ds:itemID="{ECD235A9-8D17-479B-A3CB-6AEE655392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7263</TotalTime>
  <Words>2905</Words>
  <Application>Microsoft Office PowerPoint</Application>
  <PresentationFormat>On-screen Show (4:3)</PresentationFormat>
  <Paragraphs>302</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Dept of Ed</vt:lpstr>
      <vt:lpstr>Education Innovation and Research (EIR) Expansion selection criteria and scoring</vt:lpstr>
      <vt:lpstr>PowerPoint Presentation</vt:lpstr>
      <vt:lpstr>A. Significance (10 pts)</vt:lpstr>
      <vt:lpstr>B. Quality of Project Design (25 pts)</vt:lpstr>
      <vt:lpstr>What is a Logic Model?</vt:lpstr>
      <vt:lpstr>Sample Logic Model</vt:lpstr>
      <vt:lpstr>LOGIC MODEL Resources</vt:lpstr>
      <vt:lpstr>C. Strategy to Scale (20 pts)</vt:lpstr>
      <vt:lpstr>What Have We Learned About Scaling?</vt:lpstr>
      <vt:lpstr>D. Adequacy of Resources and Quality of The Management Plan (25 pts)</vt:lpstr>
      <vt:lpstr>Management Plan </vt:lpstr>
      <vt:lpstr>Management Plan </vt:lpstr>
      <vt:lpstr>E. Quality of Project Evaluation (20 pts)</vt:lpstr>
      <vt:lpstr>Evaluation Expectations</vt:lpstr>
      <vt:lpstr>Technical Assistance Resources on Evaluation</vt:lpstr>
      <vt:lpstr>Suggestions for Selecting an Evaluator</vt:lpstr>
      <vt:lpstr>Suggestions for Selecting an Evaluator (2)</vt:lpstr>
      <vt:lpstr>Overview of Expansion Review Process</vt:lpstr>
      <vt:lpstr>Recommendations For organizing your application </vt:lpstr>
      <vt:lpstr>Education Innovation and Research (EIR) Expansion selection criteria and scoring</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198</cp:revision>
  <cp:lastPrinted>2019-01-22T21:51:17Z</cp:lastPrinted>
  <dcterms:created xsi:type="dcterms:W3CDTF">2013-08-12T19:53:34Z</dcterms:created>
  <dcterms:modified xsi:type="dcterms:W3CDTF">2019-01-31T19:30:23Z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