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376" r:id="rId6"/>
    <p:sldId id="386" r:id="rId7"/>
    <p:sldId id="388" r:id="rId8"/>
    <p:sldId id="381" r:id="rId9"/>
    <p:sldId id="382" r:id="rId10"/>
    <p:sldId id="383" r:id="rId11"/>
    <p:sldId id="379" r:id="rId12"/>
    <p:sldId id="384" r:id="rId13"/>
    <p:sldId id="380" r:id="rId14"/>
    <p:sldId id="385" r:id="rId15"/>
    <p:sldId id="387" r:id="rId16"/>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9" clrIdx="2"/>
  <p:cmAuthor id="3" name="Irene Mylonas" initials="IM" lastIdx="5" clrIdx="3"/>
  <p:cmAuthor id="4" name="Kelly Terpak" initials="KKT" lastIdx="3"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666666"/>
    <a:srgbClr val="038A00"/>
    <a:srgbClr val="0C4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43" autoAdjust="0"/>
  </p:normalViewPr>
  <p:slideViewPr>
    <p:cSldViewPr snapToObjects="1">
      <p:cViewPr>
        <p:scale>
          <a:sx n="60" d="100"/>
          <a:sy n="60" d="100"/>
        </p:scale>
        <p:origin x="-2448" y="-504"/>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2.ed.gov/fund/grant/apply/sam-faq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informational PowerPoint is intended to provide you with some guidance on applying in Grants.gov.   Please note that we have included an entire PowerPoint, with screenshots and step-by-step instructions on using Grants.gov and Workspace on the EIR website.  This additional PowerPoint was created by Grants.gov itself.  As always, with specific questions on how to use Grants.gov, you are advised to contact the Grants.gov help desk.</a:t>
            </a:r>
          </a:p>
          <a:p>
            <a:endParaRPr lang="en-US" baseline="0" dirty="0" smtClean="0"/>
          </a:p>
          <a:p>
            <a:r>
              <a:rPr lang="en-US" dirty="0" smtClean="0"/>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smtClean="0"/>
              <a:t>There are a number of resources available to you as you review the information on the EIR program and prepare and submit your application.</a:t>
            </a:r>
          </a:p>
          <a:p>
            <a:pPr defTabSz="465887">
              <a:defRPr/>
            </a:pPr>
            <a:endParaRPr lang="en-US" dirty="0" smtClean="0"/>
          </a:p>
          <a:p>
            <a:pPr defTabSz="465887">
              <a:defRPr/>
            </a:pPr>
            <a:r>
              <a:rPr lang="en-US" dirty="0" smtClean="0"/>
              <a:t>Your first resource is the EIR website, where we have links and documents to help you better understand the program, requirements, and submission procedures.</a:t>
            </a:r>
          </a:p>
          <a:p>
            <a:pPr defTabSz="465887">
              <a:defRPr/>
            </a:pPr>
            <a:endParaRPr lang="en-US" dirty="0" smtClean="0"/>
          </a:p>
          <a:p>
            <a:pPr defTabSz="465887">
              <a:defRPr/>
            </a:pPr>
            <a:r>
              <a:rPr lang="en-US" dirty="0" smtClean="0"/>
              <a:t>You may contact the EIR team via email or phone.</a:t>
            </a:r>
          </a:p>
          <a:p>
            <a:pPr defTabSz="465887">
              <a:defRPr/>
            </a:pPr>
            <a:endParaRPr lang="en-US" dirty="0" smtClean="0"/>
          </a:p>
          <a:p>
            <a:pPr defTabSz="465887">
              <a:defRPr/>
            </a:pPr>
            <a:r>
              <a:rPr lang="en-US" dirty="0" smtClean="0"/>
              <a:t>And for submission issues with Grants.gov, you should reach out to Grants.gov at the number provided.</a:t>
            </a:r>
          </a:p>
          <a:p>
            <a:pPr defTabSz="465887">
              <a:defRPr/>
            </a:pP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number of resources regarding Grants.gov</a:t>
            </a:r>
            <a:r>
              <a:rPr lang="en-US" baseline="0" dirty="0" smtClean="0"/>
              <a:t> on the Grants.gov website.  We have included a couple of them here for reference.  You should familiarize yourself with the Grants.gov system well prior to the submission deadline. </a:t>
            </a:r>
          </a:p>
          <a:p>
            <a:endParaRPr lang="en-US" baseline="0" dirty="0" smtClean="0"/>
          </a:p>
          <a:p>
            <a:r>
              <a:rPr lang="en-US" baseline="0" dirty="0" smtClean="0"/>
              <a:t>There are a number of other informational recordings on the EIR website regarding other aspects of this year’s competition that we encourage you </a:t>
            </a:r>
            <a:r>
              <a:rPr lang="en-US" baseline="0" smtClean="0"/>
              <a:t>to review.</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3892667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a:t>
            </a:r>
            <a:r>
              <a:rPr lang="en-US" baseline="0" dirty="0" smtClean="0"/>
              <a:t> this informational PowerPoint.  We hope that you have found it helpful.</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smtClean="0"/>
              <a:t>Read slide.</a:t>
            </a:r>
          </a:p>
          <a:p>
            <a:pPr defTabSz="465887">
              <a:defRPr/>
            </a:pPr>
            <a:endParaRPr lang="en-US" dirty="0" smtClean="0"/>
          </a:p>
          <a:p>
            <a:pPr defTabSz="465887">
              <a:defRPr/>
            </a:pPr>
            <a:r>
              <a:rPr lang="en-US" dirty="0" smtClean="0"/>
              <a:t>In the event that your organization is unable to submit</a:t>
            </a:r>
            <a:r>
              <a:rPr lang="en-US" baseline="0" dirty="0" smtClean="0"/>
              <a:t> an </a:t>
            </a:r>
            <a:r>
              <a:rPr lang="en-US" dirty="0" smtClean="0"/>
              <a:t>electronic application</a:t>
            </a:r>
            <a:r>
              <a:rPr lang="en-US" baseline="0" dirty="0" smtClean="0"/>
              <a:t> </a:t>
            </a:r>
            <a:r>
              <a:rPr lang="en-US" dirty="0" smtClean="0"/>
              <a:t>(e.g., you do not have access to the internet), paper submissions can be accepted. You must provide a written statement that you intend to submit a paper application</a:t>
            </a:r>
            <a:r>
              <a:rPr lang="en-US" baseline="0" dirty="0" smtClean="0"/>
              <a:t> </a:t>
            </a:r>
            <a:r>
              <a:rPr lang="en-US" dirty="0" smtClean="0"/>
              <a:t>no later than two weeks before the application deadline date (14 calendar days or, if the fourteenth calendar day before the application deadline date falls on a Federal holiday, the next business day following the Federal holiday). For</a:t>
            </a:r>
            <a:r>
              <a:rPr lang="en-US" baseline="0" dirty="0" smtClean="0"/>
              <a:t> more information regarding application submission, p</a:t>
            </a:r>
            <a:r>
              <a:rPr lang="en-US" dirty="0" smtClean="0"/>
              <a:t>lease refer</a:t>
            </a:r>
            <a:r>
              <a:rPr lang="en-US" baseline="0" dirty="0" smtClean="0"/>
              <a:t> to the “</a:t>
            </a:r>
            <a:r>
              <a:rPr lang="en-US" dirty="0" smtClean="0"/>
              <a:t>Common Instructions for Applicants to Department of Education Discretionary Grant Programs” </a:t>
            </a:r>
            <a:r>
              <a:rPr lang="en-US" baseline="0" dirty="0" smtClean="0"/>
              <a:t>document accessible at: https://www.gpo.gov/fdsys/pkg/FR-2018-02-12/pdf/2018-02558.pdf.</a:t>
            </a:r>
          </a:p>
          <a:p>
            <a:pPr defTabSz="465887">
              <a:defRPr/>
            </a:pPr>
            <a:endParaRPr lang="en-US" baseline="0" dirty="0" smtClean="0"/>
          </a:p>
          <a:p>
            <a:pPr marL="0" marR="0" indent="0" algn="l" defTabSz="465887" rtl="0" eaLnBrk="1" fontAlgn="base" latinLnBrk="0" hangingPunct="1">
              <a:lnSpc>
                <a:spcPct val="100000"/>
              </a:lnSpc>
              <a:spcBef>
                <a:spcPct val="30000"/>
              </a:spcBef>
              <a:spcAft>
                <a:spcPct val="0"/>
              </a:spcAft>
              <a:buClrTx/>
              <a:buSzTx/>
              <a:buFontTx/>
              <a:buNone/>
              <a:tabLst/>
              <a:defRPr/>
            </a:pPr>
            <a:r>
              <a:rPr lang="en-US" dirty="0" smtClean="0"/>
              <a:t>It is important to note that successful submission in Grants.gov requires an active System for Award Management (SAM) account, the submitter must be registered as an Authorized Organizational Representative (AOR) in Grants.gov, and must successfully submit the application in Grants.gov by 4:30:00PM Eastern Time on the deadline date. </a:t>
            </a:r>
          </a:p>
          <a:p>
            <a:pPr defTabSz="465887">
              <a:defRPr/>
            </a:pP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After creating an account, all applicants are advised to confirm that they have an active record with SAM. If an applicant has an expired record, the applicant will need to activate its record in order to submit an application for the EIR competition.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can obtain a Date Universal Numbering System (DUNS) number from Dun and Bradstreet.  A DUNS number can be created within one to two business days.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are a corporate entity, agency, institution, or organization, you can obtain a Taxpayer Identification Number (TIN) from the Internal Revenue Service. If you are an individual, you can obtain a TIN from the Internal Revenue Service or the Social Security Administration. If you need a new TIN, please allow 2-5 weeks for your TIN to become active.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SAM registration process can take approximately seven business days, but may take upwards of several weeks, depending on the completeness and accuracy of the data entered into the SAM database by an entity. Thus, if you think you might want to apply for Federal financial assistance under a program administered by the Department, please allow sufficient time to obtain and register your DUNS number and TIN. The Department strongly recommends that you register early.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Note: Once your SAM registration is active, you will need to allow 24 to 48 hours for the information to be available in Grants.gov and before you can submit an application through Grants.gov.</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are currently registered with SAM, you may not need to make any changes. You should, however, log into SAM to make sure that you can do so and that your SAM registration will not expire before the established application deadline. In addition, please make certain that the TIN associated with your DUNS number is correct.  Also note that you will need to update your registration annually. This registration may take three or more business days. Additionally, an application with an expired SAM registration will be rejected.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Additional information about SAM is available at www.SAM.gov. To further assist you with obtaining and registering your DUNS number and TIN in SAM or updating your existing SAM account, we have prepared a SAM.gov Tip Sheet, which you can find at:  </a:t>
            </a:r>
            <a:r>
              <a:rPr lang="en-US" sz="1200" kern="1200" dirty="0" smtClean="0">
                <a:solidFill>
                  <a:schemeClr val="tx1"/>
                </a:solidFill>
                <a:effectLst/>
                <a:latin typeface="+mn-lt"/>
                <a:ea typeface="+mn-ea"/>
                <a:cs typeface="+mn-cs"/>
                <a:hlinkClick r:id="rId3"/>
              </a:rPr>
              <a:t>http://www2.ed.gov/fund/grant/apply/sam-faqs.html</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3307373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20396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altLang="en-US" dirty="0" smtClean="0"/>
              <a:t>This slide contains steps to find the EIR funding opportunities on Grants.gov.  Once your find the EIR funding opportunity you want,</a:t>
            </a:r>
            <a:r>
              <a:rPr lang="en-US" altLang="en-US" baseline="0" dirty="0" smtClean="0"/>
              <a:t> </a:t>
            </a:r>
            <a:r>
              <a:rPr lang="en-US" altLang="en-US" dirty="0" smtClean="0"/>
              <a:t>you will also see the step by step instructions on how to submit your applications.</a:t>
            </a:r>
            <a:r>
              <a:rPr lang="en-US" altLang="en-US" baseline="0" dirty="0" smtClean="0"/>
              <a:t>  </a:t>
            </a:r>
            <a:r>
              <a:rPr lang="en-US" altLang="en-US" dirty="0" smtClean="0"/>
              <a:t>Take  few minutes to read the steps provided here. </a:t>
            </a:r>
          </a:p>
          <a:p>
            <a:pPr defTabSz="465887">
              <a:defRPr/>
            </a:pPr>
            <a:endParaRPr lang="en-US" dirty="0" smtClean="0"/>
          </a:p>
          <a:p>
            <a:pPr defTabSz="465887">
              <a:defRPr/>
            </a:pPr>
            <a:r>
              <a:rPr lang="en-US" dirty="0" smtClean="0"/>
              <a:t>Each application will be reviewed under the competition it was submitted under in the Grants.gov system, and only applications that are successfully submitted by the established deadline will be peer reviewed. Applicants should be careful that they download the intended EIR application package and that they submit their applications under the intended EIR competition.  </a:t>
            </a:r>
            <a:r>
              <a:rPr lang="en-US" b="1" dirty="0" smtClean="0"/>
              <a:t> </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145157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Workspace is the online space</a:t>
            </a:r>
            <a:r>
              <a:rPr lang="en-US" baseline="0" dirty="0" smtClean="0"/>
              <a:t> on Grants.gov where you work on your grant application.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Workspace allows a team of registered Grants.gov applicants to use a shared online space for completing individual forms and submitting the final application. These forms can be filled out simultaneously by different users.</a:t>
            </a:r>
            <a:r>
              <a:rPr lang="en-US" baseline="0" dirty="0" smtClean="0"/>
              <a:t> Check out the resources listed on this slide for </a:t>
            </a:r>
            <a:r>
              <a:rPr lang="en-US" dirty="0" smtClean="0"/>
              <a:t>more information and training, etc. on using Workspace. </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124328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r>
              <a:rPr lang="en-US" baseline="0" dirty="0" smtClean="0"/>
              <a:t>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4084321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5887">
              <a:defRPr/>
            </a:pPr>
            <a:r>
              <a:rPr lang="en-US" dirty="0" smtClean="0"/>
              <a:t>Read slide.</a:t>
            </a:r>
          </a:p>
          <a:p>
            <a:pPr defTabSz="465887">
              <a:defRPr/>
            </a:pPr>
            <a:endParaRPr lang="en-US" dirty="0" smtClean="0"/>
          </a:p>
          <a:p>
            <a:pPr defTabSz="465887">
              <a:defRPr/>
            </a:pPr>
            <a:r>
              <a:rPr lang="en-US" dirty="0" smtClean="0"/>
              <a:t>Applications must be finished uploading, and be validated by the Grants.gov system, by 4:30:00pm, Eastern Time on the deadline date. Validation indicates if the submission was successful and may take up to two days. If the submitted application is deemed invalid due to an error, applicants may correct the error and resubmit only if the 4:30:00pm Eastern Time deadline has not passed. Applicants are encouraged to review the submission to be sure that the files transmitted correctly. Grants.gov may not catch all errors. Late submissions or modifications to the submitted application will not be accepted after the deadline.</a:t>
            </a:r>
          </a:p>
          <a:p>
            <a:pPr defTabSz="465887">
              <a:defRPr/>
            </a:pPr>
            <a:endParaRPr lang="en-US" dirty="0" smtClean="0"/>
          </a:p>
          <a:p>
            <a:pPr defTabSz="465887">
              <a:defRPr/>
            </a:pPr>
            <a:r>
              <a:rPr lang="en-US" dirty="0" smtClean="0"/>
              <a:t>NOTE: Applicants will receive multiple emails to confirm submission in Grants.gov, validation, and transmission to the Department of Education. Once the application is transmitted to the Department, applicants will receive a final email with a unique identifier called a PR Award Number. Use this number when making inquiries about the submitted application. Please review the email carefully to ensure that you submitted the application under the intended competition.</a:t>
            </a:r>
          </a:p>
          <a:p>
            <a:pPr defTabSz="465887">
              <a:defRPr/>
            </a:pPr>
            <a:endParaRPr lang="en-US" dirty="0" smtClean="0"/>
          </a:p>
          <a:p>
            <a:pPr defTabSz="465887">
              <a:defRPr/>
            </a:pP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705686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novation.ed.gov/what-we-do/innovation/education-innovation-and-research-eir/"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mailto:eir@ed.gov"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blog.grants.gov/" TargetMode="External"/><Relationship Id="rId3" Type="http://schemas.openxmlformats.org/officeDocument/2006/relationships/hyperlink" Target="mailto:support@grants.gov" TargetMode="External"/><Relationship Id="rId7" Type="http://schemas.openxmlformats.org/officeDocument/2006/relationships/hyperlink" Target="http://www.grants.gov/web/grants/applicants/applicant-faqs.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grants.gov/help/html/help/GetStarted/Get_Started.htm" TargetMode="External"/><Relationship Id="rId5" Type="http://schemas.openxmlformats.org/officeDocument/2006/relationships/hyperlink" Target="https://www.grants.gov/web/grants/applicants/workspace-overview.html" TargetMode="External"/><Relationship Id="rId4" Type="http://schemas.openxmlformats.org/officeDocument/2006/relationships/hyperlink" Target="https://grants-portal.psc.gov/"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grants.gov/"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am.g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sd.gov/fsd-gov/answer.do?sysparm_kbid=d2e67885db0d5f00b3257d321f96194b&amp;sysparm_search=kb001318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gsa.gov/about-us/organization/federal-acquisition-service/office-of-systems-management/integrated-award-environment-iae/sam-update-updated-july-11-2018" TargetMode="External"/><Relationship Id="rId4" Type="http://schemas.openxmlformats.org/officeDocument/2006/relationships/hyperlink" Target="https://www.gsa.gov/about-us/organization/federal-acquisition-service/office-of-systems-management/integrated-award-environment-iae/sam-updat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grants.gov/web/grants/applicants/workspace-overview.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blog.grants.gov/tag/grants-gov-workspace/" TargetMode="External"/><Relationship Id="rId5" Type="http://schemas.openxmlformats.org/officeDocument/2006/relationships/hyperlink" Target="https://www.grants.gov/help/html/help/ManageWorkspaces/Manage_Workspace.htm" TargetMode="External"/><Relationship Id="rId4" Type="http://schemas.openxmlformats.org/officeDocument/2006/relationships/hyperlink" Target="https://www.youtube.com/playlist?list=PLNSNGxQE7NWlibdjPYGOsZaG-ol0pBsx3"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support@grants.go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Applying in Grants.gov</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EIR Competition Resources</a:t>
            </a:r>
            <a:endParaRPr lang="en-US" dirty="0"/>
          </a:p>
        </p:txBody>
      </p:sp>
      <p:sp>
        <p:nvSpPr>
          <p:cNvPr id="3" name="Content Placeholder 2"/>
          <p:cNvSpPr>
            <a:spLocks noGrp="1"/>
          </p:cNvSpPr>
          <p:nvPr>
            <p:ph idx="1"/>
          </p:nvPr>
        </p:nvSpPr>
        <p:spPr>
          <a:xfrm>
            <a:off x="457200" y="884237"/>
            <a:ext cx="8458200" cy="5364163"/>
          </a:xfrm>
        </p:spPr>
        <p:txBody>
          <a:bodyPr/>
          <a:lstStyle/>
          <a:p>
            <a:pPr marL="685800" indent="-457200">
              <a:buFont typeface="Arial" panose="020B0604020202020204" pitchFamily="34" charset="0"/>
              <a:buChar char="•"/>
            </a:pPr>
            <a:r>
              <a:rPr lang="en-US" sz="2600" dirty="0" smtClean="0"/>
              <a:t>Education Innovation and Research (EIR) website:</a:t>
            </a:r>
          </a:p>
          <a:p>
            <a:pPr marL="228600" indent="0">
              <a:buNone/>
            </a:pPr>
            <a:r>
              <a:rPr lang="en-US" sz="2600" dirty="0">
                <a:hlinkClick r:id="rId3"/>
              </a:rPr>
              <a:t>https://innovation.ed.gov/what-we-do/innovation/education-innovation-and-research-eir</a:t>
            </a:r>
            <a:r>
              <a:rPr lang="en-US" sz="2600" dirty="0" smtClean="0">
                <a:hlinkClick r:id="rId3"/>
              </a:rPr>
              <a:t>/</a:t>
            </a:r>
            <a:endParaRPr lang="en-US" sz="2600" dirty="0"/>
          </a:p>
          <a:p>
            <a:pPr marL="1261872" lvl="1" indent="-457200">
              <a:buFont typeface="Wingdings" panose="05000000000000000000" pitchFamily="2" charset="2"/>
              <a:buChar char="§"/>
            </a:pPr>
            <a:r>
              <a:rPr lang="en-US" sz="2600" dirty="0" smtClean="0"/>
              <a:t>Notices Inviting Applications</a:t>
            </a:r>
          </a:p>
          <a:p>
            <a:pPr marL="1261872" lvl="1" indent="-457200">
              <a:buFont typeface="Wingdings" panose="05000000000000000000" pitchFamily="2" charset="2"/>
              <a:buChar char="§"/>
            </a:pPr>
            <a:r>
              <a:rPr lang="en-US" sz="2600" dirty="0" smtClean="0"/>
              <a:t>Application Packages</a:t>
            </a:r>
          </a:p>
          <a:p>
            <a:pPr marL="1261872" lvl="1" indent="-457200">
              <a:buFont typeface="Wingdings" panose="05000000000000000000" pitchFamily="2" charset="2"/>
              <a:buChar char="§"/>
            </a:pPr>
            <a:r>
              <a:rPr lang="en-US" sz="2600" dirty="0" smtClean="0"/>
              <a:t>Informational PowerPoints</a:t>
            </a:r>
          </a:p>
          <a:p>
            <a:pPr marL="1261872" lvl="1" indent="-457200">
              <a:buFont typeface="Wingdings" panose="05000000000000000000" pitchFamily="2" charset="2"/>
              <a:buChar char="§"/>
            </a:pPr>
            <a:r>
              <a:rPr lang="en-US" sz="2600" dirty="0" smtClean="0"/>
              <a:t>Grants.gov Applicant General Overview and PowerPoint</a:t>
            </a:r>
          </a:p>
          <a:p>
            <a:pPr marL="685800" indent="-457200">
              <a:buFont typeface="Arial" panose="020B0604020202020204" pitchFamily="34" charset="0"/>
              <a:buChar char="•"/>
            </a:pPr>
            <a:r>
              <a:rPr lang="en-US" sz="2600" dirty="0" smtClean="0"/>
              <a:t>EIR email:  </a:t>
            </a:r>
            <a:r>
              <a:rPr lang="en-US" sz="2600" dirty="0" smtClean="0">
                <a:hlinkClick r:id="rId4"/>
              </a:rPr>
              <a:t>eir@ed.gov</a:t>
            </a:r>
            <a:r>
              <a:rPr lang="en-US" sz="2600" dirty="0" smtClean="0"/>
              <a:t> </a:t>
            </a:r>
          </a:p>
          <a:p>
            <a:pPr marL="685800" indent="-457200">
              <a:buFont typeface="Arial" panose="020B0604020202020204" pitchFamily="34" charset="0"/>
              <a:buChar char="•"/>
            </a:pPr>
            <a:r>
              <a:rPr lang="en-US" sz="2600" dirty="0" smtClean="0"/>
              <a:t>EIR phone:  </a:t>
            </a:r>
            <a:r>
              <a:rPr lang="en-US" sz="2600" dirty="0"/>
              <a:t>(202) </a:t>
            </a:r>
            <a:r>
              <a:rPr lang="en-US" sz="2600" dirty="0" smtClean="0"/>
              <a:t>453-7122</a:t>
            </a:r>
          </a:p>
          <a:p>
            <a:pPr marL="685800" indent="-457200">
              <a:buFont typeface="Arial" panose="020B0604020202020204" pitchFamily="34" charset="0"/>
              <a:buChar char="•"/>
            </a:pPr>
            <a:r>
              <a:rPr lang="en-US" sz="2600" dirty="0" smtClean="0"/>
              <a:t>Grants.gov phone</a:t>
            </a:r>
            <a:r>
              <a:rPr lang="en-US" sz="2600" dirty="0"/>
              <a:t>: </a:t>
            </a:r>
            <a:r>
              <a:rPr lang="en-US" sz="2600" dirty="0" smtClean="0"/>
              <a:t>1-800-518-4726</a:t>
            </a:r>
            <a:endParaRPr lang="en-US" sz="26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spTree>
    <p:extLst>
      <p:ext uri="{BB962C8B-B14F-4D97-AF65-F5344CB8AC3E}">
        <p14:creationId xmlns:p14="http://schemas.microsoft.com/office/powerpoint/2010/main" val="3983202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Grants.gov Applicant support &amp; Resources</a:t>
            </a:r>
            <a:endParaRPr lang="en-US" dirty="0"/>
          </a:p>
        </p:txBody>
      </p:sp>
      <p:sp>
        <p:nvSpPr>
          <p:cNvPr id="3" name="Content Placeholder 2"/>
          <p:cNvSpPr>
            <a:spLocks noGrp="1"/>
          </p:cNvSpPr>
          <p:nvPr>
            <p:ph idx="1"/>
          </p:nvPr>
        </p:nvSpPr>
        <p:spPr>
          <a:xfrm>
            <a:off x="304800" y="1493837"/>
            <a:ext cx="8610600" cy="4449763"/>
          </a:xfrm>
        </p:spPr>
        <p:txBody>
          <a:bodyPr/>
          <a:lstStyle/>
          <a:p>
            <a:pPr marL="342900" lvl="1" indent="-342900" defTabSz="914400">
              <a:lnSpc>
                <a:spcPct val="125000"/>
              </a:lnSpc>
              <a:spcBef>
                <a:spcPts val="0"/>
              </a:spcBef>
              <a:spcAft>
                <a:spcPts val="600"/>
              </a:spcAft>
              <a:buClrTx/>
              <a:buNone/>
              <a:defRPr/>
            </a:pPr>
            <a:r>
              <a:rPr lang="en-US" sz="1700" dirty="0"/>
              <a:t>Support Center </a:t>
            </a:r>
          </a:p>
          <a:p>
            <a:pPr marL="274320" lvl="1" indent="-182880" defTabSz="914400">
              <a:lnSpc>
                <a:spcPct val="125000"/>
              </a:lnSpc>
              <a:spcBef>
                <a:spcPts val="0"/>
              </a:spcBef>
              <a:spcAft>
                <a:spcPts val="600"/>
              </a:spcAft>
              <a:buClrTx/>
              <a:buFontTx/>
              <a:buChar char="•"/>
              <a:defRPr/>
            </a:pPr>
            <a:r>
              <a:rPr lang="en-US" sz="1700" dirty="0"/>
              <a:t>Support available 24/7; closed on Federal holidays</a:t>
            </a:r>
          </a:p>
          <a:p>
            <a:pPr marL="274320" lvl="1" indent="-182880" defTabSz="914400">
              <a:lnSpc>
                <a:spcPct val="125000"/>
              </a:lnSpc>
              <a:spcBef>
                <a:spcPts val="0"/>
              </a:spcBef>
              <a:spcAft>
                <a:spcPts val="600"/>
              </a:spcAft>
              <a:buClrTx/>
              <a:buFontTx/>
              <a:buChar char="•"/>
              <a:defRPr/>
            </a:pPr>
            <a:r>
              <a:rPr lang="en-US" sz="1700" dirty="0"/>
              <a:t>Email: </a:t>
            </a:r>
            <a:r>
              <a:rPr lang="en-US" sz="1700" dirty="0">
                <a:hlinkClick r:id="rId3"/>
              </a:rPr>
              <a:t>support@grants.gov</a:t>
            </a:r>
            <a:endParaRPr lang="en-US" sz="1700" dirty="0"/>
          </a:p>
          <a:p>
            <a:pPr marL="274320" lvl="1" indent="-182880" defTabSz="914400">
              <a:lnSpc>
                <a:spcPct val="125000"/>
              </a:lnSpc>
              <a:spcBef>
                <a:spcPts val="0"/>
              </a:spcBef>
              <a:spcAft>
                <a:spcPts val="600"/>
              </a:spcAft>
              <a:buClrTx/>
              <a:buFontTx/>
              <a:buChar char="•"/>
              <a:defRPr/>
            </a:pPr>
            <a:r>
              <a:rPr lang="en-US" sz="1700" dirty="0"/>
              <a:t>Toll-Free Phone Number: 1-800-518-4726</a:t>
            </a:r>
          </a:p>
          <a:p>
            <a:pPr marL="274320" lvl="1" indent="-182880" defTabSz="914400">
              <a:lnSpc>
                <a:spcPct val="125000"/>
              </a:lnSpc>
              <a:spcBef>
                <a:spcPts val="0"/>
              </a:spcBef>
              <a:spcAft>
                <a:spcPts val="600"/>
              </a:spcAft>
              <a:buClrTx/>
              <a:buFontTx/>
              <a:buChar char="•"/>
              <a:defRPr/>
            </a:pPr>
            <a:r>
              <a:rPr lang="en-US" sz="1700" dirty="0"/>
              <a:t>International Callers: 1-606-545-5035   </a:t>
            </a:r>
          </a:p>
          <a:p>
            <a:pPr marL="274320" lvl="1" indent="-182880" eaLnBrk="1" hangingPunct="1">
              <a:lnSpc>
                <a:spcPct val="125000"/>
              </a:lnSpc>
              <a:spcBef>
                <a:spcPts val="0"/>
              </a:spcBef>
              <a:spcAft>
                <a:spcPts val="600"/>
              </a:spcAft>
              <a:buFontTx/>
              <a:buChar char="•"/>
              <a:defRPr/>
            </a:pPr>
            <a:r>
              <a:rPr lang="en-US" sz="1700" dirty="0"/>
              <a:t>Grants.gov Self-Service Web Portal: </a:t>
            </a:r>
            <a:r>
              <a:rPr lang="en-US" sz="1700" dirty="0">
                <a:hlinkClick r:id="rId4"/>
              </a:rPr>
              <a:t>https://grants-portal.psc.gov</a:t>
            </a:r>
            <a:endParaRPr lang="en-US" sz="1700" dirty="0"/>
          </a:p>
          <a:p>
            <a:pPr marL="342900" lvl="0" indent="-342900" defTabSz="914400">
              <a:lnSpc>
                <a:spcPct val="125000"/>
              </a:lnSpc>
              <a:spcBef>
                <a:spcPts val="1200"/>
              </a:spcBef>
              <a:spcAft>
                <a:spcPts val="600"/>
              </a:spcAft>
              <a:buClrTx/>
              <a:buNone/>
              <a:defRPr/>
            </a:pPr>
            <a:r>
              <a:rPr lang="en-US" sz="1700" dirty="0"/>
              <a:t>Additional Resources </a:t>
            </a:r>
          </a:p>
          <a:p>
            <a:pPr marL="274320" lvl="0" indent="-182880" eaLnBrk="1" hangingPunct="1">
              <a:lnSpc>
                <a:spcPct val="125000"/>
              </a:lnSpc>
              <a:spcBef>
                <a:spcPts val="0"/>
              </a:spcBef>
              <a:spcAft>
                <a:spcPts val="600"/>
              </a:spcAft>
              <a:defRPr/>
            </a:pPr>
            <a:r>
              <a:rPr lang="en-US" sz="1700" dirty="0"/>
              <a:t>Workspace Overview: </a:t>
            </a:r>
            <a:r>
              <a:rPr lang="en-US" sz="1700" dirty="0">
                <a:hlinkClick r:id="rId5"/>
              </a:rPr>
              <a:t>https://www.grants.gov/web/grants/applicants/workspace-overview.html</a:t>
            </a:r>
            <a:r>
              <a:rPr lang="en-US" sz="1700" dirty="0"/>
              <a:t> </a:t>
            </a:r>
          </a:p>
          <a:p>
            <a:pPr marL="274320" lvl="0" indent="-182880" eaLnBrk="1" hangingPunct="1">
              <a:lnSpc>
                <a:spcPct val="125000"/>
              </a:lnSpc>
              <a:spcBef>
                <a:spcPts val="0"/>
              </a:spcBef>
              <a:spcAft>
                <a:spcPts val="600"/>
              </a:spcAft>
              <a:defRPr/>
            </a:pPr>
            <a:r>
              <a:rPr lang="en-US" sz="1700" dirty="0"/>
              <a:t>Online User Guide: </a:t>
            </a:r>
            <a:r>
              <a:rPr lang="en-US" sz="1700" dirty="0">
                <a:hlinkClick r:id="rId6"/>
              </a:rPr>
              <a:t>https://www.grants.gov/help/html/help/GetStarted/Get_Started.htm</a:t>
            </a:r>
            <a:r>
              <a:rPr lang="en-US" sz="1700" dirty="0"/>
              <a:t> </a:t>
            </a:r>
          </a:p>
          <a:p>
            <a:pPr marL="274320" lvl="0" indent="-182880" eaLnBrk="1" hangingPunct="1">
              <a:lnSpc>
                <a:spcPct val="125000"/>
              </a:lnSpc>
              <a:spcBef>
                <a:spcPts val="0"/>
              </a:spcBef>
              <a:spcAft>
                <a:spcPts val="600"/>
              </a:spcAft>
              <a:defRPr/>
            </a:pPr>
            <a:r>
              <a:rPr lang="en-US" sz="1700" dirty="0"/>
              <a:t>FAQs: </a:t>
            </a:r>
            <a:r>
              <a:rPr lang="en-US" sz="1700" dirty="0">
                <a:hlinkClick r:id="rId7"/>
              </a:rPr>
              <a:t>http://www.grants.gov/web/grants/applicants/applicant-faqs.html</a:t>
            </a:r>
            <a:endParaRPr lang="en-US" sz="1700" dirty="0"/>
          </a:p>
          <a:p>
            <a:pPr marL="274320" lvl="0" indent="-182880" eaLnBrk="1" hangingPunct="1">
              <a:lnSpc>
                <a:spcPct val="125000"/>
              </a:lnSpc>
              <a:spcBef>
                <a:spcPts val="0"/>
              </a:spcBef>
              <a:spcAft>
                <a:spcPts val="600"/>
              </a:spcAft>
              <a:defRPr/>
            </a:pPr>
            <a:r>
              <a:rPr lang="en-US" sz="1700" dirty="0"/>
              <a:t>Blog: </a:t>
            </a:r>
            <a:r>
              <a:rPr lang="en-US" sz="1700" dirty="0">
                <a:hlinkClick r:id="rId8"/>
              </a:rPr>
              <a:t>https://blog.grants.gov/</a:t>
            </a:r>
            <a:r>
              <a:rPr lang="en-US" sz="1700" dirty="0"/>
              <a:t> </a:t>
            </a:r>
          </a:p>
          <a:p>
            <a:pPr marL="228600" indent="0">
              <a:buNone/>
            </a:pPr>
            <a:endParaRPr lang="en-US" sz="17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1505231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Applying in Grants.gov</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extLst>
      <p:ext uri="{BB962C8B-B14F-4D97-AF65-F5344CB8AC3E}">
        <p14:creationId xmlns:p14="http://schemas.microsoft.com/office/powerpoint/2010/main" val="1731786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t>
            </a:r>
            <a:r>
              <a:rPr lang="en-US" dirty="0"/>
              <a:t>for Grants.gov</a:t>
            </a:r>
          </a:p>
        </p:txBody>
      </p:sp>
      <p:sp>
        <p:nvSpPr>
          <p:cNvPr id="3" name="Content Placeholder 2"/>
          <p:cNvSpPr>
            <a:spLocks noGrp="1"/>
          </p:cNvSpPr>
          <p:nvPr>
            <p:ph idx="1"/>
          </p:nvPr>
        </p:nvSpPr>
        <p:spPr>
          <a:xfrm>
            <a:off x="228600" y="884237"/>
            <a:ext cx="8763000" cy="5608638"/>
          </a:xfrm>
        </p:spPr>
        <p:txBody>
          <a:bodyPr/>
          <a:lstStyle/>
          <a:p>
            <a:pPr>
              <a:buFont typeface="Arial" pitchFamily="34" charset="0"/>
              <a:buChar char="•"/>
            </a:pPr>
            <a:r>
              <a:rPr lang="en-US" altLang="en-US" dirty="0"/>
              <a:t>All </a:t>
            </a:r>
            <a:r>
              <a:rPr lang="en-US" altLang="en-US" dirty="0" smtClean="0"/>
              <a:t>EIR </a:t>
            </a:r>
            <a:r>
              <a:rPr lang="en-US" altLang="en-US" dirty="0"/>
              <a:t>grant </a:t>
            </a:r>
            <a:r>
              <a:rPr lang="en-US" altLang="en-US" dirty="0" smtClean="0"/>
              <a:t>applicants are strongly encouraged to  submit applications </a:t>
            </a:r>
            <a:r>
              <a:rPr lang="en-US" altLang="en-US" dirty="0"/>
              <a:t>electronically using </a:t>
            </a:r>
            <a:r>
              <a:rPr lang="en-US" altLang="en-US" dirty="0" smtClean="0"/>
              <a:t>Grants.gov unless an organization provides a written statement stating intentions to submit a paper application at least, but no later than, two weeks before the application submission deadline (</a:t>
            </a:r>
            <a:r>
              <a:rPr lang="en-US" altLang="en-US" dirty="0" smtClean="0">
                <a:hlinkClick r:id="rId3"/>
              </a:rPr>
              <a:t>www.Grants.gov</a:t>
            </a:r>
            <a:r>
              <a:rPr lang="en-US" altLang="en-US" dirty="0" smtClean="0"/>
              <a:t>). A paper application cannot be submit unless the timely written statement is provided.</a:t>
            </a:r>
            <a:endParaRPr lang="en-US" altLang="en-US" dirty="0"/>
          </a:p>
          <a:p>
            <a:pPr>
              <a:buFont typeface="Arial" pitchFamily="34" charset="0"/>
              <a:buChar char="•"/>
            </a:pPr>
            <a:r>
              <a:rPr lang="en-US" altLang="en-US" dirty="0"/>
              <a:t>Applicants </a:t>
            </a:r>
            <a:r>
              <a:rPr lang="en-US" altLang="en-US" b="1" dirty="0"/>
              <a:t>MUST </a:t>
            </a:r>
            <a:r>
              <a:rPr lang="en-US" altLang="en-US" dirty="0"/>
              <a:t>register with Grants.gov and System Award Management (SAM) system in order to submit applications using Grants.gov</a:t>
            </a:r>
          </a:p>
          <a:p>
            <a:pPr>
              <a:buFont typeface="Arial" pitchFamily="34" charset="0"/>
              <a:buChar char="•"/>
            </a:pPr>
            <a:r>
              <a:rPr lang="en-US" altLang="en-US" dirty="0"/>
              <a:t>Registration instructions are found in the </a:t>
            </a:r>
            <a:r>
              <a:rPr lang="en-US" altLang="en-US" dirty="0" smtClean="0"/>
              <a:t>EIR </a:t>
            </a:r>
            <a:r>
              <a:rPr lang="en-US" altLang="en-US" dirty="0"/>
              <a:t>Application </a:t>
            </a:r>
            <a:r>
              <a:rPr lang="en-US" altLang="en-US" dirty="0" smtClean="0"/>
              <a:t>Packages. (</a:t>
            </a:r>
            <a:r>
              <a:rPr lang="en-US" altLang="en-US" dirty="0"/>
              <a:t>Register </a:t>
            </a:r>
            <a:r>
              <a:rPr lang="en-US" altLang="en-US" b="1" dirty="0">
                <a:solidFill>
                  <a:srgbClr val="FF0000"/>
                </a:solidFill>
              </a:rPr>
              <a:t>TODAY!</a:t>
            </a:r>
            <a:r>
              <a:rPr lang="en-US" altLang="en-US" dirty="0"/>
              <a:t>)</a:t>
            </a:r>
          </a:p>
          <a:p>
            <a:pPr>
              <a:buFont typeface="Arial" pitchFamily="34" charset="0"/>
              <a:buChar char="•"/>
            </a:pPr>
            <a:r>
              <a:rPr lang="en-US" altLang="en-US" dirty="0"/>
              <a:t>Current registrants should confirm that your Grants.gov and SAM accounts are active and up to date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spTree>
    <p:extLst>
      <p:ext uri="{BB962C8B-B14F-4D97-AF65-F5344CB8AC3E}">
        <p14:creationId xmlns:p14="http://schemas.microsoft.com/office/powerpoint/2010/main" val="4149469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System for award Management (SAM)</a:t>
            </a:r>
            <a:endParaRPr lang="en-US" sz="3200" dirty="0"/>
          </a:p>
        </p:txBody>
      </p:sp>
      <p:sp>
        <p:nvSpPr>
          <p:cNvPr id="3" name="Content Placeholder 2"/>
          <p:cNvSpPr>
            <a:spLocks noGrp="1"/>
          </p:cNvSpPr>
          <p:nvPr>
            <p:ph idx="1"/>
          </p:nvPr>
        </p:nvSpPr>
        <p:spPr/>
        <p:txBody>
          <a:bodyPr/>
          <a:lstStyle/>
          <a:p>
            <a:pPr marL="274320" indent="0">
              <a:buNone/>
            </a:pPr>
            <a:r>
              <a:rPr lang="en-US" dirty="0"/>
              <a:t>To register with SAM, applicants will need to complete the steps outlined below. Applicants should allot appropriate time to complete the registration process</a:t>
            </a:r>
            <a:r>
              <a:rPr lang="en-US" dirty="0" smtClean="0"/>
              <a:t>:</a:t>
            </a:r>
            <a:endParaRPr lang="en-US" dirty="0"/>
          </a:p>
          <a:p>
            <a:r>
              <a:rPr lang="en-US" dirty="0" smtClean="0"/>
              <a:t>Go </a:t>
            </a:r>
            <a:r>
              <a:rPr lang="en-US" dirty="0"/>
              <a:t>to </a:t>
            </a:r>
            <a:r>
              <a:rPr lang="en-US" u="sng" dirty="0">
                <a:hlinkClick r:id="rId3"/>
              </a:rPr>
              <a:t>https://sam.gov</a:t>
            </a:r>
            <a:endParaRPr lang="en-US" dirty="0"/>
          </a:p>
          <a:p>
            <a:r>
              <a:rPr lang="en-US" dirty="0" smtClean="0"/>
              <a:t>Click </a:t>
            </a:r>
            <a:r>
              <a:rPr lang="en-US" dirty="0"/>
              <a:t>on Create an Account </a:t>
            </a:r>
          </a:p>
          <a:p>
            <a:r>
              <a:rPr lang="en-US" dirty="0" smtClean="0"/>
              <a:t>Choose </a:t>
            </a:r>
            <a:r>
              <a:rPr lang="en-US" dirty="0"/>
              <a:t>Individual account </a:t>
            </a:r>
          </a:p>
          <a:p>
            <a:r>
              <a:rPr lang="en-US" dirty="0" smtClean="0"/>
              <a:t>Provide </a:t>
            </a:r>
            <a:r>
              <a:rPr lang="en-US" dirty="0"/>
              <a:t>the requested information and submit </a:t>
            </a:r>
          </a:p>
          <a:p>
            <a:r>
              <a:rPr lang="en-US" dirty="0" smtClean="0"/>
              <a:t>Receive </a:t>
            </a:r>
            <a:r>
              <a:rPr lang="en-US" dirty="0"/>
              <a:t>the email from “notifications” and click through the sam.gov link to validate your account </a:t>
            </a:r>
          </a:p>
          <a:p>
            <a:r>
              <a:rPr lang="en-US" dirty="0" smtClean="0"/>
              <a:t>Log </a:t>
            </a:r>
            <a:r>
              <a:rPr lang="en-US" dirty="0"/>
              <a:t>in at </a:t>
            </a:r>
            <a:r>
              <a:rPr lang="en-US" u="sng" dirty="0">
                <a:hlinkClick r:id="rId3"/>
              </a:rPr>
              <a:t>https://sam.gov</a:t>
            </a:r>
            <a:r>
              <a:rPr lang="en-US" dirty="0"/>
              <a:t> with the username and password you </a:t>
            </a:r>
            <a:r>
              <a:rPr lang="en-US" dirty="0" smtClean="0"/>
              <a:t>created</a:t>
            </a:r>
          </a:p>
          <a:p>
            <a:pPr marL="274320" indent="0">
              <a:buNone/>
            </a:pPr>
            <a:endParaRPr lang="en-US" dirty="0" smtClean="0"/>
          </a:p>
          <a:p>
            <a:pPr marL="274320" indent="0">
              <a:buNone/>
            </a:pPr>
            <a:endParaRPr lang="en-US" dirty="0"/>
          </a:p>
        </p:txBody>
      </p:sp>
      <p:sp>
        <p:nvSpPr>
          <p:cNvPr id="4" name="Text Placeholder 3"/>
          <p:cNvSpPr>
            <a:spLocks noGrp="1"/>
          </p:cNvSpPr>
          <p:nvPr>
            <p:ph type="body" sz="quarter" idx="10"/>
          </p:nvPr>
        </p:nvSpPr>
        <p:spPr/>
        <p:txBody>
          <a:bodyPr/>
          <a:lstStyle/>
          <a:p>
            <a:r>
              <a:rPr lang="en-US" dirty="0" smtClean="0"/>
              <a:t>How does an entity register, or update its registration with Sam</a:t>
            </a: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3</a:t>
            </a:fld>
            <a:endParaRPr lang="en-US" dirty="0"/>
          </a:p>
        </p:txBody>
      </p:sp>
    </p:spTree>
    <p:extLst>
      <p:ext uri="{BB962C8B-B14F-4D97-AF65-F5344CB8AC3E}">
        <p14:creationId xmlns:p14="http://schemas.microsoft.com/office/powerpoint/2010/main" val="1013307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0000"/>
                </a:solidFill>
              </a:rPr>
              <a:t>SAM.GOV ALERT</a:t>
            </a:r>
            <a:endParaRPr lang="en-US" sz="4000" dirty="0">
              <a:solidFill>
                <a:srgbClr val="FF0000"/>
              </a:solidFill>
            </a:endParaRPr>
          </a:p>
        </p:txBody>
      </p:sp>
      <p:sp>
        <p:nvSpPr>
          <p:cNvPr id="3" name="Content Placeholder 2"/>
          <p:cNvSpPr>
            <a:spLocks noGrp="1"/>
          </p:cNvSpPr>
          <p:nvPr>
            <p:ph idx="1"/>
          </p:nvPr>
        </p:nvSpPr>
        <p:spPr/>
        <p:txBody>
          <a:bodyPr/>
          <a:lstStyle/>
          <a:p>
            <a:pPr marL="274320" indent="0">
              <a:buNone/>
            </a:pPr>
            <a:r>
              <a:rPr lang="en-US" sz="2200" dirty="0" smtClean="0"/>
              <a:t>If </a:t>
            </a:r>
            <a:r>
              <a:rPr lang="en-US" sz="2200" dirty="0"/>
              <a:t>you are registering a new entity in SAM.gov, you must provide an original, signed </a:t>
            </a:r>
            <a:r>
              <a:rPr lang="en-US" sz="2200" u="sng" dirty="0">
                <a:hlinkClick r:id="rId3"/>
              </a:rPr>
              <a:t>notarized letter</a:t>
            </a:r>
            <a:r>
              <a:rPr lang="en-US" sz="2200" dirty="0"/>
              <a:t> stating that you are the authorized Entity </a:t>
            </a:r>
            <a:r>
              <a:rPr lang="en-US" sz="2200" dirty="0" smtClean="0"/>
              <a:t>Administrator.  This letter, while it must be submitted, is not required to activate an entities registration.  Read </a:t>
            </a:r>
            <a:r>
              <a:rPr lang="en-US" sz="2200" u="sng" dirty="0">
                <a:hlinkClick r:id="rId4"/>
              </a:rPr>
              <a:t>the FAQs</a:t>
            </a:r>
            <a:r>
              <a:rPr lang="en-US" sz="2200" dirty="0"/>
              <a:t> to learn more about this process change. Entities creating or renewing</a:t>
            </a:r>
            <a:r>
              <a:rPr lang="en-US" sz="2200" b="1" dirty="0"/>
              <a:t> </a:t>
            </a:r>
            <a:r>
              <a:rPr lang="en-US" sz="2200" dirty="0"/>
              <a:t>their registration will be required to submit an original, signed notarized letter confirming the authorized Entity Administrator associated with the DUNS number. For more information on this requirement, please check the FAQs at the following link: </a:t>
            </a:r>
            <a:r>
              <a:rPr lang="en-US" sz="2200" u="sng" dirty="0">
                <a:hlinkClick r:id="rId5"/>
              </a:rPr>
              <a:t>https://www.gsa.gov/about-us/organization/federal-acquisition-service/office-of-systems-management/integrated-award-environment-iae/sam-update-updated-july-11-2018</a:t>
            </a:r>
            <a:r>
              <a:rPr lang="en-US" sz="2200" dirty="0"/>
              <a:t>.</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3332970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Grants</a:t>
            </a:r>
            <a:endParaRPr lang="en-US" dirty="0"/>
          </a:p>
        </p:txBody>
      </p:sp>
      <p:sp>
        <p:nvSpPr>
          <p:cNvPr id="3" name="Content Placeholder 2"/>
          <p:cNvSpPr>
            <a:spLocks noGrp="1"/>
          </p:cNvSpPr>
          <p:nvPr>
            <p:ph idx="1"/>
          </p:nvPr>
        </p:nvSpPr>
        <p:spPr>
          <a:xfrm>
            <a:off x="457200" y="1295400"/>
            <a:ext cx="8382000" cy="5410200"/>
          </a:xfrm>
        </p:spPr>
        <p:txBody>
          <a:bodyPr/>
          <a:lstStyle/>
          <a:p>
            <a:pPr marL="571500" indent="-342900">
              <a:buFont typeface="Arial" panose="020B0604020202020204" pitchFamily="34" charset="0"/>
              <a:buChar char="•"/>
            </a:pPr>
            <a:r>
              <a:rPr lang="en-US" dirty="0" smtClean="0"/>
              <a:t>In the “Search Grants” tab, search by:</a:t>
            </a:r>
          </a:p>
          <a:p>
            <a:pPr marL="1147572" lvl="1" indent="-342900">
              <a:buFont typeface="Arial" panose="020B0604020202020204" pitchFamily="34" charset="0"/>
              <a:buChar char="•"/>
            </a:pPr>
            <a:r>
              <a:rPr lang="en-US" dirty="0" smtClean="0"/>
              <a:t>CFDA Number: </a:t>
            </a:r>
            <a:r>
              <a:rPr lang="en-US" b="1" dirty="0" smtClean="0">
                <a:solidFill>
                  <a:srgbClr val="FF0000"/>
                </a:solidFill>
              </a:rPr>
              <a:t>84.411</a:t>
            </a:r>
          </a:p>
          <a:p>
            <a:pPr marL="1147572" lvl="1" indent="-342900">
              <a:buFont typeface="Arial" panose="020B0604020202020204" pitchFamily="34" charset="0"/>
              <a:buChar char="•"/>
            </a:pPr>
            <a:r>
              <a:rPr lang="en-US" dirty="0" smtClean="0"/>
              <a:t>Opportunity Number: </a:t>
            </a:r>
            <a:r>
              <a:rPr lang="en-US" b="1" dirty="0" smtClean="0"/>
              <a:t>See application package. </a:t>
            </a:r>
            <a:endParaRPr lang="en-US" b="1" dirty="0"/>
          </a:p>
          <a:p>
            <a:pPr marL="571500" indent="-342900">
              <a:buFont typeface="Arial" panose="020B0604020202020204" pitchFamily="34" charset="0"/>
              <a:buChar char="•"/>
            </a:pPr>
            <a:r>
              <a:rPr lang="en-US" dirty="0" smtClean="0"/>
              <a:t>Once in the Grant Opportunity you would like to apply for, click on “Package” tab to view the application package and apply</a:t>
            </a:r>
          </a:p>
          <a:p>
            <a:pPr marL="228600" indent="0">
              <a:buNone/>
            </a:pPr>
            <a:r>
              <a:rPr lang="en-US" sz="2000" dirty="0" smtClean="0"/>
              <a:t>	</a:t>
            </a:r>
            <a:r>
              <a:rPr lang="en-US" sz="2000" dirty="0" smtClean="0">
                <a:solidFill>
                  <a:srgbClr val="FF0000"/>
                </a:solidFill>
              </a:rPr>
              <a:t>**</a:t>
            </a:r>
            <a:r>
              <a:rPr lang="en-US" sz="2000" b="1" dirty="0" smtClean="0"/>
              <a:t>Applicants should be careful that they download the intended EIR   	application package and that they submit their application under the 	intended EIR competition.  </a:t>
            </a:r>
            <a:r>
              <a:rPr lang="en-US" sz="2000" dirty="0" smtClean="0"/>
              <a:t>Your application will be reviewed under the 	competition it was submitted under, and only applications that are 	successfully submitted by the established deadline will be peer reviewed</a:t>
            </a:r>
            <a:r>
              <a:rPr lang="en-US" sz="2000" dirty="0" smtClean="0">
                <a:solidFill>
                  <a:srgbClr val="FF0000"/>
                </a:solidFill>
              </a:rPr>
              <a:t>.**</a:t>
            </a:r>
          </a:p>
          <a:p>
            <a:pPr marL="571500" indent="-342900">
              <a:buFont typeface="Arial" panose="020B0604020202020204" pitchFamily="34" charset="0"/>
              <a:buChar char="•"/>
            </a:pPr>
            <a:r>
              <a:rPr lang="en-US" dirty="0" smtClean="0"/>
              <a:t>Click “</a:t>
            </a:r>
            <a:r>
              <a:rPr lang="en-US" dirty="0"/>
              <a:t>Apply</a:t>
            </a:r>
            <a:r>
              <a:rPr lang="en-US" dirty="0" smtClean="0"/>
              <a:t>” to apply</a:t>
            </a:r>
          </a:p>
          <a:p>
            <a:pPr marL="571500" indent="-342900">
              <a:buFont typeface="Arial" panose="020B0604020202020204" pitchFamily="34" charset="0"/>
              <a:buChar char="•"/>
            </a:pPr>
            <a:r>
              <a:rPr lang="en-US" dirty="0" smtClean="0"/>
              <a:t>Log in to create a Workspace to apply on Grants.gov</a:t>
            </a:r>
          </a:p>
          <a:p>
            <a:pPr marL="571500" indent="-342900">
              <a:buFont typeface="Arial" panose="020B0604020202020204" pitchFamily="34" charset="0"/>
              <a:buChar char="•"/>
            </a:pPr>
            <a:endParaRPr lang="en-US" dirty="0"/>
          </a:p>
        </p:txBody>
      </p:sp>
      <p:sp>
        <p:nvSpPr>
          <p:cNvPr id="4" name="Text Placeholder 3"/>
          <p:cNvSpPr>
            <a:spLocks noGrp="1"/>
          </p:cNvSpPr>
          <p:nvPr>
            <p:ph type="body" sz="quarter" idx="10"/>
          </p:nvPr>
        </p:nvSpPr>
        <p:spPr/>
        <p:txBody>
          <a:bodyPr/>
          <a:lstStyle/>
          <a:p>
            <a:r>
              <a:rPr lang="en-US" dirty="0" smtClean="0"/>
              <a:t>Searching for Funding Opportunities </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Tree>
    <p:extLst>
      <p:ext uri="{BB962C8B-B14F-4D97-AF65-F5344CB8AC3E}">
        <p14:creationId xmlns:p14="http://schemas.microsoft.com/office/powerpoint/2010/main" val="2427908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using workspace</a:t>
            </a:r>
            <a:endParaRPr lang="en-US" dirty="0"/>
          </a:p>
        </p:txBody>
      </p:sp>
      <p:sp>
        <p:nvSpPr>
          <p:cNvPr id="3" name="Content Placeholder 2"/>
          <p:cNvSpPr>
            <a:spLocks noGrp="1"/>
          </p:cNvSpPr>
          <p:nvPr>
            <p:ph idx="1"/>
          </p:nvPr>
        </p:nvSpPr>
        <p:spPr>
          <a:xfrm>
            <a:off x="457200" y="838200"/>
            <a:ext cx="8229600" cy="4449763"/>
          </a:xfrm>
        </p:spPr>
        <p:txBody>
          <a:bodyPr/>
          <a:lstStyle/>
          <a:p>
            <a:pPr marL="571500" indent="-342900">
              <a:buFont typeface="Arial" panose="020B0604020202020204" pitchFamily="34" charset="0"/>
              <a:buChar char="•"/>
            </a:pPr>
            <a:r>
              <a:rPr lang="en-US" sz="2600" dirty="0" smtClean="0"/>
              <a:t>Workspace is the online space on Grants.gov where you work on your grant application. </a:t>
            </a:r>
          </a:p>
          <a:p>
            <a:pPr marL="571500" indent="-342900">
              <a:buFont typeface="Arial" panose="020B0604020202020204" pitchFamily="34" charset="0"/>
              <a:buChar char="•"/>
            </a:pPr>
            <a:r>
              <a:rPr lang="en-US" sz="2600" dirty="0" smtClean="0"/>
              <a:t>Workspace is a shared, online environment where members of a grant team may simultaneously access and fill out forms within an application. </a:t>
            </a:r>
          </a:p>
          <a:p>
            <a:pPr marL="571500" indent="-342900">
              <a:buFont typeface="Arial" panose="020B0604020202020204" pitchFamily="34" charset="0"/>
              <a:buChar char="•"/>
            </a:pPr>
            <a:r>
              <a:rPr lang="en-US" sz="2600" dirty="0" smtClean="0"/>
              <a:t>Further Resources: </a:t>
            </a:r>
          </a:p>
          <a:p>
            <a:pPr marL="1147572" lvl="1" indent="-342900">
              <a:buFont typeface="Arial" panose="020B0604020202020204" pitchFamily="34" charset="0"/>
              <a:buChar char="•"/>
            </a:pPr>
            <a:r>
              <a:rPr lang="en-US" sz="2600" dirty="0" smtClean="0">
                <a:hlinkClick r:id="rId3"/>
              </a:rPr>
              <a:t>Workspace Overview</a:t>
            </a:r>
            <a:r>
              <a:rPr lang="en-US" sz="2600" dirty="0" smtClean="0"/>
              <a:t> page on Grants.gov</a:t>
            </a:r>
          </a:p>
          <a:p>
            <a:pPr marL="1147572" lvl="1" indent="-342900">
              <a:buFont typeface="Arial" panose="020B0604020202020204" pitchFamily="34" charset="0"/>
              <a:buChar char="•"/>
            </a:pPr>
            <a:r>
              <a:rPr lang="en-US" sz="2600" dirty="0" smtClean="0">
                <a:hlinkClick r:id="rId4"/>
              </a:rPr>
              <a:t>Video: Learning Workspace Series</a:t>
            </a:r>
            <a:r>
              <a:rPr lang="en-US" sz="2600" dirty="0" smtClean="0"/>
              <a:t> on Grants.gov YouTube</a:t>
            </a:r>
          </a:p>
          <a:p>
            <a:pPr marL="1147572" lvl="1" indent="-342900">
              <a:buFont typeface="Arial" panose="020B0604020202020204" pitchFamily="34" charset="0"/>
              <a:buChar char="•"/>
            </a:pPr>
            <a:r>
              <a:rPr lang="en-US" sz="2600" dirty="0" smtClean="0">
                <a:hlinkClick r:id="rId5"/>
              </a:rPr>
              <a:t>Manage Workspace</a:t>
            </a:r>
            <a:r>
              <a:rPr lang="en-US" sz="2600" dirty="0" smtClean="0"/>
              <a:t> help articles</a:t>
            </a:r>
          </a:p>
          <a:p>
            <a:pPr marL="1147572" lvl="1" indent="-342900">
              <a:buFont typeface="Arial" panose="020B0604020202020204" pitchFamily="34" charset="0"/>
              <a:buChar char="•"/>
            </a:pPr>
            <a:r>
              <a:rPr lang="en-US" sz="2600" dirty="0" smtClean="0">
                <a:hlinkClick r:id="rId6"/>
              </a:rPr>
              <a:t>Latest Blog Posts about Workspace</a:t>
            </a:r>
            <a:r>
              <a:rPr lang="en-US" sz="2600" dirty="0" smtClean="0"/>
              <a:t> at Blog.Grants.gov</a:t>
            </a:r>
          </a:p>
          <a:p>
            <a:pPr marL="571500" indent="-342900">
              <a:buFont typeface="Arial" panose="020B0604020202020204" pitchFamily="34" charset="0"/>
              <a:buChar char="•"/>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6</a:t>
            </a:fld>
            <a:endParaRPr lang="en-US" dirty="0"/>
          </a:p>
        </p:txBody>
      </p:sp>
    </p:spTree>
    <p:extLst>
      <p:ext uri="{BB962C8B-B14F-4D97-AF65-F5344CB8AC3E}">
        <p14:creationId xmlns:p14="http://schemas.microsoft.com/office/powerpoint/2010/main" val="1690454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your Application Submission</a:t>
            </a:r>
            <a:endParaRPr lang="en-US" dirty="0"/>
          </a:p>
        </p:txBody>
      </p:sp>
      <p:sp>
        <p:nvSpPr>
          <p:cNvPr id="3" name="Content Placeholder 2"/>
          <p:cNvSpPr>
            <a:spLocks noGrp="1"/>
          </p:cNvSpPr>
          <p:nvPr>
            <p:ph idx="1"/>
          </p:nvPr>
        </p:nvSpPr>
        <p:spPr>
          <a:xfrm>
            <a:off x="457200" y="1295400"/>
            <a:ext cx="8382000" cy="4953000"/>
          </a:xfrm>
        </p:spPr>
        <p:txBody>
          <a:bodyPr/>
          <a:lstStyle/>
          <a:p>
            <a:pPr>
              <a:buFont typeface="Arial" panose="020B0604020202020204" pitchFamily="34" charset="0"/>
              <a:buChar char="•"/>
            </a:pPr>
            <a:r>
              <a:rPr lang="en-US" sz="2100" dirty="0" smtClean="0"/>
              <a:t>After submitting your application</a:t>
            </a:r>
          </a:p>
          <a:p>
            <a:pPr lvl="1">
              <a:buFont typeface="Arial" panose="020B0604020202020204" pitchFamily="34" charset="0"/>
              <a:buChar char="•"/>
            </a:pPr>
            <a:r>
              <a:rPr lang="en-US" sz="1800" dirty="0" smtClean="0"/>
              <a:t>Make </a:t>
            </a:r>
            <a:r>
              <a:rPr lang="en-US" sz="1800" dirty="0"/>
              <a:t>sure you receive an on-screen confirmation </a:t>
            </a:r>
            <a:r>
              <a:rPr lang="en-US" sz="1800" dirty="0" smtClean="0"/>
              <a:t>receipt</a:t>
            </a:r>
          </a:p>
          <a:p>
            <a:pPr lvl="1">
              <a:buFont typeface="Arial" panose="020B0604020202020204" pitchFamily="34" charset="0"/>
              <a:buChar char="•"/>
            </a:pPr>
            <a:r>
              <a:rPr lang="en-US" sz="1800" dirty="0" smtClean="0"/>
              <a:t>Document </a:t>
            </a:r>
            <a:r>
              <a:rPr lang="en-US" sz="1800" dirty="0"/>
              <a:t>your Grants.gov Tracking </a:t>
            </a:r>
            <a:r>
              <a:rPr lang="en-US" sz="1800" dirty="0" smtClean="0"/>
              <a:t>Number</a:t>
            </a:r>
          </a:p>
          <a:p>
            <a:pPr lvl="1">
              <a:buFont typeface="Arial" panose="020B0604020202020204" pitchFamily="34" charset="0"/>
              <a:buChar char="•"/>
            </a:pPr>
            <a:r>
              <a:rPr lang="en-US" sz="1800" dirty="0" smtClean="0"/>
              <a:t>The </a:t>
            </a:r>
            <a:r>
              <a:rPr lang="en-US" sz="1800" dirty="0"/>
              <a:t>date/time stamp is the official time of </a:t>
            </a:r>
            <a:r>
              <a:rPr lang="en-US" sz="1800" dirty="0" smtClean="0"/>
              <a:t>submission</a:t>
            </a:r>
          </a:p>
          <a:p>
            <a:pPr lvl="1">
              <a:buFont typeface="Arial" panose="020B0604020202020204" pitchFamily="34" charset="0"/>
              <a:buChar char="•"/>
            </a:pPr>
            <a:r>
              <a:rPr lang="en-US" sz="1800" dirty="0" smtClean="0"/>
              <a:t>You </a:t>
            </a:r>
            <a:r>
              <a:rPr lang="en-US" sz="1800" dirty="0"/>
              <a:t>will also receive email </a:t>
            </a:r>
            <a:r>
              <a:rPr lang="en-US" sz="1800" dirty="0" smtClean="0"/>
              <a:t>confirmations from Grants.gov and the Department</a:t>
            </a:r>
          </a:p>
          <a:p>
            <a:pPr>
              <a:buFont typeface="Arial" panose="020B0604020202020204" pitchFamily="34" charset="0"/>
              <a:buChar char="•"/>
            </a:pPr>
            <a:r>
              <a:rPr lang="en-US" sz="2100" dirty="0" smtClean="0"/>
              <a:t>Track your application status and information by accessing the “Details” tab of the submitted Workspace, or you may track your application status by entering your Grant Tracking Number in the “Track My Application” page on Grants.gov. </a:t>
            </a:r>
            <a:endParaRPr lang="en-US" altLang="en-US" sz="2100" b="1" dirty="0" smtClean="0"/>
          </a:p>
          <a:p>
            <a:pPr eaLnBrk="1" hangingPunct="1">
              <a:spcBef>
                <a:spcPct val="0"/>
              </a:spcBef>
              <a:buSzTx/>
              <a:buFont typeface="Arial" pitchFamily="34" charset="0"/>
              <a:buChar char="•"/>
            </a:pPr>
            <a:r>
              <a:rPr lang="en-US" altLang="en-US" sz="2300" b="1" dirty="0" smtClean="0"/>
              <a:t>Problems </a:t>
            </a:r>
            <a:r>
              <a:rPr lang="en-US" altLang="en-US" sz="2300" b="1" dirty="0"/>
              <a:t>With Submission</a:t>
            </a:r>
            <a:r>
              <a:rPr lang="en-US" altLang="en-US" sz="2300" dirty="0"/>
              <a:t>: </a:t>
            </a:r>
            <a:r>
              <a:rPr lang="en-US" altLang="en-US" sz="2100" dirty="0"/>
              <a:t>Contact the Grants.gov Help Desk at </a:t>
            </a:r>
            <a:endParaRPr lang="en-US" altLang="en-US" sz="2100" dirty="0" smtClean="0"/>
          </a:p>
          <a:p>
            <a:pPr eaLnBrk="1" hangingPunct="1">
              <a:spcBef>
                <a:spcPct val="0"/>
              </a:spcBef>
              <a:buSzTx/>
              <a:buFont typeface="Arial" pitchFamily="34" charset="0"/>
              <a:buChar char="•"/>
            </a:pPr>
            <a:r>
              <a:rPr lang="en-US" altLang="en-US" sz="2100" b="1" dirty="0" smtClean="0">
                <a:solidFill>
                  <a:srgbClr val="CC0000"/>
                </a:solidFill>
              </a:rPr>
              <a:t>1-800-518-4726 </a:t>
            </a:r>
            <a:r>
              <a:rPr lang="en-US" altLang="en-US" sz="2100" dirty="0"/>
              <a:t>or at </a:t>
            </a:r>
            <a:r>
              <a:rPr lang="en-US" altLang="en-US" sz="2100" dirty="0">
                <a:hlinkClick r:id="rId3"/>
              </a:rPr>
              <a:t>support@grants.gov</a:t>
            </a:r>
            <a:r>
              <a:rPr lang="en-US" altLang="en-US" sz="2100" dirty="0"/>
              <a:t>.</a:t>
            </a:r>
            <a:endParaRPr lang="en-US" altLang="en-US" sz="2100" b="1" dirty="0"/>
          </a:p>
          <a:p>
            <a:pPr eaLnBrk="1" hangingPunct="1">
              <a:spcBef>
                <a:spcPct val="0"/>
              </a:spcBef>
              <a:buSzTx/>
              <a:buFont typeface="Arial" pitchFamily="34" charset="0"/>
              <a:buChar char="•"/>
            </a:pPr>
            <a:r>
              <a:rPr lang="en-US" altLang="en-US" sz="2100" dirty="0"/>
              <a:t>You must obtain a Grants.gov Help Desk Case Number and keep track of your progress to resolve the issue</a:t>
            </a:r>
          </a:p>
          <a:p>
            <a:pPr eaLnBrk="1" hangingPunct="1">
              <a:spcBef>
                <a:spcPct val="0"/>
              </a:spcBef>
              <a:buSzTx/>
              <a:buFont typeface="Arial" pitchFamily="34" charset="0"/>
              <a:buChar char="•"/>
            </a:pPr>
            <a:r>
              <a:rPr lang="en-US" altLang="en-US" sz="2100" dirty="0"/>
              <a:t>Additional submission instructions are found in the EIR Application Packages.</a:t>
            </a:r>
          </a:p>
          <a:p>
            <a:pPr>
              <a:buFont typeface="Arial" panose="020B0604020202020204" pitchFamily="34" charset="0"/>
              <a:buChar char="•"/>
            </a:pPr>
            <a:endParaRPr lang="en-US" dirty="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7</a:t>
            </a:fld>
            <a:endParaRPr lang="en-US" dirty="0"/>
          </a:p>
        </p:txBody>
      </p:sp>
    </p:spTree>
    <p:extLst>
      <p:ext uri="{BB962C8B-B14F-4D97-AF65-F5344CB8AC3E}">
        <p14:creationId xmlns:p14="http://schemas.microsoft.com/office/powerpoint/2010/main" val="688556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Grants.gov Submission Tips</a:t>
            </a:r>
            <a:endParaRPr lang="en-US" dirty="0"/>
          </a:p>
        </p:txBody>
      </p:sp>
      <p:sp>
        <p:nvSpPr>
          <p:cNvPr id="3" name="Content Placeholder 2"/>
          <p:cNvSpPr>
            <a:spLocks noGrp="1"/>
          </p:cNvSpPr>
          <p:nvPr>
            <p:ph idx="1"/>
          </p:nvPr>
        </p:nvSpPr>
        <p:spPr>
          <a:xfrm>
            <a:off x="457200" y="792162"/>
            <a:ext cx="8229600" cy="5608638"/>
          </a:xfrm>
        </p:spPr>
        <p:txBody>
          <a:bodyPr/>
          <a:lstStyle/>
          <a:p>
            <a:pPr marL="228600" indent="0">
              <a:buNone/>
            </a:pPr>
            <a:r>
              <a:rPr lang="en-US" sz="2700" b="1" dirty="0"/>
              <a:t>REGISTER EARLY </a:t>
            </a:r>
            <a:r>
              <a:rPr lang="en-US" sz="2700" dirty="0"/>
              <a:t>for Grant.gov and SAM!  </a:t>
            </a:r>
          </a:p>
          <a:p>
            <a:pPr marL="685800" indent="-457200">
              <a:buFont typeface="Arial" panose="020B0604020202020204" pitchFamily="34" charset="0"/>
              <a:buChar char="•"/>
            </a:pPr>
            <a:r>
              <a:rPr lang="en-US" sz="2700" dirty="0"/>
              <a:t>Do It </a:t>
            </a:r>
            <a:r>
              <a:rPr lang="en-US" sz="2700" b="1" dirty="0">
                <a:solidFill>
                  <a:srgbClr val="FF0000"/>
                </a:solidFill>
              </a:rPr>
              <a:t>TODAY!</a:t>
            </a:r>
            <a:r>
              <a:rPr lang="en-US" sz="2700" b="1" dirty="0"/>
              <a:t>  </a:t>
            </a:r>
            <a:r>
              <a:rPr lang="en-US" sz="2700" dirty="0"/>
              <a:t>This process may take DAYS to </a:t>
            </a:r>
            <a:r>
              <a:rPr lang="en-US" sz="2700" dirty="0" smtClean="0"/>
              <a:t>WEEKS to </a:t>
            </a:r>
            <a:r>
              <a:rPr lang="en-US" sz="2700" dirty="0"/>
              <a:t>complete. </a:t>
            </a:r>
          </a:p>
          <a:p>
            <a:pPr marL="228600" indent="0">
              <a:buNone/>
            </a:pPr>
            <a:r>
              <a:rPr lang="en-US" sz="2700" b="1" dirty="0"/>
              <a:t>SUMBIT EARLY</a:t>
            </a:r>
          </a:p>
          <a:p>
            <a:pPr marL="685800" indent="-457200">
              <a:buFont typeface="Arial" panose="020B0604020202020204" pitchFamily="34" charset="0"/>
              <a:buChar char="•"/>
            </a:pPr>
            <a:r>
              <a:rPr lang="en-US" sz="2700" dirty="0"/>
              <a:t>Depending on the size of the file, transmittal may take SEVERAL MINUTES to HOURS.</a:t>
            </a:r>
          </a:p>
          <a:p>
            <a:pPr marL="685800" indent="-457200">
              <a:buFont typeface="Arial" panose="020B0604020202020204" pitchFamily="34" charset="0"/>
              <a:buChar char="•"/>
            </a:pPr>
            <a:r>
              <a:rPr lang="en-US" sz="2700" dirty="0"/>
              <a:t>Don’t wait until the deadline date to submit.  The system will be slow due to last minute submissions.</a:t>
            </a:r>
          </a:p>
          <a:p>
            <a:pPr marL="228600" indent="0">
              <a:buNone/>
            </a:pPr>
            <a:r>
              <a:rPr lang="en-US" sz="2700" b="1" dirty="0" smtClean="0"/>
              <a:t>LATE APPLICATIONS WILL NOT BE READ!</a:t>
            </a:r>
          </a:p>
          <a:p>
            <a:pPr marL="685800" indent="-457200">
              <a:buFont typeface="Arial" panose="020B0604020202020204" pitchFamily="34" charset="0"/>
              <a:buChar char="•"/>
            </a:pPr>
            <a:r>
              <a:rPr lang="en-US" sz="2700" dirty="0" smtClean="0"/>
              <a:t>Applications that are time/date stamped after 4:30:00 p.m. Eastern Time on deadline date</a:t>
            </a:r>
            <a:r>
              <a:rPr lang="en-US" sz="2700" dirty="0" smtClean="0">
                <a:solidFill>
                  <a:srgbClr val="FF0000"/>
                </a:solidFill>
              </a:rPr>
              <a:t> </a:t>
            </a:r>
            <a:r>
              <a:rPr lang="en-US" sz="2700" dirty="0" smtClean="0"/>
              <a:t>will be marked late and will not be read. </a:t>
            </a:r>
            <a:endParaRPr lang="en-US" sz="27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spTree>
    <p:extLst>
      <p:ext uri="{BB962C8B-B14F-4D97-AF65-F5344CB8AC3E}">
        <p14:creationId xmlns:p14="http://schemas.microsoft.com/office/powerpoint/2010/main" val="4149469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Grants.gov Submission Tips	(cont.)</a:t>
            </a:r>
            <a:endParaRPr lang="en-US" dirty="0"/>
          </a:p>
        </p:txBody>
      </p:sp>
      <p:sp>
        <p:nvSpPr>
          <p:cNvPr id="3" name="Content Placeholder 2"/>
          <p:cNvSpPr>
            <a:spLocks noGrp="1"/>
          </p:cNvSpPr>
          <p:nvPr>
            <p:ph idx="1"/>
          </p:nvPr>
        </p:nvSpPr>
        <p:spPr>
          <a:xfrm>
            <a:off x="457200" y="914400"/>
            <a:ext cx="8229600" cy="5105400"/>
          </a:xfrm>
        </p:spPr>
        <p:txBody>
          <a:bodyPr/>
          <a:lstStyle/>
          <a:p>
            <a:pPr marL="571500" indent="-342900">
              <a:buFont typeface="Arial" panose="020B0604020202020204" pitchFamily="34" charset="0"/>
              <a:buChar char="•"/>
            </a:pPr>
            <a:r>
              <a:rPr lang="en-US" dirty="0" smtClean="0"/>
              <a:t>Carefully review the FY 2019 Notice Inviting Applications (NIA) and the application package. </a:t>
            </a:r>
          </a:p>
          <a:p>
            <a:pPr marL="571500" indent="-342900">
              <a:buFont typeface="Arial" panose="020B0604020202020204" pitchFamily="34" charset="0"/>
              <a:buChar char="•"/>
            </a:pPr>
            <a:r>
              <a:rPr lang="en-US" dirty="0" smtClean="0"/>
              <a:t>Applicants should be careful to download the intended EIR application package and that they submit their applications under the intended EIR competition. </a:t>
            </a:r>
            <a:r>
              <a:rPr lang="en-US" b="1" dirty="0" smtClean="0"/>
              <a:t>The application will be reviewed under the competition it was submitted under, and only applications that are successfully submitted by the established deadline will be peer reviewed. </a:t>
            </a:r>
          </a:p>
          <a:p>
            <a:pPr marL="571500" indent="-342900">
              <a:buFont typeface="Arial" panose="020B0604020202020204" pitchFamily="34" charset="0"/>
              <a:buChar char="•"/>
            </a:pPr>
            <a:r>
              <a:rPr lang="en-US" dirty="0" smtClean="0"/>
              <a:t>Ensure that you attach </a:t>
            </a:r>
            <a:r>
              <a:rPr lang="en-US" b="1" i="1" u="sng" dirty="0" smtClean="0"/>
              <a:t>.PDF files only</a:t>
            </a:r>
            <a:r>
              <a:rPr lang="en-US" dirty="0" smtClean="0"/>
              <a:t> for any attachments to your application, and they must be in a </a:t>
            </a:r>
            <a:r>
              <a:rPr lang="en-US" b="1" dirty="0" smtClean="0"/>
              <a:t>read-only, flattened format</a:t>
            </a:r>
            <a:r>
              <a:rPr lang="en-US" dirty="0" smtClean="0"/>
              <a:t>.  PDF files are the only Education approved file type accepted as detailed in the Federal Register application notice.  Applicants must submit individual .PDF files only when attaching files to their application. </a:t>
            </a:r>
            <a:endParaRPr lang="en-US" b="1"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739809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76BA66-B7B3-460C-8359-714B034806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892F35-8ABF-4345-84E4-06277F113E99}">
  <ds:schemaRefs>
    <ds:schemaRef ds:uri="http://schemas.microsoft.com/sharepoint/v3/contenttype/forms"/>
  </ds:schemaRefs>
</ds:datastoreItem>
</file>

<file path=customXml/itemProps3.xml><?xml version="1.0" encoding="utf-8"?>
<ds:datastoreItem xmlns:ds="http://schemas.openxmlformats.org/officeDocument/2006/customXml" ds:itemID="{61E23D83-3B43-48A5-8A15-964DD8A00D6B}">
  <ds:schemaRefs>
    <ds:schemaRef ds:uri="6ed4f710-a888-49b6-a3ba-a65a9384835f"/>
    <ds:schemaRef ds:uri="http://schemas.microsoft.com/office/2006/metadata/properties"/>
    <ds:schemaRef ds:uri="http://schemas.microsoft.com/office/2006/documentManagement/types"/>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ffcb171c-5eb6-4b7e-bff7-850b4441ed9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3442</TotalTime>
  <Words>1783</Words>
  <Application>Microsoft Office PowerPoint</Application>
  <PresentationFormat>On-screen Show (4:3)</PresentationFormat>
  <Paragraphs>150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Dept of Ed</vt:lpstr>
      <vt:lpstr>Education Innovation and Research (EIR) Applying in Grants.gov</vt:lpstr>
      <vt:lpstr>Registering for Grants.gov</vt:lpstr>
      <vt:lpstr>System for award Management (SAM)</vt:lpstr>
      <vt:lpstr>SAM.GOV ALERT</vt:lpstr>
      <vt:lpstr>Search Grants</vt:lpstr>
      <vt:lpstr>Apply using workspace</vt:lpstr>
      <vt:lpstr>Tracking your Application Submission</vt:lpstr>
      <vt:lpstr>Grants.gov Submission Tips</vt:lpstr>
      <vt:lpstr>Grants.gov Submission Tips (cont.)</vt:lpstr>
      <vt:lpstr>EIR Competition Resources</vt:lpstr>
      <vt:lpstr>Grants.gov Applicant support &amp; Resources</vt:lpstr>
      <vt:lpstr>Education Innovation and Research (EIR) Applying in Grants.gov</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182</cp:revision>
  <cp:lastPrinted>2019-01-23T21:43:42Z</cp:lastPrinted>
  <dcterms:created xsi:type="dcterms:W3CDTF">2013-08-12T19:53:34Z</dcterms:created>
  <dcterms:modified xsi:type="dcterms:W3CDTF">2019-01-31T19:31:14Z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