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1"/>
  </p:notesMasterIdLst>
  <p:sldIdLst>
    <p:sldId id="274" r:id="rId6"/>
    <p:sldId id="324" r:id="rId7"/>
    <p:sldId id="292" r:id="rId8"/>
    <p:sldId id="305" r:id="rId9"/>
    <p:sldId id="257" r:id="rId10"/>
    <p:sldId id="262" r:id="rId11"/>
    <p:sldId id="308" r:id="rId12"/>
    <p:sldId id="309" r:id="rId13"/>
    <p:sldId id="310" r:id="rId14"/>
    <p:sldId id="311" r:id="rId15"/>
    <p:sldId id="312" r:id="rId16"/>
    <p:sldId id="320" r:id="rId17"/>
    <p:sldId id="263" r:id="rId18"/>
    <p:sldId id="265" r:id="rId19"/>
    <p:sldId id="332" r:id="rId20"/>
    <p:sldId id="266" r:id="rId21"/>
    <p:sldId id="267" r:id="rId22"/>
    <p:sldId id="268" r:id="rId23"/>
    <p:sldId id="330" r:id="rId24"/>
    <p:sldId id="331" r:id="rId25"/>
    <p:sldId id="281" r:id="rId26"/>
    <p:sldId id="282" r:id="rId27"/>
    <p:sldId id="314" r:id="rId28"/>
    <p:sldId id="306" r:id="rId29"/>
    <p:sldId id="334" r:id="rId30"/>
    <p:sldId id="321" r:id="rId31"/>
    <p:sldId id="322" r:id="rId32"/>
    <p:sldId id="316" r:id="rId33"/>
    <p:sldId id="317" r:id="rId34"/>
    <p:sldId id="327" r:id="rId35"/>
    <p:sldId id="323" r:id="rId36"/>
    <p:sldId id="329" r:id="rId37"/>
    <p:sldId id="296" r:id="rId38"/>
    <p:sldId id="295"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aard, Soren" initials="LS" lastIdx="1" clrIdx="0"/>
  <p:cmAuthor id="1" name="Howerton, Mia" initials="mdh" lastIdx="11" clrIdx="1"/>
  <p:cmAuthor id="2" name="Ashlee Schmidt" initials="AS" lastIdx="7" clrIdx="2"/>
  <p:cmAuthor id="3" name="Hsiao, Annie" initials="HA" lastIdx="7" clrIdx="3">
    <p:extLst>
      <p:ext uri="{19B8F6BF-5375-455C-9EA6-DF929625EA0E}">
        <p15:presenceInfo xmlns:p15="http://schemas.microsoft.com/office/powerpoint/2012/main" userId="S::Annie.Hsiao@ed.gov::da92f2f9-fd28-4d02-871c-e8c4e187fa24" providerId="AD"/>
      </p:ext>
    </p:extLst>
  </p:cmAuthor>
  <p:cmAuthor id="4" name="Schmidt, Ashlee" initials="SA" lastIdx="3" clrIdx="4">
    <p:extLst>
      <p:ext uri="{19B8F6BF-5375-455C-9EA6-DF929625EA0E}">
        <p15:presenceInfo xmlns:p15="http://schemas.microsoft.com/office/powerpoint/2012/main" userId="S::Ashlee.Schmidt@ed.gov::06a129df-43cb-4a21-8cd8-ea8d5a1f40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299F0-1056-459F-92C1-1AFB31C0893A}" v="1" dt="2019-04-16T14:25:31.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6" autoAdjust="0"/>
    <p:restoredTop sz="72469" autoAdjust="0"/>
  </p:normalViewPr>
  <p:slideViewPr>
    <p:cSldViewPr>
      <p:cViewPr varScale="1">
        <p:scale>
          <a:sx n="82" d="100"/>
          <a:sy n="82" d="100"/>
        </p:scale>
        <p:origin x="265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rton, Mia" userId="b604928c-72da-4e50-bf0f-9f36418370de" providerId="ADAL" clId="{061299F0-1056-459F-92C1-1AFB31C0893A}"/>
    <pc:docChg chg="modSld">
      <pc:chgData name="Howerton, Mia" userId="b604928c-72da-4e50-bf0f-9f36418370de" providerId="ADAL" clId="{061299F0-1056-459F-92C1-1AFB31C0893A}" dt="2019-04-16T14:26:00.652" v="41" actId="20577"/>
      <pc:docMkLst>
        <pc:docMk/>
      </pc:docMkLst>
      <pc:sldChg chg="modNotesTx">
        <pc:chgData name="Howerton, Mia" userId="b604928c-72da-4e50-bf0f-9f36418370de" providerId="ADAL" clId="{061299F0-1056-459F-92C1-1AFB31C0893A}" dt="2019-04-16T14:22:07.702" v="15" actId="20577"/>
        <pc:sldMkLst>
          <pc:docMk/>
          <pc:sldMk cId="671837773" sldId="274"/>
        </pc:sldMkLst>
      </pc:sldChg>
      <pc:sldChg chg="modSp modNotesTx">
        <pc:chgData name="Howerton, Mia" userId="b604928c-72da-4e50-bf0f-9f36418370de" providerId="ADAL" clId="{061299F0-1056-459F-92C1-1AFB31C0893A}" dt="2019-04-16T14:26:00.652" v="41" actId="20577"/>
        <pc:sldMkLst>
          <pc:docMk/>
          <pc:sldMk cId="1439249458" sldId="295"/>
        </pc:sldMkLst>
        <pc:spChg chg="mod">
          <ac:chgData name="Howerton, Mia" userId="b604928c-72da-4e50-bf0f-9f36418370de" providerId="ADAL" clId="{061299F0-1056-459F-92C1-1AFB31C0893A}" dt="2019-04-16T14:24:53.823" v="16" actId="113"/>
          <ac:spMkLst>
            <pc:docMk/>
            <pc:sldMk cId="1439249458" sldId="295"/>
            <ac:spMk id="132099" creationId="{00000000-0000-0000-0000-000000000000}"/>
          </ac:spMkLst>
        </pc:spChg>
      </pc:sldChg>
      <pc:sldChg chg="modSp">
        <pc:chgData name="Howerton, Mia" userId="b604928c-72da-4e50-bf0f-9f36418370de" providerId="ADAL" clId="{061299F0-1056-459F-92C1-1AFB31C0893A}" dt="2019-04-16T14:25:35.033" v="24" actId="20577"/>
        <pc:sldMkLst>
          <pc:docMk/>
          <pc:sldMk cId="195373152" sldId="297"/>
        </pc:sldMkLst>
        <pc:spChg chg="mod">
          <ac:chgData name="Howerton, Mia" userId="b604928c-72da-4e50-bf0f-9f36418370de" providerId="ADAL" clId="{061299F0-1056-459F-92C1-1AFB31C0893A}" dt="2019-04-16T14:25:35.033" v="24" actId="20577"/>
          <ac:spMkLst>
            <pc:docMk/>
            <pc:sldMk cId="195373152" sldId="297"/>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A0EC4-78C8-4DBB-830C-AF15473AFB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B1EDB01-1D39-462A-9DAC-42F759435C54}">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900" dirty="0"/>
            <a:t>Indirect Facilities Cost (subject to your entity’s ICR) </a:t>
          </a:r>
        </a:p>
        <a:p>
          <a:r>
            <a:rPr lang="en-US" sz="1200" dirty="0">
              <a:latin typeface="+mj-lt"/>
            </a:rPr>
            <a:t>(see 2 CFR </a:t>
          </a:r>
          <a:r>
            <a:rPr lang="en-US" sz="1200" dirty="0">
              <a:latin typeface="+mj-lt"/>
              <a:cs typeface="Times New Roman"/>
            </a:rPr>
            <a:t>§</a:t>
          </a:r>
          <a:r>
            <a:rPr lang="en-US" sz="1200" dirty="0">
              <a:latin typeface="+mj-lt"/>
            </a:rPr>
            <a:t>200.414)</a:t>
          </a:r>
          <a:endParaRPr lang="en-US" sz="1200" dirty="0"/>
        </a:p>
      </dgm:t>
    </dgm:pt>
    <dgm:pt modelId="{7739A3A6-89E4-4CA0-B329-C6BA56991543}" type="parTrans" cxnId="{AA422831-0E5D-4332-9365-82F21808F1D7}">
      <dgm:prSet/>
      <dgm:spPr/>
      <dgm:t>
        <a:bodyPr/>
        <a:lstStyle/>
        <a:p>
          <a:endParaRPr lang="en-US"/>
        </a:p>
      </dgm:t>
    </dgm:pt>
    <dgm:pt modelId="{280198C0-D1E9-4C71-9B4C-FADFCD77DE5B}" type="sibTrans" cxnId="{AA422831-0E5D-4332-9365-82F21808F1D7}">
      <dgm:prSet/>
      <dgm:spPr/>
      <dgm:t>
        <a:bodyPr/>
        <a:lstStyle/>
        <a:p>
          <a:endParaRPr lang="en-US"/>
        </a:p>
      </dgm:t>
    </dgm:pt>
    <dgm:pt modelId="{28D887D3-44E7-460A-93A0-94C8C5F3826A}">
      <dgm:prSet phldrT="[Text]">
        <dgm:style>
          <a:lnRef idx="1">
            <a:schemeClr val="accent2"/>
          </a:lnRef>
          <a:fillRef idx="2">
            <a:schemeClr val="accent2"/>
          </a:fillRef>
          <a:effectRef idx="1">
            <a:schemeClr val="accent2"/>
          </a:effectRef>
          <a:fontRef idx="minor">
            <a:schemeClr val="dk1"/>
          </a:fontRef>
        </dgm:style>
      </dgm:prSet>
      <dgm:spPr>
        <a:gradFill flip="none" rotWithShape="1">
          <a:gsLst>
            <a:gs pos="100000">
              <a:srgbClr val="FFD1D1"/>
            </a:gs>
            <a:gs pos="0">
              <a:schemeClr val="accent2">
                <a:tint val="50000"/>
                <a:satMod val="300000"/>
              </a:schemeClr>
            </a:gs>
            <a:gs pos="35000">
              <a:schemeClr val="accent2">
                <a:tint val="37000"/>
                <a:satMod val="300000"/>
              </a:schemeClr>
            </a:gs>
            <a:gs pos="98000">
              <a:schemeClr val="accent6">
                <a:lumMod val="60000"/>
                <a:lumOff val="40000"/>
              </a:schemeClr>
            </a:gs>
          </a:gsLst>
          <a:lin ang="10800000" scaled="1"/>
          <a:tileRect/>
        </a:gradFill>
      </dgm:spPr>
      <dgm:t>
        <a:bodyPr/>
        <a:lstStyle/>
        <a:p>
          <a:r>
            <a:rPr lang="en-US" dirty="0"/>
            <a:t>Indirect Administrative Costs (subject to 2% admin cap)</a:t>
          </a:r>
        </a:p>
      </dgm:t>
    </dgm:pt>
    <dgm:pt modelId="{270F8E3F-5BC8-4DA0-ABA6-56660883D1E9}" type="parTrans" cxnId="{DB99F98B-0F09-4836-9CA0-D35D3D8AA5AD}">
      <dgm:prSet/>
      <dgm:spPr/>
      <dgm:t>
        <a:bodyPr/>
        <a:lstStyle/>
        <a:p>
          <a:endParaRPr lang="en-US"/>
        </a:p>
      </dgm:t>
    </dgm:pt>
    <dgm:pt modelId="{F02A2884-DC86-4634-A490-F92A7A4C3C77}" type="sibTrans" cxnId="{DB99F98B-0F09-4836-9CA0-D35D3D8AA5AD}">
      <dgm:prSet/>
      <dgm:spPr/>
      <dgm:t>
        <a:bodyPr/>
        <a:lstStyle/>
        <a:p>
          <a:endParaRPr lang="en-US"/>
        </a:p>
      </dgm:t>
    </dgm:pt>
    <dgm:pt modelId="{8C0609C2-11B7-4243-A421-41860474674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Direct Administrative Costs (subject to 2% admin cap)</a:t>
          </a:r>
        </a:p>
      </dgm:t>
    </dgm:pt>
    <dgm:pt modelId="{920359FA-6EEB-46DB-9CD2-135306472A09}" type="parTrans" cxnId="{603EE6F7-512A-4E66-9E14-2185DCCECCFD}">
      <dgm:prSet/>
      <dgm:spPr/>
      <dgm:t>
        <a:bodyPr/>
        <a:lstStyle/>
        <a:p>
          <a:endParaRPr lang="en-US"/>
        </a:p>
      </dgm:t>
    </dgm:pt>
    <dgm:pt modelId="{115F1899-4D4C-447C-9358-A3F73CD852FB}" type="sibTrans" cxnId="{603EE6F7-512A-4E66-9E14-2185DCCECCFD}">
      <dgm:prSet/>
      <dgm:spPr/>
      <dgm:t>
        <a:bodyPr/>
        <a:lstStyle/>
        <a:p>
          <a:endParaRPr lang="en-US"/>
        </a:p>
      </dgm:t>
    </dgm:pt>
    <dgm:pt modelId="{FB558A7F-2CBA-4665-97C1-1EB054B04FE1}">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700" dirty="0"/>
            <a:t>Direct Program Costs (only limited by amount of Federal award) </a:t>
          </a:r>
          <a:r>
            <a:rPr lang="en-US" sz="1200" dirty="0">
              <a:latin typeface="+mj-lt"/>
            </a:rPr>
            <a:t>(see 2 CFR </a:t>
          </a:r>
          <a:r>
            <a:rPr lang="en-US" sz="1200" dirty="0">
              <a:latin typeface="+mj-lt"/>
              <a:cs typeface="Times New Roman"/>
            </a:rPr>
            <a:t>§</a:t>
          </a:r>
          <a:r>
            <a:rPr lang="en-US" sz="1200" dirty="0">
              <a:latin typeface="+mj-lt"/>
            </a:rPr>
            <a:t>200.413)</a:t>
          </a:r>
        </a:p>
      </dgm:t>
    </dgm:pt>
    <dgm:pt modelId="{6879B2EF-8A64-4A7B-8550-3DB7C73C2813}" type="parTrans" cxnId="{84C3087D-8AB0-40B7-8D2A-592310DEE0B7}">
      <dgm:prSet/>
      <dgm:spPr/>
      <dgm:t>
        <a:bodyPr/>
        <a:lstStyle/>
        <a:p>
          <a:endParaRPr lang="en-US"/>
        </a:p>
      </dgm:t>
    </dgm:pt>
    <dgm:pt modelId="{F1580447-8246-445E-A625-17EF29F6503A}" type="sibTrans" cxnId="{84C3087D-8AB0-40B7-8D2A-592310DEE0B7}">
      <dgm:prSet/>
      <dgm:spPr/>
      <dgm:t>
        <a:bodyPr/>
        <a:lstStyle/>
        <a:p>
          <a:endParaRPr lang="en-US"/>
        </a:p>
      </dgm:t>
    </dgm:pt>
    <dgm:pt modelId="{EDED1541-8014-4434-B614-AA4A7DE88220}" type="pres">
      <dgm:prSet presAssocID="{CCDA0EC4-78C8-4DBB-830C-AF15473AFBC7}" presName="Name0" presStyleCnt="0">
        <dgm:presLayoutVars>
          <dgm:dir/>
          <dgm:resizeHandles val="exact"/>
        </dgm:presLayoutVars>
      </dgm:prSet>
      <dgm:spPr/>
    </dgm:pt>
    <dgm:pt modelId="{605A45E8-B1F2-473A-B467-0E2D28DA06B2}" type="pres">
      <dgm:prSet presAssocID="{3B1EDB01-1D39-462A-9DAC-42F759435C54}" presName="Name5" presStyleLbl="vennNode1" presStyleIdx="0" presStyleCnt="4">
        <dgm:presLayoutVars>
          <dgm:bulletEnabled val="1"/>
        </dgm:presLayoutVars>
      </dgm:prSet>
      <dgm:spPr/>
    </dgm:pt>
    <dgm:pt modelId="{65840F75-FCBB-44BA-8795-4D5760047877}" type="pres">
      <dgm:prSet presAssocID="{280198C0-D1E9-4C71-9B4C-FADFCD77DE5B}" presName="space" presStyleCnt="0"/>
      <dgm:spPr/>
    </dgm:pt>
    <dgm:pt modelId="{43351A82-A8FF-4207-993A-55E7171A1243}" type="pres">
      <dgm:prSet presAssocID="{28D887D3-44E7-460A-93A0-94C8C5F3826A}" presName="Name5" presStyleLbl="vennNode1" presStyleIdx="1" presStyleCnt="4">
        <dgm:presLayoutVars>
          <dgm:bulletEnabled val="1"/>
        </dgm:presLayoutVars>
      </dgm:prSet>
      <dgm:spPr/>
    </dgm:pt>
    <dgm:pt modelId="{92990140-B465-4B64-8570-D480A985EF48}" type="pres">
      <dgm:prSet presAssocID="{F02A2884-DC86-4634-A490-F92A7A4C3C77}" presName="space" presStyleCnt="0"/>
      <dgm:spPr/>
    </dgm:pt>
    <dgm:pt modelId="{566541D6-391A-4892-AFEC-9E9DFB305833}" type="pres">
      <dgm:prSet presAssocID="{8C0609C2-11B7-4243-A421-41860474674A}" presName="Name5" presStyleLbl="vennNode1" presStyleIdx="2" presStyleCnt="4">
        <dgm:presLayoutVars>
          <dgm:bulletEnabled val="1"/>
        </dgm:presLayoutVars>
      </dgm:prSet>
      <dgm:spPr/>
    </dgm:pt>
    <dgm:pt modelId="{4C89D81C-052C-43E2-A571-8E42370DF72A}" type="pres">
      <dgm:prSet presAssocID="{115F1899-4D4C-447C-9358-A3F73CD852FB}" presName="space" presStyleCnt="0"/>
      <dgm:spPr/>
    </dgm:pt>
    <dgm:pt modelId="{7E5B1DC0-1C32-4164-A052-604589914CEE}" type="pres">
      <dgm:prSet presAssocID="{FB558A7F-2CBA-4665-97C1-1EB054B04FE1}" presName="Name5" presStyleLbl="vennNode1" presStyleIdx="3" presStyleCnt="4">
        <dgm:presLayoutVars>
          <dgm:bulletEnabled val="1"/>
        </dgm:presLayoutVars>
      </dgm:prSet>
      <dgm:spPr/>
    </dgm:pt>
  </dgm:ptLst>
  <dgm:cxnLst>
    <dgm:cxn modelId="{072CAC07-FEB4-4027-8821-AE0398507476}" type="presOf" srcId="{8C0609C2-11B7-4243-A421-41860474674A}" destId="{566541D6-391A-4892-AFEC-9E9DFB305833}" srcOrd="0" destOrd="0" presId="urn:microsoft.com/office/officeart/2005/8/layout/venn3"/>
    <dgm:cxn modelId="{8886DA0D-56D2-4B00-98AB-D5AC3D608A7C}" type="presOf" srcId="{CCDA0EC4-78C8-4DBB-830C-AF15473AFBC7}" destId="{EDED1541-8014-4434-B614-AA4A7DE88220}" srcOrd="0" destOrd="0" presId="urn:microsoft.com/office/officeart/2005/8/layout/venn3"/>
    <dgm:cxn modelId="{AA422831-0E5D-4332-9365-82F21808F1D7}" srcId="{CCDA0EC4-78C8-4DBB-830C-AF15473AFBC7}" destId="{3B1EDB01-1D39-462A-9DAC-42F759435C54}" srcOrd="0" destOrd="0" parTransId="{7739A3A6-89E4-4CA0-B329-C6BA56991543}" sibTransId="{280198C0-D1E9-4C71-9B4C-FADFCD77DE5B}"/>
    <dgm:cxn modelId="{721A3033-009D-4575-ABF9-4D9EE4C3DB23}" type="presOf" srcId="{28D887D3-44E7-460A-93A0-94C8C5F3826A}" destId="{43351A82-A8FF-4207-993A-55E7171A1243}" srcOrd="0" destOrd="0" presId="urn:microsoft.com/office/officeart/2005/8/layout/venn3"/>
    <dgm:cxn modelId="{61BDFD69-7B70-470C-801E-997BD2616F19}" type="presOf" srcId="{3B1EDB01-1D39-462A-9DAC-42F759435C54}" destId="{605A45E8-B1F2-473A-B467-0E2D28DA06B2}" srcOrd="0" destOrd="0" presId="urn:microsoft.com/office/officeart/2005/8/layout/venn3"/>
    <dgm:cxn modelId="{2AE2C74C-B461-46A0-926B-0B7E9192E17B}" type="presOf" srcId="{FB558A7F-2CBA-4665-97C1-1EB054B04FE1}" destId="{7E5B1DC0-1C32-4164-A052-604589914CEE}" srcOrd="0" destOrd="0" presId="urn:microsoft.com/office/officeart/2005/8/layout/venn3"/>
    <dgm:cxn modelId="{84C3087D-8AB0-40B7-8D2A-592310DEE0B7}" srcId="{CCDA0EC4-78C8-4DBB-830C-AF15473AFBC7}" destId="{FB558A7F-2CBA-4665-97C1-1EB054B04FE1}" srcOrd="3" destOrd="0" parTransId="{6879B2EF-8A64-4A7B-8550-3DB7C73C2813}" sibTransId="{F1580447-8246-445E-A625-17EF29F6503A}"/>
    <dgm:cxn modelId="{DB99F98B-0F09-4836-9CA0-D35D3D8AA5AD}" srcId="{CCDA0EC4-78C8-4DBB-830C-AF15473AFBC7}" destId="{28D887D3-44E7-460A-93A0-94C8C5F3826A}" srcOrd="1" destOrd="0" parTransId="{270F8E3F-5BC8-4DA0-ABA6-56660883D1E9}" sibTransId="{F02A2884-DC86-4634-A490-F92A7A4C3C77}"/>
    <dgm:cxn modelId="{603EE6F7-512A-4E66-9E14-2185DCCECCFD}" srcId="{CCDA0EC4-78C8-4DBB-830C-AF15473AFBC7}" destId="{8C0609C2-11B7-4243-A421-41860474674A}" srcOrd="2" destOrd="0" parTransId="{920359FA-6EEB-46DB-9CD2-135306472A09}" sibTransId="{115F1899-4D4C-447C-9358-A3F73CD852FB}"/>
    <dgm:cxn modelId="{A348CEA1-1A67-46B4-A1BF-4C3848CC2A9D}" type="presParOf" srcId="{EDED1541-8014-4434-B614-AA4A7DE88220}" destId="{605A45E8-B1F2-473A-B467-0E2D28DA06B2}" srcOrd="0" destOrd="0" presId="urn:microsoft.com/office/officeart/2005/8/layout/venn3"/>
    <dgm:cxn modelId="{DA65E18A-6BE1-46D9-9838-C9F87CE92591}" type="presParOf" srcId="{EDED1541-8014-4434-B614-AA4A7DE88220}" destId="{65840F75-FCBB-44BA-8795-4D5760047877}" srcOrd="1" destOrd="0" presId="urn:microsoft.com/office/officeart/2005/8/layout/venn3"/>
    <dgm:cxn modelId="{C2B292A7-F9A3-49E3-9D1C-E46048D967B5}" type="presParOf" srcId="{EDED1541-8014-4434-B614-AA4A7DE88220}" destId="{43351A82-A8FF-4207-993A-55E7171A1243}" srcOrd="2" destOrd="0" presId="urn:microsoft.com/office/officeart/2005/8/layout/venn3"/>
    <dgm:cxn modelId="{52743265-007C-409C-8864-25F4D7D96A4A}" type="presParOf" srcId="{EDED1541-8014-4434-B614-AA4A7DE88220}" destId="{92990140-B465-4B64-8570-D480A985EF48}" srcOrd="3" destOrd="0" presId="urn:microsoft.com/office/officeart/2005/8/layout/venn3"/>
    <dgm:cxn modelId="{3BDF254C-726D-45FC-9473-CFE0C31781B4}" type="presParOf" srcId="{EDED1541-8014-4434-B614-AA4A7DE88220}" destId="{566541D6-391A-4892-AFEC-9E9DFB305833}" srcOrd="4" destOrd="0" presId="urn:microsoft.com/office/officeart/2005/8/layout/venn3"/>
    <dgm:cxn modelId="{FFB785D8-F565-499D-947A-3AE56481CF20}" type="presParOf" srcId="{EDED1541-8014-4434-B614-AA4A7DE88220}" destId="{4C89D81C-052C-43E2-A571-8E42370DF72A}" srcOrd="5" destOrd="0" presId="urn:microsoft.com/office/officeart/2005/8/layout/venn3"/>
    <dgm:cxn modelId="{67CBAF9B-E9AC-49CE-961D-6365B1A11B80}" type="presParOf" srcId="{EDED1541-8014-4434-B614-AA4A7DE88220}" destId="{7E5B1DC0-1C32-4164-A052-604589914CE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DA0EC4-78C8-4DBB-830C-AF15473AFB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B1EDB01-1D39-462A-9DAC-42F759435C54}">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t>Grantee will use </a:t>
          </a:r>
          <a:r>
            <a:rPr lang="en-US" b="1" dirty="0"/>
            <a:t>$70,000 </a:t>
          </a:r>
          <a:r>
            <a:rPr lang="en-US" dirty="0"/>
            <a:t>in indirect facilities costs</a:t>
          </a:r>
        </a:p>
      </dgm:t>
    </dgm:pt>
    <dgm:pt modelId="{7739A3A6-89E4-4CA0-B329-C6BA56991543}" type="parTrans" cxnId="{AA422831-0E5D-4332-9365-82F21808F1D7}">
      <dgm:prSet/>
      <dgm:spPr/>
      <dgm:t>
        <a:bodyPr/>
        <a:lstStyle/>
        <a:p>
          <a:endParaRPr lang="en-US"/>
        </a:p>
      </dgm:t>
    </dgm:pt>
    <dgm:pt modelId="{280198C0-D1E9-4C71-9B4C-FADFCD77DE5B}" type="sibTrans" cxnId="{AA422831-0E5D-4332-9365-82F21808F1D7}">
      <dgm:prSet/>
      <dgm:spPr/>
      <dgm:t>
        <a:bodyPr/>
        <a:lstStyle/>
        <a:p>
          <a:endParaRPr lang="en-US"/>
        </a:p>
      </dgm:t>
    </dgm:pt>
    <dgm:pt modelId="{28D887D3-44E7-460A-93A0-94C8C5F3826A}">
      <dgm:prSet phldrT="[Text]">
        <dgm:style>
          <a:lnRef idx="1">
            <a:schemeClr val="accent2"/>
          </a:lnRef>
          <a:fillRef idx="2">
            <a:schemeClr val="accent2"/>
          </a:fillRef>
          <a:effectRef idx="1">
            <a:schemeClr val="accent2"/>
          </a:effectRef>
          <a:fontRef idx="minor">
            <a:schemeClr val="dk1"/>
          </a:fontRef>
        </dgm:style>
      </dgm:prSet>
      <dgm:spPr>
        <a:gradFill flip="none" rotWithShape="1">
          <a:gsLst>
            <a:gs pos="100000">
              <a:srgbClr val="FFD1D1"/>
            </a:gs>
            <a:gs pos="0">
              <a:schemeClr val="accent2">
                <a:tint val="50000"/>
                <a:satMod val="300000"/>
              </a:schemeClr>
            </a:gs>
            <a:gs pos="35000">
              <a:schemeClr val="accent2">
                <a:tint val="37000"/>
                <a:satMod val="300000"/>
              </a:schemeClr>
            </a:gs>
            <a:gs pos="98000">
              <a:schemeClr val="accent6">
                <a:lumMod val="60000"/>
                <a:lumOff val="40000"/>
              </a:schemeClr>
            </a:gs>
          </a:gsLst>
          <a:lin ang="10800000" scaled="1"/>
          <a:tileRect/>
        </a:gradFill>
      </dgm:spPr>
      <dgm:t>
        <a:bodyPr/>
        <a:lstStyle/>
        <a:p>
          <a:r>
            <a:rPr lang="en-US" dirty="0"/>
            <a:t>Grantee will use </a:t>
          </a:r>
          <a:r>
            <a:rPr lang="en-US" b="1" dirty="0"/>
            <a:t>$10,000 </a:t>
          </a:r>
          <a:r>
            <a:rPr lang="en-US" dirty="0"/>
            <a:t>in indirect administrative costs</a:t>
          </a:r>
        </a:p>
      </dgm:t>
    </dgm:pt>
    <dgm:pt modelId="{270F8E3F-5BC8-4DA0-ABA6-56660883D1E9}" type="parTrans" cxnId="{DB99F98B-0F09-4836-9CA0-D35D3D8AA5AD}">
      <dgm:prSet/>
      <dgm:spPr/>
      <dgm:t>
        <a:bodyPr/>
        <a:lstStyle/>
        <a:p>
          <a:endParaRPr lang="en-US"/>
        </a:p>
      </dgm:t>
    </dgm:pt>
    <dgm:pt modelId="{F02A2884-DC86-4634-A490-F92A7A4C3C77}" type="sibTrans" cxnId="{DB99F98B-0F09-4836-9CA0-D35D3D8AA5AD}">
      <dgm:prSet/>
      <dgm:spPr/>
      <dgm:t>
        <a:bodyPr/>
        <a:lstStyle/>
        <a:p>
          <a:endParaRPr lang="en-US"/>
        </a:p>
      </dgm:t>
    </dgm:pt>
    <dgm:pt modelId="{8C0609C2-11B7-4243-A421-41860474674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Grantee will use </a:t>
          </a:r>
          <a:r>
            <a:rPr lang="en-US" b="1" dirty="0"/>
            <a:t>$10,000 </a:t>
          </a:r>
          <a:r>
            <a:rPr lang="en-US" dirty="0"/>
            <a:t>in direct administrative costs</a:t>
          </a:r>
        </a:p>
      </dgm:t>
    </dgm:pt>
    <dgm:pt modelId="{920359FA-6EEB-46DB-9CD2-135306472A09}" type="parTrans" cxnId="{603EE6F7-512A-4E66-9E14-2185DCCECCFD}">
      <dgm:prSet/>
      <dgm:spPr/>
      <dgm:t>
        <a:bodyPr/>
        <a:lstStyle/>
        <a:p>
          <a:endParaRPr lang="en-US"/>
        </a:p>
      </dgm:t>
    </dgm:pt>
    <dgm:pt modelId="{115F1899-4D4C-447C-9358-A3F73CD852FB}" type="sibTrans" cxnId="{603EE6F7-512A-4E66-9E14-2185DCCECCFD}">
      <dgm:prSet/>
      <dgm:spPr/>
      <dgm:t>
        <a:bodyPr/>
        <a:lstStyle/>
        <a:p>
          <a:endParaRPr lang="en-US"/>
        </a:p>
      </dgm:t>
    </dgm:pt>
    <dgm:pt modelId="{FB558A7F-2CBA-4665-97C1-1EB054B04FE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a:t>Grantee</a:t>
          </a:r>
          <a:r>
            <a:rPr lang="en-US" baseline="0" dirty="0"/>
            <a:t> will have </a:t>
          </a:r>
          <a:r>
            <a:rPr lang="en-US" b="1" baseline="0" dirty="0"/>
            <a:t>$910,000 </a:t>
          </a:r>
          <a:r>
            <a:rPr lang="en-US" baseline="0" dirty="0"/>
            <a:t>available for direct program costs</a:t>
          </a:r>
          <a:endParaRPr lang="en-US" dirty="0"/>
        </a:p>
      </dgm:t>
    </dgm:pt>
    <dgm:pt modelId="{6879B2EF-8A64-4A7B-8550-3DB7C73C2813}" type="parTrans" cxnId="{84C3087D-8AB0-40B7-8D2A-592310DEE0B7}">
      <dgm:prSet/>
      <dgm:spPr/>
      <dgm:t>
        <a:bodyPr/>
        <a:lstStyle/>
        <a:p>
          <a:endParaRPr lang="en-US"/>
        </a:p>
      </dgm:t>
    </dgm:pt>
    <dgm:pt modelId="{F1580447-8246-445E-A625-17EF29F6503A}" type="sibTrans" cxnId="{84C3087D-8AB0-40B7-8D2A-592310DEE0B7}">
      <dgm:prSet/>
      <dgm:spPr/>
      <dgm:t>
        <a:bodyPr/>
        <a:lstStyle/>
        <a:p>
          <a:endParaRPr lang="en-US"/>
        </a:p>
      </dgm:t>
    </dgm:pt>
    <dgm:pt modelId="{EDED1541-8014-4434-B614-AA4A7DE88220}" type="pres">
      <dgm:prSet presAssocID="{CCDA0EC4-78C8-4DBB-830C-AF15473AFBC7}" presName="Name0" presStyleCnt="0">
        <dgm:presLayoutVars>
          <dgm:dir/>
          <dgm:resizeHandles val="exact"/>
        </dgm:presLayoutVars>
      </dgm:prSet>
      <dgm:spPr/>
    </dgm:pt>
    <dgm:pt modelId="{605A45E8-B1F2-473A-B467-0E2D28DA06B2}" type="pres">
      <dgm:prSet presAssocID="{3B1EDB01-1D39-462A-9DAC-42F759435C54}" presName="Name5" presStyleLbl="vennNode1" presStyleIdx="0" presStyleCnt="4">
        <dgm:presLayoutVars>
          <dgm:bulletEnabled val="1"/>
        </dgm:presLayoutVars>
      </dgm:prSet>
      <dgm:spPr/>
    </dgm:pt>
    <dgm:pt modelId="{65840F75-FCBB-44BA-8795-4D5760047877}" type="pres">
      <dgm:prSet presAssocID="{280198C0-D1E9-4C71-9B4C-FADFCD77DE5B}" presName="space" presStyleCnt="0"/>
      <dgm:spPr/>
    </dgm:pt>
    <dgm:pt modelId="{43351A82-A8FF-4207-993A-55E7171A1243}" type="pres">
      <dgm:prSet presAssocID="{28D887D3-44E7-460A-93A0-94C8C5F3826A}" presName="Name5" presStyleLbl="vennNode1" presStyleIdx="1" presStyleCnt="4">
        <dgm:presLayoutVars>
          <dgm:bulletEnabled val="1"/>
        </dgm:presLayoutVars>
      </dgm:prSet>
      <dgm:spPr/>
    </dgm:pt>
    <dgm:pt modelId="{92990140-B465-4B64-8570-D480A985EF48}" type="pres">
      <dgm:prSet presAssocID="{F02A2884-DC86-4634-A490-F92A7A4C3C77}" presName="space" presStyleCnt="0"/>
      <dgm:spPr/>
    </dgm:pt>
    <dgm:pt modelId="{566541D6-391A-4892-AFEC-9E9DFB305833}" type="pres">
      <dgm:prSet presAssocID="{8C0609C2-11B7-4243-A421-41860474674A}" presName="Name5" presStyleLbl="vennNode1" presStyleIdx="2" presStyleCnt="4">
        <dgm:presLayoutVars>
          <dgm:bulletEnabled val="1"/>
        </dgm:presLayoutVars>
      </dgm:prSet>
      <dgm:spPr/>
    </dgm:pt>
    <dgm:pt modelId="{4C89D81C-052C-43E2-A571-8E42370DF72A}" type="pres">
      <dgm:prSet presAssocID="{115F1899-4D4C-447C-9358-A3F73CD852FB}" presName="space" presStyleCnt="0"/>
      <dgm:spPr/>
    </dgm:pt>
    <dgm:pt modelId="{7E5B1DC0-1C32-4164-A052-604589914CEE}" type="pres">
      <dgm:prSet presAssocID="{FB558A7F-2CBA-4665-97C1-1EB054B04FE1}" presName="Name5" presStyleLbl="vennNode1" presStyleIdx="3" presStyleCnt="4">
        <dgm:presLayoutVars>
          <dgm:bulletEnabled val="1"/>
        </dgm:presLayoutVars>
      </dgm:prSet>
      <dgm:spPr/>
    </dgm:pt>
  </dgm:ptLst>
  <dgm:cxnLst>
    <dgm:cxn modelId="{AA422831-0E5D-4332-9365-82F21808F1D7}" srcId="{CCDA0EC4-78C8-4DBB-830C-AF15473AFBC7}" destId="{3B1EDB01-1D39-462A-9DAC-42F759435C54}" srcOrd="0" destOrd="0" parTransId="{7739A3A6-89E4-4CA0-B329-C6BA56991543}" sibTransId="{280198C0-D1E9-4C71-9B4C-FADFCD77DE5B}"/>
    <dgm:cxn modelId="{33649D5C-44B8-4592-93A3-EFDC242DC3BD}" type="presOf" srcId="{3B1EDB01-1D39-462A-9DAC-42F759435C54}" destId="{605A45E8-B1F2-473A-B467-0E2D28DA06B2}" srcOrd="0" destOrd="0" presId="urn:microsoft.com/office/officeart/2005/8/layout/venn3"/>
    <dgm:cxn modelId="{18E6B456-6FF7-4394-BD5B-608DE317DEFD}" type="presOf" srcId="{28D887D3-44E7-460A-93A0-94C8C5F3826A}" destId="{43351A82-A8FF-4207-993A-55E7171A1243}" srcOrd="0" destOrd="0" presId="urn:microsoft.com/office/officeart/2005/8/layout/venn3"/>
    <dgm:cxn modelId="{DFE4EB56-AE33-4A39-AEE2-B059F002ABDA}" type="presOf" srcId="{CCDA0EC4-78C8-4DBB-830C-AF15473AFBC7}" destId="{EDED1541-8014-4434-B614-AA4A7DE88220}" srcOrd="0" destOrd="0" presId="urn:microsoft.com/office/officeart/2005/8/layout/venn3"/>
    <dgm:cxn modelId="{84C3087D-8AB0-40B7-8D2A-592310DEE0B7}" srcId="{CCDA0EC4-78C8-4DBB-830C-AF15473AFBC7}" destId="{FB558A7F-2CBA-4665-97C1-1EB054B04FE1}" srcOrd="3" destOrd="0" parTransId="{6879B2EF-8A64-4A7B-8550-3DB7C73C2813}" sibTransId="{F1580447-8246-445E-A625-17EF29F6503A}"/>
    <dgm:cxn modelId="{86A2A67E-F820-43BA-AA32-4961ED8E716C}" type="presOf" srcId="{FB558A7F-2CBA-4665-97C1-1EB054B04FE1}" destId="{7E5B1DC0-1C32-4164-A052-604589914CEE}" srcOrd="0" destOrd="0" presId="urn:microsoft.com/office/officeart/2005/8/layout/venn3"/>
    <dgm:cxn modelId="{DB99F98B-0F09-4836-9CA0-D35D3D8AA5AD}" srcId="{CCDA0EC4-78C8-4DBB-830C-AF15473AFBC7}" destId="{28D887D3-44E7-460A-93A0-94C8C5F3826A}" srcOrd="1" destOrd="0" parTransId="{270F8E3F-5BC8-4DA0-ABA6-56660883D1E9}" sibTransId="{F02A2884-DC86-4634-A490-F92A7A4C3C77}"/>
    <dgm:cxn modelId="{37DBEBED-8780-432F-A0E5-3B2F98B4486D}" type="presOf" srcId="{8C0609C2-11B7-4243-A421-41860474674A}" destId="{566541D6-391A-4892-AFEC-9E9DFB305833}" srcOrd="0" destOrd="0" presId="urn:microsoft.com/office/officeart/2005/8/layout/venn3"/>
    <dgm:cxn modelId="{603EE6F7-512A-4E66-9E14-2185DCCECCFD}" srcId="{CCDA0EC4-78C8-4DBB-830C-AF15473AFBC7}" destId="{8C0609C2-11B7-4243-A421-41860474674A}" srcOrd="2" destOrd="0" parTransId="{920359FA-6EEB-46DB-9CD2-135306472A09}" sibTransId="{115F1899-4D4C-447C-9358-A3F73CD852FB}"/>
    <dgm:cxn modelId="{A44CE812-8586-4660-8BCE-CF2F36C5A922}" type="presParOf" srcId="{EDED1541-8014-4434-B614-AA4A7DE88220}" destId="{605A45E8-B1F2-473A-B467-0E2D28DA06B2}" srcOrd="0" destOrd="0" presId="urn:microsoft.com/office/officeart/2005/8/layout/venn3"/>
    <dgm:cxn modelId="{9B9BE18F-E433-4A72-9523-ECD3B03A1F31}" type="presParOf" srcId="{EDED1541-8014-4434-B614-AA4A7DE88220}" destId="{65840F75-FCBB-44BA-8795-4D5760047877}" srcOrd="1" destOrd="0" presId="urn:microsoft.com/office/officeart/2005/8/layout/venn3"/>
    <dgm:cxn modelId="{543A6F46-8E60-4DF7-8FB9-9D56B321A86C}" type="presParOf" srcId="{EDED1541-8014-4434-B614-AA4A7DE88220}" destId="{43351A82-A8FF-4207-993A-55E7171A1243}" srcOrd="2" destOrd="0" presId="urn:microsoft.com/office/officeart/2005/8/layout/venn3"/>
    <dgm:cxn modelId="{3E3772DA-4DA7-4EEA-9488-ABCBD8BFFA06}" type="presParOf" srcId="{EDED1541-8014-4434-B614-AA4A7DE88220}" destId="{92990140-B465-4B64-8570-D480A985EF48}" srcOrd="3" destOrd="0" presId="urn:microsoft.com/office/officeart/2005/8/layout/venn3"/>
    <dgm:cxn modelId="{480DB787-9768-4DD6-A50E-6455BAAF06D3}" type="presParOf" srcId="{EDED1541-8014-4434-B614-AA4A7DE88220}" destId="{566541D6-391A-4892-AFEC-9E9DFB305833}" srcOrd="4" destOrd="0" presId="urn:microsoft.com/office/officeart/2005/8/layout/venn3"/>
    <dgm:cxn modelId="{4C94F8ED-25BF-4D69-AB78-D595FE9A6E6B}" type="presParOf" srcId="{EDED1541-8014-4434-B614-AA4A7DE88220}" destId="{4C89D81C-052C-43E2-A571-8E42370DF72A}" srcOrd="5" destOrd="0" presId="urn:microsoft.com/office/officeart/2005/8/layout/venn3"/>
    <dgm:cxn modelId="{6DB2FD14-7C05-4AD7-9C53-3CE67820403B}" type="presParOf" srcId="{EDED1541-8014-4434-B614-AA4A7DE88220}" destId="{7E5B1DC0-1C32-4164-A052-604589914CE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A45E8-B1F2-473A-B467-0E2D28DA06B2}">
      <dsp:nvSpPr>
        <dsp:cNvPr id="0" name=""/>
        <dsp:cNvSpPr/>
      </dsp:nvSpPr>
      <dsp:spPr>
        <a:xfrm>
          <a:off x="2411" y="657373"/>
          <a:ext cx="2419052" cy="2419052"/>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Indirect Facilities Cost (subject to your entity’s ICR) </a:t>
          </a:r>
        </a:p>
        <a:p>
          <a:pPr marL="0" lvl="0" indent="0" algn="ctr" defTabSz="844550">
            <a:lnSpc>
              <a:spcPct val="90000"/>
            </a:lnSpc>
            <a:spcBef>
              <a:spcPct val="0"/>
            </a:spcBef>
            <a:spcAft>
              <a:spcPct val="35000"/>
            </a:spcAft>
            <a:buNone/>
          </a:pPr>
          <a:r>
            <a:rPr lang="en-US" sz="1200" kern="1200" dirty="0">
              <a:latin typeface="+mj-lt"/>
            </a:rPr>
            <a:t>(see 2 CFR </a:t>
          </a:r>
          <a:r>
            <a:rPr lang="en-US" sz="1200" kern="1200" dirty="0">
              <a:latin typeface="+mj-lt"/>
              <a:cs typeface="Times New Roman"/>
            </a:rPr>
            <a:t>§</a:t>
          </a:r>
          <a:r>
            <a:rPr lang="en-US" sz="1200" kern="1200" dirty="0">
              <a:latin typeface="+mj-lt"/>
            </a:rPr>
            <a:t>200.414)</a:t>
          </a:r>
          <a:endParaRPr lang="en-US" sz="1200" kern="1200" dirty="0"/>
        </a:p>
      </dsp:txBody>
      <dsp:txXfrm>
        <a:off x="356673" y="1011635"/>
        <a:ext cx="1710528" cy="1710528"/>
      </dsp:txXfrm>
    </dsp:sp>
    <dsp:sp modelId="{43351A82-A8FF-4207-993A-55E7171A1243}">
      <dsp:nvSpPr>
        <dsp:cNvPr id="0" name=""/>
        <dsp:cNvSpPr/>
      </dsp:nvSpPr>
      <dsp:spPr>
        <a:xfrm>
          <a:off x="1937652" y="657373"/>
          <a:ext cx="2419052" cy="2419052"/>
        </a:xfrm>
        <a:prstGeom prst="ellipse">
          <a:avLst/>
        </a:prstGeom>
        <a:gradFill flip="none" rotWithShape="1">
          <a:gsLst>
            <a:gs pos="100000">
              <a:srgbClr val="FFD1D1"/>
            </a:gs>
            <a:gs pos="0">
              <a:schemeClr val="accent2">
                <a:tint val="50000"/>
                <a:satMod val="300000"/>
              </a:schemeClr>
            </a:gs>
            <a:gs pos="35000">
              <a:schemeClr val="accent2">
                <a:tint val="37000"/>
                <a:satMod val="300000"/>
              </a:schemeClr>
            </a:gs>
            <a:gs pos="98000">
              <a:schemeClr val="accent6">
                <a:lumMod val="60000"/>
                <a:lumOff val="40000"/>
              </a:schemeClr>
            </a:gs>
          </a:gsLst>
          <a:lin ang="10800000" scaled="1"/>
          <a:tileRect/>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Indirect Administrative Costs (subject to 2% admin cap)</a:t>
          </a:r>
        </a:p>
      </dsp:txBody>
      <dsp:txXfrm>
        <a:off x="2291914" y="1011635"/>
        <a:ext cx="1710528" cy="1710528"/>
      </dsp:txXfrm>
    </dsp:sp>
    <dsp:sp modelId="{566541D6-391A-4892-AFEC-9E9DFB305833}">
      <dsp:nvSpPr>
        <dsp:cNvPr id="0" name=""/>
        <dsp:cNvSpPr/>
      </dsp:nvSpPr>
      <dsp:spPr>
        <a:xfrm>
          <a:off x="3872894" y="657373"/>
          <a:ext cx="2419052" cy="2419052"/>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Direct Administrative Costs (subject to 2% admin cap)</a:t>
          </a:r>
        </a:p>
      </dsp:txBody>
      <dsp:txXfrm>
        <a:off x="4227156" y="1011635"/>
        <a:ext cx="1710528" cy="1710528"/>
      </dsp:txXfrm>
    </dsp:sp>
    <dsp:sp modelId="{7E5B1DC0-1C32-4164-A052-604589914CEE}">
      <dsp:nvSpPr>
        <dsp:cNvPr id="0" name=""/>
        <dsp:cNvSpPr/>
      </dsp:nvSpPr>
      <dsp:spPr>
        <a:xfrm>
          <a:off x="5808136" y="657373"/>
          <a:ext cx="2419052" cy="2419052"/>
        </a:xfrm>
        <a:prstGeom prst="ellips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33129" tIns="21590" rIns="133129" bIns="21590" numCol="1" spcCol="1270" anchor="ctr" anchorCtr="0">
          <a:noAutofit/>
        </a:bodyPr>
        <a:lstStyle/>
        <a:p>
          <a:pPr marL="0" lvl="0" indent="0" algn="ctr" defTabSz="755650">
            <a:lnSpc>
              <a:spcPct val="90000"/>
            </a:lnSpc>
            <a:spcBef>
              <a:spcPct val="0"/>
            </a:spcBef>
            <a:spcAft>
              <a:spcPct val="35000"/>
            </a:spcAft>
            <a:buNone/>
          </a:pPr>
          <a:r>
            <a:rPr lang="en-US" sz="1700" kern="1200" dirty="0"/>
            <a:t>Direct Program Costs (only limited by amount of Federal award) </a:t>
          </a:r>
          <a:r>
            <a:rPr lang="en-US" sz="1200" kern="1200" dirty="0">
              <a:latin typeface="+mj-lt"/>
            </a:rPr>
            <a:t>(see 2 CFR </a:t>
          </a:r>
          <a:r>
            <a:rPr lang="en-US" sz="1200" kern="1200" dirty="0">
              <a:latin typeface="+mj-lt"/>
              <a:cs typeface="Times New Roman"/>
            </a:rPr>
            <a:t>§</a:t>
          </a:r>
          <a:r>
            <a:rPr lang="en-US" sz="1200" kern="1200" dirty="0">
              <a:latin typeface="+mj-lt"/>
            </a:rPr>
            <a:t>200.413)</a:t>
          </a:r>
        </a:p>
      </dsp:txBody>
      <dsp:txXfrm>
        <a:off x="6162398" y="1011635"/>
        <a:ext cx="1710528" cy="1710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A45E8-B1F2-473A-B467-0E2D28DA06B2}">
      <dsp:nvSpPr>
        <dsp:cNvPr id="0" name=""/>
        <dsp:cNvSpPr/>
      </dsp:nvSpPr>
      <dsp:spPr>
        <a:xfrm>
          <a:off x="2411" y="657373"/>
          <a:ext cx="2419052" cy="2419052"/>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Grantee will use </a:t>
          </a:r>
          <a:r>
            <a:rPr lang="en-US" sz="1900" b="1" kern="1200" dirty="0"/>
            <a:t>$70,000 </a:t>
          </a:r>
          <a:r>
            <a:rPr lang="en-US" sz="1900" kern="1200" dirty="0"/>
            <a:t>in indirect facilities costs</a:t>
          </a:r>
        </a:p>
      </dsp:txBody>
      <dsp:txXfrm>
        <a:off x="356673" y="1011635"/>
        <a:ext cx="1710528" cy="1710528"/>
      </dsp:txXfrm>
    </dsp:sp>
    <dsp:sp modelId="{43351A82-A8FF-4207-993A-55E7171A1243}">
      <dsp:nvSpPr>
        <dsp:cNvPr id="0" name=""/>
        <dsp:cNvSpPr/>
      </dsp:nvSpPr>
      <dsp:spPr>
        <a:xfrm>
          <a:off x="1937652" y="657373"/>
          <a:ext cx="2419052" cy="2419052"/>
        </a:xfrm>
        <a:prstGeom prst="ellipse">
          <a:avLst/>
        </a:prstGeom>
        <a:gradFill flip="none" rotWithShape="1">
          <a:gsLst>
            <a:gs pos="100000">
              <a:srgbClr val="FFD1D1"/>
            </a:gs>
            <a:gs pos="0">
              <a:schemeClr val="accent2">
                <a:tint val="50000"/>
                <a:satMod val="300000"/>
              </a:schemeClr>
            </a:gs>
            <a:gs pos="35000">
              <a:schemeClr val="accent2">
                <a:tint val="37000"/>
                <a:satMod val="300000"/>
              </a:schemeClr>
            </a:gs>
            <a:gs pos="98000">
              <a:schemeClr val="accent6">
                <a:lumMod val="60000"/>
                <a:lumOff val="40000"/>
              </a:schemeClr>
            </a:gs>
          </a:gsLst>
          <a:lin ang="10800000" scaled="1"/>
          <a:tileRect/>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Grantee will use </a:t>
          </a:r>
          <a:r>
            <a:rPr lang="en-US" sz="1900" b="1" kern="1200" dirty="0"/>
            <a:t>$10,000 </a:t>
          </a:r>
          <a:r>
            <a:rPr lang="en-US" sz="1900" kern="1200" dirty="0"/>
            <a:t>in indirect administrative costs</a:t>
          </a:r>
        </a:p>
      </dsp:txBody>
      <dsp:txXfrm>
        <a:off x="2291914" y="1011635"/>
        <a:ext cx="1710528" cy="1710528"/>
      </dsp:txXfrm>
    </dsp:sp>
    <dsp:sp modelId="{566541D6-391A-4892-AFEC-9E9DFB305833}">
      <dsp:nvSpPr>
        <dsp:cNvPr id="0" name=""/>
        <dsp:cNvSpPr/>
      </dsp:nvSpPr>
      <dsp:spPr>
        <a:xfrm>
          <a:off x="3872894" y="657373"/>
          <a:ext cx="2419052" cy="2419052"/>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Grantee will use </a:t>
          </a:r>
          <a:r>
            <a:rPr lang="en-US" sz="1900" b="1" kern="1200" dirty="0"/>
            <a:t>$10,000 </a:t>
          </a:r>
          <a:r>
            <a:rPr lang="en-US" sz="1900" kern="1200" dirty="0"/>
            <a:t>in direct administrative costs</a:t>
          </a:r>
        </a:p>
      </dsp:txBody>
      <dsp:txXfrm>
        <a:off x="4227156" y="1011635"/>
        <a:ext cx="1710528" cy="1710528"/>
      </dsp:txXfrm>
    </dsp:sp>
    <dsp:sp modelId="{7E5B1DC0-1C32-4164-A052-604589914CEE}">
      <dsp:nvSpPr>
        <dsp:cNvPr id="0" name=""/>
        <dsp:cNvSpPr/>
      </dsp:nvSpPr>
      <dsp:spPr>
        <a:xfrm>
          <a:off x="5808136" y="657373"/>
          <a:ext cx="2419052" cy="2419052"/>
        </a:xfrm>
        <a:prstGeom prst="ellips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33129" tIns="24130" rIns="133129" bIns="24130" numCol="1" spcCol="1270" anchor="ctr" anchorCtr="0">
          <a:noAutofit/>
        </a:bodyPr>
        <a:lstStyle/>
        <a:p>
          <a:pPr marL="0" lvl="0" indent="0" algn="ctr" defTabSz="844550">
            <a:lnSpc>
              <a:spcPct val="90000"/>
            </a:lnSpc>
            <a:spcBef>
              <a:spcPct val="0"/>
            </a:spcBef>
            <a:spcAft>
              <a:spcPct val="35000"/>
            </a:spcAft>
            <a:buNone/>
          </a:pPr>
          <a:r>
            <a:rPr lang="en-US" sz="1900" kern="1200" dirty="0"/>
            <a:t>Grantee</a:t>
          </a:r>
          <a:r>
            <a:rPr lang="en-US" sz="1900" kern="1200" baseline="0" dirty="0"/>
            <a:t> will have </a:t>
          </a:r>
          <a:r>
            <a:rPr lang="en-US" sz="1900" b="1" kern="1200" baseline="0" dirty="0"/>
            <a:t>$910,000 </a:t>
          </a:r>
          <a:r>
            <a:rPr lang="en-US" sz="1900" kern="1200" baseline="0" dirty="0"/>
            <a:t>available for direct program costs</a:t>
          </a:r>
          <a:endParaRPr lang="en-US" sz="1900" kern="1200" dirty="0"/>
        </a:p>
      </dsp:txBody>
      <dsp:txXfrm>
        <a:off x="6162398" y="1011635"/>
        <a:ext cx="1710528" cy="171052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626DAE-D8CE-4F32-B38D-003A80971C80}" type="datetimeFigureOut">
              <a:rPr lang="en-US" smtClean="0"/>
              <a:t>4/16/2019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BB768-2A42-4D91-8A39-01C88FE0502E}" type="slidenum">
              <a:rPr lang="en-US" smtClean="0"/>
              <a:t>‹#›</a:t>
            </a:fld>
            <a:endParaRPr lang="en-US"/>
          </a:p>
        </p:txBody>
      </p:sp>
    </p:spTree>
    <p:extLst>
      <p:ext uri="{BB962C8B-B14F-4D97-AF65-F5344CB8AC3E}">
        <p14:creationId xmlns:p14="http://schemas.microsoft.com/office/powerpoint/2010/main" val="110178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Christine Miller, program officer with the TQP program. On behalf of the US Department of Education, the Office of Elementary and Secondary Education and the entire program 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19 TQP grant competition was announced on April 3, 2019 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but during these webinars, we will go over the specific FY 19 TQP budget</a:t>
            </a:r>
            <a:r>
              <a:rPr lang="en-US" altLang="en-US" sz="1000" baseline="0" dirty="0">
                <a:ea typeface="MS PGothic" panose="020B0600070205080204" pitchFamily="34" charset="-128"/>
              </a:rPr>
              <a:t> preparation</a:t>
            </a:r>
            <a:r>
              <a:rPr lang="en-US" altLang="en-US" sz="1000" dirty="0">
                <a:ea typeface="MS PGothic" panose="020B0600070205080204" pitchFamily="34" charset="-128"/>
              </a:rPr>
              <a:t> in an effort to help you submit  a successful application.</a:t>
            </a:r>
          </a:p>
          <a:p>
            <a:endParaRPr lang="en-US" altLang="en-US" sz="1000" dirty="0">
              <a:ea typeface="MS PGothic" panose="020B0600070205080204" pitchFamily="34" charset="-128"/>
            </a:endParaRP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10</a:t>
            </a:fld>
            <a:endParaRPr lang="en-US"/>
          </a:p>
        </p:txBody>
      </p:sp>
    </p:spTree>
    <p:extLst>
      <p:ext uri="{BB962C8B-B14F-4D97-AF65-F5344CB8AC3E}">
        <p14:creationId xmlns:p14="http://schemas.microsoft.com/office/powerpoint/2010/main" val="278806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consider which costs</a:t>
            </a:r>
            <a:r>
              <a:rPr lang="en-US" baseline="0" dirty="0"/>
              <a:t> are allowable, reasonable</a:t>
            </a:r>
            <a:r>
              <a:rPr lang="en-US" dirty="0"/>
              <a:t>,</a:t>
            </a:r>
            <a:r>
              <a:rPr lang="en-US" baseline="0" dirty="0"/>
              <a:t> and allocable, we have provided a chart that delineates some of the typical items that may be flagged by the ED staff as they review your budgets and which may result in cuts to your budget if you are offered an award.  This list is not exhaustive, but please take some time to review these items as they may help you avoid problems if your application is selected to receive an award.</a:t>
            </a:r>
          </a:p>
          <a:p>
            <a:endParaRPr lang="en-US" baseline="0" dirty="0"/>
          </a:p>
          <a:p>
            <a:r>
              <a:rPr lang="en-US" baseline="0" dirty="0"/>
              <a:t>Also keep in mind that these same </a:t>
            </a:r>
            <a:r>
              <a:rPr lang="en-US" dirty="0"/>
              <a:t>principles </a:t>
            </a:r>
            <a:r>
              <a:rPr lang="en-US" baseline="0" dirty="0"/>
              <a:t>around allowable costs will apply for each of the five years of the TQP grant performance period.</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11</a:t>
            </a:fld>
            <a:endParaRPr lang="en-US"/>
          </a:p>
        </p:txBody>
      </p:sp>
    </p:spTree>
    <p:extLst>
      <p:ext uri="{BB962C8B-B14F-4D97-AF65-F5344CB8AC3E}">
        <p14:creationId xmlns:p14="http://schemas.microsoft.com/office/powerpoint/2010/main" val="318227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a:t>
            </a:r>
            <a:r>
              <a:rPr lang="en-US" baseline="0" dirty="0"/>
              <a:t> to your direct program costs, you may charge indirect costs to the grant. However, please keep in mind that TQP is a RESTRICTED rate program, so your indirect cost rate should not exceed 8 percent.   </a:t>
            </a:r>
            <a:r>
              <a:rPr lang="en-US" dirty="0"/>
              <a:t>READ SLIDE</a:t>
            </a:r>
          </a:p>
        </p:txBody>
      </p:sp>
      <p:sp>
        <p:nvSpPr>
          <p:cNvPr id="4" name="Slide Number Placeholder 3"/>
          <p:cNvSpPr>
            <a:spLocks noGrp="1"/>
          </p:cNvSpPr>
          <p:nvPr>
            <p:ph type="sldNum" sz="quarter" idx="10"/>
          </p:nvPr>
        </p:nvSpPr>
        <p:spPr/>
        <p:txBody>
          <a:bodyPr/>
          <a:lstStyle/>
          <a:p>
            <a:fld id="{215BB768-2A42-4D91-8A39-01C88FE0502E}" type="slidenum">
              <a:rPr lang="en-US" smtClean="0"/>
              <a:t>12</a:t>
            </a:fld>
            <a:endParaRPr lang="en-US"/>
          </a:p>
        </p:txBody>
      </p:sp>
    </p:spTree>
    <p:extLst>
      <p:ext uri="{BB962C8B-B14F-4D97-AF65-F5344CB8AC3E}">
        <p14:creationId xmlns:p14="http://schemas.microsoft.com/office/powerpoint/2010/main" val="41433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t>
            </a:r>
            <a:r>
              <a:rPr lang="en-US" baseline="0" dirty="0"/>
              <a:t> this time we would like to draw your attention to the administrative cost cap which will be important for you to understand as you prepare your budget.</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13</a:t>
            </a:fld>
            <a:endParaRPr lang="en-US"/>
          </a:p>
        </p:txBody>
      </p:sp>
    </p:spTree>
    <p:extLst>
      <p:ext uri="{BB962C8B-B14F-4D97-AF65-F5344CB8AC3E}">
        <p14:creationId xmlns:p14="http://schemas.microsoft.com/office/powerpoint/2010/main" val="116362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215BB768-2A42-4D91-8A39-01C88FE0502E}" type="slidenum">
              <a:rPr lang="en-US" smtClean="0"/>
              <a:t>14</a:t>
            </a:fld>
            <a:endParaRPr lang="en-US"/>
          </a:p>
        </p:txBody>
      </p:sp>
    </p:spTree>
    <p:extLst>
      <p:ext uri="{BB962C8B-B14F-4D97-AF65-F5344CB8AC3E}">
        <p14:creationId xmlns:p14="http://schemas.microsoft.com/office/powerpoint/2010/main" val="358039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two percent administrative cost cap is calculated on both Federal and matching funds.  The chart on this slide provides a visual to show how to calculate the costs.  These costs can be used to pay admin costs associated with your TQP grant.</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15</a:t>
            </a:fld>
            <a:endParaRPr lang="en-US"/>
          </a:p>
        </p:txBody>
      </p:sp>
    </p:spTree>
    <p:extLst>
      <p:ext uri="{BB962C8B-B14F-4D97-AF65-F5344CB8AC3E}">
        <p14:creationId xmlns:p14="http://schemas.microsoft.com/office/powerpoint/2010/main" val="407930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215BB768-2A42-4D91-8A39-01C88FE0502E}" type="slidenum">
              <a:rPr lang="en-US" smtClean="0"/>
              <a:t>16</a:t>
            </a:fld>
            <a:endParaRPr lang="en-US"/>
          </a:p>
        </p:txBody>
      </p:sp>
    </p:spTree>
    <p:extLst>
      <p:ext uri="{BB962C8B-B14F-4D97-AF65-F5344CB8AC3E}">
        <p14:creationId xmlns:p14="http://schemas.microsoft.com/office/powerpoint/2010/main" val="82538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this slide we provide some examples of DIRECT administrative costs.  Please take some time to review this slide with your grant development team.</a:t>
            </a:r>
            <a:endParaRPr lang="en-US" dirty="0"/>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17</a:t>
            </a:fld>
            <a:endParaRPr lang="en-US"/>
          </a:p>
        </p:txBody>
      </p:sp>
    </p:spTree>
    <p:extLst>
      <p:ext uri="{BB962C8B-B14F-4D97-AF65-F5344CB8AC3E}">
        <p14:creationId xmlns:p14="http://schemas.microsoft.com/office/powerpoint/2010/main" val="3683099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this slide we provide some other examples of direct administration costs.  In this case, the costs are for items other than labor.  READ SLIDE</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18</a:t>
            </a:fld>
            <a:endParaRPr lang="en-US"/>
          </a:p>
        </p:txBody>
      </p:sp>
    </p:spTree>
    <p:extLst>
      <p:ext uri="{BB962C8B-B14F-4D97-AF65-F5344CB8AC3E}">
        <p14:creationId xmlns:p14="http://schemas.microsoft.com/office/powerpoint/2010/main" val="170910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yes</a:t>
            </a:r>
            <a:r>
              <a:rPr lang="en-US" baseline="0" dirty="0"/>
              <a:t> we do have a chart! I’ll walk through this now.</a:t>
            </a:r>
          </a:p>
          <a:p>
            <a:endParaRPr lang="en-US" baseline="0" dirty="0"/>
          </a:p>
          <a:p>
            <a:r>
              <a:rPr lang="en-US" baseline="0" dirty="0"/>
              <a:t>Two important points: </a:t>
            </a:r>
          </a:p>
          <a:p>
            <a:endParaRPr lang="en-US" baseline="0" dirty="0"/>
          </a:p>
          <a:p>
            <a:pPr marL="168244" indent="-168244">
              <a:buFont typeface="Arial" panose="020B0604020202020204" pitchFamily="34" charset="0"/>
              <a:buChar char="•"/>
            </a:pPr>
            <a:r>
              <a:rPr lang="en-US" baseline="0" dirty="0"/>
              <a:t>First, administrative costs are the sum of both direct and indirect administrative costs. That means the 2% cap includes both direct and indirect administrative costs. They do NOT each get a separate 2% cap.</a:t>
            </a:r>
          </a:p>
          <a:p>
            <a:pPr marL="168244" indent="-168244">
              <a:buFont typeface="Arial" panose="020B0604020202020204" pitchFamily="34" charset="0"/>
              <a:buChar char="•"/>
            </a:pPr>
            <a:endParaRPr lang="en-US" baseline="0" dirty="0"/>
          </a:p>
          <a:p>
            <a:pPr marL="168244" indent="-168244">
              <a:buFont typeface="Arial" panose="020B0604020202020204" pitchFamily="34" charset="0"/>
              <a:buChar char="•"/>
            </a:pPr>
            <a:r>
              <a:rPr lang="en-US" baseline="0" dirty="0"/>
              <a:t>Second, indirect administrative costs are, in a sense, subject to two caps—of course they are subject to the 2% administrative costs cap, but they also continue to be subject to your entity’s approved restricted indirect cost rate. </a:t>
            </a:r>
          </a:p>
          <a:p>
            <a:endParaRPr lang="en-US" baseline="0" dirty="0"/>
          </a:p>
          <a:p>
            <a:r>
              <a:rPr lang="en-US" baseline="0" dirty="0"/>
              <a:t>Finally, as noted on slide 13, if your approved indirect cost rate agreement does NOT establish separate “pools” of facility and administrative costs, then the entire group of indirect costs is considered administrative and is, along with direct administrative costs, subject to the 2% cap.</a:t>
            </a:r>
          </a:p>
        </p:txBody>
      </p:sp>
      <p:sp>
        <p:nvSpPr>
          <p:cNvPr id="4" name="Slide Number Placeholder 3"/>
          <p:cNvSpPr>
            <a:spLocks noGrp="1"/>
          </p:cNvSpPr>
          <p:nvPr>
            <p:ph type="sldNum" sz="quarter" idx="10"/>
          </p:nvPr>
        </p:nvSpPr>
        <p:spPr/>
        <p:txBody>
          <a:bodyPr/>
          <a:lstStyle/>
          <a:p>
            <a:fld id="{215BB768-2A42-4D91-8A39-01C88FE0502E}" type="slidenum">
              <a:rPr lang="en-US" smtClean="0"/>
              <a:t>19</a:t>
            </a:fld>
            <a:endParaRPr lang="en-US"/>
          </a:p>
        </p:txBody>
      </p:sp>
    </p:spTree>
    <p:extLst>
      <p:ext uri="{BB962C8B-B14F-4D97-AF65-F5344CB8AC3E}">
        <p14:creationId xmlns:p14="http://schemas.microsoft.com/office/powerpoint/2010/main" val="109435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these pre-recorded webinars are located</a:t>
            </a:r>
            <a:r>
              <a:rPr lang="en-US" baseline="0" dirty="0"/>
              <a:t> on the TQP webpage and may be downloaded.  </a:t>
            </a:r>
            <a:r>
              <a:rPr lang="en-US" dirty="0"/>
              <a:t>We also encourage applicants to download the TQP Application Instructions Package also</a:t>
            </a:r>
            <a:r>
              <a:rPr lang="en-US" baseline="0" dirty="0"/>
              <a:t> found on</a:t>
            </a:r>
            <a:r>
              <a:rPr lang="en-US" dirty="0"/>
              <a:t> the TQP program webpage.  The TQP Application Package serves as an additional set of instructions  and guidance for potential applicants when applying for a</a:t>
            </a:r>
            <a:r>
              <a:rPr lang="en-US" baseline="0" dirty="0"/>
              <a:t> TQP </a:t>
            </a:r>
            <a:r>
              <a:rPr lang="en-US" dirty="0"/>
              <a:t>grant.  We will make references to the TQP Application Instructions Package several times during these webinars and again we encourage you to download it as soon as possible. </a:t>
            </a:r>
          </a:p>
          <a:p>
            <a:endParaRPr lang="en-US" dirty="0"/>
          </a:p>
          <a:p>
            <a:r>
              <a:rPr lang="en-US" dirty="0"/>
              <a:t>Finally, we want to stress that the information provided during these webinars is intended for guidance only.  Applicants should refer to the official documents published in the Federal Register when applying for a</a:t>
            </a:r>
            <a:r>
              <a:rPr lang="en-US" baseline="0" dirty="0"/>
              <a:t> FY 19</a:t>
            </a:r>
            <a:r>
              <a:rPr lang="en-US" dirty="0"/>
              <a:t> TQP grant.</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an attempt to explain a possible budget breakdown if the modified total direct costs is $1,000,000.</a:t>
            </a:r>
          </a:p>
          <a:p>
            <a:endParaRPr lang="en-US" baseline="0" dirty="0"/>
          </a:p>
          <a:p>
            <a:r>
              <a:rPr lang="en-US" baseline="0" dirty="0"/>
              <a:t>For administrative costs under this scenario, $20,000 is the total amount than can be reserved under the 2% cap on administrative costs.</a:t>
            </a:r>
          </a:p>
          <a:p>
            <a:endParaRPr lang="en-US" baseline="0" dirty="0"/>
          </a:p>
          <a:p>
            <a:r>
              <a:rPr lang="en-US" baseline="0" dirty="0"/>
              <a:t>The grantee has decided to spend $10,000 on indirect administrative costs, and $10,000 on direct administrative costs. They are not limited to allocating their administrative costs evenly between direct administrative costs and indirect administrative costs. They are, however, in the case of a $1,000,000 grant, limited to a total of $20,000  of administrative costs.</a:t>
            </a:r>
          </a:p>
          <a:p>
            <a:endParaRPr lang="en-US" baseline="0" dirty="0"/>
          </a:p>
          <a:p>
            <a:r>
              <a:rPr lang="en-US" baseline="0" dirty="0"/>
              <a:t>The grantee, per the 8% training indirect cost rate in the TQP program, has up to $80,000 to allocate to indirect costs. In allocating $10,000 to indirect administrative costs already, that means the grantee can allocate up to $70,000 toward indirect facilities costs.</a:t>
            </a:r>
          </a:p>
          <a:p>
            <a:endParaRPr lang="en-US" baseline="0" dirty="0"/>
          </a:p>
          <a:p>
            <a:r>
              <a:rPr lang="en-US" baseline="0" dirty="0"/>
              <a:t>Given $70,000 + $10,000 + $10,000 = $90,000, the grantee would then have $910,000 available for direct program costs.</a:t>
            </a:r>
          </a:p>
        </p:txBody>
      </p:sp>
      <p:sp>
        <p:nvSpPr>
          <p:cNvPr id="4" name="Slide Number Placeholder 3"/>
          <p:cNvSpPr>
            <a:spLocks noGrp="1"/>
          </p:cNvSpPr>
          <p:nvPr>
            <p:ph type="sldNum" sz="quarter" idx="10"/>
          </p:nvPr>
        </p:nvSpPr>
        <p:spPr/>
        <p:txBody>
          <a:bodyPr/>
          <a:lstStyle/>
          <a:p>
            <a:fld id="{215BB768-2A42-4D91-8A39-01C88FE0502E}" type="slidenum">
              <a:rPr lang="en-US" smtClean="0"/>
              <a:t>20</a:t>
            </a:fld>
            <a:endParaRPr lang="en-US"/>
          </a:p>
        </p:txBody>
      </p:sp>
    </p:spTree>
    <p:extLst>
      <p:ext uri="{BB962C8B-B14F-4D97-AF65-F5344CB8AC3E}">
        <p14:creationId xmlns:p14="http://schemas.microsoft.com/office/powerpoint/2010/main" val="109435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budget submission</a:t>
            </a:r>
            <a:r>
              <a:rPr lang="en-US" baseline="0" dirty="0"/>
              <a:t> in Grants.gov requires applicants to submit a budget request using the ED 524 Budget form.  You will use this form to itemize your federal request as well as your non-Federal match.    Additionally, you must submit a budget narrative.   We have </a:t>
            </a:r>
            <a:r>
              <a:rPr lang="en-US" baseline="0"/>
              <a:t>developed </a:t>
            </a:r>
            <a:r>
              <a:rPr lang="en-US" dirty="0"/>
              <a:t>an</a:t>
            </a:r>
            <a:r>
              <a:rPr lang="en-US"/>
              <a:t> optional </a:t>
            </a:r>
            <a:r>
              <a:rPr lang="en-US" baseline="0"/>
              <a:t>template </a:t>
            </a:r>
            <a:r>
              <a:rPr lang="en-US" baseline="0" dirty="0"/>
              <a:t>for applicants to use to prepare the budget narrative.   We will discuss this template on the upcoming slides. Additionally, any costs that are unallowable on the Federal budget request are unallowable as non-Federal match.   </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22</a:t>
            </a:fld>
            <a:endParaRPr lang="en-US"/>
          </a:p>
        </p:txBody>
      </p:sp>
    </p:spTree>
    <p:extLst>
      <p:ext uri="{BB962C8B-B14F-4D97-AF65-F5344CB8AC3E}">
        <p14:creationId xmlns:p14="http://schemas.microsoft.com/office/powerpoint/2010/main" val="3455427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the budget narrative is to present and justify all expenses required to achieve project aims and objectives. You'll want to be realistic, request only what is necessary and reasonable, and justify everything.  Make sure to provide an adequate description of the expenses as well as the justification for why those expenses are needed in each project period of the grant. For example, the number of personnel could vary over the course of a five-year project as well as the level of effort for individual personnel.</a:t>
            </a:r>
          </a:p>
        </p:txBody>
      </p:sp>
      <p:sp>
        <p:nvSpPr>
          <p:cNvPr id="4" name="Slide Number Placeholder 3"/>
          <p:cNvSpPr>
            <a:spLocks noGrp="1"/>
          </p:cNvSpPr>
          <p:nvPr>
            <p:ph type="sldNum" sz="quarter" idx="10"/>
          </p:nvPr>
        </p:nvSpPr>
        <p:spPr/>
        <p:txBody>
          <a:bodyPr/>
          <a:lstStyle/>
          <a:p>
            <a:fld id="{215BB768-2A42-4D91-8A39-01C88FE0502E}" type="slidenum">
              <a:rPr lang="en-US" smtClean="0"/>
              <a:t>23</a:t>
            </a:fld>
            <a:endParaRPr lang="en-US"/>
          </a:p>
        </p:txBody>
      </p:sp>
    </p:spTree>
    <p:extLst>
      <p:ext uri="{BB962C8B-B14F-4D97-AF65-F5344CB8AC3E}">
        <p14:creationId xmlns:p14="http://schemas.microsoft.com/office/powerpoint/2010/main" val="303941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budget template is something</a:t>
            </a:r>
            <a:r>
              <a:rPr lang="en-US" sz="1200" baseline="0" dirty="0"/>
              <a:t> new that we are providing to TQP applicants.  We are also using this with existing grantees.   The template was developed by the TQP staff in an effort </a:t>
            </a:r>
            <a:r>
              <a:rPr lang="en-US" sz="1200" dirty="0"/>
              <a:t>to provide consistency across all TQP budget narratives and simplify the budget review process. Applicants may add or delete lines within the template to fit their needs, however we </a:t>
            </a:r>
            <a:r>
              <a:rPr lang="en-US" dirty="0"/>
              <a:t>encourage </a:t>
            </a:r>
            <a:r>
              <a:rPr lang="en-US" sz="1200" dirty="0"/>
              <a:t>you to maintain the general structure and essence of the template.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24</a:t>
            </a:fld>
            <a:endParaRPr lang="en-US"/>
          </a:p>
        </p:txBody>
      </p:sp>
    </p:spTree>
    <p:extLst>
      <p:ext uri="{BB962C8B-B14F-4D97-AF65-F5344CB8AC3E}">
        <p14:creationId xmlns:p14="http://schemas.microsoft.com/office/powerpoint/2010/main" val="2012171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screenshot provides a view of the first page of the budget narrative template. This page illustrates the personnel line items in which you would list each person that would be paid out of the grant. The complete template is available on the TQP program website with the other competition resources and we encourage </a:t>
            </a:r>
            <a:r>
              <a:rPr lang="en-US"/>
              <a:t>you </a:t>
            </a:r>
            <a:r>
              <a:rPr lang="en-US" dirty="0"/>
              <a:t>to</a:t>
            </a:r>
            <a:r>
              <a:rPr lang="en-US"/>
              <a:t> download </a:t>
            </a:r>
            <a:r>
              <a:rPr lang="en-US" dirty="0"/>
              <a:t>this template now to share with your budget office.   You may add lines under the various budget categories as needed to fit your specific needs, but we would ask you to maintain this general format. Please remember that your budget narrative will break out Federal AND non-federal costs.   Additionally please remember to itemize costs for all five years of the grant.</a:t>
            </a:r>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25</a:t>
            </a:fld>
            <a:endParaRPr lang="en-US"/>
          </a:p>
        </p:txBody>
      </p:sp>
    </p:spTree>
    <p:extLst>
      <p:ext uri="{BB962C8B-B14F-4D97-AF65-F5344CB8AC3E}">
        <p14:creationId xmlns:p14="http://schemas.microsoft.com/office/powerpoint/2010/main" val="2102860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turn our discussion</a:t>
            </a:r>
            <a:r>
              <a:rPr lang="en-US" baseline="0" dirty="0"/>
              <a:t> to the non-federal match requirement.  We will discuss this in further detail later in the presentation, but want to note up front, as indicated in the NIA, that the Secretary does not anticipate waiving the non-federal match requirement.</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26</a:t>
            </a:fld>
            <a:endParaRPr lang="en-US"/>
          </a:p>
        </p:txBody>
      </p:sp>
    </p:spTree>
    <p:extLst>
      <p:ext uri="{BB962C8B-B14F-4D97-AF65-F5344CB8AC3E}">
        <p14:creationId xmlns:p14="http://schemas.microsoft.com/office/powerpoint/2010/main" val="1268968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the</a:t>
            </a:r>
            <a:r>
              <a:rPr lang="en-US" baseline="0" dirty="0"/>
              <a:t> TQP statute requires that each grantee provide a 100 percent non-federal match.  </a:t>
            </a:r>
            <a:r>
              <a:rPr lang="en-US" dirty="0"/>
              <a:t>Here are some things to consider</a:t>
            </a:r>
            <a:r>
              <a:rPr lang="en-US" baseline="0" dirty="0"/>
              <a:t> when thinking about the matching requirement…</a:t>
            </a:r>
            <a:endParaRPr lang="en-US" dirty="0"/>
          </a:p>
          <a:p>
            <a:endParaRPr lang="en-US" dirty="0"/>
          </a:p>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27</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non-federal match serves</a:t>
            </a:r>
            <a:r>
              <a:rPr lang="en-US" baseline="0" dirty="0"/>
              <a:t> two purposes—first, to share the federal government’s cost with state and local agencies as well as the private sector; and second, to promote the sustainability of programs past the life of the federal financial award.   Also keep in mind that </a:t>
            </a:r>
            <a:r>
              <a:rPr lang="en-US" dirty="0"/>
              <a:t>TQP Federal grant funds are seed money; match shows a commitment to sustaining the project after the period of federal funding ends.</a:t>
            </a:r>
          </a:p>
          <a:p>
            <a:endParaRPr lang="en-US" dirty="0"/>
          </a:p>
          <a:p>
            <a:r>
              <a:rPr lang="en-US"/>
              <a:t>Therefore</a:t>
            </a:r>
            <a:r>
              <a:rPr lang="en-US" dirty="0"/>
              <a:t>,</a:t>
            </a:r>
            <a:r>
              <a:rPr lang="en-US" baseline="0" dirty="0"/>
              <a:t> at</a:t>
            </a:r>
            <a:r>
              <a:rPr lang="en-US" dirty="0"/>
              <a:t> time of application you should have a well</a:t>
            </a:r>
            <a:r>
              <a:rPr lang="en-US" baseline="0" dirty="0"/>
              <a:t> developed plan for non-federal matching funds.  To that end, your budget narrative will need to include a full accounting of your match, including </a:t>
            </a:r>
            <a:r>
              <a:rPr lang="en-US" dirty="0"/>
              <a:t>who the donors are and </a:t>
            </a:r>
            <a:r>
              <a:rPr lang="en-US"/>
              <a:t>what their contributions are.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28</a:t>
            </a:fld>
            <a:endParaRPr lang="en-US"/>
          </a:p>
        </p:txBody>
      </p:sp>
    </p:spTree>
    <p:extLst>
      <p:ext uri="{BB962C8B-B14F-4D97-AF65-F5344CB8AC3E}">
        <p14:creationId xmlns:p14="http://schemas.microsoft.com/office/powerpoint/2010/main" val="29848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100 percent non-Federal match may be met through cash or in-kind contributions.   Here, we explain what each means. READ SLIDE</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29</a:t>
            </a:fld>
            <a:endParaRPr lang="en-US"/>
          </a:p>
        </p:txBody>
      </p:sp>
    </p:spTree>
    <p:extLst>
      <p:ext uri="{BB962C8B-B14F-4D97-AF65-F5344CB8AC3E}">
        <p14:creationId xmlns:p14="http://schemas.microsoft.com/office/powerpoint/2010/main" val="2603371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a:t>
            </a:r>
            <a:r>
              <a:rPr lang="en-US" sz="1200" kern="1200" baseline="0" dirty="0">
                <a:solidFill>
                  <a:schemeClr val="tx1"/>
                </a:solidFill>
                <a:effectLst/>
                <a:latin typeface="+mn-lt"/>
                <a:ea typeface="+mn-ea"/>
                <a:cs typeface="+mn-cs"/>
              </a:rPr>
              <a:t> the TQP website we have </a:t>
            </a:r>
            <a:r>
              <a:rPr lang="en-US" sz="1200" kern="1200" dirty="0">
                <a:solidFill>
                  <a:schemeClr val="tx1"/>
                </a:solidFill>
                <a:effectLst/>
                <a:latin typeface="+mn-lt"/>
                <a:ea typeface="+mn-ea"/>
                <a:cs typeface="+mn-cs"/>
              </a:rPr>
              <a:t>provided guidance</a:t>
            </a:r>
            <a:r>
              <a:rPr lang="en-US" sz="1200" kern="1200" baseline="0" dirty="0">
                <a:solidFill>
                  <a:schemeClr val="tx1"/>
                </a:solidFill>
                <a:effectLst/>
                <a:latin typeface="+mn-lt"/>
                <a:ea typeface="+mn-ea"/>
                <a:cs typeface="+mn-cs"/>
              </a:rPr>
              <a:t> materials to help you better understand how </a:t>
            </a:r>
            <a:r>
              <a:rPr lang="en-US" sz="1200" kern="1200" baseline="0">
                <a:solidFill>
                  <a:schemeClr val="tx1"/>
                </a:solidFill>
                <a:effectLst/>
                <a:latin typeface="+mn-lt"/>
                <a:ea typeface="+mn-ea"/>
                <a:cs typeface="+mn-cs"/>
              </a:rPr>
              <a:t>to document your </a:t>
            </a:r>
            <a:r>
              <a:rPr lang="en-US" sz="1200" kern="1200" baseline="0" dirty="0">
                <a:solidFill>
                  <a:schemeClr val="tx1"/>
                </a:solidFill>
                <a:effectLst/>
                <a:latin typeface="+mn-lt"/>
                <a:ea typeface="+mn-ea"/>
                <a:cs typeface="+mn-cs"/>
              </a:rPr>
              <a:t>non-federal match.   This guidance includes </a:t>
            </a:r>
            <a:r>
              <a:rPr lang="en-US" sz="1200" kern="1200" dirty="0">
                <a:solidFill>
                  <a:schemeClr val="tx1"/>
                </a:solidFill>
                <a:effectLst/>
                <a:latin typeface="+mn-lt"/>
                <a:ea typeface="+mn-ea"/>
                <a:cs typeface="+mn-cs"/>
              </a:rPr>
              <a:t>templates of commitment letters to submit with the application.  We strongly encourage</a:t>
            </a:r>
            <a:r>
              <a:rPr lang="en-US" sz="1200" kern="1200" baseline="0" dirty="0">
                <a:solidFill>
                  <a:schemeClr val="tx1"/>
                </a:solidFill>
                <a:effectLst/>
                <a:latin typeface="+mn-lt"/>
                <a:ea typeface="+mn-ea"/>
                <a:cs typeface="+mn-cs"/>
              </a:rPr>
              <a:t> you to download this guidance and consider using the templates for the letters of commitment that your funders will prepare for you to submit with your application.</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30</a:t>
            </a:fld>
            <a:endParaRPr lang="en-US"/>
          </a:p>
        </p:txBody>
      </p:sp>
    </p:spTree>
    <p:extLst>
      <p:ext uri="{BB962C8B-B14F-4D97-AF65-F5344CB8AC3E}">
        <p14:creationId xmlns:p14="http://schemas.microsoft.com/office/powerpoint/2010/main" val="1084699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a:t>
            </a:r>
            <a:r>
              <a:rPr lang="en-US" baseline="0" dirty="0"/>
              <a:t> webinars are pre-recorded, you will not be able to ask live questions.  Applicants are encouraged to download the TQP </a:t>
            </a:r>
            <a:r>
              <a:rPr lang="en-US" dirty="0"/>
              <a:t>FAQs </a:t>
            </a:r>
            <a:r>
              <a:rPr lang="en-US" baseline="0" dirty="0"/>
              <a:t>document which will be found on the TQP webpage and read it in its entirety. The TQP </a:t>
            </a:r>
            <a:r>
              <a:rPr lang="en-US" dirty="0"/>
              <a:t>FAQs </a:t>
            </a:r>
            <a:r>
              <a:rPr lang="en-US" baseline="0" dirty="0"/>
              <a:t>document may not be available immediately but we will upload the document as quickly as possible.  Please continue to check the TQP webpage for updates. After reading the </a:t>
            </a:r>
            <a:r>
              <a:rPr lang="en-US" dirty="0"/>
              <a:t>FAQs </a:t>
            </a:r>
            <a:r>
              <a:rPr lang="en-US" baseline="0" dirty="0"/>
              <a:t>document, if you still have questions you make email your questions to the TQP program inbox.  We will answer your questions as quickly as possible, but we ask that you please not wait until the last minute or the day applications are due to email your questions.  Staff may be busy with other competition tasks and may not be able to answer emails as quickly as we move closer to the </a:t>
            </a:r>
            <a:r>
              <a:rPr lang="en-US" baseline="0" dirty="0">
                <a:solidFill>
                  <a:srgbClr val="FF0000"/>
                </a:solidFill>
              </a:rPr>
              <a:t>XXX, 2019 </a:t>
            </a:r>
            <a:r>
              <a:rPr lang="en-US" baseline="0" dirty="0"/>
              <a:t>closing date.</a:t>
            </a:r>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Department has prioritized using discretionary grant programs to promote sustainable projects that will continue beyond the life of the grant. A match, among other purposes, helps build capacity and sustains projects by attracting a diversity of other non-federal funding sources to support and enhance the impact of a grant’s Federal funds.  The Secretary does not anticipate waiving the match requirement. </a:t>
            </a:r>
          </a:p>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31</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Slide</a:t>
            </a:r>
          </a:p>
        </p:txBody>
      </p:sp>
      <p:sp>
        <p:nvSpPr>
          <p:cNvPr id="4" name="Slide Number Placeholder 3"/>
          <p:cNvSpPr>
            <a:spLocks noGrp="1"/>
          </p:cNvSpPr>
          <p:nvPr>
            <p:ph type="sldNum" sz="quarter" idx="10"/>
          </p:nvPr>
        </p:nvSpPr>
        <p:spPr/>
        <p:txBody>
          <a:bodyPr/>
          <a:lstStyle/>
          <a:p>
            <a:fld id="{A9AA26E5-3C69-4FEC-B335-1236E1D74E25}" type="slidenum">
              <a:rPr lang="en-US" smtClean="0"/>
              <a:t>32</a:t>
            </a:fld>
            <a:endParaRPr lang="en-US"/>
          </a:p>
        </p:txBody>
      </p:sp>
    </p:spTree>
    <p:extLst>
      <p:ext uri="{BB962C8B-B14F-4D97-AF65-F5344CB8AC3E}">
        <p14:creationId xmlns:p14="http://schemas.microsoft.com/office/powerpoint/2010/main" val="555295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Budget and Match.  If you have questions, please refer to the TQP FAQ document and if necessary you may email additional questions to the TQP inbox.</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0977C-ABED-4938-AF44-2FD2ADDB8087}" type="slidenum">
              <a:rPr lang="en-US" altLang="en-US">
                <a:solidFill>
                  <a:prstClr val="black"/>
                </a:solidFill>
                <a:latin typeface="Calibri" panose="020F0502020204030204" pitchFamily="34" charset="0"/>
              </a:rPr>
              <a:pPr eaLnBrk="1" hangingPunct="1"/>
              <a:t>33</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As </a:t>
            </a:r>
            <a:r>
              <a:rPr lang="en-US" altLang="en-US" baseline="0" dirty="0"/>
              <a:t>we conclude this webinar we want to provide some very important reminders about the competition.</a:t>
            </a:r>
          </a:p>
          <a:p>
            <a:endParaRPr lang="en-US" altLang="en-US" baseline="0" dirty="0"/>
          </a:p>
          <a:p>
            <a:r>
              <a:rPr lang="en-US" altLang="en-US" baseline="0" dirty="0"/>
              <a:t>The ever important closing date for submission of your FY 19 TQP applications is </a:t>
            </a:r>
            <a:r>
              <a:rPr lang="en-US" altLang="en-US" baseline="0" dirty="0">
                <a:solidFill>
                  <a:srgbClr val="FF0000"/>
                </a:solidFill>
              </a:rPr>
              <a:t>May 20, 2019</a:t>
            </a:r>
            <a:r>
              <a:rPr lang="en-US" altLang="en-US" baseline="0" dirty="0"/>
              <a:t>.  All applications are time and date stamped in the Grants.gov system once your upload is complete. If you application is stamped after 11:59:59 pm it will be considered late and will not be read.  Remember your application is time and date stamped once the upload is complete, not when the upload starts.   Please give yourself plenty of time to upload.</a:t>
            </a:r>
          </a:p>
          <a:p>
            <a:endParaRPr lang="en-US" altLang="en-US" baseline="0" dirty="0"/>
          </a:p>
          <a:p>
            <a:r>
              <a:rPr lang="en-US" altLang="en-US" baseline="0" dirty="0"/>
              <a:t>If you plan to apply for a TQP grant, please let us know.  Please email your Intent to Apply to the TQP inbox no later </a:t>
            </a:r>
            <a:r>
              <a:rPr lang="en-US" altLang="en-US" baseline="0"/>
              <a:t>than </a:t>
            </a:r>
            <a:r>
              <a:rPr lang="en-US" altLang="en-US" baseline="0">
                <a:solidFill>
                  <a:srgbClr val="FF0000"/>
                </a:solidFill>
              </a:rPr>
              <a:t>May 1, </a:t>
            </a:r>
            <a:r>
              <a:rPr lang="en-US" altLang="en-US" baseline="0" dirty="0">
                <a:solidFill>
                  <a:srgbClr val="FF0000"/>
                </a:solidFill>
              </a:rPr>
              <a:t>2019 </a:t>
            </a:r>
            <a:r>
              <a:rPr lang="en-US" altLang="en-US" baseline="0" dirty="0"/>
              <a:t>with Intent to Apply in the email subject line.  Intents to Apply are not required but they help us to better plan for the upcoming competition.</a:t>
            </a:r>
            <a:endParaRPr lang="en-US" altLang="en-US" dirty="0"/>
          </a:p>
          <a:p>
            <a:endParaRPr lang="en-US" altLang="en-US" dirty="0"/>
          </a:p>
          <a:p>
            <a:r>
              <a:rPr lang="en-US" altLang="en-US" dirty="0"/>
              <a:t>Finally all applications</a:t>
            </a:r>
            <a:r>
              <a:rPr lang="en-US" altLang="en-US" baseline="0" dirty="0"/>
              <a:t> must be submitted electronically via Grants.gov.  If you have not used Grants.gov before you are encouraged to register for this system TODAY as it may take some time to complete the entire registration process.  If you have used Grants.gov in the past, you are also encouraged to check to make sure your account is current. </a:t>
            </a:r>
            <a:endParaRPr lang="en-US" altLang="en-US" dirty="0"/>
          </a:p>
          <a:p>
            <a:endParaRPr lang="en-US" altLang="en-US" baseline="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final FY 19 TQP Competition webinar.  Applicants are encouraged to download the TQP Application Package and all the TQP information webinars from the TQP webpage so that you may continue to reference the information provided as your design and draft your FY 19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19 TQP closing date </a:t>
            </a:r>
            <a:r>
              <a:rPr lang="en-US" altLang="en-US" sz="1000">
                <a:ea typeface="MS PGothic" panose="020B0600070205080204" pitchFamily="34" charset="-128"/>
              </a:rPr>
              <a:t>is May 20, </a:t>
            </a:r>
            <a:r>
              <a:rPr lang="en-US" altLang="en-US" sz="1000" dirty="0">
                <a:ea typeface="MS PGothic" panose="020B0600070205080204" pitchFamily="34" charset="-128"/>
              </a:rPr>
              <a:t>2019.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year we have provided four pre-recorded webinars.  Each webinar will address a</a:t>
            </a:r>
            <a:r>
              <a:rPr lang="en-US" baseline="0" dirty="0"/>
              <a:t> different section of the FY 19 TQP competition.  This webinar will cover:  TQP budget and non-federal matching requirements.</a:t>
            </a:r>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this</a:t>
            </a:r>
            <a:r>
              <a:rPr lang="en-US" dirty="0"/>
              <a:t> webinar will cover items that are important</a:t>
            </a:r>
            <a:r>
              <a:rPr lang="en-US" baseline="0" dirty="0"/>
              <a:t> for you to keep in mind as you prepare the budget for your grant</a:t>
            </a:r>
            <a:r>
              <a:rPr lang="en-US" dirty="0"/>
              <a:t>.</a:t>
            </a:r>
          </a:p>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5</a:t>
            </a:fld>
            <a:endParaRPr lang="en-US"/>
          </a:p>
        </p:txBody>
      </p:sp>
    </p:spTree>
    <p:extLst>
      <p:ext uri="{BB962C8B-B14F-4D97-AF65-F5344CB8AC3E}">
        <p14:creationId xmlns:p14="http://schemas.microsoft.com/office/powerpoint/2010/main" val="137856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6</a:t>
            </a:fld>
            <a:endParaRPr lang="en-US"/>
          </a:p>
        </p:txBody>
      </p:sp>
    </p:spTree>
    <p:extLst>
      <p:ext uri="{BB962C8B-B14F-4D97-AF65-F5344CB8AC3E}">
        <p14:creationId xmlns:p14="http://schemas.microsoft.com/office/powerpoint/2010/main" val="4256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prepare your TQP budget, please keep in mind that the</a:t>
            </a:r>
            <a:r>
              <a:rPr lang="en-US" baseline="0" dirty="0"/>
              <a:t> items charged to the grant must be allocable, allowable, reasonable and necessary.  First, let’s discuss what we mean by allocable.  </a:t>
            </a:r>
          </a:p>
          <a:p>
            <a:r>
              <a:rPr lang="en-US" baseline="0" dirty="0"/>
              <a:t>READ SLIDE</a:t>
            </a:r>
            <a:endParaRPr lang="en-US" dirty="0"/>
          </a:p>
        </p:txBody>
      </p:sp>
      <p:sp>
        <p:nvSpPr>
          <p:cNvPr id="4" name="Slide Number Placeholder 3"/>
          <p:cNvSpPr>
            <a:spLocks noGrp="1"/>
          </p:cNvSpPr>
          <p:nvPr>
            <p:ph type="sldNum" sz="quarter" idx="10"/>
          </p:nvPr>
        </p:nvSpPr>
        <p:spPr/>
        <p:txBody>
          <a:bodyPr/>
          <a:lstStyle/>
          <a:p>
            <a:fld id="{215BB768-2A42-4D91-8A39-01C88FE0502E}" type="slidenum">
              <a:rPr lang="en-US" smtClean="0"/>
              <a:t>7</a:t>
            </a:fld>
            <a:endParaRPr lang="en-US"/>
          </a:p>
        </p:txBody>
      </p:sp>
    </p:spTree>
    <p:extLst>
      <p:ext uri="{BB962C8B-B14F-4D97-AF65-F5344CB8AC3E}">
        <p14:creationId xmlns:p14="http://schemas.microsoft.com/office/powerpoint/2010/main" val="270955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215BB768-2A42-4D91-8A39-01C88FE0502E}" type="slidenum">
              <a:rPr lang="en-US" smtClean="0"/>
              <a:t>8</a:t>
            </a:fld>
            <a:endParaRPr lang="en-US"/>
          </a:p>
        </p:txBody>
      </p:sp>
    </p:spTree>
    <p:extLst>
      <p:ext uri="{BB962C8B-B14F-4D97-AF65-F5344CB8AC3E}">
        <p14:creationId xmlns:p14="http://schemas.microsoft.com/office/powerpoint/2010/main" val="296472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215BB768-2A42-4D91-8A39-01C88FE0502E}" type="slidenum">
              <a:rPr lang="en-US" smtClean="0"/>
              <a:t>9</a:t>
            </a:fld>
            <a:endParaRPr lang="en-US"/>
          </a:p>
        </p:txBody>
      </p:sp>
    </p:spTree>
    <p:extLst>
      <p:ext uri="{BB962C8B-B14F-4D97-AF65-F5344CB8AC3E}">
        <p14:creationId xmlns:p14="http://schemas.microsoft.com/office/powerpoint/2010/main" val="252972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EF8F42-5D87-45B3-BBCF-753529AFE70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356659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F8F42-5D87-45B3-BBCF-753529AFE70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172029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F8F42-5D87-45B3-BBCF-753529AFE70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397868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1507207135"/>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4659287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9988068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6393974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F8F42-5D87-45B3-BBCF-753529AFE70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12834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F8F42-5D87-45B3-BBCF-753529AFE70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291780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EF8F42-5D87-45B3-BBCF-753529AFE70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21906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F8F42-5D87-45B3-BBCF-753529AFE70F}"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411807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EF8F42-5D87-45B3-BBCF-753529AFE70F}"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359227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F8F42-5D87-45B3-BBCF-753529AFE70F}"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171430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F8F42-5D87-45B3-BBCF-753529AFE70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94468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F8F42-5D87-45B3-BBCF-753529AFE70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E33B0-7319-4AE1-9983-D96FF76481C9}" type="slidenum">
              <a:rPr lang="en-US" smtClean="0"/>
              <a:t>‹#›</a:t>
            </a:fld>
            <a:endParaRPr lang="en-US"/>
          </a:p>
        </p:txBody>
      </p:sp>
    </p:spTree>
    <p:extLst>
      <p:ext uri="{BB962C8B-B14F-4D97-AF65-F5344CB8AC3E}">
        <p14:creationId xmlns:p14="http://schemas.microsoft.com/office/powerpoint/2010/main" val="176211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F8F42-5D87-45B3-BBCF-753529AFE70F}" type="datetimeFigureOut">
              <a:rPr lang="en-US" smtClean="0"/>
              <a:t>4/16/2019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E33B0-7319-4AE1-9983-D96FF76481C9}" type="slidenum">
              <a:rPr lang="en-US" smtClean="0"/>
              <a:t>‹#›</a:t>
            </a:fld>
            <a:endParaRPr lang="en-US"/>
          </a:p>
        </p:txBody>
      </p:sp>
    </p:spTree>
    <p:extLst>
      <p:ext uri="{BB962C8B-B14F-4D97-AF65-F5344CB8AC3E}">
        <p14:creationId xmlns:p14="http://schemas.microsoft.com/office/powerpoint/2010/main" val="277823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558645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IndirectCostGroup@ed.gov"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761582"/>
          </a:xfrm>
        </p:spPr>
        <p:txBody>
          <a:bodyPr/>
          <a:lstStyle/>
          <a:p>
            <a:pPr eaLnBrk="1" hangingPunct="1">
              <a:spcBef>
                <a:spcPts val="0"/>
              </a:spcBef>
            </a:pPr>
            <a:r>
              <a:rPr lang="en-US" altLang="en-US" b="1" dirty="0">
                <a:solidFill>
                  <a:schemeClr val="tx1"/>
                </a:solidFill>
                <a:cs typeface="Arial" panose="020B0604020202020204" pitchFamily="34" charset="0"/>
              </a:rPr>
              <a:t>U.S. Department of Education</a:t>
            </a:r>
          </a:p>
          <a:p>
            <a:pPr eaLnBrk="1" hangingPunct="1">
              <a:spcBef>
                <a:spcPts val="0"/>
              </a:spcBef>
            </a:pPr>
            <a:r>
              <a:rPr lang="en-US" altLang="en-US" b="1" dirty="0">
                <a:solidFill>
                  <a:schemeClr val="tx1"/>
                </a:solidFill>
                <a:cs typeface="Arial" panose="020B0604020202020204" pitchFamily="34" charset="0"/>
              </a:rPr>
              <a:t>Office of Elementary and Secondary Education</a:t>
            </a:r>
          </a:p>
          <a:p>
            <a:pPr eaLnBrk="1" hangingPunct="1">
              <a:spcBef>
                <a:spcPts val="0"/>
              </a:spcBef>
            </a:pPr>
            <a:r>
              <a:rPr lang="en-US" altLang="en-US" b="1" dirty="0">
                <a:solidFill>
                  <a:schemeClr val="tx1"/>
                </a:solidFill>
                <a:cs typeface="Arial" panose="020B0604020202020204" pitchFamily="34" charset="0"/>
              </a:rPr>
              <a:t>Closing Date:  </a:t>
            </a:r>
            <a:r>
              <a:rPr lang="en-US" altLang="en-US" b="1" dirty="0">
                <a:solidFill>
                  <a:srgbClr val="FF0000"/>
                </a:solidFill>
                <a:cs typeface="Arial" panose="020B0604020202020204" pitchFamily="34" charset="0"/>
              </a:rPr>
              <a:t>May 20, 2019 </a:t>
            </a:r>
            <a:r>
              <a:rPr lang="en-US" altLang="en-US" b="1" dirty="0">
                <a:solidFill>
                  <a:schemeClr val="tx1"/>
                </a:solidFill>
                <a:cs typeface="Arial" panose="020B0604020202020204" pitchFamily="34" charset="0"/>
              </a:rPr>
              <a:t>@ 11:59:59 p.m.,</a:t>
            </a:r>
          </a:p>
          <a:p>
            <a:pPr eaLnBrk="1" hangingPunct="1">
              <a:spcBef>
                <a:spcPts val="0"/>
              </a:spcBef>
            </a:pPr>
            <a:r>
              <a:rPr lang="en-US" altLang="en-US" b="1" dirty="0">
                <a:solidFill>
                  <a:schemeClr val="tx1"/>
                </a:solidFill>
                <a:cs typeface="Arial" panose="020B0604020202020204" pitchFamily="34" charset="0"/>
              </a:rPr>
              <a:t> Eastern time</a:t>
            </a:r>
          </a:p>
          <a:p>
            <a:pPr eaLnBrk="1" hangingPunct="1">
              <a:spcBef>
                <a:spcPts val="0"/>
              </a:spcBef>
            </a:pPr>
            <a:endParaRPr lang="en-US" altLang="en-US" b="1" dirty="0">
              <a:solidFill>
                <a:schemeClr val="tx1"/>
              </a:solidFill>
              <a:cs typeface="Arial" panose="020B0604020202020204" pitchFamily="34" charset="0"/>
            </a:endParaRPr>
          </a:p>
          <a:p>
            <a:pPr eaLnBrk="1" hangingPunct="1">
              <a:spcBef>
                <a:spcPts val="0"/>
              </a:spcBef>
            </a:pPr>
            <a:endParaRPr lang="en-US" altLang="en-US" b="1" dirty="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a:cs typeface="Arial" panose="020B0604020202020204" pitchFamily="34" charset="0"/>
              </a:rPr>
              <a:t>Teacher Quality Partnership (TQP)</a:t>
            </a:r>
            <a:br>
              <a:rPr altLang="en-US" sz="3800" b="1" dirty="0">
                <a:cs typeface="Arial" panose="020B0604020202020204" pitchFamily="34" charset="0"/>
              </a:rPr>
            </a:br>
            <a:r>
              <a:rPr lang="en-US" altLang="en-US" sz="3800" b="1" dirty="0">
                <a:cs typeface="Arial" panose="020B0604020202020204" pitchFamily="34" charset="0"/>
              </a:rPr>
              <a:t>Grant Competition FY 2019</a:t>
            </a:r>
            <a:endParaRPr altLang="en-US" sz="3800" b="1" dirty="0">
              <a:cs typeface="Arial" panose="020B0604020202020204" pitchFamily="34"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521" y="4907298"/>
            <a:ext cx="1602582" cy="1485680"/>
          </a:xfrm>
          <a:prstGeom prst="rect">
            <a:avLst/>
          </a:prstGeom>
          <a:noFill/>
        </p:spPr>
      </p:pic>
    </p:spTree>
    <p:extLst>
      <p:ext uri="{BB962C8B-B14F-4D97-AF65-F5344CB8AC3E}">
        <p14:creationId xmlns:p14="http://schemas.microsoft.com/office/powerpoint/2010/main" val="6718377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All Costs Must be Necessary</a:t>
            </a:r>
          </a:p>
        </p:txBody>
      </p:sp>
      <p:sp>
        <p:nvSpPr>
          <p:cNvPr id="3" name="Content Placeholder 2"/>
          <p:cNvSpPr>
            <a:spLocks noGrp="1"/>
          </p:cNvSpPr>
          <p:nvPr>
            <p:ph sz="quarter" idx="1"/>
          </p:nvPr>
        </p:nvSpPr>
        <p:spPr/>
        <p:txBody>
          <a:bodyPr/>
          <a:lstStyle/>
          <a:p>
            <a:pPr marL="0" lvl="0" indent="0">
              <a:buNone/>
            </a:pPr>
            <a:endParaRPr lang="en-US" dirty="0"/>
          </a:p>
          <a:p>
            <a:pPr marL="0" lvl="0" indent="0">
              <a:buNone/>
            </a:pPr>
            <a:r>
              <a:rPr lang="en-US" b="1" dirty="0">
                <a:solidFill>
                  <a:srgbClr val="00B050"/>
                </a:solidFill>
              </a:rPr>
              <a:t>ASK</a:t>
            </a:r>
            <a:r>
              <a:rPr lang="en-US" dirty="0"/>
              <a:t>:  Are the costs needed for the project to succeed? Or, are costs excessive, “nice to have” and/or appear to be added just because funds are available?</a:t>
            </a:r>
          </a:p>
          <a:p>
            <a:pPr marL="0" lvl="0" indent="0">
              <a:buNone/>
            </a:pPr>
            <a:r>
              <a:rPr lang="en-US" dirty="0"/>
              <a:t>                                                                                                                   </a:t>
            </a:r>
            <a:r>
              <a:rPr lang="en-US" b="1" dirty="0"/>
              <a:t>Ex:</a:t>
            </a:r>
            <a:r>
              <a:rPr lang="en-US" dirty="0"/>
              <a:t>  TQP Project orders $2,000 worth of tote bags as a marketing tool to promote the TQP project.  While these may be nice to have, they are not necessary to meet the objectives of the project.</a:t>
            </a:r>
          </a:p>
          <a:p>
            <a:pPr marL="0" lv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2377483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929"/>
            <a:ext cx="8229600" cy="762000"/>
          </a:xfrm>
        </p:spPr>
        <p:txBody>
          <a:bodyPr/>
          <a:lstStyle/>
          <a:p>
            <a:r>
              <a:rPr lang="en-US" b="1" dirty="0"/>
              <a:t>Budget Item Cautions!</a:t>
            </a:r>
          </a:p>
        </p:txBody>
      </p:sp>
      <p:sp>
        <p:nvSpPr>
          <p:cNvPr id="4" name="Content Placeholder 3"/>
          <p:cNvSpPr>
            <a:spLocks noGrp="1"/>
          </p:cNvSpPr>
          <p:nvPr>
            <p:ph idx="1"/>
          </p:nvPr>
        </p:nvSpPr>
        <p:spPr>
          <a:xfrm>
            <a:off x="381000" y="838201"/>
            <a:ext cx="8458200" cy="381000"/>
          </a:xfrm>
        </p:spPr>
        <p:txBody>
          <a:bodyPr>
            <a:normAutofit lnSpcReduction="10000"/>
          </a:bodyPr>
          <a:lstStyle/>
          <a:p>
            <a:pPr marL="0" indent="0" algn="ctr">
              <a:buNone/>
            </a:pPr>
            <a:r>
              <a:rPr lang="en-US" sz="2000" dirty="0"/>
              <a:t>Some of the major reasons why TQP budgets are flagged for reductions.</a:t>
            </a:r>
          </a:p>
        </p:txBody>
      </p:sp>
      <p:graphicFrame>
        <p:nvGraphicFramePr>
          <p:cNvPr id="5" name="Table 2"/>
          <p:cNvGraphicFramePr>
            <a:graphicFrameLocks noGrp="1"/>
          </p:cNvGraphicFramePr>
          <p:nvPr>
            <p:extLst>
              <p:ext uri="{D42A27DB-BD31-4B8C-83A1-F6EECF244321}">
                <p14:modId xmlns:p14="http://schemas.microsoft.com/office/powerpoint/2010/main" val="3986308887"/>
              </p:ext>
            </p:extLst>
          </p:nvPr>
        </p:nvGraphicFramePr>
        <p:xfrm>
          <a:off x="381000" y="1219200"/>
          <a:ext cx="8610600" cy="5064760"/>
        </p:xfrm>
        <a:graphic>
          <a:graphicData uri="http://schemas.openxmlformats.org/drawingml/2006/table">
            <a:tbl>
              <a:tblPr firstRow="1" bandRow="1">
                <a:tableStyleId>{5C22544A-7EE6-4342-B048-85BDC9FD1C3A}</a:tableStyleId>
              </a:tblPr>
              <a:tblGrid>
                <a:gridCol w="2094471">
                  <a:extLst>
                    <a:ext uri="{9D8B030D-6E8A-4147-A177-3AD203B41FA5}">
                      <a16:colId xmlns:a16="http://schemas.microsoft.com/office/drawing/2014/main" val="20000"/>
                    </a:ext>
                  </a:extLst>
                </a:gridCol>
                <a:gridCol w="6516129">
                  <a:extLst>
                    <a:ext uri="{9D8B030D-6E8A-4147-A177-3AD203B41FA5}">
                      <a16:colId xmlns:a16="http://schemas.microsoft.com/office/drawing/2014/main" val="20001"/>
                    </a:ext>
                  </a:extLst>
                </a:gridCol>
              </a:tblGrid>
              <a:tr h="370840">
                <a:tc>
                  <a:txBody>
                    <a:bodyPr/>
                    <a:lstStyle/>
                    <a:p>
                      <a:r>
                        <a:rPr lang="en-US" dirty="0"/>
                        <a:t>Budget </a:t>
                      </a:r>
                      <a:r>
                        <a:rPr lang="en-US" baseline="0" dirty="0"/>
                        <a:t>Item</a:t>
                      </a:r>
                      <a:endParaRPr lang="en-US" dirty="0"/>
                    </a:p>
                  </a:txBody>
                  <a:tcPr/>
                </a:tc>
                <a:tc>
                  <a:txBody>
                    <a:bodyPr/>
                    <a:lstStyle/>
                    <a:p>
                      <a:r>
                        <a:rPr lang="en-US" dirty="0"/>
                        <a:t>Why</a:t>
                      </a:r>
                      <a:r>
                        <a:rPr lang="en-US" baseline="0" dirty="0"/>
                        <a:t> your budget may be cut</a:t>
                      </a:r>
                      <a:endParaRPr lang="en-US" dirty="0"/>
                    </a:p>
                  </a:txBody>
                  <a:tcPr/>
                </a:tc>
                <a:extLst>
                  <a:ext uri="{0D108BD9-81ED-4DB2-BD59-A6C34878D82A}">
                    <a16:rowId xmlns:a16="http://schemas.microsoft.com/office/drawing/2014/main" val="10000"/>
                  </a:ext>
                </a:extLst>
              </a:tr>
              <a:tr h="370840">
                <a:tc>
                  <a:txBody>
                    <a:bodyPr/>
                    <a:lstStyle/>
                    <a:p>
                      <a:r>
                        <a:rPr lang="en-US" sz="1600" b="1" dirty="0"/>
                        <a:t>Tuition</a:t>
                      </a:r>
                      <a:r>
                        <a:rPr lang="en-US" sz="1600" b="1" baseline="0" dirty="0"/>
                        <a:t> and Student Stipends</a:t>
                      </a:r>
                      <a:endParaRPr lang="en-US" sz="1600" b="1" dirty="0"/>
                    </a:p>
                  </a:txBody>
                  <a:tcPr/>
                </a:tc>
                <a:tc>
                  <a:txBody>
                    <a:bodyPr/>
                    <a:lstStyle/>
                    <a:p>
                      <a:r>
                        <a:rPr lang="en-US" sz="1600" dirty="0"/>
                        <a:t>Tuition</a:t>
                      </a:r>
                      <a:r>
                        <a:rPr lang="en-US" sz="1600" baseline="0" dirty="0"/>
                        <a:t> payments and tuition reduction for project participants are not allowable under the TQP program. The only allowable project participant stipend is the Living Wage Stipend.</a:t>
                      </a:r>
                      <a:endParaRPr lang="en-US" sz="1600" dirty="0"/>
                    </a:p>
                  </a:txBody>
                  <a:tcPr/>
                </a:tc>
                <a:extLst>
                  <a:ext uri="{0D108BD9-81ED-4DB2-BD59-A6C34878D82A}">
                    <a16:rowId xmlns:a16="http://schemas.microsoft.com/office/drawing/2014/main" val="10001"/>
                  </a:ext>
                </a:extLst>
              </a:tr>
              <a:tr h="370840">
                <a:tc>
                  <a:txBody>
                    <a:bodyPr/>
                    <a:lstStyle/>
                    <a:p>
                      <a:r>
                        <a:rPr lang="en-US" sz="1600" b="1" dirty="0"/>
                        <a:t>Excessive or Unexplained</a:t>
                      </a:r>
                      <a:r>
                        <a:rPr lang="en-US" sz="1600" b="1" baseline="0" dirty="0"/>
                        <a:t> Technology Purchases</a:t>
                      </a:r>
                      <a:endParaRPr lang="en-US" sz="1600" b="1" dirty="0"/>
                    </a:p>
                  </a:txBody>
                  <a:tcPr/>
                </a:tc>
                <a:tc>
                  <a:txBody>
                    <a:bodyPr/>
                    <a:lstStyle/>
                    <a:p>
                      <a:r>
                        <a:rPr lang="en-US" sz="1600" baseline="0" dirty="0"/>
                        <a:t>Grant funds should not be used to provide technology for each project participant.  Also, there should be a justification for all technology purchases that links back to the goals and objectives of the grant.</a:t>
                      </a:r>
                      <a:endParaRPr lang="en-US" sz="1600" dirty="0"/>
                    </a:p>
                  </a:txBody>
                  <a:tcPr/>
                </a:tc>
                <a:extLst>
                  <a:ext uri="{0D108BD9-81ED-4DB2-BD59-A6C34878D82A}">
                    <a16:rowId xmlns:a16="http://schemas.microsoft.com/office/drawing/2014/main" val="10002"/>
                  </a:ext>
                </a:extLst>
              </a:tr>
              <a:tr h="787400">
                <a:tc>
                  <a:txBody>
                    <a:bodyPr/>
                    <a:lstStyle/>
                    <a:p>
                      <a:r>
                        <a:rPr lang="en-US" sz="1600" b="1" dirty="0"/>
                        <a:t>Excessive or Unexplained Travel Costs</a:t>
                      </a:r>
                    </a:p>
                  </a:txBody>
                  <a:tcPr/>
                </a:tc>
                <a:tc>
                  <a:txBody>
                    <a:bodyPr/>
                    <a:lstStyle/>
                    <a:p>
                      <a:r>
                        <a:rPr lang="en-US" sz="1600" baseline="0" dirty="0"/>
                        <a:t>Travel for board members and larger numbers  of project staff is is not allowable. Travel costs for project  participants  is not allowable.  All travel must be justified and link back to the goals and objectives of the grant</a:t>
                      </a:r>
                      <a:endParaRPr lang="en-US" sz="1600" dirty="0"/>
                    </a:p>
                  </a:txBody>
                  <a:tcPr/>
                </a:tc>
                <a:extLst>
                  <a:ext uri="{0D108BD9-81ED-4DB2-BD59-A6C34878D82A}">
                    <a16:rowId xmlns:a16="http://schemas.microsoft.com/office/drawing/2014/main" val="10003"/>
                  </a:ext>
                </a:extLst>
              </a:tr>
              <a:tr h="370840">
                <a:tc>
                  <a:txBody>
                    <a:bodyPr/>
                    <a:lstStyle/>
                    <a:p>
                      <a:r>
                        <a:rPr lang="en-US" sz="1600" b="1" dirty="0"/>
                        <a:t>Licensing or Examination Fees</a:t>
                      </a:r>
                    </a:p>
                  </a:txBody>
                  <a:tcPr/>
                </a:tc>
                <a:tc>
                  <a:txBody>
                    <a:bodyPr/>
                    <a:lstStyle/>
                    <a:p>
                      <a:r>
                        <a:rPr lang="en-US" sz="1600" dirty="0"/>
                        <a:t>TQP programs may train participants on</a:t>
                      </a:r>
                      <a:r>
                        <a:rPr lang="en-US" sz="1600" baseline="0" dirty="0"/>
                        <a:t> how to pass state teaching test, but may not pay the fees associated with taking the actual test.</a:t>
                      </a:r>
                      <a:endParaRPr lang="en-US" sz="1600" dirty="0"/>
                    </a:p>
                  </a:txBody>
                  <a:tcPr/>
                </a:tc>
                <a:extLst>
                  <a:ext uri="{0D108BD9-81ED-4DB2-BD59-A6C34878D82A}">
                    <a16:rowId xmlns:a16="http://schemas.microsoft.com/office/drawing/2014/main" val="10004"/>
                  </a:ext>
                </a:extLst>
              </a:tr>
              <a:tr h="370840">
                <a:tc>
                  <a:txBody>
                    <a:bodyPr/>
                    <a:lstStyle/>
                    <a:p>
                      <a:r>
                        <a:rPr lang="en-US" sz="1600" b="1" dirty="0"/>
                        <a:t>Excessive Honorariums and Food Costs</a:t>
                      </a:r>
                    </a:p>
                  </a:txBody>
                  <a:tcPr/>
                </a:tc>
                <a:tc>
                  <a:txBody>
                    <a:bodyPr/>
                    <a:lstStyle/>
                    <a:p>
                      <a:r>
                        <a:rPr lang="en-US" sz="1600" dirty="0"/>
                        <a:t>Food is actually not an allowable cost under the TQP</a:t>
                      </a:r>
                      <a:r>
                        <a:rPr lang="en-US" sz="1600" baseline="0" dirty="0"/>
                        <a:t> program. However, we do allow minimal amounts of for food to cover working lunches. Grant funds should not be used to host entire conferences and/or pay for conference speakers.</a:t>
                      </a:r>
                      <a:endParaRPr lang="en-US" sz="1600" dirty="0"/>
                    </a:p>
                  </a:txBody>
                  <a:tcPr/>
                </a:tc>
                <a:extLst>
                  <a:ext uri="{0D108BD9-81ED-4DB2-BD59-A6C34878D82A}">
                    <a16:rowId xmlns:a16="http://schemas.microsoft.com/office/drawing/2014/main" val="10005"/>
                  </a:ext>
                </a:extLst>
              </a:tr>
              <a:tr h="370840">
                <a:tc>
                  <a:txBody>
                    <a:bodyPr/>
                    <a:lstStyle/>
                    <a:p>
                      <a:r>
                        <a:rPr lang="en-US" sz="1600" b="1" dirty="0"/>
                        <a:t>Budgets that Exceed $1.5</a:t>
                      </a:r>
                      <a:r>
                        <a:rPr lang="en-US" sz="1600" b="1" baseline="0" dirty="0"/>
                        <a:t> M per Year</a:t>
                      </a:r>
                      <a:endParaRPr lang="en-US" sz="1600" b="1" dirty="0"/>
                    </a:p>
                  </a:txBody>
                  <a:tcPr/>
                </a:tc>
                <a:tc>
                  <a:txBody>
                    <a:bodyPr/>
                    <a:lstStyle/>
                    <a:p>
                      <a:r>
                        <a:rPr lang="en-US" sz="1600" dirty="0"/>
                        <a:t>The</a:t>
                      </a:r>
                      <a:r>
                        <a:rPr lang="en-US" sz="1600" baseline="0" dirty="0"/>
                        <a:t> NIA states that TQP awards should not exceed $1.5M per year.  If your annual budget request exceeds $1.5M, it will be reduced.</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116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t>Indirect Cost Rate (ICR) Agreements</a:t>
            </a:r>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r>
              <a:rPr lang="en-US" dirty="0"/>
              <a:t>TQP is a </a:t>
            </a:r>
            <a:r>
              <a:rPr lang="en-US" b="1" dirty="0"/>
              <a:t>restricted rate </a:t>
            </a:r>
            <a:r>
              <a:rPr lang="en-US" dirty="0"/>
              <a:t>program so your ICR should not exceed </a:t>
            </a:r>
            <a:r>
              <a:rPr lang="en-US" b="1" dirty="0"/>
              <a:t>8 percent</a:t>
            </a:r>
            <a:r>
              <a:rPr lang="en-US" dirty="0"/>
              <a:t>.</a:t>
            </a:r>
          </a:p>
          <a:p>
            <a:r>
              <a:rPr lang="en-US" dirty="0"/>
              <a:t>LEAs and some non-profit organizations may have a rate lower than 8 percent and must use the lower rate.</a:t>
            </a:r>
          </a:p>
          <a:p>
            <a:r>
              <a:rPr lang="en-US" dirty="0"/>
              <a:t>If you do not have a federal ICR agreement, you may claim 8 percent ICR until you get an official agreement.</a:t>
            </a:r>
          </a:p>
          <a:p>
            <a:r>
              <a:rPr lang="en-US" dirty="0"/>
              <a:t>For more questions on ICR please email</a:t>
            </a:r>
            <a:r>
              <a:rPr lang="en-US"/>
              <a:t>: </a:t>
            </a:r>
            <a:r>
              <a:rPr lang="en-US">
                <a:hlinkClick r:id="rId3"/>
              </a:rPr>
              <a:t>IndirectCostGroup@ed.gov</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65777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Administrative cost cap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5181600"/>
            <a:ext cx="1603375"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50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What is the 2% Administrative Cap?</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Per HEA section 203(d), an eligible partnership that receives a grant may use not more than two percent of the funds provided to administer the grant.</a:t>
            </a:r>
          </a:p>
        </p:txBody>
      </p:sp>
    </p:spTree>
    <p:extLst>
      <p:ext uri="{BB962C8B-B14F-4D97-AF65-F5344CB8AC3E}">
        <p14:creationId xmlns:p14="http://schemas.microsoft.com/office/powerpoint/2010/main" val="182561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is the 2% Calculated?</a:t>
            </a:r>
          </a:p>
        </p:txBody>
      </p:sp>
      <p:sp>
        <p:nvSpPr>
          <p:cNvPr id="3" name="Content Placeholder 2"/>
          <p:cNvSpPr>
            <a:spLocks noGrp="1"/>
          </p:cNvSpPr>
          <p:nvPr>
            <p:ph idx="1"/>
          </p:nvPr>
        </p:nvSpPr>
        <p:spPr>
          <a:xfrm>
            <a:off x="457200" y="1600201"/>
            <a:ext cx="8229600" cy="2209800"/>
          </a:xfrm>
        </p:spPr>
        <p:txBody>
          <a:bodyPr/>
          <a:lstStyle/>
          <a:p>
            <a:r>
              <a:rPr lang="en-US" dirty="0"/>
              <a:t>The 2% cap is calculated from the total amount of </a:t>
            </a:r>
            <a:r>
              <a:rPr lang="en-US" i="1" dirty="0"/>
              <a:t>Federal Funds awarded</a:t>
            </a:r>
            <a:r>
              <a:rPr lang="en-US" dirty="0"/>
              <a:t>.</a:t>
            </a:r>
          </a:p>
          <a:p>
            <a:r>
              <a:rPr lang="en-US" dirty="0"/>
              <a:t>The 2% cap is also calculated from the total amount of Matching Funds secured.</a:t>
            </a:r>
          </a:p>
        </p:txBody>
      </p:sp>
      <p:graphicFrame>
        <p:nvGraphicFramePr>
          <p:cNvPr id="4" name="Table 3"/>
          <p:cNvGraphicFramePr>
            <a:graphicFrameLocks noGrp="1"/>
          </p:cNvGraphicFramePr>
          <p:nvPr>
            <p:extLst>
              <p:ext uri="{D42A27DB-BD31-4B8C-83A1-F6EECF244321}">
                <p14:modId xmlns:p14="http://schemas.microsoft.com/office/powerpoint/2010/main" val="3113940736"/>
              </p:ext>
            </p:extLst>
          </p:nvPr>
        </p:nvGraphicFramePr>
        <p:xfrm>
          <a:off x="762000" y="4114800"/>
          <a:ext cx="7543800" cy="2286000"/>
        </p:xfrm>
        <a:graphic>
          <a:graphicData uri="http://schemas.openxmlformats.org/drawingml/2006/table">
            <a:tbl>
              <a:tblPr firstRow="1" firstCol="1" bandRow="1"/>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81000">
                <a:tc gridSpan="2">
                  <a:txBody>
                    <a:bodyPr/>
                    <a:lstStyle/>
                    <a:p>
                      <a:pPr marL="0" marR="0" algn="ctr">
                        <a:spcBef>
                          <a:spcPts val="0"/>
                        </a:spcBef>
                        <a:spcAft>
                          <a:spcPts val="0"/>
                        </a:spcAft>
                      </a:pPr>
                      <a:r>
                        <a:rPr lang="en-US" sz="2000" b="1" dirty="0">
                          <a:effectLst/>
                          <a:latin typeface="Calibri"/>
                          <a:ea typeface="Calibri"/>
                          <a:cs typeface="Times New Roman"/>
                        </a:rPr>
                        <a:t>Overall TQP Grant $4 million/year</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US" sz="2000" dirty="0">
                          <a:effectLst/>
                          <a:latin typeface="Calibri"/>
                          <a:ea typeface="Calibri"/>
                          <a:cs typeface="Times New Roman"/>
                        </a:rPr>
                        <a:t>$2 million/year Federal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Times New Roman"/>
                        </a:rPr>
                        <a:t>$2 million/year matching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2000">
                <a:tc>
                  <a:txBody>
                    <a:bodyPr/>
                    <a:lstStyle/>
                    <a:p>
                      <a:pPr marL="0" marR="0">
                        <a:spcBef>
                          <a:spcPts val="0"/>
                        </a:spcBef>
                        <a:spcAft>
                          <a:spcPts val="0"/>
                        </a:spcAft>
                      </a:pPr>
                      <a:r>
                        <a:rPr lang="en-US" sz="2000" dirty="0">
                          <a:effectLst/>
                          <a:latin typeface="Calibri"/>
                          <a:ea typeface="Calibri"/>
                          <a:cs typeface="Times New Roman"/>
                        </a:rPr>
                        <a:t>$40,000 is the TQP federal funds admin cap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Times New Roman"/>
                        </a:rPr>
                        <a:t>$40,000 is the TQP matching support admin cap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2000">
                <a:tc gridSpan="2">
                  <a:txBody>
                    <a:bodyPr/>
                    <a:lstStyle/>
                    <a:p>
                      <a:pPr marL="0" marR="0" algn="ctr">
                        <a:spcBef>
                          <a:spcPts val="0"/>
                        </a:spcBef>
                        <a:spcAft>
                          <a:spcPts val="0"/>
                        </a:spcAft>
                      </a:pPr>
                      <a:r>
                        <a:rPr lang="en-US" sz="2000" b="1" dirty="0">
                          <a:effectLst/>
                          <a:latin typeface="Calibri"/>
                          <a:ea typeface="Calibri"/>
                          <a:cs typeface="Times New Roman"/>
                        </a:rPr>
                        <a:t>$80,000 </a:t>
                      </a:r>
                      <a:r>
                        <a:rPr lang="en-US" sz="2000" dirty="0">
                          <a:effectLst/>
                          <a:latin typeface="Calibri"/>
                          <a:ea typeface="Calibri"/>
                          <a:cs typeface="Times New Roman"/>
                        </a:rPr>
                        <a:t>total</a:t>
                      </a:r>
                      <a:r>
                        <a:rPr lang="en-US" sz="2000" baseline="0" dirty="0">
                          <a:effectLst/>
                          <a:latin typeface="Calibri"/>
                          <a:ea typeface="Calibri"/>
                          <a:cs typeface="Times New Roman"/>
                        </a:rPr>
                        <a:t> to use for administrative costs for your TQP grant.</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spcBef>
                          <a:spcPts val="0"/>
                        </a:spcBef>
                        <a:spcAft>
                          <a:spcPts val="0"/>
                        </a:spcAft>
                      </a:pP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17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Autofit/>
          </a:bodyPr>
          <a:lstStyle/>
          <a:p>
            <a:r>
              <a:rPr lang="en-US" sz="3600" b="1" dirty="0"/>
              <a:t>What are Administrative Costs?</a:t>
            </a:r>
          </a:p>
        </p:txBody>
      </p:sp>
      <p:sp>
        <p:nvSpPr>
          <p:cNvPr id="3" name="Content Placeholder 2"/>
          <p:cNvSpPr>
            <a:spLocks noGrp="1"/>
          </p:cNvSpPr>
          <p:nvPr>
            <p:ph idx="1"/>
          </p:nvPr>
        </p:nvSpPr>
        <p:spPr/>
        <p:txBody>
          <a:bodyPr>
            <a:normAutofit fontScale="92500" lnSpcReduction="10000"/>
          </a:bodyPr>
          <a:lstStyle/>
          <a:p>
            <a:r>
              <a:rPr lang="en-US" dirty="0"/>
              <a:t>Administrative costs encompass grant expenses associated with administering the grant. </a:t>
            </a:r>
          </a:p>
          <a:p>
            <a:r>
              <a:rPr lang="en-US" dirty="0"/>
              <a:t>These costs can be both personnel and non-personnel, and both direct and indirect. Therefore, the limitation applies to the combined claims for indirect costs and direct administration costs. </a:t>
            </a:r>
          </a:p>
          <a:p>
            <a:r>
              <a:rPr lang="en-US" dirty="0"/>
              <a:t>Generally, direct administrative costs differ from indirect charges in that the latter are considered organization-wide costs.</a:t>
            </a:r>
          </a:p>
        </p:txBody>
      </p:sp>
    </p:spTree>
    <p:extLst>
      <p:ext uri="{BB962C8B-B14F-4D97-AF65-F5344CB8AC3E}">
        <p14:creationId xmlns:p14="http://schemas.microsoft.com/office/powerpoint/2010/main" val="216985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 of Direct Administrative Costs </a:t>
            </a:r>
          </a:p>
        </p:txBody>
      </p:sp>
      <p:sp>
        <p:nvSpPr>
          <p:cNvPr id="3" name="Content Placeholder 2"/>
          <p:cNvSpPr>
            <a:spLocks noGrp="1"/>
          </p:cNvSpPr>
          <p:nvPr>
            <p:ph idx="1"/>
          </p:nvPr>
        </p:nvSpPr>
        <p:spPr>
          <a:xfrm>
            <a:off x="457200" y="1371600"/>
            <a:ext cx="8229600" cy="5029200"/>
          </a:xfrm>
        </p:spPr>
        <p:txBody>
          <a:bodyPr>
            <a:normAutofit fontScale="62500" lnSpcReduction="20000"/>
          </a:bodyPr>
          <a:lstStyle/>
          <a:p>
            <a:pPr marL="0" indent="0">
              <a:buNone/>
            </a:pPr>
            <a:r>
              <a:rPr lang="en-US" sz="3800" b="1" dirty="0"/>
              <a:t>Examples of direct administrative costs are salaries, benefits, and other expenses of the recipient's staff that perform the following functions:</a:t>
            </a:r>
          </a:p>
          <a:p>
            <a:pPr marL="0" indent="0">
              <a:buNone/>
            </a:pPr>
            <a:endParaRPr lang="en-US" b="1" dirty="0"/>
          </a:p>
          <a:p>
            <a:r>
              <a:rPr lang="en-US" dirty="0"/>
              <a:t>Overall program management, program coordination, and office management functions including the salaries and related costs of the executive director, project director and/or project evaluator;</a:t>
            </a:r>
          </a:p>
          <a:p>
            <a:r>
              <a:rPr lang="en-US" dirty="0"/>
              <a:t>Preparing program plans, budgets schedules, and related amendments;</a:t>
            </a:r>
          </a:p>
          <a:p>
            <a:r>
              <a:rPr lang="en-US" dirty="0"/>
              <a:t>Monitoring of programs, projects, sub-recipients and related systems and processes;</a:t>
            </a:r>
          </a:p>
          <a:p>
            <a:r>
              <a:rPr lang="en-US" dirty="0"/>
              <a:t>Developing systems and procedures, including management information systems, for assuring compliance with program requirements;</a:t>
            </a:r>
          </a:p>
          <a:p>
            <a:r>
              <a:rPr lang="en-US" dirty="0"/>
              <a:t>Preparing reports and other documents related to the program requirements;</a:t>
            </a:r>
          </a:p>
          <a:p>
            <a:r>
              <a:rPr lang="en-US" dirty="0"/>
              <a:t>Evaluating program results against stated objectives; and</a:t>
            </a:r>
          </a:p>
          <a:p>
            <a:r>
              <a:rPr lang="en-US" dirty="0"/>
              <a:t>Divisional level administrative services such as program specific accounting, auditing or legal activities.</a:t>
            </a:r>
          </a:p>
        </p:txBody>
      </p:sp>
    </p:spTree>
    <p:extLst>
      <p:ext uri="{BB962C8B-B14F-4D97-AF65-F5344CB8AC3E}">
        <p14:creationId xmlns:p14="http://schemas.microsoft.com/office/powerpoint/2010/main" val="81378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b="1" dirty="0"/>
              <a:t>Ex. of Non-labor Costs</a:t>
            </a: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marL="0" indent="0">
              <a:buNone/>
            </a:pPr>
            <a:r>
              <a:rPr lang="en-US" b="1" dirty="0"/>
              <a:t>Examples of non-labor costs for direct administration include:</a:t>
            </a:r>
          </a:p>
          <a:p>
            <a:r>
              <a:rPr lang="en-US" dirty="0"/>
              <a:t>Costs for goods and services required for administration of the program, including the rental or purchase of equipment, utilities, office supplies, postage, and rental and maintenance of office space; and</a:t>
            </a:r>
          </a:p>
          <a:p>
            <a:r>
              <a:rPr lang="en-US" dirty="0"/>
              <a:t>Travel costs incurred for official business in carrying out program management.</a:t>
            </a:r>
          </a:p>
          <a:p>
            <a:r>
              <a:rPr lang="en-US" dirty="0"/>
              <a:t>Costs are NOT considered administrative if they are considered “facility” costs under an approved indirect cost rate agreement (see 2 CFR §200.414).</a:t>
            </a:r>
          </a:p>
        </p:txBody>
      </p:sp>
    </p:spTree>
    <p:extLst>
      <p:ext uri="{BB962C8B-B14F-4D97-AF65-F5344CB8AC3E}">
        <p14:creationId xmlns:p14="http://schemas.microsoft.com/office/powerpoint/2010/main" val="209034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normAutofit/>
          </a:bodyPr>
          <a:lstStyle/>
          <a:p>
            <a:r>
              <a:rPr lang="en-US" sz="3600" b="1" dirty="0"/>
              <a:t>Do you have a visual to help explain this?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0084542"/>
              </p:ext>
            </p:extLst>
          </p:nvPr>
        </p:nvGraphicFramePr>
        <p:xfrm>
          <a:off x="457200" y="1933576"/>
          <a:ext cx="8229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609600" y="4981575"/>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4648200" y="49911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H="1">
            <a:off x="609600" y="5514975"/>
            <a:ext cx="40386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90800" y="2085975"/>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6629400" y="20955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2590800" y="2095500"/>
            <a:ext cx="4038600"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57200" y="5791200"/>
            <a:ext cx="4495800" cy="954107"/>
          </a:xfrm>
          <a:prstGeom prst="rect">
            <a:avLst/>
          </a:prstGeom>
          <a:noFill/>
        </p:spPr>
        <p:txBody>
          <a:bodyPr wrap="square" rtlCol="0">
            <a:spAutoFit/>
          </a:bodyPr>
          <a:lstStyle/>
          <a:p>
            <a:r>
              <a:rPr lang="en-US" sz="1400" dirty="0"/>
              <a:t>Indirect Facilities Costs and Indirect Administrative Costs </a:t>
            </a:r>
            <a:r>
              <a:rPr lang="en-US" sz="1400" dirty="0">
                <a:latin typeface="+mj-lt"/>
              </a:rPr>
              <a:t>are still subject to your entity’s approved indirect cost rate (ICR) agreement. The TQP program uses the training indirect cost rate of eight percent per 34 CFR </a:t>
            </a:r>
            <a:r>
              <a:rPr lang="en-US" sz="1400" dirty="0">
                <a:latin typeface="+mj-lt"/>
                <a:cs typeface="Times New Roman"/>
              </a:rPr>
              <a:t>§</a:t>
            </a:r>
            <a:r>
              <a:rPr lang="en-US" sz="1400" dirty="0">
                <a:latin typeface="+mj-lt"/>
              </a:rPr>
              <a:t>75.562.</a:t>
            </a:r>
          </a:p>
        </p:txBody>
      </p:sp>
      <p:cxnSp>
        <p:nvCxnSpPr>
          <p:cNvPr id="18" name="Straight Connector 17"/>
          <p:cNvCxnSpPr/>
          <p:nvPr/>
        </p:nvCxnSpPr>
        <p:spPr>
          <a:xfrm>
            <a:off x="2514600" y="5524500"/>
            <a:ext cx="0" cy="2667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610100" y="1828800"/>
            <a:ext cx="0" cy="266700"/>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095500" y="1305580"/>
            <a:ext cx="5372100" cy="523220"/>
          </a:xfrm>
          <a:prstGeom prst="rect">
            <a:avLst/>
          </a:prstGeom>
          <a:noFill/>
        </p:spPr>
        <p:txBody>
          <a:bodyPr wrap="square" rtlCol="0">
            <a:spAutoFit/>
          </a:bodyPr>
          <a:lstStyle/>
          <a:p>
            <a:r>
              <a:rPr lang="en-US" sz="1400" dirty="0"/>
              <a:t>Indirect Administrative Costs and Direct Administrative Costs are both subject to the 2% overall TQP program cap on Administrative Costs</a:t>
            </a:r>
          </a:p>
        </p:txBody>
      </p:sp>
    </p:spTree>
    <p:extLst>
      <p:ext uri="{BB962C8B-B14F-4D97-AF65-F5344CB8AC3E}">
        <p14:creationId xmlns:p14="http://schemas.microsoft.com/office/powerpoint/2010/main" val="272823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a:t>
            </a:fld>
            <a:endParaRPr lang="en-US" altLang="en-US">
              <a:solidFill>
                <a:prstClr val="black"/>
              </a:solidFill>
            </a:endParaRPr>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a:solidFill>
                  <a:prstClr val="black"/>
                </a:solidFill>
                <a:cs typeface="Arial" pitchFamily="34" charset="0"/>
              </a:rPr>
              <a:t>The slides presented on this webinar will be available for download on the TQP webpage.</a:t>
            </a:r>
          </a:p>
          <a:p>
            <a:pPr marL="0" indent="0" eaLnBrk="1" hangingPunct="1">
              <a:spcBef>
                <a:spcPct val="0"/>
              </a:spcBef>
              <a:buFont typeface="Wingdings 2" panose="05020102010507070707" pitchFamily="18" charset="2"/>
              <a:buNone/>
              <a:defRPr/>
            </a:pPr>
            <a:endParaRPr lang="en-US" sz="2400"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download the </a:t>
            </a:r>
            <a:r>
              <a:rPr lang="en-US" sz="2400" dirty="0">
                <a:solidFill>
                  <a:prstClr val="white"/>
                </a:solidFill>
                <a:cs typeface="Arial" pitchFamily="34" charset="0"/>
              </a:rPr>
              <a:t>TQP </a:t>
            </a:r>
            <a:r>
              <a:rPr lang="en-US" sz="2400" dirty="0" err="1">
                <a:solidFill>
                  <a:prstClr val="black"/>
                </a:solidFill>
                <a:cs typeface="Arial" pitchFamily="34" charset="0"/>
              </a:rPr>
              <a:t>TQP</a:t>
            </a:r>
            <a:r>
              <a:rPr lang="en-US" sz="2400" dirty="0">
                <a:solidFill>
                  <a:prstClr val="black"/>
                </a:solidFill>
                <a:cs typeface="Arial" pitchFamily="34" charset="0"/>
              </a:rPr>
              <a:t> Application Instructions Package from the TQP webpage and review it in its entirety.  The TQP Application Instructions Package provides instructions needed to apply for this TQP grant.</a:t>
            </a:r>
          </a:p>
          <a:p>
            <a:pPr marL="0" indent="0" eaLnBrk="1" hangingPunct="1">
              <a:spcBef>
                <a:spcPct val="0"/>
              </a:spcBef>
              <a:buFont typeface="Wingdings 2" panose="05020102010507070707" pitchFamily="18" charset="2"/>
              <a:buNone/>
              <a:defRPr/>
            </a:pPr>
            <a:r>
              <a:rPr lang="en-US" sz="1800" dirty="0">
                <a:solidFill>
                  <a:prstClr val="black"/>
                </a:solidFill>
                <a:cs typeface="Arial" pitchFamily="34" charset="0"/>
                <a:hlinkClick r:id="rId3"/>
              </a:rPr>
              <a:t>http://innovation.ed.gov/what-we-do/teacher-quality/teacher-quality-partnership/</a:t>
            </a: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p:txBody>
      </p:sp>
      <p:sp>
        <p:nvSpPr>
          <p:cNvPr id="5"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only and do </a:t>
            </a:r>
            <a:r>
              <a:rPr lang="en-US" sz="2000" dirty="0">
                <a:solidFill>
                  <a:prstClr val="black"/>
                </a:solidFill>
                <a:cs typeface="Arial" panose="020B0604020202020204" pitchFamily="34" charset="0"/>
              </a:rPr>
              <a:t>not 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altLang="en-US" sz="2000" dirty="0">
                <a:solidFill>
                  <a:prstClr val="black"/>
                </a:solidFill>
                <a:cs typeface="Arial" panose="020B0604020202020204" pitchFamily="34" charset="0"/>
              </a:rPr>
              <a:t> 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12828881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normAutofit fontScale="90000"/>
          </a:bodyPr>
          <a:lstStyle/>
          <a:p>
            <a:r>
              <a:rPr lang="en-US" sz="3600" b="1" dirty="0"/>
              <a:t>Practical Example – Modified Total Direct Costs (</a:t>
            </a:r>
            <a:r>
              <a:rPr lang="en-US" sz="3600" b="1" dirty="0" err="1"/>
              <a:t>MTDC</a:t>
            </a:r>
            <a:r>
              <a:rPr lang="en-US" sz="3600" b="1" dirty="0"/>
              <a:t>) is $1,000,000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1017148"/>
              </p:ext>
            </p:extLst>
          </p:nvPr>
        </p:nvGraphicFramePr>
        <p:xfrm>
          <a:off x="457200" y="1933576"/>
          <a:ext cx="8229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609600" y="4981575"/>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4648200" y="49911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H="1">
            <a:off x="609600" y="5514975"/>
            <a:ext cx="40386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90800" y="2085975"/>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6629400" y="20955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2590800" y="2095500"/>
            <a:ext cx="4038600"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838200" y="5751493"/>
            <a:ext cx="3352800" cy="738664"/>
          </a:xfrm>
          <a:prstGeom prst="rect">
            <a:avLst/>
          </a:prstGeom>
          <a:noFill/>
        </p:spPr>
        <p:txBody>
          <a:bodyPr wrap="square" rtlCol="0">
            <a:spAutoFit/>
          </a:bodyPr>
          <a:lstStyle/>
          <a:p>
            <a:r>
              <a:rPr lang="en-US" sz="1400" dirty="0"/>
              <a:t>If using the training rate per 34 CFR </a:t>
            </a:r>
            <a:r>
              <a:rPr lang="en-US" sz="1400" dirty="0">
                <a:cs typeface="Times New Roman"/>
              </a:rPr>
              <a:t>§</a:t>
            </a:r>
            <a:r>
              <a:rPr lang="en-US" sz="1400" dirty="0"/>
              <a:t>75.562, </a:t>
            </a:r>
            <a:r>
              <a:rPr lang="en-US" sz="1400" b="1" dirty="0"/>
              <a:t>$80,000 </a:t>
            </a:r>
            <a:r>
              <a:rPr lang="en-US" sz="1400" dirty="0"/>
              <a:t>is the cap on the amount that can be reserved for indirect costs.</a:t>
            </a:r>
          </a:p>
        </p:txBody>
      </p:sp>
      <p:cxnSp>
        <p:nvCxnSpPr>
          <p:cNvPr id="18" name="Straight Connector 17"/>
          <p:cNvCxnSpPr/>
          <p:nvPr/>
        </p:nvCxnSpPr>
        <p:spPr>
          <a:xfrm>
            <a:off x="2514600" y="5524500"/>
            <a:ext cx="0" cy="2667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610100" y="1828800"/>
            <a:ext cx="0" cy="266700"/>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33700" y="1141393"/>
            <a:ext cx="3352800" cy="523220"/>
          </a:xfrm>
          <a:prstGeom prst="rect">
            <a:avLst/>
          </a:prstGeom>
          <a:noFill/>
        </p:spPr>
        <p:txBody>
          <a:bodyPr wrap="square" rtlCol="0">
            <a:spAutoFit/>
          </a:bodyPr>
          <a:lstStyle/>
          <a:p>
            <a:pPr algn="ctr"/>
            <a:r>
              <a:rPr lang="en-US" sz="1400" b="1" dirty="0"/>
              <a:t>$20,000 </a:t>
            </a:r>
            <a:r>
              <a:rPr lang="en-US" sz="1400" dirty="0"/>
              <a:t>is the 2% cap on Administrative Costs</a:t>
            </a:r>
          </a:p>
        </p:txBody>
      </p:sp>
    </p:spTree>
    <p:extLst>
      <p:ext uri="{BB962C8B-B14F-4D97-AF65-F5344CB8AC3E}">
        <p14:creationId xmlns:p14="http://schemas.microsoft.com/office/powerpoint/2010/main" val="273892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budget and budget narrative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181600"/>
            <a:ext cx="1603375"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569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TQP Budgets</a:t>
            </a:r>
          </a:p>
        </p:txBody>
      </p:sp>
      <p:sp>
        <p:nvSpPr>
          <p:cNvPr id="3" name="Content Placeholder 2"/>
          <p:cNvSpPr>
            <a:spLocks noGrp="1"/>
          </p:cNvSpPr>
          <p:nvPr>
            <p:ph idx="1"/>
          </p:nvPr>
        </p:nvSpPr>
        <p:spPr>
          <a:xfrm>
            <a:off x="381000" y="1295400"/>
            <a:ext cx="8229600" cy="5105400"/>
          </a:xfrm>
        </p:spPr>
        <p:txBody>
          <a:bodyPr>
            <a:noAutofit/>
          </a:bodyPr>
          <a:lstStyle/>
          <a:p>
            <a:r>
              <a:rPr lang="en-US" sz="2600" dirty="0"/>
              <a:t>Applicants will prepare budget summary request </a:t>
            </a:r>
            <a:r>
              <a:rPr lang="en-US" sz="2600" b="1" u="sng" dirty="0"/>
              <a:t>for all five years </a:t>
            </a:r>
            <a:r>
              <a:rPr lang="en-US" sz="2600" dirty="0"/>
              <a:t>using the ED 524 Budget form. </a:t>
            </a:r>
          </a:p>
          <a:p>
            <a:r>
              <a:rPr lang="en-US" sz="2600" dirty="0"/>
              <a:t>Applicants will use the ED 524 form for federal costs and non-federal match.</a:t>
            </a:r>
          </a:p>
          <a:p>
            <a:r>
              <a:rPr lang="en-US" sz="2600" dirty="0"/>
              <a:t>Applicants must also submit a budget narrative </a:t>
            </a:r>
            <a:r>
              <a:rPr lang="en-US" sz="2600" b="1" u="sng" dirty="0"/>
              <a:t>for all five years </a:t>
            </a:r>
            <a:r>
              <a:rPr lang="en-US" sz="2600" dirty="0"/>
              <a:t>that explains federal costs and non-federal match.</a:t>
            </a:r>
          </a:p>
          <a:p>
            <a:r>
              <a:rPr lang="en-US" sz="2600" dirty="0"/>
              <a:t>Applicants are strongly encouraged to use the optional budget narrative template found on the TQP website.</a:t>
            </a:r>
          </a:p>
          <a:p>
            <a:r>
              <a:rPr lang="en-US" sz="2600" dirty="0"/>
              <a:t>Revised budgets will be submitted annually as part of the annual performance report.</a:t>
            </a:r>
          </a:p>
          <a:p>
            <a:endParaRPr lang="en-US" sz="2600" dirty="0"/>
          </a:p>
        </p:txBody>
      </p:sp>
    </p:spTree>
    <p:extLst>
      <p:ext uri="{BB962C8B-B14F-4D97-AF65-F5344CB8AC3E}">
        <p14:creationId xmlns:p14="http://schemas.microsoft.com/office/powerpoint/2010/main" val="9362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the Budget Narrative</a:t>
            </a:r>
          </a:p>
        </p:txBody>
      </p:sp>
      <p:sp>
        <p:nvSpPr>
          <p:cNvPr id="3" name="Content Placeholder 2"/>
          <p:cNvSpPr>
            <a:spLocks noGrp="1"/>
          </p:cNvSpPr>
          <p:nvPr>
            <p:ph idx="1"/>
          </p:nvPr>
        </p:nvSpPr>
        <p:spPr>
          <a:xfrm>
            <a:off x="457200" y="1371600"/>
            <a:ext cx="8229600" cy="5181600"/>
          </a:xfrm>
        </p:spPr>
        <p:txBody>
          <a:bodyPr>
            <a:normAutofit fontScale="92500" lnSpcReduction="20000"/>
          </a:bodyPr>
          <a:lstStyle/>
          <a:p>
            <a:r>
              <a:rPr lang="en-US" dirty="0"/>
              <a:t>Present and justify all expenses required to achieve the TQP project goals and objectives. </a:t>
            </a:r>
          </a:p>
          <a:p>
            <a:r>
              <a:rPr lang="en-US" dirty="0"/>
              <a:t>Be realistic: request only what is necessary and reasonable, and provide an adequate justification of all expenses.</a:t>
            </a:r>
          </a:p>
          <a:p>
            <a:r>
              <a:rPr lang="en-US" dirty="0"/>
              <a:t>Keep in mind that Year 1 is often a planning year and may</a:t>
            </a:r>
            <a:r>
              <a:rPr lang="en-US" dirty="0">
                <a:solidFill>
                  <a:srgbClr val="FF0000"/>
                </a:solidFill>
              </a:rPr>
              <a:t> </a:t>
            </a:r>
            <a:r>
              <a:rPr lang="en-US" dirty="0"/>
              <a:t>not require as large of a budget as Years 2-5.</a:t>
            </a:r>
          </a:p>
          <a:p>
            <a:r>
              <a:rPr lang="en-US" dirty="0"/>
              <a:t>Spend funds according to your annual budget to avoid large sums of carryover or unused funds which could be returned to Treasury.</a:t>
            </a:r>
          </a:p>
          <a:p>
            <a:pPr marL="0" indent="0">
              <a:buNone/>
            </a:pPr>
            <a:r>
              <a:rPr lang="en-US" dirty="0"/>
              <a:t> </a:t>
            </a:r>
          </a:p>
        </p:txBody>
      </p:sp>
    </p:spTree>
    <p:extLst>
      <p:ext uri="{BB962C8B-B14F-4D97-AF65-F5344CB8AC3E}">
        <p14:creationId xmlns:p14="http://schemas.microsoft.com/office/powerpoint/2010/main" val="66515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t>TQP Budget Narrative Template</a:t>
            </a:r>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sz="3600" dirty="0"/>
              <a:t>We are providing an optional budget narrative template on the TQP website.  </a:t>
            </a:r>
          </a:p>
          <a:p>
            <a:r>
              <a:rPr lang="en-US" sz="3600" dirty="0"/>
              <a:t>We strongly encourage applicants to use this template when preparing their budget narratives for submission in Grants.gov.</a:t>
            </a:r>
          </a:p>
          <a:p>
            <a:r>
              <a:rPr lang="en-US" sz="3600" dirty="0"/>
              <a:t>Applicants may add or delete lines within the template to fit their needs, however </a:t>
            </a:r>
            <a:r>
              <a:rPr lang="en-US" sz="3600"/>
              <a:t>we encourage applicants </a:t>
            </a:r>
            <a:r>
              <a:rPr lang="en-US" sz="3600" dirty="0"/>
              <a:t>to maintain the general structure and essence of the budget narrative template.</a:t>
            </a:r>
            <a:endParaRPr lang="en-US" dirty="0"/>
          </a:p>
          <a:p>
            <a:endParaRPr lang="en-US" dirty="0"/>
          </a:p>
          <a:p>
            <a:endParaRPr lang="en-US" dirty="0"/>
          </a:p>
        </p:txBody>
      </p:sp>
    </p:spTree>
    <p:extLst>
      <p:ext uri="{BB962C8B-B14F-4D97-AF65-F5344CB8AC3E}">
        <p14:creationId xmlns:p14="http://schemas.microsoft.com/office/powerpoint/2010/main" val="340685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Optional Budget Narrative Template</a:t>
            </a:r>
          </a:p>
        </p:txBody>
      </p:sp>
      <p:pic>
        <p:nvPicPr>
          <p:cNvPr id="4" name="Content Placeholder 3"/>
          <p:cNvPicPr>
            <a:picLocks noGrp="1"/>
          </p:cNvPicPr>
          <p:nvPr>
            <p:ph idx="1"/>
          </p:nvPr>
        </p:nvPicPr>
        <p:blipFill rotWithShape="1">
          <a:blip r:embed="rId3"/>
          <a:srcRect t="27137" r="22051" b="11973"/>
          <a:stretch/>
        </p:blipFill>
        <p:spPr bwMode="auto">
          <a:xfrm>
            <a:off x="515175" y="1371600"/>
            <a:ext cx="8113649" cy="4953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266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TQP Non-Federal Match Requirement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5105399"/>
            <a:ext cx="1603375"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566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27</a:t>
            </a:fld>
            <a:endParaRPr lang="en-US" altLang="en-US">
              <a:solidFill>
                <a:prstClr val="black"/>
              </a:solidFill>
            </a:endParaRPr>
          </a:p>
        </p:txBody>
      </p:sp>
      <p:sp>
        <p:nvSpPr>
          <p:cNvPr id="3" name="Title 1"/>
          <p:cNvSpPr txBox="1">
            <a:spLocks/>
          </p:cNvSpPr>
          <p:nvPr/>
        </p:nvSpPr>
        <p:spPr>
          <a:xfrm>
            <a:off x="441434" y="228601"/>
            <a:ext cx="8321566"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TQP 100% Non-Federal Match Requirement</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87417" y="1371600"/>
            <a:ext cx="8229600" cy="489364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Section 203(c) of the HEA, requires that each grantee provide matching funds equal to </a:t>
            </a:r>
            <a:r>
              <a:rPr lang="en-US" altLang="en-US" sz="2400" b="1" dirty="0">
                <a:solidFill>
                  <a:prstClr val="black"/>
                </a:solidFill>
                <a:cs typeface="Arial" panose="020B0604020202020204" pitchFamily="34" charset="0"/>
              </a:rPr>
              <a:t>100% </a:t>
            </a:r>
            <a:r>
              <a:rPr lang="en-US" altLang="en-US" sz="2400" dirty="0">
                <a:solidFill>
                  <a:prstClr val="black"/>
                </a:solidFill>
                <a:cs typeface="Arial" panose="020B0604020202020204" pitchFamily="34" charset="0"/>
              </a:rPr>
              <a:t>of the total amount of the TQP grant award. </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Matching funds must be from non-Federal sources.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Matching funds may be provided in cash or as in-kind donations. </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may not use unrecovered Indirect Costs towards meeting the match requirement.</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If a cost is unallowable with Federal funds it is also unallowable with matching funds.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TQP Program follows the </a:t>
            </a:r>
            <a:r>
              <a:rPr lang="en-US" altLang="en-US" sz="2400" i="1" dirty="0">
                <a:solidFill>
                  <a:prstClr val="black"/>
                </a:solidFill>
                <a:cs typeface="Arial" panose="020B0604020202020204" pitchFamily="34" charset="0"/>
              </a:rPr>
              <a:t>Supplement Not Supplant Rule </a:t>
            </a:r>
            <a:r>
              <a:rPr lang="en-US" altLang="en-US" sz="2400" dirty="0">
                <a:solidFill>
                  <a:prstClr val="black"/>
                </a:solidFill>
                <a:cs typeface="Arial" panose="020B0604020202020204" pitchFamily="34" charset="0"/>
              </a:rPr>
              <a:t>from section 202(k) of the HEA.</a:t>
            </a:r>
          </a:p>
          <a:p>
            <a:pPr marL="342900" indent="-342900" fontAlgn="base">
              <a:spcBef>
                <a:spcPct val="0"/>
              </a:spcBef>
              <a:spcAft>
                <a:spcPct val="0"/>
              </a:spcAft>
              <a:buFont typeface="Arial" panose="020B0604020202020204" pitchFamily="34" charset="0"/>
              <a:buChar char="•"/>
              <a:defRP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200907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 of the Matching Requirement</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The purpose of the match is two-fold: </a:t>
            </a:r>
          </a:p>
          <a:p>
            <a:pPr marL="457200" lvl="1" indent="0">
              <a:buNone/>
            </a:pPr>
            <a:r>
              <a:rPr lang="en-US" dirty="0"/>
              <a:t>1) to share </a:t>
            </a:r>
            <a:r>
              <a:rPr lang="en-US"/>
              <a:t>the Federal government’s </a:t>
            </a:r>
            <a:r>
              <a:rPr lang="en-US" dirty="0"/>
              <a:t>cost for programs </a:t>
            </a:r>
            <a:r>
              <a:rPr lang="en-US"/>
              <a:t>with State and </a:t>
            </a:r>
            <a:r>
              <a:rPr lang="en-US" dirty="0"/>
              <a:t>local agencies and the private sector; and </a:t>
            </a:r>
          </a:p>
          <a:p>
            <a:pPr marL="457200" lvl="1" indent="0">
              <a:buNone/>
            </a:pPr>
            <a:r>
              <a:rPr lang="en-US" dirty="0"/>
              <a:t>2) to promote the sustainability of programs past the life of </a:t>
            </a:r>
            <a:r>
              <a:rPr lang="en-US"/>
              <a:t>the Federal financial </a:t>
            </a:r>
            <a:r>
              <a:rPr lang="en-US" dirty="0"/>
              <a:t>award. </a:t>
            </a:r>
          </a:p>
          <a:p>
            <a:r>
              <a:rPr lang="en-US" dirty="0"/>
              <a:t>Consider </a:t>
            </a:r>
            <a:r>
              <a:rPr lang="en-US"/>
              <a:t>the Federal funds </a:t>
            </a:r>
            <a:r>
              <a:rPr lang="en-US" dirty="0"/>
              <a:t>as “seed money.”</a:t>
            </a:r>
          </a:p>
          <a:p>
            <a:r>
              <a:rPr lang="en-US" dirty="0"/>
              <a:t>It’s important to list your donors and specify  the value of  their contributions to your grant.</a:t>
            </a:r>
          </a:p>
          <a:p>
            <a:endParaRPr lang="en-US" dirty="0"/>
          </a:p>
          <a:p>
            <a:endParaRPr lang="en-US" dirty="0"/>
          </a:p>
        </p:txBody>
      </p:sp>
    </p:spTree>
    <p:extLst>
      <p:ext uri="{BB962C8B-B14F-4D97-AF65-F5344CB8AC3E}">
        <p14:creationId xmlns:p14="http://schemas.microsoft.com/office/powerpoint/2010/main" val="2719433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Cash or In-Kind</a:t>
            </a:r>
          </a:p>
        </p:txBody>
      </p:sp>
      <p:sp>
        <p:nvSpPr>
          <p:cNvPr id="3" name="Content Placeholder 2"/>
          <p:cNvSpPr>
            <a:spLocks noGrp="1"/>
          </p:cNvSpPr>
          <p:nvPr>
            <p:ph idx="1"/>
          </p:nvPr>
        </p:nvSpPr>
        <p:spPr/>
        <p:txBody>
          <a:bodyPr>
            <a:normAutofit fontScale="92500" lnSpcReduction="10000"/>
          </a:bodyPr>
          <a:lstStyle/>
          <a:p>
            <a:r>
              <a:rPr lang="en-US" dirty="0"/>
              <a:t>Cash Match, i.e., a cash contribution, can come from applicant’s own funds (general revenue), cash donations from non-Federal third parties (i.e., partner organizations), or from non-Federal grants.</a:t>
            </a:r>
          </a:p>
          <a:p>
            <a:r>
              <a:rPr lang="en-US" dirty="0"/>
              <a:t>In-Kind Match is a non-cash contribution of value provided by the applicant or by non-Federal third parties. In-kind match is typically the calculated value of personnel, goods, and services, including direct and indirect costs.</a:t>
            </a:r>
          </a:p>
        </p:txBody>
      </p:sp>
    </p:spTree>
    <p:extLst>
      <p:ext uri="{BB962C8B-B14F-4D97-AF65-F5344CB8AC3E}">
        <p14:creationId xmlns:p14="http://schemas.microsoft.com/office/powerpoint/2010/main" val="123837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3</a:t>
            </a:fld>
            <a:endParaRPr lang="en-US" altLang="en-US">
              <a:solidFill>
                <a:prstClr val="black"/>
              </a:solidFill>
            </a:endParaRPr>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Notice </a:t>
            </a:r>
            <a:r>
              <a:rPr lang="en-US" sz="2400">
                <a:solidFill>
                  <a:prstClr val="black"/>
                </a:solidFill>
                <a:cs typeface="Arial" pitchFamily="34" charset="0"/>
              </a:rPr>
              <a:t>Inviting Applications in </a:t>
            </a:r>
            <a:r>
              <a:rPr lang="en-US" sz="2400" dirty="0">
                <a:solidFill>
                  <a:prstClr val="black"/>
                </a:solidFill>
                <a:cs typeface="Arial" pitchFamily="34" charset="0"/>
              </a:rPr>
              <a:t>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Frequently Asked </a:t>
            </a:r>
            <a:r>
              <a:rPr lang="en-US" sz="2400">
                <a:solidFill>
                  <a:prstClr val="black"/>
                </a:solidFill>
                <a:cs typeface="Arial" pitchFamily="34" charset="0"/>
              </a:rPr>
              <a:t>Questions (FAQs) </a:t>
            </a:r>
            <a:r>
              <a:rPr lang="en-US" sz="2400" dirty="0">
                <a:solidFill>
                  <a:prstClr val="black"/>
                </a:solidFill>
                <a:cs typeface="Arial" pitchFamily="34" charset="0"/>
              </a:rPr>
              <a:t>document in </a:t>
            </a:r>
            <a:r>
              <a:rPr lang="en-US" sz="2400">
                <a:solidFill>
                  <a:prstClr val="black"/>
                </a:solidFill>
                <a:cs typeface="Arial" pitchFamily="34" charset="0"/>
              </a:rPr>
              <a:t>its entirety.</a:t>
            </a:r>
            <a:endParaRPr lang="en-US" sz="2400"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If your questions are not answered in the </a:t>
            </a:r>
            <a:r>
              <a:rPr lang="en-US" sz="2400">
                <a:solidFill>
                  <a:prstClr val="black"/>
                </a:solidFill>
                <a:cs typeface="Arial" pitchFamily="34" charset="0"/>
              </a:rPr>
              <a:t>TQP FAQs document</a:t>
            </a:r>
            <a:r>
              <a:rPr lang="en-US" sz="2400" dirty="0">
                <a:solidFill>
                  <a:prstClr val="black"/>
                </a:solidFill>
                <a:cs typeface="Arial" pitchFamily="34" charset="0"/>
              </a:rPr>
              <a:t>, you may email them to the TQP program inbox at </a:t>
            </a:r>
            <a:r>
              <a:rPr lang="en-US" sz="2400" dirty="0">
                <a:solidFill>
                  <a:prstClr val="black"/>
                </a:solidFill>
                <a:cs typeface="Arial" pitchFamily="34" charset="0"/>
                <a:hlinkClick r:id="rId3"/>
              </a:rPr>
              <a:t>TQPartnership@ed.gov</a:t>
            </a:r>
            <a:r>
              <a:rPr lang="en-US" sz="2400" dirty="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20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2148486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Documenting the Match</a:t>
            </a:r>
          </a:p>
        </p:txBody>
      </p:sp>
      <p:sp>
        <p:nvSpPr>
          <p:cNvPr id="6" name="Content Placeholder 5"/>
          <p:cNvSpPr>
            <a:spLocks noGrp="1"/>
          </p:cNvSpPr>
          <p:nvPr>
            <p:ph idx="1"/>
          </p:nvPr>
        </p:nvSpPr>
        <p:spPr/>
        <p:txBody>
          <a:bodyPr>
            <a:normAutofit fontScale="92500" lnSpcReduction="10000"/>
          </a:bodyPr>
          <a:lstStyle/>
          <a:p>
            <a:pPr marL="0" indent="0">
              <a:buNone/>
            </a:pPr>
            <a:r>
              <a:rPr lang="en-US" dirty="0"/>
              <a:t>We have provided the following optional resources on TQP Website:</a:t>
            </a:r>
          </a:p>
          <a:p>
            <a:pPr marL="0" indent="0">
              <a:buNone/>
            </a:pPr>
            <a:endParaRPr lang="en-US" dirty="0"/>
          </a:p>
          <a:p>
            <a:pPr>
              <a:buFont typeface="Wingdings" panose="05000000000000000000" pitchFamily="2" charset="2"/>
              <a:buChar char="ü"/>
            </a:pPr>
            <a:r>
              <a:rPr lang="en-US" dirty="0"/>
              <a:t>Chart to Track Donors and Matching Fund Amounts</a:t>
            </a:r>
          </a:p>
          <a:p>
            <a:pPr>
              <a:buFont typeface="Wingdings" panose="05000000000000000000" pitchFamily="2" charset="2"/>
              <a:buChar char="ü"/>
            </a:pPr>
            <a:r>
              <a:rPr lang="en-US" dirty="0"/>
              <a:t>Sample Letters of Match Commitment</a:t>
            </a:r>
          </a:p>
          <a:p>
            <a:pPr marL="0" indent="0">
              <a:buNone/>
            </a:pPr>
            <a:endParaRPr lang="en-US" dirty="0"/>
          </a:p>
          <a:p>
            <a:pPr marL="0" indent="0">
              <a:buNone/>
            </a:pPr>
            <a:r>
              <a:rPr lang="en-US" dirty="0">
                <a:solidFill>
                  <a:prstClr val="black"/>
                </a:solidFill>
                <a:cs typeface="Arial" pitchFamily="34" charset="0"/>
                <a:hlinkClick r:id="rId3"/>
              </a:rPr>
              <a:t>http://innovation.ed.gov/what-we-do/teacher-quality/teacher-quality-partnership</a:t>
            </a:r>
            <a:endParaRPr lang="en-US" dirty="0"/>
          </a:p>
        </p:txBody>
      </p:sp>
    </p:spTree>
    <p:extLst>
      <p:ext uri="{BB962C8B-B14F-4D97-AF65-F5344CB8AC3E}">
        <p14:creationId xmlns:p14="http://schemas.microsoft.com/office/powerpoint/2010/main" val="293629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31</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4400" b="1" dirty="0">
                <a:solidFill>
                  <a:prstClr val="black"/>
                </a:solidFill>
                <a:cs typeface="Arial" panose="020B0604020202020204" pitchFamily="34" charset="0"/>
              </a:rPr>
              <a:t>Waiver of the Non-Federal Match</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98928"/>
            <a:ext cx="8321566" cy="2308324"/>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Given the importance of matching funds to the long-term success of the project, eligible entities must identify appropriate matching funds in the proposed budget.</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Secretary does not anticipate waiving the match requirement.  </a:t>
            </a:r>
          </a:p>
          <a:p>
            <a:pPr fontAlgn="base">
              <a:spcBef>
                <a:spcPct val="0"/>
              </a:spcBef>
              <a:spcAft>
                <a:spcPct val="0"/>
              </a:spcAft>
              <a:defRP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497930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p>
            <a:pPr algn="ctr"/>
            <a:r>
              <a:rPr lang="en-US" b="1" dirty="0">
                <a:solidFill>
                  <a:schemeClr val="tx1"/>
                </a:solidFill>
              </a:rPr>
              <a:t>NOTE</a:t>
            </a:r>
            <a:r>
              <a:rPr lang="en-US" dirty="0">
                <a:solidFill>
                  <a:schemeClr val="tx1"/>
                </a:solidFill>
              </a:rPr>
              <a:t>:  Adequacy of Resources </a:t>
            </a:r>
          </a:p>
        </p:txBody>
      </p:sp>
      <p:sp>
        <p:nvSpPr>
          <p:cNvPr id="3" name="Content Placeholder 2"/>
          <p:cNvSpPr>
            <a:spLocks noGrp="1"/>
          </p:cNvSpPr>
          <p:nvPr>
            <p:ph sz="quarter" idx="1"/>
          </p:nvPr>
        </p:nvSpPr>
        <p:spPr>
          <a:xfrm>
            <a:off x="457200" y="1447800"/>
            <a:ext cx="8229600" cy="4572000"/>
          </a:xfrm>
        </p:spPr>
        <p:txBody>
          <a:bodyPr>
            <a:normAutofit lnSpcReduction="10000"/>
          </a:bodyPr>
          <a:lstStyle/>
          <a:p>
            <a:pPr marL="0" indent="0" algn="ctr">
              <a:buNone/>
            </a:pPr>
            <a:r>
              <a:rPr lang="en-US" dirty="0"/>
              <a:t>The selection criteria include factors such as “the adequacy of support, including facilities, equipment, supplies, and other resources, from the applicant organization or the lead applicant organization” and “the relevance and demonstrated commitment of each partner in the proposed project to the implementation and success of the project,” which may include a consideration of demonstrated matching support.</a:t>
            </a:r>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32</a:t>
            </a:fld>
            <a:endParaRPr lang="en-US" altLang="en-US">
              <a:solidFill>
                <a:prstClr val="black"/>
              </a:solidFill>
            </a:endParaRPr>
          </a:p>
        </p:txBody>
      </p:sp>
    </p:spTree>
    <p:extLst>
      <p:ext uri="{BB962C8B-B14F-4D97-AF65-F5344CB8AC3E}">
        <p14:creationId xmlns:p14="http://schemas.microsoft.com/office/powerpoint/2010/main" val="279120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algn="ctr" eaLnBrk="1" fontAlgn="base" hangingPunct="1">
              <a:spcBef>
                <a:spcPct val="0"/>
              </a:spcBef>
              <a:spcAft>
                <a:spcPct val="0"/>
              </a:spcAft>
              <a:buFont typeface="Wingdings 2" panose="05020102010507070707" pitchFamily="18" charset="2"/>
              <a:buNone/>
            </a:pPr>
            <a:r>
              <a:rPr lang="en-US" altLang="en-US" sz="4000" b="1" dirty="0">
                <a:solidFill>
                  <a:prstClr val="white"/>
                </a:solidFill>
                <a:cs typeface="Arial" panose="020B0604020202020204" pitchFamily="34" charset="0"/>
              </a:rPr>
              <a:t> Budget and Match Questions</a:t>
            </a:r>
          </a:p>
        </p:txBody>
      </p:sp>
      <p:sp>
        <p:nvSpPr>
          <p:cNvPr id="13721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02216297-B30D-42FF-A2BA-C019E7080380}" type="slidenum">
              <a:rPr lang="en-US" altLang="en-US" sz="1400">
                <a:solidFill>
                  <a:prstClr val="black"/>
                </a:solidFill>
              </a:rPr>
              <a:pPr eaLnBrk="1" hangingPunct="1">
                <a:spcBef>
                  <a:spcPct val="0"/>
                </a:spcBef>
                <a:buSzTx/>
                <a:buFontTx/>
                <a:buNone/>
              </a:pPr>
              <a:t>33</a:t>
            </a:fld>
            <a:endParaRPr lang="en-US" altLang="en-US" sz="1400">
              <a:solidFill>
                <a:prstClr val="black"/>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04800" y="2895600"/>
            <a:ext cx="85725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budget or matching requirements, please review the </a:t>
            </a:r>
            <a:r>
              <a:rPr lang="en-US" altLang="en-US" sz="2400">
                <a:solidFill>
                  <a:prstClr val="black"/>
                </a:solidFill>
                <a:cs typeface="Arial" panose="020B0604020202020204" pitchFamily="34" charset="0"/>
              </a:rPr>
              <a:t>TQP FAQs document </a:t>
            </a:r>
            <a:r>
              <a:rPr lang="en-US" altLang="en-US" sz="2400" dirty="0">
                <a:solidFill>
                  <a:prstClr val="black"/>
                </a:solidFill>
                <a:cs typeface="Arial" panose="020B0604020202020204" pitchFamily="34" charset="0"/>
              </a:rPr>
              <a:t>first on the TQP webpage.</a:t>
            </a:r>
          </a:p>
          <a:p>
            <a:pPr algn="ctr" eaLnBrk="1" fontAlgn="base" hangingPunct="1">
              <a:spcBef>
                <a:spcPct val="0"/>
              </a:spcBef>
              <a:spcAft>
                <a:spcPct val="0"/>
              </a:spcAft>
              <a:buSzTx/>
              <a:buFontTx/>
              <a:buNone/>
            </a:pP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your question is not answered in </a:t>
            </a:r>
            <a:r>
              <a:rPr lang="en-US" altLang="en-US" sz="2400">
                <a:solidFill>
                  <a:prstClr val="black"/>
                </a:solidFill>
                <a:cs typeface="Arial" panose="020B0604020202020204" pitchFamily="34" charset="0"/>
              </a:rPr>
              <a:t>the FAQs document</a:t>
            </a:r>
            <a:r>
              <a:rPr lang="en-US" altLang="en-US" sz="2400" dirty="0">
                <a:solidFill>
                  <a:prstClr val="black"/>
                </a:solidFill>
                <a:cs typeface="Arial" panose="020B0604020202020204" pitchFamily="34" charset="0"/>
              </a:rPr>
              <a:t>, you may email your question to </a:t>
            </a:r>
            <a:r>
              <a:rPr lang="en-US" altLang="en-US" sz="2400" dirty="0">
                <a:solidFill>
                  <a:prstClr val="black"/>
                </a:solidFill>
                <a:cs typeface="Arial" panose="020B0604020202020204" pitchFamily="34" charset="0"/>
                <a:hlinkClick r:id="rId4"/>
              </a:rPr>
              <a:t>TQPartnership@ed.gov</a:t>
            </a:r>
            <a:r>
              <a:rPr lang="en-US" altLang="en-US" sz="2400" dirty="0">
                <a:solidFill>
                  <a:prstClr val="black"/>
                </a:solidFill>
                <a:cs typeface="Arial" panose="020B0604020202020204" pitchFamily="34" charset="0"/>
              </a:rPr>
              <a:t>.   </a:t>
            </a:r>
          </a:p>
        </p:txBody>
      </p:sp>
    </p:spTree>
    <p:extLst>
      <p:ext uri="{BB962C8B-B14F-4D97-AF65-F5344CB8AC3E}">
        <p14:creationId xmlns:p14="http://schemas.microsoft.com/office/powerpoint/2010/main" val="956282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a:solidFill>
                  <a:schemeClr val="tx1"/>
                </a:solidFill>
                <a:cs typeface="Arial" pitchFamily="34" charset="0"/>
              </a:rPr>
              <a:t>TQP Competition Reminders</a:t>
            </a:r>
          </a:p>
        </p:txBody>
      </p:sp>
      <p:sp>
        <p:nvSpPr>
          <p:cNvPr id="132099" name="Rectangle 5"/>
          <p:cNvSpPr>
            <a:spLocks noChangeArrowheads="1"/>
          </p:cNvSpPr>
          <p:nvPr/>
        </p:nvSpPr>
        <p:spPr bwMode="auto">
          <a:xfrm>
            <a:off x="603250" y="1371600"/>
            <a:ext cx="813763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lvl="1" fontAlgn="base">
              <a:spcBef>
                <a:spcPts val="800"/>
              </a:spcBef>
              <a:spcAft>
                <a:spcPts val="800"/>
              </a:spcAft>
              <a:buSzTx/>
            </a:pPr>
            <a:r>
              <a:rPr lang="en-US" altLang="en-US" b="1" dirty="0">
                <a:solidFill>
                  <a:prstClr val="black"/>
                </a:solidFill>
                <a:cs typeface="Arial" panose="020B0604020202020204" pitchFamily="34" charset="0"/>
              </a:rPr>
              <a:t>Closing Date:  </a:t>
            </a:r>
            <a:r>
              <a:rPr lang="en-US" altLang="en-US" b="1" dirty="0">
                <a:solidFill>
                  <a:srgbClr val="FF0000"/>
                </a:solidFill>
                <a:cs typeface="Arial" panose="020B0604020202020204" pitchFamily="34" charset="0"/>
              </a:rPr>
              <a:t>May 20, 2019 </a:t>
            </a:r>
            <a:r>
              <a:rPr lang="en-US" altLang="en-US" b="1" dirty="0">
                <a:solidFill>
                  <a:prstClr val="black"/>
                </a:solidFill>
                <a:cs typeface="Arial" panose="020B0604020202020204" pitchFamily="34" charset="0"/>
              </a:rPr>
              <a:t>at 11:59:59 p.m., Eastern time.</a:t>
            </a:r>
          </a:p>
          <a:p>
            <a:pPr lvl="1" fontAlgn="base">
              <a:spcBef>
                <a:spcPts val="800"/>
              </a:spcBef>
              <a:spcAft>
                <a:spcPts val="800"/>
              </a:spcAft>
              <a:buSzTx/>
            </a:pPr>
            <a:r>
              <a:rPr lang="en-US" altLang="en-US" b="1" dirty="0">
                <a:solidFill>
                  <a:prstClr val="black"/>
                </a:solidFill>
                <a:cs typeface="Arial" panose="020B0604020202020204" pitchFamily="34" charset="0"/>
              </a:rPr>
              <a:t>Late applications WILL NOT be reviewed.</a:t>
            </a:r>
          </a:p>
          <a:p>
            <a:pPr lvl="1" fontAlgn="base">
              <a:spcBef>
                <a:spcPts val="800"/>
              </a:spcBef>
              <a:spcAft>
                <a:spcPts val="800"/>
              </a:spcAft>
              <a:buSzTx/>
            </a:pPr>
            <a:r>
              <a:rPr lang="en-US" altLang="en-US" b="1" dirty="0">
                <a:solidFill>
                  <a:prstClr val="black"/>
                </a:solidFill>
                <a:cs typeface="Arial" panose="020B0604020202020204" pitchFamily="34" charset="0"/>
              </a:rPr>
              <a:t>FY 19 Intent to Apply Due Date</a:t>
            </a:r>
            <a:r>
              <a:rPr lang="en-US" altLang="en-US" b="1" dirty="0">
                <a:solidFill>
                  <a:prstClr val="black"/>
                </a:solidFill>
                <a:cs typeface="Arial" panose="020B0604020202020204" pitchFamily="34" charset="0"/>
                <a:sym typeface="Wingdings" panose="05000000000000000000" pitchFamily="2" charset="2"/>
              </a:rPr>
              <a:t>: </a:t>
            </a:r>
            <a:r>
              <a:rPr lang="en-US" altLang="en-US" b="1" dirty="0">
                <a:solidFill>
                  <a:srgbClr val="FF0000"/>
                </a:solidFill>
                <a:cs typeface="Arial" panose="020B0604020202020204" pitchFamily="34" charset="0"/>
                <a:sym typeface="Wingdings" panose="05000000000000000000" pitchFamily="2" charset="2"/>
              </a:rPr>
              <a:t>May 1</a:t>
            </a:r>
            <a:r>
              <a:rPr lang="en-US" altLang="en-US" dirty="0">
                <a:solidFill>
                  <a:srgbClr val="FF0000"/>
                </a:solidFill>
                <a:cs typeface="Arial" panose="020B0604020202020204" pitchFamily="34" charset="0"/>
                <a:sym typeface="Wingdings" panose="05000000000000000000" pitchFamily="2" charset="2"/>
              </a:rPr>
              <a:t>, </a:t>
            </a:r>
            <a:r>
              <a:rPr lang="en-US" altLang="en-US" b="1" dirty="0">
                <a:solidFill>
                  <a:srgbClr val="FF0000"/>
                </a:solidFill>
                <a:cs typeface="Arial" panose="020B0604020202020204" pitchFamily="34" charset="0"/>
                <a:sym typeface="Wingdings" panose="05000000000000000000" pitchFamily="2" charset="2"/>
              </a:rPr>
              <a:t>2019</a:t>
            </a:r>
            <a:r>
              <a:rPr lang="en-US" altLang="en-US" b="1" dirty="0">
                <a:solidFill>
                  <a:prstClr val="black"/>
                </a:solidFill>
                <a:cs typeface="Arial" panose="020B0604020202020204" pitchFamily="34" charset="0"/>
              </a:rPr>
              <a:t> </a:t>
            </a:r>
            <a:r>
              <a:rPr lang="en-US" altLang="en-US" dirty="0">
                <a:solidFill>
                  <a:prstClr val="black"/>
                </a:solidFill>
                <a:cs typeface="Arial" panose="020B0604020202020204" pitchFamily="34" charset="0"/>
              </a:rPr>
              <a:t>Send Intents to: </a:t>
            </a:r>
            <a:r>
              <a:rPr lang="en-US" altLang="en-US" sz="2000" dirty="0">
                <a:solidFill>
                  <a:prstClr val="black"/>
                </a:solidFill>
                <a:cs typeface="Arial" panose="020B0604020202020204" pitchFamily="34" charset="0"/>
                <a:hlinkClick r:id="rId3"/>
              </a:rPr>
              <a:t>TQPartnership@ed.gov</a:t>
            </a:r>
            <a:endParaRPr lang="en-US" altLang="en-US" sz="2000" dirty="0">
              <a:solidFill>
                <a:prstClr val="black"/>
              </a:solidFill>
              <a:cs typeface="Arial" panose="020B0604020202020204" pitchFamily="34" charset="0"/>
            </a:endParaRPr>
          </a:p>
          <a:p>
            <a:pPr lvl="1" fontAlgn="base">
              <a:spcBef>
                <a:spcPts val="800"/>
              </a:spcBef>
              <a:spcAft>
                <a:spcPts val="800"/>
              </a:spcAft>
              <a:buSzTx/>
            </a:pPr>
            <a:r>
              <a:rPr lang="en-US" altLang="en-US" dirty="0">
                <a:solidFill>
                  <a:prstClr val="black"/>
                </a:solidFill>
                <a:cs typeface="Arial" panose="020B0604020202020204" pitchFamily="34" charset="0"/>
              </a:rPr>
              <a:t>All applications must be submitted electronically using </a:t>
            </a:r>
            <a:r>
              <a:rPr lang="en-US" altLang="en-US" b="1" dirty="0">
                <a:solidFill>
                  <a:prstClr val="black"/>
                </a:solidFill>
                <a:cs typeface="Arial" panose="020B0604020202020204" pitchFamily="34" charset="0"/>
              </a:rPr>
              <a:t>Grants.gov</a:t>
            </a:r>
            <a:r>
              <a:rPr lang="en-US" altLang="en-US" dirty="0">
                <a:solidFill>
                  <a:prstClr val="black"/>
                </a:solidFill>
                <a:cs typeface="Arial" panose="020B0604020202020204" pitchFamily="34" charset="0"/>
              </a:rPr>
              <a:t>.  REGISTER NOW!</a:t>
            </a:r>
          </a:p>
          <a:p>
            <a:pPr lvl="1" fontAlgn="base">
              <a:spcBef>
                <a:spcPts val="800"/>
              </a:spcBef>
              <a:spcAft>
                <a:spcPts val="800"/>
              </a:spcAft>
              <a:buSzTx/>
            </a:pPr>
            <a:r>
              <a:rPr lang="en-US" altLang="en-US" dirty="0">
                <a:solidFill>
                  <a:prstClr val="black"/>
                </a:solidFill>
                <a:cs typeface="Arial" panose="020B0604020202020204" pitchFamily="34" charset="0"/>
              </a:rPr>
              <a:t>Grants.gov Help Desk: 1-800-519-4726.</a:t>
            </a: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34</a:t>
            </a:fld>
            <a:endParaRPr lang="en-US" altLang="en-US" sz="1400">
              <a:solidFill>
                <a:prstClr val="black"/>
              </a:solidFill>
            </a:endParaRPr>
          </a:p>
        </p:txBody>
      </p:sp>
    </p:spTree>
    <p:extLst>
      <p:ext uri="{BB962C8B-B14F-4D97-AF65-F5344CB8AC3E}">
        <p14:creationId xmlns:p14="http://schemas.microsoft.com/office/powerpoint/2010/main" val="143924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br>
              <a:rPr lang="en-US" altLang="en-US" sz="3800" b="1" dirty="0">
                <a:cs typeface="Arial" panose="020B0604020202020204" pitchFamily="34" charset="0"/>
              </a:rPr>
            </a:br>
            <a:endParaRPr lang="en-US" altLang="en-US" sz="3800" b="1" dirty="0">
              <a:cs typeface="Arial" panose="020B0604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7" y="4800600"/>
            <a:ext cx="1762125" cy="1371600"/>
          </a:xfrm>
          <a:prstGeom prst="rect">
            <a:avLst/>
          </a:prstGeom>
          <a:noFill/>
        </p:spPr>
      </p:pic>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a:t>
            </a:r>
          </a:p>
          <a:p>
            <a:pPr algn="ctr" fontAlgn="base">
              <a:spcBef>
                <a:spcPct val="0"/>
              </a:spcBef>
              <a:spcAft>
                <a:spcPct val="0"/>
              </a:spcAft>
            </a:pPr>
            <a:r>
              <a:rPr lang="en-US" sz="2400" b="1" dirty="0">
                <a:solidFill>
                  <a:prstClr val="black"/>
                </a:solidFill>
                <a:cs typeface="Arial" panose="020B0604020202020204" pitchFamily="34" charset="0"/>
              </a:rPr>
              <a:t>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May 20, 2019 </a:t>
            </a:r>
            <a:r>
              <a:rPr lang="en-US" sz="2400" b="1" dirty="0">
                <a:cs typeface="Arial" panose="020B0604020202020204" pitchFamily="34" charset="0"/>
              </a:rPr>
              <a:t>@ 11:59:59 p.m., </a:t>
            </a:r>
          </a:p>
          <a:p>
            <a:pPr algn="ctr" fontAlgn="base">
              <a:spcBef>
                <a:spcPct val="0"/>
              </a:spcBef>
              <a:spcAft>
                <a:spcPct val="0"/>
              </a:spcAft>
            </a:pPr>
            <a:r>
              <a:rPr lang="en-US" sz="2400" b="1" dirty="0">
                <a:cs typeface="Arial" panose="020B0604020202020204" pitchFamily="34" charset="0"/>
              </a:rPr>
              <a:t>Eastern time </a:t>
            </a:r>
          </a:p>
        </p:txBody>
      </p:sp>
    </p:spTree>
    <p:extLst>
      <p:ext uri="{BB962C8B-B14F-4D97-AF65-F5344CB8AC3E}">
        <p14:creationId xmlns:p14="http://schemas.microsoft.com/office/powerpoint/2010/main" val="19537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4</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This Webinar</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4616648"/>
          </a:xfrm>
          <a:prstGeom prst="rect">
            <a:avLst/>
          </a:prstGeom>
          <a:ln>
            <a:solidFill>
              <a:schemeClr val="bg1">
                <a:lumMod val="85000"/>
              </a:schemeClr>
            </a:solidFill>
          </a:ln>
        </p:spPr>
        <p:txBody>
          <a:bodyPr wrap="square">
            <a:spAutoFit/>
          </a:bodyPr>
          <a:lstStyle/>
          <a:p>
            <a:pPr fontAlgn="base">
              <a:lnSpc>
                <a:spcPct val="150000"/>
              </a:lnSpc>
              <a:spcBef>
                <a:spcPct val="0"/>
              </a:spcBef>
              <a:spcAft>
                <a:spcPct val="0"/>
              </a:spcAft>
            </a:pPr>
            <a:r>
              <a:rPr lang="en-US" sz="2600" dirty="0">
                <a:solidFill>
                  <a:schemeClr val="accent4">
                    <a:lumMod val="60000"/>
                    <a:lumOff val="40000"/>
                  </a:schemeClr>
                </a:solidFill>
                <a:cs typeface="Arial" panose="020B0604020202020204" pitchFamily="34" charset="0"/>
              </a:rPr>
              <a:t>I</a:t>
            </a:r>
            <a:r>
              <a:rPr lang="en-US" sz="2800" dirty="0">
                <a:solidFill>
                  <a:schemeClr val="accent4">
                    <a:lumMod val="60000"/>
                    <a:lumOff val="40000"/>
                  </a:schemeClr>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schemeClr val="accent4">
                    <a:lumMod val="60000"/>
                    <a:lumOff val="40000"/>
                  </a:schemeClr>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schemeClr val="accent4">
                    <a:lumMod val="60000"/>
                    <a:lumOff val="40000"/>
                  </a:schemeClr>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schemeClr val="accent4">
                    <a:lumMod val="60000"/>
                    <a:lumOff val="40000"/>
                  </a:schemeClr>
                </a:solidFill>
                <a:cs typeface="Arial" panose="020B0604020202020204" pitchFamily="34" charset="0"/>
              </a:rPr>
              <a:t>IV. FY 19 Program Priorities</a:t>
            </a:r>
          </a:p>
          <a:p>
            <a:pPr fontAlgn="base">
              <a:lnSpc>
                <a:spcPct val="150000"/>
              </a:lnSpc>
              <a:spcBef>
                <a:spcPct val="0"/>
              </a:spcBef>
              <a:spcAft>
                <a:spcPct val="0"/>
              </a:spcAft>
            </a:pPr>
            <a:r>
              <a:rPr lang="en-US" sz="2800" dirty="0">
                <a:solidFill>
                  <a:schemeClr val="accent4">
                    <a:lumMod val="60000"/>
                    <a:lumOff val="40000"/>
                  </a:schemeClr>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schemeClr val="accent4">
                    <a:lumMod val="60000"/>
                    <a:lumOff val="40000"/>
                  </a:schemeClr>
                </a:solidFill>
                <a:cs typeface="Arial" panose="020B0604020202020204" pitchFamily="34" charset="0"/>
              </a:rPr>
              <a:t>VI. Competition Reminders and Resources</a:t>
            </a:r>
          </a:p>
          <a:p>
            <a:pPr fontAlgn="base">
              <a:lnSpc>
                <a:spcPct val="150000"/>
              </a:lnSpc>
              <a:spcBef>
                <a:spcPct val="0"/>
              </a:spcBef>
              <a:spcAft>
                <a:spcPct val="0"/>
              </a:spcAft>
            </a:pPr>
            <a:r>
              <a:rPr lang="en-US" sz="2800" b="1" dirty="0">
                <a:solidFill>
                  <a:srgbClr val="00B050"/>
                </a:solidFill>
                <a:cs typeface="Arial" panose="020B0604020202020204" pitchFamily="34" charset="0"/>
              </a:rPr>
              <a:t>VII. Budget and Matching Requirements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217230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Budget and Match Topics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dirty="0"/>
              <a:t>TQP Program Costs</a:t>
            </a:r>
          </a:p>
          <a:p>
            <a:pPr lvl="0">
              <a:buFont typeface="Wingdings" panose="05000000000000000000" pitchFamily="2" charset="2"/>
              <a:buChar char="Ø"/>
            </a:pPr>
            <a:r>
              <a:rPr lang="en-US" dirty="0"/>
              <a:t>2% Administrative Cost Cap – </a:t>
            </a:r>
            <a:r>
              <a:rPr lang="en-US" i="1" dirty="0"/>
              <a:t>What does this mean for your grant and your budget?</a:t>
            </a:r>
            <a:endParaRPr lang="en-US" dirty="0"/>
          </a:p>
          <a:p>
            <a:pPr lvl="0">
              <a:buFont typeface="Wingdings" panose="05000000000000000000" pitchFamily="2" charset="2"/>
              <a:buChar char="Ø"/>
            </a:pPr>
            <a:r>
              <a:rPr lang="en-US" dirty="0"/>
              <a:t>100% Non-Federal Match Requirement</a:t>
            </a:r>
          </a:p>
          <a:p>
            <a:pPr lvl="0">
              <a:buFont typeface="Wingdings" panose="05000000000000000000" pitchFamily="2" charset="2"/>
              <a:buChar char="Ø"/>
            </a:pPr>
            <a:r>
              <a:rPr lang="en-US" dirty="0"/>
              <a:t>Submission of Budget and Budget Narrative</a:t>
            </a:r>
          </a:p>
          <a:p>
            <a:pPr lvl="2">
              <a:buFont typeface="Wingdings" panose="05000000000000000000" pitchFamily="2" charset="2"/>
              <a:buChar char="Ø"/>
            </a:pPr>
            <a:r>
              <a:rPr lang="en-US" sz="3200" dirty="0"/>
              <a:t>Optional Budget Narrative Template </a:t>
            </a:r>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lvl="2">
              <a:buFont typeface="Wingdings" panose="05000000000000000000" pitchFamily="2" charset="2"/>
              <a:buChar char="Ø"/>
            </a:pPr>
            <a:endParaRPr lang="en-US" sz="3200" dirty="0"/>
          </a:p>
          <a:p>
            <a:pPr marL="514350" lvl="1" indent="0">
              <a:buNone/>
            </a:pPr>
            <a:endParaRPr lang="en-US" sz="3200" dirty="0"/>
          </a:p>
          <a:p>
            <a:endParaRPr lang="en-US" dirty="0"/>
          </a:p>
        </p:txBody>
      </p:sp>
    </p:spTree>
    <p:extLst>
      <p:ext uri="{BB962C8B-B14F-4D97-AF65-F5344CB8AC3E}">
        <p14:creationId xmlns:p14="http://schemas.microsoft.com/office/powerpoint/2010/main" val="384283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TQP Program Costs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105400"/>
            <a:ext cx="1603375"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90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a:solidFill>
                  <a:schemeClr val="tx1"/>
                </a:solidFill>
              </a:rPr>
              <a:t>All Costs Must be Allocable</a:t>
            </a:r>
          </a:p>
        </p:txBody>
      </p:sp>
      <p:sp>
        <p:nvSpPr>
          <p:cNvPr id="11" name="Content Placeholder 10"/>
          <p:cNvSpPr>
            <a:spLocks noGrp="1"/>
          </p:cNvSpPr>
          <p:nvPr>
            <p:ph sz="quarter" idx="1"/>
          </p:nvPr>
        </p:nvSpPr>
        <p:spPr/>
        <p:txBody>
          <a:bodyPr/>
          <a:lstStyle/>
          <a:p>
            <a:pPr marL="0" indent="0">
              <a:buNone/>
            </a:pPr>
            <a:r>
              <a:rPr lang="en-US" dirty="0"/>
              <a:t>Costs incurred must be specifically for the operation of the TQP award and not for the IHE or LEA as whole.</a:t>
            </a:r>
          </a:p>
          <a:p>
            <a:pPr marL="0" indent="0">
              <a:buNone/>
            </a:pPr>
            <a:endParaRPr lang="en-US" dirty="0"/>
          </a:p>
          <a:p>
            <a:pPr marL="0" indent="0">
              <a:buNone/>
            </a:pPr>
            <a:r>
              <a:rPr lang="en-US" dirty="0">
                <a:solidFill>
                  <a:srgbClr val="00B050"/>
                </a:solidFill>
              </a:rPr>
              <a:t>ASK</a:t>
            </a:r>
            <a:r>
              <a:rPr lang="en-US" dirty="0"/>
              <a:t>:  Can the line item costs be directly linked to specific activities that support the TQP grant objectives? </a:t>
            </a:r>
          </a:p>
          <a:p>
            <a:pPr marL="0" indent="0">
              <a:buNone/>
            </a:pPr>
            <a:r>
              <a:rPr lang="en-US" dirty="0"/>
              <a:t> </a:t>
            </a:r>
          </a:p>
          <a:p>
            <a:pPr marL="0" indent="0">
              <a:buNone/>
            </a:pPr>
            <a:r>
              <a:rPr lang="en-US" b="1" dirty="0"/>
              <a:t>Ex</a:t>
            </a:r>
            <a:r>
              <a:rPr lang="en-US" dirty="0"/>
              <a:t>: Is the applicant paying the full salary of a staff person, even though that person will only commit 20% FTE to the project?</a:t>
            </a:r>
          </a:p>
        </p:txBody>
      </p:sp>
    </p:spTree>
    <p:extLst>
      <p:ext uri="{BB962C8B-B14F-4D97-AF65-F5344CB8AC3E}">
        <p14:creationId xmlns:p14="http://schemas.microsoft.com/office/powerpoint/2010/main" val="11545667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All Costs Must Be Allowable</a:t>
            </a:r>
          </a:p>
        </p:txBody>
      </p:sp>
      <p:sp>
        <p:nvSpPr>
          <p:cNvPr id="3" name="Content Placeholder 2"/>
          <p:cNvSpPr>
            <a:spLocks noGrp="1"/>
          </p:cNvSpPr>
          <p:nvPr>
            <p:ph sz="quarter" idx="1"/>
          </p:nvPr>
        </p:nvSpPr>
        <p:spPr/>
        <p:txBody>
          <a:bodyPr/>
          <a:lstStyle/>
          <a:p>
            <a:pPr marL="0" indent="0">
              <a:buNone/>
            </a:pPr>
            <a:r>
              <a:rPr lang="en-US" dirty="0"/>
              <a:t>All costs must be allowed by the TQP program statute and OMB circulars.  </a:t>
            </a:r>
          </a:p>
          <a:p>
            <a:pPr marL="0" indent="0">
              <a:buNone/>
            </a:pPr>
            <a:endParaRPr lang="en-US" dirty="0"/>
          </a:p>
          <a:p>
            <a:pPr marL="0" indent="0">
              <a:buNone/>
            </a:pPr>
            <a:r>
              <a:rPr lang="en-US" b="1" dirty="0"/>
              <a:t>Note</a:t>
            </a:r>
            <a:r>
              <a:rPr lang="en-US" dirty="0"/>
              <a:t>:  If the applicant is an IHE, use OMB Circular A-21, and if it’s a non-profit, use OMB Circular A-122.                                                            </a:t>
            </a:r>
          </a:p>
          <a:p>
            <a:pPr marL="0" indent="0">
              <a:buNone/>
            </a:pPr>
            <a:endParaRPr lang="en-US" dirty="0"/>
          </a:p>
          <a:p>
            <a:pPr marL="0" indent="0">
              <a:buNone/>
            </a:pPr>
            <a:r>
              <a:rPr lang="en-US" b="1" dirty="0"/>
              <a:t>Ex</a:t>
            </a:r>
            <a:r>
              <a:rPr lang="en-US" dirty="0"/>
              <a:t>:  Living wage stipends for residency candidates are allowable; however paying tuition for project participants is NOT allowable.</a:t>
            </a:r>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3310682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All Costs Must Be Reasonable</a:t>
            </a:r>
          </a:p>
        </p:txBody>
      </p:sp>
      <p:sp>
        <p:nvSpPr>
          <p:cNvPr id="3" name="Content Placeholder 2"/>
          <p:cNvSpPr>
            <a:spLocks noGrp="1"/>
          </p:cNvSpPr>
          <p:nvPr>
            <p:ph sz="quarter" idx="1"/>
          </p:nvPr>
        </p:nvSpPr>
        <p:spPr/>
        <p:txBody>
          <a:bodyPr/>
          <a:lstStyle/>
          <a:p>
            <a:pPr marL="0" indent="0">
              <a:buNone/>
            </a:pPr>
            <a:r>
              <a:rPr lang="en-US" dirty="0"/>
              <a:t>All costs must be comparable to market prices or established rates for similar types of work. </a:t>
            </a:r>
          </a:p>
          <a:p>
            <a:pPr marL="0" indent="0">
              <a:buNone/>
            </a:pPr>
            <a:r>
              <a:rPr lang="en-US" dirty="0"/>
              <a:t>                                                                                                          </a:t>
            </a:r>
            <a:r>
              <a:rPr lang="en-US" b="1" dirty="0"/>
              <a:t>Examples</a:t>
            </a:r>
            <a:r>
              <a:rPr lang="en-US" dirty="0"/>
              <a:t>: </a:t>
            </a:r>
          </a:p>
          <a:p>
            <a:r>
              <a:rPr lang="en-US" dirty="0"/>
              <a:t>Travel for 2-3 staff to attend an annual project directors’ meeting in Washington D.C. is reasonable; travel for 10 staff to attend an annual  conference is not reasonable.</a:t>
            </a:r>
          </a:p>
          <a:p>
            <a:r>
              <a:rPr lang="en-US" dirty="0"/>
              <a:t>Paying $5,000 for a laptop computer or hiring a staff secretary for $85,000 are not reasonable.</a:t>
            </a:r>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9</a:t>
            </a:fld>
            <a:endParaRPr lang="en-US" altLang="en-US">
              <a:solidFill>
                <a:prstClr val="black"/>
              </a:solidFill>
            </a:endParaRPr>
          </a:p>
        </p:txBody>
      </p:sp>
    </p:spTree>
    <p:extLst>
      <p:ext uri="{BB962C8B-B14F-4D97-AF65-F5344CB8AC3E}">
        <p14:creationId xmlns:p14="http://schemas.microsoft.com/office/powerpoint/2010/main" val="2948357132"/>
      </p:ext>
    </p:extLst>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DCCD7D132B4CBEF5D182FF14F4BE" ma:contentTypeVersion="1" ma:contentTypeDescription="Create a new document." ma:contentTypeScope="" ma:versionID="3f719001c7d56c13f555ac51c38aa358">
  <xsd:schema xmlns:xsd="http://www.w3.org/2001/XMLSchema" xmlns:xs="http://www.w3.org/2001/XMLSchema" xmlns:p="http://schemas.microsoft.com/office/2006/metadata/properties" targetNamespace="http://schemas.microsoft.com/office/2006/metadata/properties" ma:root="true" ma:fieldsID="bdd6563ea8658093abef31e3462c3c0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FA2C2C-7065-4C0D-9D58-9793B1787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8D55520-612D-4598-ADA9-30ED62EECDC2}">
  <ds:schemaRefs>
    <ds:schemaRef ds:uri="http://schemas.microsoft.com/sharepoint/v3/contenttype/forms"/>
  </ds:schemaRefs>
</ds:datastoreItem>
</file>

<file path=customXml/itemProps3.xml><?xml version="1.0" encoding="utf-8"?>
<ds:datastoreItem xmlns:ds="http://schemas.openxmlformats.org/officeDocument/2006/customXml" ds:itemID="{3E004E98-71E9-4740-A508-630F6501EA50}">
  <ds:schemaRefs>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16518</TotalTime>
  <Words>4761</Words>
  <Application>Microsoft Office PowerPoint</Application>
  <PresentationFormat>On-screen Show (4:3)</PresentationFormat>
  <Paragraphs>306</Paragraphs>
  <Slides>35</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Franklin Gothic Book</vt:lpstr>
      <vt:lpstr>Perpetua</vt:lpstr>
      <vt:lpstr>Wingdings</vt:lpstr>
      <vt:lpstr>Wingdings 2</vt:lpstr>
      <vt:lpstr>Office Theme</vt:lpstr>
      <vt:lpstr>Equity</vt:lpstr>
      <vt:lpstr>Teacher Quality Partnership (TQP) Grant Competition FY 2019</vt:lpstr>
      <vt:lpstr>PowerPoint Presentation</vt:lpstr>
      <vt:lpstr>PowerPoint Presentation</vt:lpstr>
      <vt:lpstr>PowerPoint Presentation</vt:lpstr>
      <vt:lpstr>Budget and Match Topics</vt:lpstr>
      <vt:lpstr>TQP Program Costs</vt:lpstr>
      <vt:lpstr>All Costs Must be Allocable</vt:lpstr>
      <vt:lpstr>All Costs Must Be Allowable</vt:lpstr>
      <vt:lpstr>All Costs Must Be Reasonable</vt:lpstr>
      <vt:lpstr>All Costs Must be Necessary</vt:lpstr>
      <vt:lpstr>Budget Item Cautions!</vt:lpstr>
      <vt:lpstr>Indirect Cost Rate (ICR) Agreements</vt:lpstr>
      <vt:lpstr>2% Administrative cost cap</vt:lpstr>
      <vt:lpstr>What is the 2% Administrative Cap?</vt:lpstr>
      <vt:lpstr>How is the 2% Calculated?</vt:lpstr>
      <vt:lpstr>What are Administrative Costs?</vt:lpstr>
      <vt:lpstr>Ex. of Direct Administrative Costs </vt:lpstr>
      <vt:lpstr>Ex. of Non-labor Costs</vt:lpstr>
      <vt:lpstr>Do you have a visual to help explain this?</vt:lpstr>
      <vt:lpstr>Practical Example – Modified Total Direct Costs (MTDC) is $1,000,000</vt:lpstr>
      <vt:lpstr>Preparing your budget and budget narrative </vt:lpstr>
      <vt:lpstr>TQP Budgets</vt:lpstr>
      <vt:lpstr>Purpose of the Budget Narrative</vt:lpstr>
      <vt:lpstr>TQP Budget Narrative Template</vt:lpstr>
      <vt:lpstr>Optional Budget Narrative Template</vt:lpstr>
      <vt:lpstr>TQP Non-Federal Match Requirement</vt:lpstr>
      <vt:lpstr>PowerPoint Presentation</vt:lpstr>
      <vt:lpstr>Purpose of the Matching Requirement</vt:lpstr>
      <vt:lpstr>Match: Cash or In-Kind</vt:lpstr>
      <vt:lpstr>Documenting the Match</vt:lpstr>
      <vt:lpstr>PowerPoint Presentation</vt:lpstr>
      <vt:lpstr>NOTE:  Adequacy of Resources </vt:lpstr>
      <vt:lpstr>PowerPoint Presentation</vt:lpstr>
      <vt:lpstr>TQP Competition Reminders</vt:lpstr>
      <vt:lpstr>Thank you for your interest in  the TQP Grant Program. </vt:lpstr>
    </vt:vector>
  </TitlesOfParts>
  <Company>U.S.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Department of Education FY 18 TQP Post Award Webinar 1 Revised Budgets and Waiver Request</dc:title>
  <dc:creator>Howerton, Mia</dc:creator>
  <cp:lastModifiedBy>Howerton, Mia</cp:lastModifiedBy>
  <cp:revision>137</cp:revision>
  <dcterms:created xsi:type="dcterms:W3CDTF">2018-10-10T20:24:07Z</dcterms:created>
  <dcterms:modified xsi:type="dcterms:W3CDTF">2019-04-16T14:26:07Z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0x0101005DD6DCCD7D132B4CBEF5D182FF14F4BE</vt:lpwstr>
  </property>
</Properties>
</file>