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438" r:id="rId3"/>
    <p:sldId id="432" r:id="rId4"/>
    <p:sldId id="433" r:id="rId5"/>
    <p:sldId id="436" r:id="rId6"/>
    <p:sldId id="437" r:id="rId7"/>
    <p:sldId id="435" r:id="rId8"/>
    <p:sldId id="442" r:id="rId9"/>
    <p:sldId id="420" r:id="rId10"/>
    <p:sldId id="421" r:id="rId11"/>
    <p:sldId id="443" r:id="rId12"/>
    <p:sldId id="444" r:id="rId13"/>
    <p:sldId id="445" r:id="rId14"/>
    <p:sldId id="299" r:id="rId15"/>
    <p:sldId id="441" r:id="rId16"/>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4" clrIdx="2"/>
  <p:cmAuthor id="3" name="Kelly Terpak" initials="KKT" lastIdx="4" clrIdx="3"/>
  <p:cmAuthor id="4" name="Debora Southwell" initials="D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666666"/>
    <a:srgbClr val="038A00"/>
    <a:srgbClr val="0C4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96"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4/20/2018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4/20/2018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informational recording will provide you with information on the Early-phase</a:t>
            </a:r>
            <a:r>
              <a:rPr lang="en-US" baseline="0" dirty="0" smtClean="0"/>
              <a:t> competition priorities, including the evidence requirement.</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anose="020B0604020202020204" pitchFamily="34" charset="0"/>
              <a:buNone/>
            </a:pPr>
            <a:r>
              <a:rPr lang="en-US" dirty="0" smtClean="0"/>
              <a:t>If</a:t>
            </a:r>
            <a:r>
              <a:rPr lang="en-US" baseline="0" dirty="0" smtClean="0"/>
              <a:t> you don’t choose to propose something under </a:t>
            </a:r>
            <a:r>
              <a:rPr lang="en-US" baseline="0" smtClean="0"/>
              <a:t>Field-Initiated Innovations-General, </a:t>
            </a:r>
            <a:r>
              <a:rPr lang="en-US" baseline="0" dirty="0" smtClean="0"/>
              <a:t>then your other option is to address Absolute Priority 3, Field-Initiated Innovations -- Promoting Science, Technology, Engineering, or Math education, with a particular focus on computer science.  </a:t>
            </a:r>
            <a:r>
              <a:rPr lang="en-US" dirty="0" smtClean="0"/>
              <a:t>If you choose</a:t>
            </a:r>
            <a:r>
              <a:rPr lang="en-US" baseline="0" dirty="0" smtClean="0"/>
              <a:t> to address this priority, please note that you must have </a:t>
            </a:r>
            <a:r>
              <a:rPr lang="en-US" dirty="0" smtClean="0"/>
              <a:t>partnerships between schools,</a:t>
            </a:r>
            <a:r>
              <a:rPr lang="en-US" baseline="0" dirty="0" smtClean="0"/>
              <a:t> LEAs, not-for-profit organizations, or some of the other organizations mentioned in the priority </a:t>
            </a:r>
            <a:r>
              <a:rPr lang="en-US" dirty="0" smtClean="0"/>
              <a:t>to give students access to internships, apprenticeships, or other work-based learning experiences in STEM fields</a:t>
            </a:r>
            <a:r>
              <a:rPr lang="en-US" baseline="0" dirty="0" smtClean="0"/>
              <a:t>, including computer science.   Not all STEM projects will meet this priority.</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Please note also that</a:t>
            </a:r>
            <a:r>
              <a:rPr lang="en-US" baseline="0" dirty="0" smtClean="0"/>
              <a:t> there is a definition of c</a:t>
            </a:r>
            <a:r>
              <a:rPr lang="en-US" dirty="0" smtClean="0"/>
              <a:t>omputer science provided in the notice inviting</a:t>
            </a:r>
            <a:r>
              <a:rPr lang="en-US" baseline="0" dirty="0" smtClean="0"/>
              <a:t> applications</a:t>
            </a:r>
            <a:r>
              <a:rPr lang="en-US" dirty="0" smtClean="0"/>
              <a:t>.</a:t>
            </a:r>
            <a:r>
              <a:rPr lang="en-US" baseline="0" dirty="0" smtClean="0"/>
              <a:t>   You’ll want to look carefully at the precise language of this definition.  Computer science refers to the use of computer programming or coding as a tool to create software, and it may refer to the use of computational thinking and interdisciplinary problem solving skills necessary to use computation in our digital world.  This definition does not include using the computer for everyday activities such as browsing the internet, or using common software programs like word processing or spreadsheets. </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67003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aseline="0" dirty="0" smtClean="0"/>
              <a:t>Remember, you </a:t>
            </a:r>
            <a:r>
              <a:rPr lang="en-US" sz="1200" u="sng" baseline="0" dirty="0" smtClean="0"/>
              <a:t>must</a:t>
            </a:r>
            <a:r>
              <a:rPr lang="en-US" sz="1200" baseline="0" dirty="0" smtClean="0"/>
              <a:t> address both absolute priority 1 and your choice of either absolute priority 2 or 3.   But you also have the option to address one, both, or neither of our two invitational priorities: either personalized learning or early learning and cognitive development.</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aseline="0" dirty="0" smtClean="0"/>
              <a:t>U</a:t>
            </a:r>
            <a:r>
              <a:rPr lang="en-US" sz="1200" dirty="0" smtClean="0"/>
              <a:t>nder 34 CFR.105(c)(1) we do not give an application that meets an invitational priority a competitive or absolute preference over other applications.  In other words, it’s optional whether</a:t>
            </a:r>
            <a:r>
              <a:rPr lang="en-US" sz="1200" baseline="0" dirty="0" smtClean="0"/>
              <a:t> you wish to address an invitational priority, and if you do, it will not give you a competitive advantage over other applications.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The first invitational priority is personalized</a:t>
            </a:r>
            <a:r>
              <a:rPr lang="en-US" sz="1200" baseline="0" dirty="0" smtClean="0"/>
              <a:t> learning.   Under this pr</a:t>
            </a:r>
            <a:r>
              <a:rPr lang="en-US" sz="1200" dirty="0" smtClean="0"/>
              <a:t>iority,</a:t>
            </a:r>
            <a:r>
              <a:rPr lang="en-US" sz="1200" baseline="0" dirty="0" smtClean="0"/>
              <a:t> EIR wishes to s</a:t>
            </a:r>
            <a:r>
              <a:rPr lang="en-US" sz="1200" dirty="0" smtClean="0"/>
              <a:t>upport educators in creating learning opportunities that may be tailored to fit the needs of individual students.  In personalized learning environments, the pace, location and delivery method of education may vary based on individual student interests and needs.  Personalized learning approaches recognize that there are multiple pathways through which students can develop and demonstrate the academic competencies and non-cognitive dispositions aligned to college- and career-ready standards and that students will attain these competencies at different points in time.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Examples of personalized learning instructional approaches include dynamic student groupings, student-driven projects, and the use of adaptive technologies such as digital curriculum for both acceleration and to target gaps in student learning.  Data from instructional approaches and tools and from aligned learning management systems are used to provide ongoing feedback about student progress to educators, students and their families and to adjust learning strategies in real-time.</a:t>
            </a:r>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aseline="0" dirty="0" smtClean="0"/>
              <a:t>Because of its length, the full text of this priority is not shown here, so you should read it carefully in the notice inviting applications.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1986941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The second</a:t>
            </a:r>
            <a:r>
              <a:rPr lang="en-US" baseline="0" dirty="0" smtClean="0"/>
              <a:t> </a:t>
            </a:r>
            <a:r>
              <a:rPr lang="en-US" dirty="0" smtClean="0"/>
              <a:t>Invitational Priority is</a:t>
            </a:r>
            <a:r>
              <a:rPr lang="en-US" baseline="0" dirty="0" smtClean="0"/>
              <a:t> Ear</a:t>
            </a:r>
            <a:r>
              <a:rPr lang="en-US" dirty="0" smtClean="0"/>
              <a:t>ly Learning and Cognitive Development.</a:t>
            </a:r>
          </a:p>
          <a:p>
            <a:r>
              <a:rPr lang="en-US" dirty="0" smtClean="0"/>
              <a:t>	</a:t>
            </a:r>
          </a:p>
          <a:p>
            <a:r>
              <a:rPr lang="en-US" dirty="0" smtClean="0"/>
              <a:t>Under this priority, </a:t>
            </a:r>
            <a:r>
              <a:rPr lang="en-US" baseline="0" dirty="0" smtClean="0"/>
              <a:t> the</a:t>
            </a:r>
            <a:r>
              <a:rPr lang="en-US" dirty="0" smtClean="0"/>
              <a:t> Department is especially interested in projects that improve early learning and cognitive development outcomes through neuroscience-based and scientifically validated interventions.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198694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a:t>
            </a:r>
            <a:r>
              <a:rPr lang="en-US" dirty="0" smtClean="0"/>
              <a:t>’ll end with a reminder.</a:t>
            </a:r>
            <a:r>
              <a:rPr lang="en-US" baseline="0" dirty="0" smtClean="0"/>
              <a:t>  Regardless of the priorities you address, you must target high-need students, which we discuss further in the matching and other requirements informational recording.   Typically, these are students who are in some way at risk of educational failure or in some need of special assistance or support.  But you may provide your own working definition of what high-need means within the context of your application.</a:t>
            </a:r>
          </a:p>
          <a:p>
            <a:endParaRPr lang="en-US" baseline="0" dirty="0" smtClean="0"/>
          </a:p>
          <a:p>
            <a:r>
              <a:rPr lang="en-US" baseline="0" dirty="0" smtClean="0"/>
              <a:t>Not all students served must be high-need, but this must be a primary focus of your application.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220832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recording on the Early-phase priorities.  If you have additional questions, please consult the notice inviting applications for the competition.</a:t>
            </a:r>
          </a:p>
          <a:p>
            <a:endParaRPr lang="en-US" baseline="0" dirty="0" smtClean="0"/>
          </a:p>
          <a:p>
            <a:r>
              <a:rPr lang="en-US" baseline="0" dirty="0" smtClean="0"/>
              <a:t>We hope this information has been helpful to you.</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Demonstrates a Rationale,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accordance with 34 CFR 75.105(b)(2)(iv), Absolute Priority 1 is from  sections 4611(a)(1) and 8101(21)(a)(ii)(I) of the ESEA </a:t>
            </a:r>
            <a:r>
              <a:rPr lang="en-US" dirty="0" smtClean="0">
                <a:effectLst/>
              </a:rPr>
              <a:t> </a:t>
            </a:r>
            <a:r>
              <a:rPr lang="en-US" sz="1200" kern="1200" dirty="0" smtClean="0">
                <a:solidFill>
                  <a:schemeClr val="tx1"/>
                </a:solidFill>
                <a:effectLst/>
                <a:latin typeface="+mn-lt"/>
                <a:ea typeface="+mn-ea"/>
                <a:cs typeface="+mn-cs"/>
              </a:rPr>
              <a:t> Under 4611(a)(1), Early-phase grants must</a:t>
            </a:r>
            <a:r>
              <a:rPr lang="en-US" sz="1200" kern="1200" baseline="0" dirty="0" smtClean="0">
                <a:solidFill>
                  <a:schemeClr val="tx1"/>
                </a:solidFill>
                <a:effectLst/>
                <a:latin typeface="+mn-lt"/>
                <a:ea typeface="+mn-ea"/>
                <a:cs typeface="+mn-cs"/>
              </a:rPr>
              <a:t> be</a:t>
            </a:r>
            <a:r>
              <a:rPr lang="en-US" sz="1200" kern="1200" dirty="0" smtClean="0">
                <a:solidFill>
                  <a:schemeClr val="tx1"/>
                </a:solidFill>
                <a:effectLst/>
                <a:latin typeface="+mn-lt"/>
                <a:ea typeface="+mn-ea"/>
                <a:cs typeface="+mn-cs"/>
              </a:rPr>
              <a:t> evidence-based, and the evidence based-definition, 8101(21), includes the demonstrates a rationale language.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Read slide.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69609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11889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274586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Here is a</a:t>
            </a:r>
            <a:r>
              <a:rPr lang="en-US" baseline="0" dirty="0" smtClean="0"/>
              <a:t> sample logic model.   If you look around at various sources, you’ll see that logic models vary from one another, and we do not require any particular format.   However, this one makes sense because it shows clearly the logical relationship between the resources you have available and the activities you’ll be conducting (i.e. the inputs) and the expected outcomes of the project.  This example includes inputs; activities; outputs; and short, mid, and long-term outcomes.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415968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Regional</a:t>
            </a:r>
            <a:r>
              <a:rPr lang="en-US" baseline="0" dirty="0" smtClean="0"/>
              <a:t> Educational Laboratories have developed a number of</a:t>
            </a:r>
            <a:r>
              <a:rPr lang="en-US" dirty="0" smtClean="0"/>
              <a:t> resources that you can use to help you produce a logic model of your own.  These</a:t>
            </a:r>
            <a:r>
              <a:rPr lang="en-US" baseline="0" dirty="0" smtClean="0"/>
              <a:t> are useful because they can walk you through the process of creating a logic model and show you some examples along the way.</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217706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Now let’s return to the chart with</a:t>
            </a:r>
            <a:r>
              <a:rPr lang="en-US" baseline="0" dirty="0" smtClean="0"/>
              <a:t> which </a:t>
            </a:r>
            <a:r>
              <a:rPr lang="en-US" dirty="0" smtClean="0"/>
              <a:t>we</a:t>
            </a:r>
            <a:r>
              <a:rPr lang="en-US" baseline="0" dirty="0" smtClean="0"/>
              <a:t> started.  In addition to addressing the first absolute priority, i.e. to demonstrate a rationale, you must select either Absolute Priority 2 or Absolute Priority 3 and clearly identify in the abstract and project narrative which of the two options you have selected.   As we continue the informational recording, we’ll tell you more about each of these priorities.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Absolute Priority 2</a:t>
            </a:r>
            <a:r>
              <a:rPr lang="en-US" baseline="0" dirty="0" smtClean="0"/>
              <a:t>: Field-Initiated Innovations-General, you will have the option to propose your own project idea, as long as it targets K-12 students, is consistent with the purposes of the EIR program, complies with all the program requirements, and aims to improve student achievement and attainment for high-need students.</a:t>
            </a:r>
          </a:p>
          <a:p>
            <a:endParaRPr lang="en-US" baseline="0" dirty="0" smtClean="0"/>
          </a:p>
          <a:p>
            <a:r>
              <a:rPr lang="en-US" baseline="0" dirty="0" smtClean="0"/>
              <a:t>This “field-initiated” option provides an opportunity for applicants to make a case for the national significance of new and relatively untested educational practices, and for their potential to widely influence future research and practice.  The field-initiated option is not intended to support tried and true practices that are already common, nor is it meant to provide operational funding for those programs that are up and running and simply need an infusion of funds to keep going.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4062081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relpacific.mcrel.org/resources/elm-ap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ies.ed.gov/ncee/edlabs/regions/northeast/pdf/REL_2015057.pdf" TargetMode="External"/><Relationship Id="rId5" Type="http://schemas.openxmlformats.org/officeDocument/2006/relationships/hyperlink" Target="https://ies.ed.gov/ncee/edlabs/regions/pacific/pdf/REL_2014007.pdf" TargetMode="External"/><Relationship Id="rId4" Type="http://schemas.openxmlformats.org/officeDocument/2006/relationships/hyperlink" Target="https://ies.ed.gov/ncee/edlabs/regions/pacific/pdf/REL_2014025.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Early-phase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28800"/>
          </a:xfrm>
        </p:spPr>
        <p:txBody>
          <a:bodyPr/>
          <a:lstStyle/>
          <a:p>
            <a:r>
              <a:rPr lang="en-US" dirty="0" smtClean="0"/>
              <a:t>EARLY-PHASE Absolute Priority 3: </a:t>
            </a:r>
            <a:r>
              <a:rPr lang="en-US" sz="2800" dirty="0" smtClean="0"/>
              <a:t>Field-initiated innovations -- Promoting STEM education, with A particular focus on computer Science</a:t>
            </a:r>
            <a:endParaRPr lang="en-US" sz="2800" dirty="0"/>
          </a:p>
        </p:txBody>
      </p:sp>
      <p:sp>
        <p:nvSpPr>
          <p:cNvPr id="3" name="Content Placeholder 2"/>
          <p:cNvSpPr>
            <a:spLocks noGrp="1"/>
          </p:cNvSpPr>
          <p:nvPr>
            <p:ph idx="1"/>
          </p:nvPr>
        </p:nvSpPr>
        <p:spPr>
          <a:xfrm>
            <a:off x="457200" y="2057400"/>
            <a:ext cx="8229600" cy="4435475"/>
          </a:xfrm>
        </p:spPr>
        <p:txBody>
          <a:bodyPr/>
          <a:lstStyle/>
          <a:p>
            <a:pPr marL="228600" indent="0">
              <a:buNone/>
            </a:pPr>
            <a:r>
              <a:rPr lang="en-US" dirty="0" smtClean="0"/>
              <a:t>Projects </a:t>
            </a:r>
            <a:r>
              <a:rPr lang="en-US" dirty="0"/>
              <a:t>designed to improve student achievement or other educational outcomes in one or more of the following areas:  science, technology, engineering, math, or computer science (as defined in </a:t>
            </a:r>
            <a:r>
              <a:rPr lang="en-US" dirty="0" smtClean="0"/>
              <a:t>the </a:t>
            </a:r>
            <a:r>
              <a:rPr lang="en-US" dirty="0"/>
              <a:t>notice).  These projects must address the following </a:t>
            </a:r>
            <a:r>
              <a:rPr lang="en-US" dirty="0" smtClean="0"/>
              <a:t>priority area:</a:t>
            </a:r>
            <a:endParaRPr lang="en-US" dirty="0"/>
          </a:p>
          <a:p>
            <a:pPr marL="228600" indent="0">
              <a:buNone/>
            </a:pPr>
            <a:r>
              <a:rPr lang="en-US" dirty="0" smtClean="0"/>
              <a:t>(</a:t>
            </a:r>
            <a:r>
              <a:rPr lang="en-US" dirty="0"/>
              <a:t>a)  Creating or expanding partnerships between schools, </a:t>
            </a:r>
            <a:r>
              <a:rPr lang="en-US" dirty="0" smtClean="0"/>
              <a:t>local </a:t>
            </a:r>
            <a:r>
              <a:rPr lang="en-US" dirty="0"/>
              <a:t>e</a:t>
            </a:r>
            <a:r>
              <a:rPr lang="en-US" dirty="0" smtClean="0"/>
              <a:t>ducational </a:t>
            </a:r>
            <a:r>
              <a:rPr lang="en-US" dirty="0"/>
              <a:t>a</a:t>
            </a:r>
            <a:r>
              <a:rPr lang="en-US" dirty="0" smtClean="0"/>
              <a:t>gencies</a:t>
            </a:r>
            <a:r>
              <a:rPr lang="en-US" dirty="0"/>
              <a:t>, State </a:t>
            </a:r>
            <a:r>
              <a:rPr lang="en-US" dirty="0" smtClean="0"/>
              <a:t>educational </a:t>
            </a:r>
            <a:r>
              <a:rPr lang="en-US" dirty="0"/>
              <a:t>a</a:t>
            </a:r>
            <a:r>
              <a:rPr lang="en-US" dirty="0" smtClean="0"/>
              <a:t>gencies</a:t>
            </a:r>
            <a:r>
              <a:rPr lang="en-US" dirty="0"/>
              <a:t>, local businesses, not-for-profit organizations, or institutions of higher education to give students access to internships, apprenticeships, or other work-based learning experiences in STEM fields, including computer science. </a:t>
            </a:r>
          </a:p>
          <a:p>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2196158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061040240"/>
              </p:ext>
            </p:extLst>
          </p:nvPr>
        </p:nvGraphicFramePr>
        <p:xfrm>
          <a:off x="228600" y="914399"/>
          <a:ext cx="8763000" cy="5952264"/>
        </p:xfrm>
        <a:graphic>
          <a:graphicData uri="http://schemas.openxmlformats.org/drawingml/2006/table">
            <a:tbl>
              <a:tblPr firstRow="1" firstCol="1" bandRow="1"/>
              <a:tblGrid>
                <a:gridCol w="2362200"/>
                <a:gridCol w="3733800"/>
                <a:gridCol w="2667000"/>
              </a:tblGrid>
              <a:tr h="1284652">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Everybody</a:t>
                      </a:r>
                      <a:r>
                        <a:rPr lang="en-US" sz="2200" b="1" baseline="0" dirty="0" smtClean="0">
                          <a:solidFill>
                            <a:schemeClr val="bg1"/>
                          </a:solidFill>
                          <a:effectLst/>
                          <a:latin typeface="+mn-lt"/>
                          <a:ea typeface="Calibri"/>
                          <a:cs typeface="Times New Roman"/>
                        </a:rPr>
                        <a:t> Must Address Absolute Priority 1</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a:t>
                      </a:r>
                      <a:r>
                        <a:rPr lang="en-US" sz="2200" b="1" dirty="0">
                          <a:solidFill>
                            <a:schemeClr val="bg1"/>
                          </a:solidFill>
                          <a:effectLst/>
                          <a:latin typeface="+mn-lt"/>
                          <a:ea typeface="Calibri"/>
                          <a:cs typeface="Times New Roman"/>
                        </a:rPr>
                        <a:t>Applicants Must </a:t>
                      </a:r>
                      <a:r>
                        <a:rPr lang="en-US" sz="2200" b="1" dirty="0" smtClean="0">
                          <a:solidFill>
                            <a:schemeClr val="bg1"/>
                          </a:solidFill>
                          <a:effectLst/>
                          <a:latin typeface="+mn-lt"/>
                          <a:ea typeface="Calibri"/>
                          <a:cs typeface="Times New Roman"/>
                        </a:rPr>
                        <a:t>Also Select and Address </a:t>
                      </a:r>
                      <a:endParaRPr lang="en-US" sz="2200" b="1" dirty="0">
                        <a:solidFill>
                          <a:schemeClr val="bg1"/>
                        </a:solidFill>
                        <a:effectLst/>
                        <a:latin typeface="+mn-lt"/>
                        <a:ea typeface="Calibri"/>
                        <a:cs typeface="Times New Roman"/>
                      </a:endParaRPr>
                    </a:p>
                    <a:p>
                      <a:pPr marL="0" marR="0">
                        <a:spcBef>
                          <a:spcPts val="0"/>
                        </a:spcBef>
                        <a:spcAft>
                          <a:spcPts val="0"/>
                        </a:spcAft>
                      </a:pPr>
                      <a:r>
                        <a:rPr lang="en-US" sz="2200" b="1" dirty="0">
                          <a:solidFill>
                            <a:schemeClr val="bg1"/>
                          </a:solidFill>
                          <a:effectLst/>
                          <a:latin typeface="+mn-lt"/>
                          <a:ea typeface="Calibri"/>
                          <a:cs typeface="Times New Roman"/>
                        </a:rPr>
                        <a:t>Either </a:t>
                      </a:r>
                      <a:r>
                        <a:rPr lang="en-US" sz="2200" b="1" dirty="0" smtClean="0">
                          <a:solidFill>
                            <a:schemeClr val="bg1"/>
                          </a:solidFill>
                          <a:effectLst/>
                          <a:latin typeface="+mn-lt"/>
                          <a:ea typeface="Calibri"/>
                          <a:cs typeface="Times New Roman"/>
                        </a:rPr>
                        <a:t>Absolute Priority 2 </a:t>
                      </a:r>
                      <a:r>
                        <a:rPr lang="en-US" sz="2200" b="1" dirty="0">
                          <a:solidFill>
                            <a:schemeClr val="bg1"/>
                          </a:solidFill>
                          <a:effectLst/>
                          <a:latin typeface="+mn-lt"/>
                          <a:ea typeface="Calibri"/>
                          <a:cs typeface="Times New Roman"/>
                        </a:rPr>
                        <a:t>or </a:t>
                      </a:r>
                      <a:r>
                        <a:rPr lang="en-US" sz="2200" b="1" dirty="0" smtClean="0">
                          <a:solidFill>
                            <a:schemeClr val="bg1"/>
                          </a:solidFill>
                          <a:effectLst/>
                          <a:latin typeface="+mn-lt"/>
                          <a:ea typeface="Calibri"/>
                          <a:cs typeface="Times New Roman"/>
                        </a:rPr>
                        <a:t>Absolute Priority 3</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OPTIONAL:</a:t>
                      </a:r>
                    </a:p>
                    <a:p>
                      <a:pPr marL="0" marR="0">
                        <a:spcBef>
                          <a:spcPts val="0"/>
                        </a:spcBef>
                        <a:spcAft>
                          <a:spcPts val="0"/>
                        </a:spcAft>
                      </a:pPr>
                      <a:r>
                        <a:rPr lang="en-US" sz="2200" b="1" dirty="0" smtClean="0">
                          <a:solidFill>
                            <a:schemeClr val="bg1"/>
                          </a:solidFill>
                          <a:effectLst/>
                          <a:latin typeface="+mn-lt"/>
                          <a:ea typeface="Calibri"/>
                          <a:cs typeface="Times New Roman"/>
                        </a:rPr>
                        <a:t>May select one,</a:t>
                      </a:r>
                      <a:r>
                        <a:rPr lang="en-US" sz="2200" b="1" baseline="0" dirty="0" smtClean="0">
                          <a:solidFill>
                            <a:schemeClr val="bg1"/>
                          </a:solidFill>
                          <a:effectLst/>
                          <a:latin typeface="+mn-lt"/>
                          <a:ea typeface="Calibri"/>
                          <a:cs typeface="Times New Roman"/>
                        </a:rPr>
                        <a:t> both, or neither</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88309">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Demonstrates a Rationale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a:t>
                      </a:r>
                      <a:r>
                        <a:rPr lang="en-US" sz="2200" baseline="0" dirty="0" smtClean="0">
                          <a:effectLst/>
                          <a:latin typeface="+mn-lt"/>
                          <a:ea typeface="Calibri"/>
                          <a:cs typeface="Times New Roman"/>
                        </a:rPr>
                        <a:t>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 1:</a:t>
                      </a:r>
                      <a:endParaRPr lang="en-US" sz="2200" dirty="0">
                        <a:effectLst/>
                        <a:latin typeface="+mn-lt"/>
                        <a:ea typeface="Calibri"/>
                        <a:cs typeface="Times New Roman"/>
                      </a:endParaRPr>
                    </a:p>
                    <a:p>
                      <a:pPr marL="0" marR="0">
                        <a:spcBef>
                          <a:spcPts val="0"/>
                        </a:spcBef>
                        <a:spcAft>
                          <a:spcPts val="0"/>
                        </a:spcAft>
                      </a:pPr>
                      <a:r>
                        <a:rPr lang="en-US" sz="2200" dirty="0">
                          <a:effectLst/>
                          <a:latin typeface="+mn-lt"/>
                          <a:ea typeface="Calibri"/>
                          <a:cs typeface="Times New Roman"/>
                        </a:rPr>
                        <a:t>Personalized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96343">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a:t>
                      </a:r>
                      <a:r>
                        <a:rPr lang="en-US" sz="2200" baseline="0" dirty="0" smtClean="0">
                          <a:effectLst/>
                          <a:latin typeface="+mn-lt"/>
                          <a:ea typeface="Calibri"/>
                          <a:cs typeface="Times New Roman"/>
                        </a:rPr>
                        <a:t>-Initiated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284652">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a:t>
                      </a:r>
                      <a:r>
                        <a:rPr lang="en-US" sz="2200" baseline="0" dirty="0" smtClean="0">
                          <a:effectLst/>
                          <a:latin typeface="+mn-lt"/>
                          <a:ea typeface="Calibri"/>
                          <a:cs typeface="Times New Roman"/>
                        </a:rPr>
                        <a:t>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767841">
                <a:tc>
                  <a:txBody>
                    <a:bodyPr/>
                    <a:lstStyle/>
                    <a:p>
                      <a:pPr marL="0" marR="0">
                        <a:spcBef>
                          <a:spcPts val="0"/>
                        </a:spcBef>
                        <a:spcAft>
                          <a:spcPts val="0"/>
                        </a:spcAft>
                      </a:pPr>
                      <a:r>
                        <a:rPr lang="en-US" sz="2200" dirty="0">
                          <a:effectLst/>
                          <a:latin typeface="+mn-lt"/>
                          <a:ea typeface="Calibri"/>
                          <a:cs typeface="Times New Roman"/>
                        </a:rPr>
                        <a:t>Note</a:t>
                      </a:r>
                      <a:r>
                        <a:rPr lang="en-US" sz="2200" dirty="0" smtClean="0">
                          <a:effectLst/>
                          <a:latin typeface="+mn-lt"/>
                          <a:ea typeface="Calibri"/>
                          <a:cs typeface="Times New Roman"/>
                        </a:rPr>
                        <a:t>: This priority establishes</a:t>
                      </a:r>
                      <a:r>
                        <a:rPr lang="en-US" sz="2200" baseline="0" dirty="0" smtClean="0">
                          <a:effectLst/>
                          <a:latin typeface="+mn-lt"/>
                          <a:ea typeface="Calibri"/>
                          <a:cs typeface="Times New Roman"/>
                        </a:rPr>
                        <a:t> an evidence</a:t>
                      </a:r>
                      <a:r>
                        <a:rPr lang="en-US" sz="2200" dirty="0" smtClean="0">
                          <a:effectLst/>
                          <a:latin typeface="+mn-lt"/>
                          <a:ea typeface="Calibri"/>
                          <a:cs typeface="Times New Roman"/>
                        </a:rPr>
                        <a:t>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a:t>
                      </a:r>
                      <a:r>
                        <a:rPr lang="en-US" sz="2200" baseline="0" dirty="0" smtClean="0">
                          <a:effectLst/>
                          <a:latin typeface="+mn-lt"/>
                          <a:ea typeface="Calibri"/>
                          <a:cs typeface="Times New Roman"/>
                        </a:rPr>
                        <a:t> invitational</a:t>
                      </a:r>
                      <a:r>
                        <a:rPr lang="en-US" sz="2200" dirty="0" smtClean="0">
                          <a:effectLst/>
                          <a:latin typeface="+mn-lt"/>
                          <a:ea typeface="Calibri"/>
                          <a:cs typeface="Times New Roman"/>
                        </a:rPr>
                        <a:t>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32471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Invitational PRIORITY 1: </a:t>
            </a:r>
            <a:br>
              <a:rPr lang="en-US" dirty="0" smtClean="0"/>
            </a:br>
            <a:r>
              <a:rPr lang="en-US" dirty="0" smtClean="0"/>
              <a:t>Personalized learning</a:t>
            </a:r>
            <a:endParaRPr lang="en-US" dirty="0"/>
          </a:p>
        </p:txBody>
      </p:sp>
      <p:sp>
        <p:nvSpPr>
          <p:cNvPr id="3" name="Content Placeholder 2"/>
          <p:cNvSpPr>
            <a:spLocks noGrp="1"/>
          </p:cNvSpPr>
          <p:nvPr>
            <p:ph idx="1"/>
          </p:nvPr>
        </p:nvSpPr>
        <p:spPr>
          <a:xfrm>
            <a:off x="457200" y="1600200"/>
            <a:ext cx="8229600" cy="4144963"/>
          </a:xfrm>
        </p:spPr>
        <p:txBody>
          <a:bodyPr/>
          <a:lstStyle/>
          <a:p>
            <a:pPr marL="514350" indent="-285750">
              <a:buFont typeface="Arial" panose="020B0604020202020204" pitchFamily="34" charset="0"/>
              <a:buChar char="•"/>
            </a:pPr>
            <a:r>
              <a:rPr lang="en-US" sz="2800" dirty="0" smtClean="0"/>
              <a:t>Supports learning tailored to the needs of individual students</a:t>
            </a:r>
          </a:p>
          <a:p>
            <a:pPr marL="514350" indent="-285750">
              <a:buFont typeface="Arial" panose="020B0604020202020204" pitchFamily="34" charset="0"/>
              <a:buChar char="•"/>
            </a:pPr>
            <a:r>
              <a:rPr lang="en-US" sz="2800" dirty="0" smtClean="0"/>
              <a:t>Pace, location, and delivery may vary based on student needs/interests</a:t>
            </a:r>
          </a:p>
          <a:p>
            <a:pPr marL="514350" indent="-285750">
              <a:buFont typeface="Arial" panose="020B0604020202020204" pitchFamily="34" charset="0"/>
              <a:buChar char="•"/>
            </a:pPr>
            <a:r>
              <a:rPr lang="en-US" sz="2800" dirty="0" smtClean="0"/>
              <a:t>Promotes multiple pathways to develop and demonstrate academic competencies  aligned to college and career-ready standards</a:t>
            </a:r>
          </a:p>
          <a:p>
            <a:pPr marL="514350" indent="-285750">
              <a:buFont typeface="Arial" panose="020B0604020202020204" pitchFamily="34" charset="0"/>
              <a:buChar char="•"/>
            </a:pPr>
            <a:r>
              <a:rPr lang="en-US" sz="2800" dirty="0" smtClean="0"/>
              <a:t>Assumes students will attain competencies at different points in time</a:t>
            </a:r>
            <a:endParaRPr lang="en-US" sz="28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390089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Invitational PRIORITY 2: Early learning and cognitive development</a:t>
            </a:r>
            <a:br>
              <a:rPr lang="en-US" dirty="0" smtClean="0"/>
            </a:br>
            <a:endParaRPr lang="en-US" dirty="0"/>
          </a:p>
        </p:txBody>
      </p:sp>
      <p:sp>
        <p:nvSpPr>
          <p:cNvPr id="3" name="Content Placeholder 2"/>
          <p:cNvSpPr>
            <a:spLocks noGrp="1"/>
          </p:cNvSpPr>
          <p:nvPr>
            <p:ph idx="1"/>
          </p:nvPr>
        </p:nvSpPr>
        <p:spPr>
          <a:xfrm>
            <a:off x="457200" y="1905000"/>
            <a:ext cx="8229600" cy="3840163"/>
          </a:xfrm>
        </p:spPr>
        <p:txBody>
          <a:bodyPr/>
          <a:lstStyle/>
          <a:p>
            <a:pPr marL="514350" indent="-285750">
              <a:buFont typeface="Arial" panose="020B0604020202020204" pitchFamily="34" charset="0"/>
              <a:buChar char="•"/>
            </a:pPr>
            <a:r>
              <a:rPr lang="en-US" sz="2800" dirty="0" smtClean="0"/>
              <a:t>Improve early learning and cognitive development outcomes through neuroscience-based and scientifically validated interventions.</a:t>
            </a:r>
            <a:endParaRPr lang="en-US" sz="28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Tree>
    <p:extLst>
      <p:ext uri="{BB962C8B-B14F-4D97-AF65-F5344CB8AC3E}">
        <p14:creationId xmlns:p14="http://schemas.microsoft.com/office/powerpoint/2010/main" val="875060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1295400"/>
          </a:xfrm>
        </p:spPr>
        <p:txBody>
          <a:bodyPr/>
          <a:lstStyle/>
          <a:p>
            <a:r>
              <a:rPr lang="en-US" dirty="0" smtClean="0"/>
              <a:t>REMINDER:  All applicants must target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sp>
        <p:nvSpPr>
          <p:cNvPr id="7" name="Content Placeholder 3"/>
          <p:cNvSpPr txBox="1">
            <a:spLocks/>
          </p:cNvSpPr>
          <p:nvPr/>
        </p:nvSpPr>
        <p:spPr>
          <a:xfrm>
            <a:off x="1066800" y="1828800"/>
            <a:ext cx="6477000" cy="4038600"/>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700" dirty="0" smtClean="0"/>
              <a:t>All applicants </a:t>
            </a:r>
            <a:r>
              <a:rPr lang="en-US" sz="2700" u="sng" dirty="0" smtClean="0"/>
              <a:t>must</a:t>
            </a:r>
            <a:r>
              <a:rPr lang="en-US" sz="2700" dirty="0" smtClean="0"/>
              <a:t> target high-need students.</a:t>
            </a:r>
          </a:p>
          <a:p>
            <a:r>
              <a:rPr lang="en-US" sz="2700" dirty="0" smtClean="0"/>
              <a:t>Applicants may select one or more particular groups of high-need students to focus on in their projects.</a:t>
            </a:r>
          </a:p>
          <a:p>
            <a:r>
              <a:rPr lang="en-US" sz="2700" dirty="0" smtClean="0"/>
              <a:t>Not all students served in a project must be high need; but it must be a primary focus. </a:t>
            </a:r>
            <a:endParaRPr lang="en-US" sz="2700" dirty="0"/>
          </a:p>
        </p:txBody>
      </p:sp>
    </p:spTree>
    <p:extLst>
      <p:ext uri="{BB962C8B-B14F-4D97-AF65-F5344CB8AC3E}">
        <p14:creationId xmlns:p14="http://schemas.microsoft.com/office/powerpoint/2010/main" val="903110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Early-phase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extLst>
      <p:ext uri="{BB962C8B-B14F-4D97-AF65-F5344CB8AC3E}">
        <p14:creationId xmlns:p14="http://schemas.microsoft.com/office/powerpoint/2010/main" val="189086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50879491"/>
              </p:ext>
            </p:extLst>
          </p:nvPr>
        </p:nvGraphicFramePr>
        <p:xfrm>
          <a:off x="228600" y="914399"/>
          <a:ext cx="8763000" cy="5952264"/>
        </p:xfrm>
        <a:graphic>
          <a:graphicData uri="http://schemas.openxmlformats.org/drawingml/2006/table">
            <a:tbl>
              <a:tblPr firstRow="1" firstCol="1" bandRow="1"/>
              <a:tblGrid>
                <a:gridCol w="2362200"/>
                <a:gridCol w="3733800"/>
                <a:gridCol w="2667000"/>
              </a:tblGrid>
              <a:tr h="1284652">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Everybody</a:t>
                      </a:r>
                      <a:r>
                        <a:rPr lang="en-US" sz="2200" b="1" baseline="0" dirty="0" smtClean="0">
                          <a:solidFill>
                            <a:schemeClr val="bg1"/>
                          </a:solidFill>
                          <a:effectLst/>
                          <a:latin typeface="+mn-lt"/>
                          <a:ea typeface="Calibri"/>
                          <a:cs typeface="Times New Roman"/>
                        </a:rPr>
                        <a:t> Must Address Absolute Priority 1</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a:t>
                      </a:r>
                      <a:r>
                        <a:rPr lang="en-US" sz="2200" b="1" dirty="0">
                          <a:solidFill>
                            <a:schemeClr val="bg1"/>
                          </a:solidFill>
                          <a:effectLst/>
                          <a:latin typeface="+mn-lt"/>
                          <a:ea typeface="Calibri"/>
                          <a:cs typeface="Times New Roman"/>
                        </a:rPr>
                        <a:t>Applicants Must </a:t>
                      </a:r>
                      <a:r>
                        <a:rPr lang="en-US" sz="2200" b="1" dirty="0" smtClean="0">
                          <a:solidFill>
                            <a:schemeClr val="bg1"/>
                          </a:solidFill>
                          <a:effectLst/>
                          <a:latin typeface="+mn-lt"/>
                          <a:ea typeface="Calibri"/>
                          <a:cs typeface="Times New Roman"/>
                        </a:rPr>
                        <a:t>Also Select and Addresses </a:t>
                      </a:r>
                      <a:endParaRPr lang="en-US" sz="2200" b="1" dirty="0">
                        <a:solidFill>
                          <a:schemeClr val="bg1"/>
                        </a:solidFill>
                        <a:effectLst/>
                        <a:latin typeface="+mn-lt"/>
                        <a:ea typeface="Calibri"/>
                        <a:cs typeface="Times New Roman"/>
                      </a:endParaRPr>
                    </a:p>
                    <a:p>
                      <a:pPr marL="0" marR="0">
                        <a:spcBef>
                          <a:spcPts val="0"/>
                        </a:spcBef>
                        <a:spcAft>
                          <a:spcPts val="0"/>
                        </a:spcAft>
                      </a:pPr>
                      <a:r>
                        <a:rPr lang="en-US" sz="2200" b="1" dirty="0">
                          <a:solidFill>
                            <a:schemeClr val="bg1"/>
                          </a:solidFill>
                          <a:effectLst/>
                          <a:latin typeface="+mn-lt"/>
                          <a:ea typeface="Calibri"/>
                          <a:cs typeface="Times New Roman"/>
                        </a:rPr>
                        <a:t>Either </a:t>
                      </a:r>
                      <a:r>
                        <a:rPr lang="en-US" sz="2200" b="1" dirty="0" smtClean="0">
                          <a:solidFill>
                            <a:schemeClr val="bg1"/>
                          </a:solidFill>
                          <a:effectLst/>
                          <a:latin typeface="+mn-lt"/>
                          <a:ea typeface="Calibri"/>
                          <a:cs typeface="Times New Roman"/>
                        </a:rPr>
                        <a:t>Absolute Priority 2 </a:t>
                      </a:r>
                      <a:r>
                        <a:rPr lang="en-US" sz="2200" b="1" dirty="0">
                          <a:solidFill>
                            <a:schemeClr val="bg1"/>
                          </a:solidFill>
                          <a:effectLst/>
                          <a:latin typeface="+mn-lt"/>
                          <a:ea typeface="Calibri"/>
                          <a:cs typeface="Times New Roman"/>
                        </a:rPr>
                        <a:t>or </a:t>
                      </a:r>
                      <a:r>
                        <a:rPr lang="en-US" sz="2200" b="1" dirty="0" smtClean="0">
                          <a:solidFill>
                            <a:schemeClr val="bg1"/>
                          </a:solidFill>
                          <a:effectLst/>
                          <a:latin typeface="+mn-lt"/>
                          <a:ea typeface="Calibri"/>
                          <a:cs typeface="Times New Roman"/>
                        </a:rPr>
                        <a:t>Absolute Priority 3</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OPTIONAL:</a:t>
                      </a:r>
                    </a:p>
                    <a:p>
                      <a:pPr marL="0" marR="0">
                        <a:spcBef>
                          <a:spcPts val="0"/>
                        </a:spcBef>
                        <a:spcAft>
                          <a:spcPts val="0"/>
                        </a:spcAft>
                      </a:pPr>
                      <a:r>
                        <a:rPr lang="en-US" sz="2200" b="1" dirty="0" smtClean="0">
                          <a:solidFill>
                            <a:schemeClr val="bg1"/>
                          </a:solidFill>
                          <a:effectLst/>
                          <a:latin typeface="+mn-lt"/>
                          <a:ea typeface="Calibri"/>
                          <a:cs typeface="Times New Roman"/>
                        </a:rPr>
                        <a:t>May select one,</a:t>
                      </a:r>
                      <a:r>
                        <a:rPr lang="en-US" sz="2200" b="1" baseline="0" dirty="0" smtClean="0">
                          <a:solidFill>
                            <a:schemeClr val="bg1"/>
                          </a:solidFill>
                          <a:effectLst/>
                          <a:latin typeface="+mn-lt"/>
                          <a:ea typeface="Calibri"/>
                          <a:cs typeface="Times New Roman"/>
                        </a:rPr>
                        <a:t> both, or neither</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88309">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Demonstrates a Rationale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a:t>
                      </a:r>
                      <a:r>
                        <a:rPr lang="en-US" sz="2200" baseline="0" dirty="0" smtClean="0">
                          <a:effectLst/>
                          <a:latin typeface="+mn-lt"/>
                          <a:ea typeface="Calibri"/>
                          <a:cs typeface="Times New Roman"/>
                        </a:rPr>
                        <a:t>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 1:</a:t>
                      </a:r>
                      <a:endParaRPr lang="en-US" sz="2200" dirty="0">
                        <a:effectLst/>
                        <a:latin typeface="+mn-lt"/>
                        <a:ea typeface="Calibri"/>
                        <a:cs typeface="Times New Roman"/>
                      </a:endParaRPr>
                    </a:p>
                    <a:p>
                      <a:pPr marL="0" marR="0">
                        <a:spcBef>
                          <a:spcPts val="0"/>
                        </a:spcBef>
                        <a:spcAft>
                          <a:spcPts val="0"/>
                        </a:spcAft>
                      </a:pPr>
                      <a:r>
                        <a:rPr lang="en-US" sz="2200" dirty="0">
                          <a:effectLst/>
                          <a:latin typeface="+mn-lt"/>
                          <a:ea typeface="Calibri"/>
                          <a:cs typeface="Times New Roman"/>
                        </a:rPr>
                        <a:t>Personalized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96343">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Promoting </a:t>
                      </a:r>
                      <a:r>
                        <a:rPr lang="en-US" sz="2200" dirty="0" smtClean="0">
                          <a:effectLst/>
                          <a:latin typeface="+mn-lt"/>
                          <a:ea typeface="Calibri"/>
                          <a:cs typeface="Times New Roman"/>
                        </a:rPr>
                        <a:t>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284652">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a:t>
                      </a:r>
                      <a:r>
                        <a:rPr lang="en-US" sz="2200" baseline="0" dirty="0" smtClean="0">
                          <a:effectLst/>
                          <a:latin typeface="+mn-lt"/>
                          <a:ea typeface="Calibri"/>
                          <a:cs typeface="Times New Roman"/>
                        </a:rPr>
                        <a:t>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767841">
                <a:tc>
                  <a:txBody>
                    <a:bodyPr/>
                    <a:lstStyle/>
                    <a:p>
                      <a:pPr marL="0" marR="0">
                        <a:spcBef>
                          <a:spcPts val="0"/>
                        </a:spcBef>
                        <a:spcAft>
                          <a:spcPts val="0"/>
                        </a:spcAft>
                      </a:pPr>
                      <a:r>
                        <a:rPr lang="en-US" sz="2200" dirty="0">
                          <a:effectLst/>
                          <a:latin typeface="+mn-lt"/>
                          <a:ea typeface="Calibri"/>
                          <a:cs typeface="Times New Roman"/>
                        </a:rPr>
                        <a:t>Note</a:t>
                      </a:r>
                      <a:r>
                        <a:rPr lang="en-US" sz="2200" dirty="0" smtClean="0">
                          <a:effectLst/>
                          <a:latin typeface="+mn-lt"/>
                          <a:ea typeface="Calibri"/>
                          <a:cs typeface="Times New Roman"/>
                        </a:rPr>
                        <a:t>: This priority establishes</a:t>
                      </a:r>
                      <a:r>
                        <a:rPr lang="en-US" sz="2200" baseline="0" dirty="0" smtClean="0">
                          <a:effectLst/>
                          <a:latin typeface="+mn-lt"/>
                          <a:ea typeface="Calibri"/>
                          <a:cs typeface="Times New Roman"/>
                        </a:rPr>
                        <a:t> an evidence</a:t>
                      </a:r>
                      <a:r>
                        <a:rPr lang="en-US" sz="2200" dirty="0" smtClean="0">
                          <a:effectLst/>
                          <a:latin typeface="+mn-lt"/>
                          <a:ea typeface="Calibri"/>
                          <a:cs typeface="Times New Roman"/>
                        </a:rPr>
                        <a:t>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a:t>
                      </a:r>
                      <a:r>
                        <a:rPr lang="en-US" sz="2200" baseline="0" dirty="0" smtClean="0">
                          <a:effectLst/>
                          <a:latin typeface="+mn-lt"/>
                          <a:ea typeface="Calibri"/>
                          <a:cs typeface="Times New Roman"/>
                        </a:rPr>
                        <a:t> invitational</a:t>
                      </a:r>
                      <a:r>
                        <a:rPr lang="en-US" sz="2200" dirty="0" smtClean="0">
                          <a:effectLst/>
                          <a:latin typeface="+mn-lt"/>
                          <a:ea typeface="Calibri"/>
                          <a:cs typeface="Times New Roman"/>
                        </a:rPr>
                        <a:t>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4643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ABSOLUTE PRIORITY 1: </a:t>
            </a:r>
            <a:br>
              <a:rPr lang="en-US" dirty="0" smtClean="0"/>
            </a:br>
            <a:r>
              <a:rPr lang="en-US" dirty="0" smtClean="0"/>
              <a:t>Demonstrates a rationale</a:t>
            </a:r>
            <a:endParaRPr lang="en-US" dirty="0"/>
          </a:p>
        </p:txBody>
      </p:sp>
      <p:sp>
        <p:nvSpPr>
          <p:cNvPr id="3" name="Content Placeholder 2"/>
          <p:cNvSpPr>
            <a:spLocks noGrp="1"/>
          </p:cNvSpPr>
          <p:nvPr>
            <p:ph idx="1"/>
          </p:nvPr>
        </p:nvSpPr>
        <p:spPr>
          <a:xfrm>
            <a:off x="457200" y="1676400"/>
            <a:ext cx="8229600" cy="4068763"/>
          </a:xfrm>
        </p:spPr>
        <p:txBody>
          <a:bodyPr/>
          <a:lstStyle/>
          <a:p>
            <a:pPr marL="228600" indent="0">
              <a:buNone/>
            </a:pPr>
            <a:r>
              <a:rPr lang="en-US" sz="3200" dirty="0" smtClean="0"/>
              <a:t>Under </a:t>
            </a:r>
            <a:r>
              <a:rPr lang="en-US" sz="3200" dirty="0"/>
              <a:t>this priority, we provide funding to projects that demonstrate a rationale based on high-quality research findings or positive evaluation that such activity, strategy, or intervention is likely to improve student outcomes or other relevant outcomes.</a:t>
            </a:r>
          </a:p>
          <a:p>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75202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demonstrates a rationale</a:t>
            </a:r>
            <a:endParaRPr lang="en-US" dirty="0"/>
          </a:p>
        </p:txBody>
      </p:sp>
      <p:sp>
        <p:nvSpPr>
          <p:cNvPr id="3" name="Content Placeholder 2"/>
          <p:cNvSpPr>
            <a:spLocks noGrp="1"/>
          </p:cNvSpPr>
          <p:nvPr>
            <p:ph idx="1"/>
          </p:nvPr>
        </p:nvSpPr>
        <p:spPr>
          <a:xfrm>
            <a:off x="457200" y="914400"/>
            <a:ext cx="8229600" cy="4068763"/>
          </a:xfrm>
        </p:spPr>
        <p:txBody>
          <a:bodyPr/>
          <a:lstStyle/>
          <a:p>
            <a:pPr marL="274320" indent="0">
              <a:buNone/>
            </a:pPr>
            <a:r>
              <a:rPr lang="en-US" sz="3200" dirty="0" smtClean="0"/>
              <a:t>To show how the proposed project demonstrates </a:t>
            </a:r>
            <a:r>
              <a:rPr lang="en-US" sz="3200" dirty="0"/>
              <a:t>a </a:t>
            </a:r>
            <a:r>
              <a:rPr lang="en-US" sz="3200" dirty="0" smtClean="0"/>
              <a:t>rationale, applicants will also want to consider the selection criterion factor under Significance, and the corresponding definition for demonstrates a rationale for that factor:</a:t>
            </a:r>
          </a:p>
          <a:p>
            <a:pPr marL="274320" indent="0">
              <a:buNone/>
            </a:pPr>
            <a:r>
              <a:rPr lang="en-US" sz="3200" dirty="0" smtClean="0"/>
              <a:t>…a </a:t>
            </a:r>
            <a:r>
              <a:rPr lang="en-US" sz="3200" dirty="0"/>
              <a:t>key project component (as defined in </a:t>
            </a:r>
            <a:r>
              <a:rPr lang="en-US" sz="3200" dirty="0" smtClean="0"/>
              <a:t>the </a:t>
            </a:r>
            <a:r>
              <a:rPr lang="en-US" sz="3200" dirty="0"/>
              <a:t>notice) included in the project's logic model (as defined in </a:t>
            </a:r>
            <a:r>
              <a:rPr lang="en-US" sz="3200" dirty="0" smtClean="0"/>
              <a:t>the </a:t>
            </a:r>
            <a:r>
              <a:rPr lang="en-US" sz="3200" dirty="0"/>
              <a:t>notice) is informed by research or evaluation findings that suggest the project component is likely to improve relevant outcomes (as defined in </a:t>
            </a:r>
            <a:r>
              <a:rPr lang="en-US" sz="3200" dirty="0" smtClean="0"/>
              <a:t>the </a:t>
            </a:r>
            <a:r>
              <a:rPr lang="en-US" sz="3200" dirty="0"/>
              <a:t>notice).</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332128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Logic Model?</a:t>
            </a:r>
          </a:p>
        </p:txBody>
      </p:sp>
      <p:sp>
        <p:nvSpPr>
          <p:cNvPr id="3" name="Content Placeholder 2"/>
          <p:cNvSpPr>
            <a:spLocks noGrp="1"/>
          </p:cNvSpPr>
          <p:nvPr>
            <p:ph idx="1"/>
          </p:nvPr>
        </p:nvSpPr>
        <p:spPr/>
        <p:txBody>
          <a:bodyPr/>
          <a:lstStyle/>
          <a:p>
            <a:pPr marL="228600" indent="0">
              <a:buNone/>
            </a:pPr>
            <a:r>
              <a:rPr lang="en-US" sz="3200" dirty="0"/>
              <a:t>Logic model </a:t>
            </a:r>
            <a:r>
              <a:rPr lang="en-US" sz="3200" dirty="0" smtClean="0"/>
              <a:t>(</a:t>
            </a:r>
            <a:r>
              <a:rPr lang="en-US" sz="3200" dirty="0"/>
              <a:t>also referred to as a theory of action) means a framework that identifies key project components of the proposed project (i.e., the active “ingredients” that are hypothesized to be critical to achieving the relevant outcomes) and describes the theoretical and operational relationships among the key project components and relevant outcomes.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3068581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Logic Model</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
        <p:nvSpPr>
          <p:cNvPr id="6" name="TextBox 5"/>
          <p:cNvSpPr txBox="1"/>
          <p:nvPr/>
        </p:nvSpPr>
        <p:spPr>
          <a:xfrm>
            <a:off x="838200" y="6031468"/>
            <a:ext cx="6096000" cy="369332"/>
          </a:xfrm>
          <a:prstGeom prst="rect">
            <a:avLst/>
          </a:prstGeom>
          <a:noFill/>
        </p:spPr>
        <p:txBody>
          <a:bodyPr wrap="square" rtlCol="0">
            <a:spAutoFit/>
          </a:bodyPr>
          <a:lstStyle/>
          <a:p>
            <a:r>
              <a:rPr lang="en-US" dirty="0" smtClean="0"/>
              <a:t>Source: REL Pacific – see link on next slide. </a:t>
            </a:r>
            <a:endParaRPr lang="en-US" dirty="0"/>
          </a:p>
        </p:txBody>
      </p:sp>
      <p:pic>
        <p:nvPicPr>
          <p:cNvPr id="3" name="Picture 2" descr="C:\Users\Kelly.Terpak\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6445"/>
            <a:ext cx="8610599" cy="518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8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 Resources</a:t>
            </a:r>
            <a:endParaRPr lang="en-US" dirty="0"/>
          </a:p>
        </p:txBody>
      </p:sp>
      <p:sp>
        <p:nvSpPr>
          <p:cNvPr id="3" name="Content Placeholder 2"/>
          <p:cNvSpPr>
            <a:spLocks noGrp="1"/>
          </p:cNvSpPr>
          <p:nvPr>
            <p:ph idx="1"/>
          </p:nvPr>
        </p:nvSpPr>
        <p:spPr>
          <a:xfrm>
            <a:off x="228600" y="1295400"/>
            <a:ext cx="8458200" cy="4724400"/>
          </a:xfrm>
        </p:spPr>
        <p:txBody>
          <a:bodyPr/>
          <a:lstStyle/>
          <a:p>
            <a:pPr lvl="0"/>
            <a:r>
              <a:rPr lang="en-US" sz="1900" dirty="0"/>
              <a:t>Education Logic Model (ELM) Application (REL Pacific)</a:t>
            </a:r>
          </a:p>
          <a:p>
            <a:pPr marL="822960" lvl="1" indent="0">
              <a:buNone/>
            </a:pPr>
            <a:r>
              <a:rPr lang="en-US" sz="1900" u="sng" dirty="0" smtClean="0">
                <a:hlinkClick r:id="rId3"/>
              </a:rPr>
              <a:t>http</a:t>
            </a:r>
            <a:r>
              <a:rPr lang="en-US" sz="1900" u="sng" dirty="0">
                <a:hlinkClick r:id="rId3"/>
              </a:rPr>
              <a:t>://relpacific.mcrel.org/resources/elm-app/</a:t>
            </a:r>
            <a:r>
              <a:rPr lang="en-US" sz="1900" dirty="0"/>
              <a:t> </a:t>
            </a:r>
          </a:p>
          <a:p>
            <a:pPr marL="274320" lvl="0" indent="0">
              <a:buNone/>
            </a:pPr>
            <a:r>
              <a:rPr lang="en-US" sz="1900" dirty="0"/>
              <a:t> </a:t>
            </a:r>
          </a:p>
          <a:p>
            <a:pPr lvl="0"/>
            <a:r>
              <a:rPr lang="en-US" sz="1900" dirty="0"/>
              <a:t>Logic models: A tool for effective program planning, collaboration, and monitoring (REL Pacific)</a:t>
            </a:r>
          </a:p>
          <a:p>
            <a:pPr marL="822960" lvl="1" indent="0">
              <a:buNone/>
            </a:pPr>
            <a:r>
              <a:rPr lang="en-US" sz="1900" u="sng" dirty="0">
                <a:hlinkClick r:id="rId4"/>
              </a:rPr>
              <a:t>https://ies.ed.gov/ncee/edlabs/regions/pacific/pdf/REL_2014025.pdf</a:t>
            </a:r>
            <a:endParaRPr lang="en-US" sz="1900" dirty="0"/>
          </a:p>
          <a:p>
            <a:pPr marL="274320" lvl="0" indent="0">
              <a:buNone/>
            </a:pPr>
            <a:r>
              <a:rPr lang="en-US" sz="1900" dirty="0"/>
              <a:t> </a:t>
            </a:r>
          </a:p>
          <a:p>
            <a:pPr lvl="0"/>
            <a:r>
              <a:rPr lang="en-US" sz="1900" dirty="0"/>
              <a:t>Logic models: A tool for designing and monitoring program evaluations (REL Pacific)</a:t>
            </a:r>
          </a:p>
          <a:p>
            <a:pPr marL="822960" lvl="1" indent="0">
              <a:buNone/>
            </a:pPr>
            <a:r>
              <a:rPr lang="en-US" sz="1900" u="sng" dirty="0">
                <a:hlinkClick r:id="rId5"/>
              </a:rPr>
              <a:t>https://</a:t>
            </a:r>
            <a:r>
              <a:rPr lang="en-US" sz="1900" u="sng" dirty="0" smtClean="0">
                <a:hlinkClick r:id="rId5"/>
              </a:rPr>
              <a:t>ies.ed.gov/ncee/edlabs/regions/pacific/pdf/REL_2014007.pdf</a:t>
            </a:r>
            <a:endParaRPr lang="en-US" sz="1900" u="sng" dirty="0" smtClean="0"/>
          </a:p>
          <a:p>
            <a:pPr marL="822960" lvl="1" indent="0">
              <a:buNone/>
            </a:pPr>
            <a:r>
              <a:rPr lang="en-US" sz="1900" dirty="0"/>
              <a:t> </a:t>
            </a:r>
          </a:p>
          <a:p>
            <a:pPr lvl="0"/>
            <a:r>
              <a:rPr lang="en-US" sz="1900" dirty="0"/>
              <a:t>Logic models for program design, implementation, and evaluation: Workshop toolkit  (REL Northeast and Islands)</a:t>
            </a:r>
          </a:p>
          <a:p>
            <a:pPr marL="822960" lvl="1" indent="0">
              <a:buNone/>
            </a:pPr>
            <a:r>
              <a:rPr lang="en-US" sz="1900" u="sng" dirty="0">
                <a:hlinkClick r:id="rId6"/>
              </a:rPr>
              <a:t>https://ies.ed.gov/ncee/edlabs/regions/northeast/pdf/REL_2015057.pdf</a:t>
            </a:r>
            <a:r>
              <a:rPr lang="en-US" sz="1900" dirty="0"/>
              <a: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spTree>
    <p:extLst>
      <p:ext uri="{BB962C8B-B14F-4D97-AF65-F5344CB8AC3E}">
        <p14:creationId xmlns:p14="http://schemas.microsoft.com/office/powerpoint/2010/main" val="139547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374124134"/>
              </p:ext>
            </p:extLst>
          </p:nvPr>
        </p:nvGraphicFramePr>
        <p:xfrm>
          <a:off x="228600" y="914399"/>
          <a:ext cx="8763000" cy="5952264"/>
        </p:xfrm>
        <a:graphic>
          <a:graphicData uri="http://schemas.openxmlformats.org/drawingml/2006/table">
            <a:tbl>
              <a:tblPr firstRow="1" firstCol="1" bandRow="1"/>
              <a:tblGrid>
                <a:gridCol w="2362200"/>
                <a:gridCol w="3733800"/>
                <a:gridCol w="2667000"/>
              </a:tblGrid>
              <a:tr h="1284652">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Everybody</a:t>
                      </a:r>
                      <a:r>
                        <a:rPr lang="en-US" sz="2200" b="1" baseline="0" dirty="0" smtClean="0">
                          <a:solidFill>
                            <a:schemeClr val="bg1"/>
                          </a:solidFill>
                          <a:effectLst/>
                          <a:latin typeface="+mn-lt"/>
                          <a:ea typeface="Calibri"/>
                          <a:cs typeface="Times New Roman"/>
                        </a:rPr>
                        <a:t> Must Address Absolute Priority 1</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a:t>
                      </a:r>
                      <a:r>
                        <a:rPr lang="en-US" sz="2200" b="1" dirty="0">
                          <a:solidFill>
                            <a:schemeClr val="bg1"/>
                          </a:solidFill>
                          <a:effectLst/>
                          <a:latin typeface="+mn-lt"/>
                          <a:ea typeface="Calibri"/>
                          <a:cs typeface="Times New Roman"/>
                        </a:rPr>
                        <a:t>Applicants Must </a:t>
                      </a:r>
                      <a:r>
                        <a:rPr lang="en-US" sz="2200" b="1" dirty="0" smtClean="0">
                          <a:solidFill>
                            <a:schemeClr val="bg1"/>
                          </a:solidFill>
                          <a:effectLst/>
                          <a:latin typeface="+mn-lt"/>
                          <a:ea typeface="Calibri"/>
                          <a:cs typeface="Times New Roman"/>
                        </a:rPr>
                        <a:t>Also Select and Addresses </a:t>
                      </a:r>
                      <a:endParaRPr lang="en-US" sz="2200" b="1" dirty="0">
                        <a:solidFill>
                          <a:schemeClr val="bg1"/>
                        </a:solidFill>
                        <a:effectLst/>
                        <a:latin typeface="+mn-lt"/>
                        <a:ea typeface="Calibri"/>
                        <a:cs typeface="Times New Roman"/>
                      </a:endParaRPr>
                    </a:p>
                    <a:p>
                      <a:pPr marL="0" marR="0">
                        <a:spcBef>
                          <a:spcPts val="0"/>
                        </a:spcBef>
                        <a:spcAft>
                          <a:spcPts val="0"/>
                        </a:spcAft>
                      </a:pPr>
                      <a:r>
                        <a:rPr lang="en-US" sz="2200" b="1" dirty="0">
                          <a:solidFill>
                            <a:schemeClr val="bg1"/>
                          </a:solidFill>
                          <a:effectLst/>
                          <a:latin typeface="+mn-lt"/>
                          <a:ea typeface="Calibri"/>
                          <a:cs typeface="Times New Roman"/>
                        </a:rPr>
                        <a:t>Either </a:t>
                      </a:r>
                      <a:r>
                        <a:rPr lang="en-US" sz="2200" b="1" dirty="0" smtClean="0">
                          <a:solidFill>
                            <a:schemeClr val="bg1"/>
                          </a:solidFill>
                          <a:effectLst/>
                          <a:latin typeface="+mn-lt"/>
                          <a:ea typeface="Calibri"/>
                          <a:cs typeface="Times New Roman"/>
                        </a:rPr>
                        <a:t>Absolute Priority 2 </a:t>
                      </a:r>
                      <a:r>
                        <a:rPr lang="en-US" sz="2200" b="1" dirty="0">
                          <a:solidFill>
                            <a:schemeClr val="bg1"/>
                          </a:solidFill>
                          <a:effectLst/>
                          <a:latin typeface="+mn-lt"/>
                          <a:ea typeface="Calibri"/>
                          <a:cs typeface="Times New Roman"/>
                        </a:rPr>
                        <a:t>or </a:t>
                      </a:r>
                      <a:r>
                        <a:rPr lang="en-US" sz="2200" b="1" dirty="0" smtClean="0">
                          <a:solidFill>
                            <a:schemeClr val="bg1"/>
                          </a:solidFill>
                          <a:effectLst/>
                          <a:latin typeface="+mn-lt"/>
                          <a:ea typeface="Calibri"/>
                          <a:cs typeface="Times New Roman"/>
                        </a:rPr>
                        <a:t>Absolute Priority 3</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OPTIONAL:</a:t>
                      </a:r>
                    </a:p>
                    <a:p>
                      <a:pPr marL="0" marR="0">
                        <a:spcBef>
                          <a:spcPts val="0"/>
                        </a:spcBef>
                        <a:spcAft>
                          <a:spcPts val="0"/>
                        </a:spcAft>
                      </a:pPr>
                      <a:r>
                        <a:rPr lang="en-US" sz="2200" b="1" dirty="0" smtClean="0">
                          <a:solidFill>
                            <a:schemeClr val="bg1"/>
                          </a:solidFill>
                          <a:effectLst/>
                          <a:latin typeface="+mn-lt"/>
                          <a:ea typeface="Calibri"/>
                          <a:cs typeface="Times New Roman"/>
                        </a:rPr>
                        <a:t>May select one,</a:t>
                      </a:r>
                      <a:r>
                        <a:rPr lang="en-US" sz="2200" b="1" baseline="0" dirty="0" smtClean="0">
                          <a:solidFill>
                            <a:schemeClr val="bg1"/>
                          </a:solidFill>
                          <a:effectLst/>
                          <a:latin typeface="+mn-lt"/>
                          <a:ea typeface="Calibri"/>
                          <a:cs typeface="Times New Roman"/>
                        </a:rPr>
                        <a:t> both, or neither</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88309">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Demonstrates a Rationale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a:t>
                      </a:r>
                      <a:r>
                        <a:rPr lang="en-US" sz="2200" baseline="0" dirty="0" smtClean="0">
                          <a:effectLst/>
                          <a:latin typeface="+mn-lt"/>
                          <a:ea typeface="Calibri"/>
                          <a:cs typeface="Times New Roman"/>
                        </a:rPr>
                        <a:t> – G</a:t>
                      </a:r>
                      <a:r>
                        <a:rPr lang="en-US" sz="2200" dirty="0" smtClean="0">
                          <a:effectLst/>
                          <a:latin typeface="+mn-lt"/>
                          <a:ea typeface="Calibri"/>
                          <a:cs typeface="Times New Roman"/>
                        </a:rPr>
                        <a:t>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 1:</a:t>
                      </a:r>
                      <a:endParaRPr lang="en-US" sz="2200" dirty="0">
                        <a:effectLst/>
                        <a:latin typeface="+mn-lt"/>
                        <a:ea typeface="Calibri"/>
                        <a:cs typeface="Times New Roman"/>
                      </a:endParaRPr>
                    </a:p>
                    <a:p>
                      <a:pPr marL="0" marR="0">
                        <a:spcBef>
                          <a:spcPts val="0"/>
                        </a:spcBef>
                        <a:spcAft>
                          <a:spcPts val="0"/>
                        </a:spcAft>
                      </a:pPr>
                      <a:r>
                        <a:rPr lang="en-US" sz="2200" dirty="0">
                          <a:effectLst/>
                          <a:latin typeface="+mn-lt"/>
                          <a:ea typeface="Calibri"/>
                          <a:cs typeface="Times New Roman"/>
                        </a:rPr>
                        <a:t>Personalized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96343">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284652">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a:t>
                      </a:r>
                      <a:r>
                        <a:rPr lang="en-US" sz="2200" baseline="0" dirty="0" smtClean="0">
                          <a:effectLst/>
                          <a:latin typeface="+mn-lt"/>
                          <a:ea typeface="Calibri"/>
                          <a:cs typeface="Times New Roman"/>
                        </a:rPr>
                        <a:t>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767841">
                <a:tc>
                  <a:txBody>
                    <a:bodyPr/>
                    <a:lstStyle/>
                    <a:p>
                      <a:pPr marL="0" marR="0">
                        <a:spcBef>
                          <a:spcPts val="0"/>
                        </a:spcBef>
                        <a:spcAft>
                          <a:spcPts val="0"/>
                        </a:spcAft>
                      </a:pPr>
                      <a:r>
                        <a:rPr lang="en-US" sz="2200" dirty="0">
                          <a:effectLst/>
                          <a:latin typeface="+mn-lt"/>
                          <a:ea typeface="Calibri"/>
                          <a:cs typeface="Times New Roman"/>
                        </a:rPr>
                        <a:t>Note</a:t>
                      </a:r>
                      <a:r>
                        <a:rPr lang="en-US" sz="2200" dirty="0" smtClean="0">
                          <a:effectLst/>
                          <a:latin typeface="+mn-lt"/>
                          <a:ea typeface="Calibri"/>
                          <a:cs typeface="Times New Roman"/>
                        </a:rPr>
                        <a:t>: This priority establishes</a:t>
                      </a:r>
                      <a:r>
                        <a:rPr lang="en-US" sz="2200" baseline="0" dirty="0" smtClean="0">
                          <a:effectLst/>
                          <a:latin typeface="+mn-lt"/>
                          <a:ea typeface="Calibri"/>
                          <a:cs typeface="Times New Roman"/>
                        </a:rPr>
                        <a:t> an evidence</a:t>
                      </a:r>
                      <a:r>
                        <a:rPr lang="en-US" sz="2200" dirty="0" smtClean="0">
                          <a:effectLst/>
                          <a:latin typeface="+mn-lt"/>
                          <a:ea typeface="Calibri"/>
                          <a:cs typeface="Times New Roman"/>
                        </a:rPr>
                        <a:t>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a:t>
                      </a:r>
                      <a:r>
                        <a:rPr lang="en-US" sz="2200" baseline="0" dirty="0" smtClean="0">
                          <a:effectLst/>
                          <a:latin typeface="+mn-lt"/>
                          <a:ea typeface="Calibri"/>
                          <a:cs typeface="Times New Roman"/>
                        </a:rPr>
                        <a:t> invitational</a:t>
                      </a:r>
                      <a:r>
                        <a:rPr lang="en-US" sz="2200" dirty="0" smtClean="0">
                          <a:effectLst/>
                          <a:latin typeface="+mn-lt"/>
                          <a:ea typeface="Calibri"/>
                          <a:cs typeface="Times New Roman"/>
                        </a:rPr>
                        <a:t>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13932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ABSOLUTE Priority 2:</a:t>
            </a:r>
            <a:br>
              <a:rPr lang="en-US" dirty="0" smtClean="0"/>
            </a:br>
            <a:r>
              <a:rPr lang="en-US" dirty="0" smtClean="0"/>
              <a:t>Field-initiated innovations -- General</a:t>
            </a:r>
            <a:br>
              <a:rPr lang="en-US" dirty="0" smtClean="0"/>
            </a:br>
            <a:endParaRPr lang="en-US" dirty="0"/>
          </a:p>
        </p:txBody>
      </p:sp>
      <p:sp>
        <p:nvSpPr>
          <p:cNvPr id="3" name="Content Placeholder 2"/>
          <p:cNvSpPr>
            <a:spLocks noGrp="1"/>
          </p:cNvSpPr>
          <p:nvPr>
            <p:ph idx="1"/>
          </p:nvPr>
        </p:nvSpPr>
        <p:spPr>
          <a:xfrm>
            <a:off x="457200" y="2057400"/>
            <a:ext cx="8229600" cy="3687763"/>
          </a:xfrm>
        </p:spPr>
        <p:txBody>
          <a:bodyPr/>
          <a:lstStyle/>
          <a:p>
            <a:pPr marL="228600" indent="0">
              <a:buNone/>
            </a:pPr>
            <a:r>
              <a:rPr lang="en-US" dirty="0" smtClean="0"/>
              <a:t>Under </a:t>
            </a:r>
            <a:r>
              <a:rPr lang="en-US" dirty="0"/>
              <a:t>the priority, we provide funding to projects that are designed to create, develop, implement, replicate, or take to scale entrepreneurial, evidence-based, field-initiated innovations to improve student achievement and attainment for  high-need students.</a:t>
            </a:r>
          </a:p>
          <a:p>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1677319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2235</TotalTime>
  <Words>2017</Words>
  <Application>Microsoft Office PowerPoint</Application>
  <PresentationFormat>On-screen Show (4:3)</PresentationFormat>
  <Paragraphs>160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Dept of Ed</vt:lpstr>
      <vt:lpstr>Education Innovation and Research (EIR) Early-phase priorities</vt:lpstr>
      <vt:lpstr>EARLY-PHASE PRIORITIES</vt:lpstr>
      <vt:lpstr>ABSOLUTE PRIORITY 1:  Demonstrates a rationale</vt:lpstr>
      <vt:lpstr>demonstrates a rationale</vt:lpstr>
      <vt:lpstr>What is a Logic Model?</vt:lpstr>
      <vt:lpstr>Sample Logic Model</vt:lpstr>
      <vt:lpstr>LOGIC MODEL Resources</vt:lpstr>
      <vt:lpstr>EARLY-PHASE PRIORITIES</vt:lpstr>
      <vt:lpstr>Early-Phase ABSOLUTE Priority 2: Field-initiated innovations -- General </vt:lpstr>
      <vt:lpstr>EARLY-PHASE Absolute Priority 3: Field-initiated innovations -- Promoting STEM education, with A particular focus on computer Science</vt:lpstr>
      <vt:lpstr>EARLY-PHASE PRIORITIES</vt:lpstr>
      <vt:lpstr>Early-PHASE Invitational PRIORITY 1:  Personalized learning</vt:lpstr>
      <vt:lpstr>early-PHASE Invitational PRIORITY 2: Early learning and cognitive development </vt:lpstr>
      <vt:lpstr>REMINDER:  All applicants must target High-Need Students</vt:lpstr>
      <vt:lpstr>Education Innovation and Research (EIR) Early-phase priorities</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182</cp:revision>
  <cp:lastPrinted>2017-01-26T19:27:26Z</cp:lastPrinted>
  <dcterms:created xsi:type="dcterms:W3CDTF">2013-08-12T19:53:34Z</dcterms:created>
  <dcterms:modified xsi:type="dcterms:W3CDTF">2018-04-20T14:00:06Z</dcterms:modified>
</cp:coreProperties>
</file>