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56" r:id="rId2"/>
    <p:sldId id="313" r:id="rId3"/>
    <p:sldId id="314" r:id="rId4"/>
    <p:sldId id="474" r:id="rId5"/>
    <p:sldId id="475" r:id="rId6"/>
    <p:sldId id="476" r:id="rId7"/>
    <p:sldId id="473" r:id="rId8"/>
    <p:sldId id="315" r:id="rId9"/>
    <p:sldId id="463" r:id="rId10"/>
    <p:sldId id="464" r:id="rId11"/>
    <p:sldId id="316" r:id="rId12"/>
    <p:sldId id="468" r:id="rId13"/>
    <p:sldId id="460" r:id="rId14"/>
    <p:sldId id="469" r:id="rId15"/>
    <p:sldId id="470" r:id="rId16"/>
    <p:sldId id="461" r:id="rId17"/>
    <p:sldId id="471" r:id="rId18"/>
    <p:sldId id="472" r:id="rId19"/>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6" clrIdx="2"/>
  <p:cmAuthor id="3" name="Kelly Terpak" initials="KKT" lastIdx="9" clrIdx="3"/>
  <p:cmAuthor id="4" name="Folake Reed" initials="FR"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790"/>
    <a:srgbClr val="666666"/>
    <a:srgbClr val="038A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96"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4/19/2018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4/19/2018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a:t>this </a:t>
            </a:r>
            <a:r>
              <a:rPr lang="en-US" baseline="0" dirty="0" smtClean="0"/>
              <a:t>informational recording </a:t>
            </a:r>
            <a:r>
              <a:rPr lang="en-US" baseline="0" dirty="0"/>
              <a:t>we’re going to provide an overview of the selection criteria for the </a:t>
            </a:r>
            <a:r>
              <a:rPr lang="en-US" baseline="0" dirty="0" smtClean="0"/>
              <a:t>Early-phase </a:t>
            </a:r>
            <a:r>
              <a:rPr lang="en-US" baseline="0" dirty="0"/>
              <a:t>competition, the points that are assigned to each </a:t>
            </a:r>
            <a:r>
              <a:rPr lang="en-US" baseline="0" dirty="0" smtClean="0"/>
              <a:t>selection criterion, </a:t>
            </a:r>
            <a:r>
              <a:rPr lang="en-US" baseline="0" dirty="0"/>
              <a:t>and a brief overview of the review process.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defRPr/>
            </a:pPr>
            <a:r>
              <a:rPr lang="en-US" altLang="en-US" dirty="0">
                <a:latin typeface="Calibri (Body)"/>
              </a:rPr>
              <a:t>Here’s what a sample management plan might look like.</a:t>
            </a:r>
          </a:p>
          <a:p>
            <a:pPr>
              <a:spcBef>
                <a:spcPct val="0"/>
              </a:spcBef>
              <a:defRPr/>
            </a:pPr>
            <a:endParaRPr lang="en-US" altLang="en-US" dirty="0">
              <a:latin typeface="Calibri (Body)"/>
            </a:endParaRPr>
          </a:p>
          <a:p>
            <a:pPr>
              <a:spcBef>
                <a:spcPct val="0"/>
              </a:spcBef>
              <a:defRPr/>
            </a:pPr>
            <a:r>
              <a:rPr lang="en-US" altLang="en-US" dirty="0">
                <a:latin typeface="Calibri (Body)"/>
              </a:rPr>
              <a:t>It wouldn’t be unusual for a management plan to take up several pages of a project narrative, but it’s up to you to decide the length and level of detail that would best communicate your plan to reviewers. </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37929628" indent="-37472452" eaLnBrk="0" hangingPunct="0">
              <a:spcBef>
                <a:spcPct val="30000"/>
              </a:spcBef>
              <a:defRPr sz="1200">
                <a:solidFill>
                  <a:schemeClr val="tx1"/>
                </a:solidFill>
                <a:latin typeface="Calibri" pitchFamily="34" charset="0"/>
                <a:ea typeface="ＭＳ Ｐゴシック" pitchFamily="34" charset="-128"/>
              </a:defRPr>
            </a:lvl2pPr>
            <a:lvl3pPr marL="1142937" indent="-228587" eaLnBrk="0" hangingPunct="0">
              <a:spcBef>
                <a:spcPct val="30000"/>
              </a:spcBef>
              <a:defRPr sz="1200">
                <a:solidFill>
                  <a:schemeClr val="tx1"/>
                </a:solidFill>
                <a:latin typeface="Calibri" pitchFamily="34" charset="0"/>
                <a:ea typeface="ＭＳ Ｐゴシック" pitchFamily="34" charset="-128"/>
              </a:defRPr>
            </a:lvl3pPr>
            <a:lvl4pPr marL="1600111" indent="-228587" eaLnBrk="0" hangingPunct="0">
              <a:spcBef>
                <a:spcPct val="30000"/>
              </a:spcBef>
              <a:defRPr sz="1200">
                <a:solidFill>
                  <a:schemeClr val="tx1"/>
                </a:solidFill>
                <a:latin typeface="Calibri" pitchFamily="34" charset="0"/>
                <a:ea typeface="ＭＳ Ｐゴシック" pitchFamily="34" charset="-128"/>
              </a:defRPr>
            </a:lvl4pPr>
            <a:lvl5pPr marL="2057287" indent="-228587" eaLnBrk="0" hangingPunct="0">
              <a:spcBef>
                <a:spcPct val="30000"/>
              </a:spcBef>
              <a:defRPr sz="1200">
                <a:solidFill>
                  <a:schemeClr val="tx1"/>
                </a:solidFill>
                <a:latin typeface="Calibri" pitchFamily="34" charset="0"/>
                <a:ea typeface="ＭＳ Ｐゴシック" pitchFamily="34" charset="-128"/>
              </a:defRPr>
            </a:lvl5pPr>
            <a:lvl6pPr marL="251446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63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881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598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7CBAD73-62D9-4598-AA52-ACF1E775E45A}" type="slidenum">
              <a:rPr lang="en-US" altLang="en-US" smtClean="0">
                <a:latin typeface="Franklin Gothic Book" pitchFamily="34" charset="0"/>
                <a:cs typeface="Arial" pitchFamily="34" charset="0"/>
              </a:rPr>
              <a:pPr eaLnBrk="1" hangingPunct="1">
                <a:spcBef>
                  <a:spcPct val="0"/>
                </a:spcBef>
              </a:pPr>
              <a:t>10</a:t>
            </a:fld>
            <a:endParaRPr lang="en-US" altLang="en-US">
              <a:latin typeface="Franklin Gothic Book" pitchFamily="34" charset="0"/>
              <a:cs typeface="Arial" pitchFamily="34" charset="0"/>
            </a:endParaRPr>
          </a:p>
        </p:txBody>
      </p:sp>
    </p:spTree>
    <p:extLst>
      <p:ext uri="{BB962C8B-B14F-4D97-AF65-F5344CB8AC3E}">
        <p14:creationId xmlns:p14="http://schemas.microsoft.com/office/powerpoint/2010/main" val="76333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selection </a:t>
            </a:r>
            <a:r>
              <a:rPr lang="en-US" dirty="0" smtClean="0"/>
              <a:t>criterion </a:t>
            </a:r>
            <a:r>
              <a:rPr lang="en-US" dirty="0"/>
              <a:t>is C. The Quality of the Project Evaluation.   There are four factors:</a:t>
            </a:r>
          </a:p>
          <a:p>
            <a:endParaRPr lang="en-US" dirty="0"/>
          </a:p>
          <a:p>
            <a:r>
              <a:rPr lang="en-US" dirty="0"/>
              <a:t>Read slide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215461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provide a general summary of some of the expectations for your </a:t>
            </a:r>
            <a:r>
              <a:rPr lang="en-US" dirty="0" smtClean="0"/>
              <a:t>Early-phase </a:t>
            </a:r>
            <a:r>
              <a:rPr lang="en-US" dirty="0"/>
              <a:t>evaluation.   </a:t>
            </a:r>
          </a:p>
          <a:p>
            <a:endParaRPr lang="en-US" dirty="0"/>
          </a:p>
          <a:p>
            <a:r>
              <a:rPr lang="en-US" dirty="0"/>
              <a:t>Read slide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242377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helpful resources that have been put together by the Department’s Institute of Education Sciences, (IES) that you may wish to consult in planning your project evaluation.   It’s particularly important that you become familiar with the first of these, the </a:t>
            </a:r>
            <a:r>
              <a:rPr lang="en-US" dirty="0" smtClean="0"/>
              <a:t>What Works Clearinghouse </a:t>
            </a:r>
            <a:r>
              <a:rPr lang="en-US" dirty="0"/>
              <a:t>Procedures and Standards </a:t>
            </a:r>
            <a:r>
              <a:rPr lang="en-US" dirty="0" smtClean="0"/>
              <a:t>Handbooks, </a:t>
            </a:r>
            <a:r>
              <a:rPr lang="en-US" dirty="0"/>
              <a:t>not only to make sure your evaluation meets </a:t>
            </a:r>
            <a:r>
              <a:rPr lang="en-US" dirty="0" smtClean="0"/>
              <a:t>What Works Clearinghouse standards</a:t>
            </a:r>
            <a:r>
              <a:rPr lang="en-US" dirty="0"/>
              <a:t>, but also because the handbook will help you to understand the EIR evidence requirements.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4090177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surely see by now, the independent evaluation is a critical part of a successful EIR project, so you need to find an evaluator that is experienced and ably qualified to conduct an evaluation that will meet </a:t>
            </a:r>
            <a:r>
              <a:rPr lang="en-US" baseline="0" dirty="0" smtClean="0"/>
              <a:t>What Works Clearinghouse </a:t>
            </a:r>
            <a:r>
              <a:rPr lang="en-US" baseline="0" dirty="0"/>
              <a:t>standards.</a:t>
            </a:r>
          </a:p>
          <a:p>
            <a:r>
              <a:rPr lang="en-US" baseline="0" dirty="0"/>
              <a:t>Sometimes, individuals call themselves educational evaluators but don’t really have the background to conduct rigorous evaluation research.  You need to watch out for that.  </a:t>
            </a:r>
            <a:r>
              <a:rPr lang="en-US" baseline="0" dirty="0" smtClean="0"/>
              <a:t>So </a:t>
            </a:r>
            <a:r>
              <a:rPr lang="en-US" baseline="0" dirty="0"/>
              <a:t>here – and in the next slide are some questions that you might want to discuss with an evaluation candidates that you identify.</a:t>
            </a:r>
          </a:p>
          <a:p>
            <a:endParaRPr lang="en-US" baseline="0" dirty="0"/>
          </a:p>
          <a:p>
            <a:r>
              <a:rPr lang="en-US" baseline="0" dirty="0"/>
              <a:t>Read slide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3569728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Read slide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3945447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228600" indent="0">
              <a:buFont typeface="Arial" panose="020B0604020202020204" pitchFamily="34" charset="0"/>
              <a:buNone/>
            </a:pPr>
            <a:r>
              <a:rPr lang="en-US" sz="1200" dirty="0"/>
              <a:t>In the </a:t>
            </a:r>
            <a:r>
              <a:rPr lang="en-US" sz="1200" dirty="0" smtClean="0"/>
              <a:t>Early-phase </a:t>
            </a:r>
            <a:r>
              <a:rPr lang="en-US" sz="1200" dirty="0"/>
              <a:t>competition, EIR will use a two-tier review process.</a:t>
            </a:r>
          </a:p>
          <a:p>
            <a:pPr marL="685800" indent="-457200">
              <a:buFont typeface="Arial" panose="020B0604020202020204" pitchFamily="34" charset="0"/>
              <a:buChar char="•"/>
            </a:pPr>
            <a:endParaRPr lang="en-US" sz="1200" dirty="0"/>
          </a:p>
          <a:p>
            <a:pPr marL="228600" indent="0">
              <a:buFont typeface="Arial" panose="020B0604020202020204" pitchFamily="34" charset="0"/>
              <a:buNone/>
            </a:pPr>
            <a:r>
              <a:rPr lang="en-US" sz="1200" dirty="0"/>
              <a:t>First the Applications Sorted and Placed in Panels by Absolute Priority you have identified: either </a:t>
            </a:r>
            <a:r>
              <a:rPr lang="en-US" sz="1200" dirty="0" smtClean="0"/>
              <a:t>Absolute Priority </a:t>
            </a:r>
            <a:r>
              <a:rPr lang="en-US" sz="1200" dirty="0"/>
              <a:t>2 (Field-Initiated) or </a:t>
            </a:r>
            <a:r>
              <a:rPr lang="en-US" sz="1200" dirty="0" smtClean="0"/>
              <a:t>Absolute Priority </a:t>
            </a:r>
            <a:r>
              <a:rPr lang="en-US" sz="1200" dirty="0"/>
              <a:t>3 (Promoting STEM </a:t>
            </a:r>
            <a:r>
              <a:rPr lang="en-US" sz="1200" dirty="0" smtClean="0"/>
              <a:t>Education, With a Particular Focus on Computer</a:t>
            </a:r>
            <a:r>
              <a:rPr lang="en-US" sz="1200" baseline="0" dirty="0" smtClean="0"/>
              <a:t> Science</a:t>
            </a:r>
            <a:r>
              <a:rPr lang="en-US" sz="1200" dirty="0" smtClean="0"/>
              <a:t>)</a:t>
            </a:r>
            <a:endParaRPr lang="en-US" sz="1200" dirty="0"/>
          </a:p>
          <a:p>
            <a:pPr marL="228600" indent="0">
              <a:buFont typeface="Arial" panose="020B0604020202020204" pitchFamily="34" charset="0"/>
              <a:buNone/>
            </a:pPr>
            <a:endParaRPr lang="en-US" sz="1200" dirty="0"/>
          </a:p>
          <a:p>
            <a:pPr marL="228600" indent="0">
              <a:buFont typeface="Arial" panose="020B0604020202020204" pitchFamily="34" charset="0"/>
              <a:buNone/>
            </a:pPr>
            <a:r>
              <a:rPr lang="en-US" sz="1200" dirty="0"/>
              <a:t>In Tier 1, there will be 3 </a:t>
            </a:r>
            <a:r>
              <a:rPr lang="en-US" sz="1200" dirty="0" smtClean="0"/>
              <a:t>peer reviewers </a:t>
            </a:r>
            <a:r>
              <a:rPr lang="en-US" sz="1200" dirty="0"/>
              <a:t>who will be instructed to review </a:t>
            </a:r>
            <a:r>
              <a:rPr lang="en-US" sz="1200" dirty="0" smtClean="0"/>
              <a:t>and </a:t>
            </a:r>
            <a:r>
              <a:rPr lang="en-US" sz="1200" dirty="0"/>
              <a:t>score </a:t>
            </a:r>
            <a:r>
              <a:rPr lang="en-US" sz="1200" dirty="0" smtClean="0"/>
              <a:t>Selection Criterion A,  Significance</a:t>
            </a:r>
            <a:r>
              <a:rPr lang="en-US" sz="1200" baseline="0" dirty="0" smtClean="0"/>
              <a:t> </a:t>
            </a:r>
            <a:r>
              <a:rPr lang="en-US" sz="1200" dirty="0" smtClean="0"/>
              <a:t>(30 </a:t>
            </a:r>
            <a:r>
              <a:rPr lang="en-US" sz="1200" dirty="0"/>
              <a:t>points) and </a:t>
            </a:r>
            <a:r>
              <a:rPr lang="en-US" sz="1200" dirty="0" smtClean="0"/>
              <a:t>Selection Criterion B, Quality of the Project Design</a:t>
            </a:r>
            <a:r>
              <a:rPr lang="en-US" sz="1200" baseline="0" dirty="0" smtClean="0"/>
              <a:t> and Management Plan</a:t>
            </a:r>
            <a:r>
              <a:rPr lang="en-US" sz="1200" dirty="0" smtClean="0"/>
              <a:t> </a:t>
            </a:r>
            <a:r>
              <a:rPr lang="en-US" sz="1200" dirty="0"/>
              <a:t>(50 points, for a total of 80 possible)</a:t>
            </a:r>
          </a:p>
          <a:p>
            <a:pPr marL="228600" indent="0">
              <a:buFont typeface="Arial" panose="020B0604020202020204" pitchFamily="34" charset="0"/>
              <a:buNone/>
            </a:pPr>
            <a:endParaRPr lang="en-US" sz="1200" dirty="0"/>
          </a:p>
          <a:p>
            <a:pPr marL="228600" indent="0">
              <a:buFont typeface="Arial" panose="020B0604020202020204" pitchFamily="34" charset="0"/>
              <a:buNone/>
            </a:pPr>
            <a:r>
              <a:rPr lang="en-US" sz="1200" dirty="0"/>
              <a:t>Note: Only the Top-Rated Applications from Tier 1 advance.  If your application does not advance at this stage, it will not be reviewed for </a:t>
            </a:r>
            <a:r>
              <a:rPr lang="en-US" sz="1200" dirty="0" smtClean="0"/>
              <a:t>Selection Criterion C, </a:t>
            </a:r>
            <a:r>
              <a:rPr lang="en-US" sz="1200" dirty="0"/>
              <a:t>Quality of </a:t>
            </a:r>
            <a:r>
              <a:rPr lang="en-US" sz="1200" dirty="0" smtClean="0"/>
              <a:t>the Project</a:t>
            </a:r>
            <a:r>
              <a:rPr lang="en-US" sz="1200" baseline="0" dirty="0" smtClean="0"/>
              <a:t> </a:t>
            </a:r>
            <a:r>
              <a:rPr lang="en-US" sz="1200" dirty="0" smtClean="0"/>
              <a:t>Evaluation</a:t>
            </a:r>
            <a:r>
              <a:rPr lang="en-US" sz="1200" dirty="0"/>
              <a:t>.</a:t>
            </a:r>
          </a:p>
          <a:p>
            <a:pPr marL="228600" indent="0">
              <a:buFont typeface="Arial" panose="020B0604020202020204" pitchFamily="34" charset="0"/>
              <a:buNone/>
            </a:pPr>
            <a:endParaRPr lang="en-US" sz="1200" dirty="0"/>
          </a:p>
          <a:p>
            <a:pPr marL="228600" indent="0">
              <a:buFont typeface="Arial" panose="020B0604020202020204" pitchFamily="34" charset="0"/>
              <a:buNone/>
            </a:pPr>
            <a:r>
              <a:rPr lang="en-US" sz="1200" dirty="0"/>
              <a:t>For those applications that do advance to Tier 2, 2 evaluation experts will serve on a new review panel to score and </a:t>
            </a:r>
            <a:r>
              <a:rPr lang="en-US" sz="1200" dirty="0" smtClean="0"/>
              <a:t>review Selection Criterion C, Quality of the Project Evaluation </a:t>
            </a:r>
            <a:r>
              <a:rPr lang="en-US" sz="1200" dirty="0"/>
              <a:t>(20 points possible</a:t>
            </a:r>
            <a:r>
              <a:rPr lang="en-US" sz="1200" dirty="0" smtClean="0"/>
              <a:t>).</a:t>
            </a:r>
            <a:endParaRPr lang="en-US" sz="1200" dirty="0"/>
          </a:p>
          <a:p>
            <a:pPr marL="228600" indent="0">
              <a:buFont typeface="Arial" panose="020B0604020202020204" pitchFamily="34" charset="0"/>
              <a:buNone/>
            </a:pPr>
            <a:endParaRPr lang="en-US" sz="1200" dirty="0"/>
          </a:p>
          <a:p>
            <a:pPr marL="228600" indent="0">
              <a:buFont typeface="Arial" panose="020B0604020202020204" pitchFamily="34" charset="0"/>
              <a:buNone/>
            </a:pPr>
            <a:r>
              <a:rPr lang="en-US" sz="1200" dirty="0"/>
              <a:t>The Final Score will be determined by adding the average score from Tier 1 to the average score from Tier 2, so 100 total points is </a:t>
            </a:r>
            <a:r>
              <a:rPr lang="en-US" sz="1200" dirty="0" smtClean="0"/>
              <a:t>possible.</a:t>
            </a:r>
            <a:endParaRPr lang="en-US" sz="1200" dirty="0"/>
          </a:p>
          <a:p>
            <a:pPr marL="228600" indent="0">
              <a:buFont typeface="Arial" panose="020B0604020202020204" pitchFamily="34" charset="0"/>
              <a:buNone/>
            </a:pPr>
            <a:endParaRPr lang="en-US" sz="2400" dirty="0"/>
          </a:p>
          <a:p>
            <a:pPr marL="228600" indent="0">
              <a:buFont typeface="Arial" panose="020B0604020202020204" pitchFamily="34" charset="0"/>
              <a:buNone/>
            </a:pPr>
            <a:endParaRPr lang="en-US" sz="2400"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326389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end with a few general recommendations for writing your application. </a:t>
            </a:r>
          </a:p>
          <a:p>
            <a:endParaRPr lang="en-US" dirty="0"/>
          </a:p>
          <a:p>
            <a:r>
              <a:rPr lang="en-US" dirty="0"/>
              <a:t>Read slide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4035196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recording on the Early-phase selection criteria.   If you have additional questions, please consult the notice inviting applications.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18</a:t>
            </a:fld>
            <a:endParaRPr lang="en-US"/>
          </a:p>
        </p:txBody>
      </p:sp>
    </p:spTree>
    <p:extLst>
      <p:ext uri="{BB962C8B-B14F-4D97-AF65-F5344CB8AC3E}">
        <p14:creationId xmlns:p14="http://schemas.microsoft.com/office/powerpoint/2010/main" val="359630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t>In the </a:t>
            </a:r>
            <a:r>
              <a:rPr lang="en-US" dirty="0" smtClean="0"/>
              <a:t>Early-phase </a:t>
            </a:r>
            <a:r>
              <a:rPr lang="en-US" dirty="0"/>
              <a:t>Competition, there are three selection criteria:</a:t>
            </a:r>
          </a:p>
          <a:p>
            <a:pPr defTabSz="465887">
              <a:defRPr/>
            </a:pPr>
            <a:endParaRPr lang="en-US" dirty="0"/>
          </a:p>
          <a:p>
            <a:pPr marL="457200" lvl="1" indent="0" defTabSz="465887">
              <a:buFont typeface="Arial" panose="020B0604020202020204" pitchFamily="34" charset="0"/>
              <a:buNone/>
              <a:defRPr/>
            </a:pPr>
            <a:r>
              <a:rPr lang="en-US" b="1" i="1" dirty="0"/>
              <a:t>Read slide</a:t>
            </a:r>
          </a:p>
          <a:p>
            <a:pPr marL="457200" lvl="1" indent="0" defTabSz="465887">
              <a:buFont typeface="Arial" panose="020B0604020202020204" pitchFamily="34" charset="0"/>
              <a:buNone/>
              <a:defRPr/>
            </a:pPr>
            <a:endParaRPr lang="en-US" dirty="0"/>
          </a:p>
          <a:p>
            <a:pPr defTabSz="465887">
              <a:defRPr/>
            </a:pPr>
            <a:r>
              <a:rPr lang="en-US" dirty="0" smtClean="0"/>
              <a:t>The </a:t>
            </a:r>
            <a:r>
              <a:rPr lang="en-US" dirty="0"/>
              <a:t>upcoming </a:t>
            </a:r>
            <a:r>
              <a:rPr lang="en-US" dirty="0" smtClean="0"/>
              <a:t>slides </a:t>
            </a:r>
            <a:r>
              <a:rPr lang="en-US" dirty="0"/>
              <a:t>talk about each of these </a:t>
            </a:r>
            <a:r>
              <a:rPr lang="en-US" dirty="0" smtClean="0"/>
              <a:t>criteria</a:t>
            </a:r>
            <a:r>
              <a:rPr lang="en-US" baseline="0" dirty="0" smtClean="0"/>
              <a:t> and</a:t>
            </a:r>
            <a:r>
              <a:rPr lang="en-US" dirty="0" smtClean="0"/>
              <a:t> </a:t>
            </a:r>
            <a:r>
              <a:rPr lang="en-US" dirty="0"/>
              <a:t>identify the selection factors within each </a:t>
            </a:r>
            <a:r>
              <a:rPr lang="en-US" dirty="0" smtClean="0"/>
              <a:t>criterion.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445403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Now let’s turn to the review criteria.</a:t>
            </a:r>
          </a:p>
          <a:p>
            <a:endParaRPr lang="en-US" dirty="0"/>
          </a:p>
          <a:p>
            <a:r>
              <a:rPr lang="en-US" dirty="0"/>
              <a:t>The first is </a:t>
            </a:r>
            <a:r>
              <a:rPr lang="en-US" dirty="0" smtClean="0"/>
              <a:t>Significance.  </a:t>
            </a:r>
            <a:r>
              <a:rPr lang="en-US" dirty="0"/>
              <a:t>Under significance, there are four factors that will be reviewed:</a:t>
            </a:r>
          </a:p>
          <a:p>
            <a:endParaRPr lang="en-US" dirty="0"/>
          </a:p>
          <a:p>
            <a:pPr marL="228600" indent="0">
              <a:buNone/>
            </a:pPr>
            <a:r>
              <a:rPr lang="en-US" dirty="0"/>
              <a:t>(1)  The national significance of the proposed project.  </a:t>
            </a:r>
          </a:p>
          <a:p>
            <a:pPr marL="228600" indent="0">
              <a:buNone/>
            </a:pPr>
            <a:r>
              <a:rPr lang="en-US" dirty="0"/>
              <a:t>(2)  The extent to which the proposed project involves the development or demonstration of promising new strategies that build on, or are alternatives to, existing strategies.  </a:t>
            </a:r>
          </a:p>
          <a:p>
            <a:pPr marL="228600" indent="0">
              <a:buNone/>
            </a:pPr>
            <a:r>
              <a:rPr lang="en-US" dirty="0"/>
              <a:t>(3)  The extent to which the proposed project demonstrates a rationale (as defined in </a:t>
            </a:r>
            <a:r>
              <a:rPr lang="en-US" dirty="0" smtClean="0"/>
              <a:t>the </a:t>
            </a:r>
            <a:r>
              <a:rPr lang="en-US" dirty="0"/>
              <a:t>notice).</a:t>
            </a:r>
          </a:p>
          <a:p>
            <a:pPr marL="228600" indent="0">
              <a:buNone/>
            </a:pPr>
            <a:endParaRPr lang="en-US" dirty="0"/>
          </a:p>
          <a:p>
            <a:pPr marL="228600" indent="0">
              <a:buNone/>
            </a:pPr>
            <a:r>
              <a:rPr lang="en-US" dirty="0" smtClean="0"/>
              <a:t>Here, note that factor 3 refers to how well the project demonstrates a rationale, which corresponds with Absolute Priority 1 and is the evidence requirement.</a:t>
            </a:r>
            <a:r>
              <a:rPr lang="en-US" baseline="0" dirty="0" smtClean="0"/>
              <a:t>  </a:t>
            </a:r>
            <a:r>
              <a:rPr lang="en-US" dirty="0" smtClean="0"/>
              <a:t>Demonstrates </a:t>
            </a:r>
            <a:r>
              <a:rPr lang="en-US" dirty="0"/>
              <a:t>a </a:t>
            </a:r>
            <a:r>
              <a:rPr lang="en-US" dirty="0" smtClean="0"/>
              <a:t>rationale </a:t>
            </a:r>
            <a:r>
              <a:rPr lang="en-US" dirty="0"/>
              <a:t>means a key project component (as defined in </a:t>
            </a:r>
            <a:r>
              <a:rPr lang="en-US" dirty="0" smtClean="0"/>
              <a:t>the </a:t>
            </a:r>
            <a:r>
              <a:rPr lang="en-US" dirty="0"/>
              <a:t>notice) included in the project's logic model (as defined in </a:t>
            </a:r>
            <a:r>
              <a:rPr lang="en-US" dirty="0" smtClean="0"/>
              <a:t>the </a:t>
            </a:r>
            <a:r>
              <a:rPr lang="en-US" dirty="0"/>
              <a:t>notice) is informed by research or evaluation findings that suggest the project component is likely to improve relevant </a:t>
            </a:r>
            <a:r>
              <a:rPr lang="en-US" dirty="0" smtClean="0"/>
              <a:t>outcomes (as defined in the notice).  </a:t>
            </a:r>
            <a:r>
              <a:rPr lang="en-US" dirty="0"/>
              <a:t>We talk about logic models in the </a:t>
            </a:r>
            <a:r>
              <a:rPr lang="en-US" dirty="0" smtClean="0"/>
              <a:t>Early-phase </a:t>
            </a:r>
            <a:r>
              <a:rPr lang="en-US" dirty="0"/>
              <a:t>Priorities and Evidence </a:t>
            </a:r>
            <a:r>
              <a:rPr lang="en-US" dirty="0" smtClean="0"/>
              <a:t>Requirements</a:t>
            </a:r>
            <a:r>
              <a:rPr lang="en-US" baseline="0" dirty="0" smtClean="0"/>
              <a:t> informational recording</a:t>
            </a:r>
            <a:r>
              <a:rPr lang="en-US" dirty="0" smtClean="0"/>
              <a:t>.</a:t>
            </a:r>
            <a:endParaRPr lang="en-US" dirty="0"/>
          </a:p>
          <a:p>
            <a:pPr marL="228600" indent="0">
              <a:buNone/>
            </a:pPr>
            <a:endParaRPr lang="en-US" dirty="0"/>
          </a:p>
          <a:p>
            <a:pPr marL="228600" indent="0">
              <a:buNone/>
            </a:pPr>
            <a:r>
              <a:rPr lang="en-US" dirty="0"/>
              <a:t>(4)  The extent to which the proposed project represents an exceptional approach to the priority or priorities established for the competition. </a:t>
            </a:r>
          </a:p>
          <a:p>
            <a:endParaRPr lang="en-US" dirty="0"/>
          </a:p>
          <a:p>
            <a:r>
              <a:rPr lang="en-US" dirty="0"/>
              <a:t>To respond to this factor, you should present an argument demonstrating how well your application responds to the absolute priority you selected, either </a:t>
            </a:r>
            <a:r>
              <a:rPr lang="en-US" dirty="0" smtClean="0"/>
              <a:t>Absolute Priority </a:t>
            </a:r>
            <a:r>
              <a:rPr lang="en-US" dirty="0"/>
              <a:t>2 (</a:t>
            </a:r>
            <a:r>
              <a:rPr lang="en-US" dirty="0" smtClean="0"/>
              <a:t>Field-Initiated </a:t>
            </a:r>
            <a:r>
              <a:rPr lang="en-US" dirty="0"/>
              <a:t>Innovations) or </a:t>
            </a:r>
            <a:r>
              <a:rPr lang="en-US" dirty="0" smtClean="0"/>
              <a:t>Absolute Priority </a:t>
            </a:r>
            <a:r>
              <a:rPr lang="en-US" dirty="0"/>
              <a:t>3 (Promoting STEM </a:t>
            </a:r>
            <a:r>
              <a:rPr lang="en-US" dirty="0" smtClean="0"/>
              <a:t>education, With a</a:t>
            </a:r>
            <a:r>
              <a:rPr lang="en-US" baseline="0" dirty="0" smtClean="0"/>
              <a:t> Particular Focus on Computer Science</a:t>
            </a:r>
            <a:r>
              <a:rPr lang="en-US" dirty="0" smtClean="0"/>
              <a:t>).  </a:t>
            </a:r>
            <a:r>
              <a:rPr lang="en-US" dirty="0"/>
              <a:t>If you have chosen to address the invitational priority on personalized learning, this will be considered here as well.</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439760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mtClean="0"/>
              <a:t>In </a:t>
            </a:r>
            <a:r>
              <a:rPr lang="en-US" dirty="0" smtClean="0"/>
              <a:t>the informational</a:t>
            </a:r>
            <a:r>
              <a:rPr lang="en-US" baseline="0" dirty="0" smtClean="0"/>
              <a:t> recording on Early-phase Priorities and Evidence, we introduced you to logic models, and we remind you here that you need to include a logic model in order to “demonstrate a rationale.”</a:t>
            </a:r>
            <a:r>
              <a:rPr lang="en-US" dirty="0" smtClean="0"/>
              <a:t>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Read slide.</a:t>
            </a:r>
          </a:p>
          <a:p>
            <a:endParaRPr lang="en-US" baseline="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11889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274586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Here is a</a:t>
            </a:r>
            <a:r>
              <a:rPr lang="en-US" baseline="0" dirty="0" smtClean="0"/>
              <a:t> sample logic model.   If you look around at various sources, you’ll see that logic models vary from one another, and we do not require any particular format.   However, this one makes sense because it shows clearly the logical relationship between the resources you have available and the activities you’ll be conducting (i.e. the inputs) and the expected outcomes of the project.  This example includes inputs; activities; outputs; and short, mid, and long-term outcomes.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415968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The Regional</a:t>
            </a:r>
            <a:r>
              <a:rPr lang="en-US" baseline="0" dirty="0" smtClean="0"/>
              <a:t> Educational Laboratories have developed a number of</a:t>
            </a:r>
            <a:r>
              <a:rPr lang="en-US" dirty="0" smtClean="0"/>
              <a:t> resources that you can use to help you produce a logic model of your own.  These</a:t>
            </a:r>
            <a:r>
              <a:rPr lang="en-US" baseline="0" dirty="0" smtClean="0"/>
              <a:t> are useful because they can walk you through the process of creating a logic model and show you some examples along the way.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217706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criterion is Quality of the Project Design and Management Plan, worth 50 total points.  There are four factors:</a:t>
            </a:r>
          </a:p>
          <a:p>
            <a:endParaRPr lang="en-US" dirty="0"/>
          </a:p>
          <a:p>
            <a:r>
              <a:rPr lang="en-US" dirty="0"/>
              <a:t>(1)  The extent to which the goals, objectives, and outcomes to be achieved by the proposed project are clearly specified and measurable.  </a:t>
            </a:r>
          </a:p>
          <a:p>
            <a:endParaRPr lang="en-US" dirty="0"/>
          </a:p>
          <a:p>
            <a:r>
              <a:rPr lang="en-US" dirty="0"/>
              <a:t>(2)  The adequacy of the management plan to achieve the objectives of the proposed project on time and within budget, including clearly defined responsibilities, timelines, and milestones for accomplishing project tasks.  </a:t>
            </a:r>
          </a:p>
          <a:p>
            <a:endParaRPr lang="en-US" dirty="0"/>
          </a:p>
          <a:p>
            <a:r>
              <a:rPr lang="en-US" dirty="0"/>
              <a:t>(3)  The extent to which performance feedback and continuous improvement are integral to the design of the proposed project.</a:t>
            </a:r>
          </a:p>
          <a:p>
            <a:endParaRPr lang="en-US" dirty="0"/>
          </a:p>
          <a:p>
            <a:r>
              <a:rPr lang="en-US" dirty="0"/>
              <a:t>(4)  The mechanisms the applicant will use to broadly disseminate information on its project so as to support further development or replication.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425339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respond to the 2</a:t>
            </a:r>
            <a:r>
              <a:rPr lang="en-US" baseline="30000" dirty="0"/>
              <a:t>nd</a:t>
            </a:r>
            <a:r>
              <a:rPr lang="en-US" dirty="0"/>
              <a:t> factor under Criterion B, you need to create a project management plan.  Here are some key components of a typical well-designed management plan.   You may find it helpful to use this format – or something similar.</a:t>
            </a:r>
          </a:p>
          <a:p>
            <a:endParaRPr lang="en-US" dirty="0"/>
          </a:p>
          <a:p>
            <a:r>
              <a:rPr lang="en-US" dirty="0"/>
              <a:t>Such a management plan </a:t>
            </a:r>
            <a:r>
              <a:rPr lang="en-US" dirty="0" smtClean="0"/>
              <a:t>could include</a:t>
            </a:r>
            <a:r>
              <a:rPr lang="en-US" dirty="0"/>
              <a:t>…..</a:t>
            </a:r>
          </a:p>
          <a:p>
            <a:endParaRPr lang="en-US" dirty="0"/>
          </a:p>
          <a:p>
            <a:endParaRPr lang="en-US" dirty="0"/>
          </a:p>
          <a:p>
            <a:r>
              <a:rPr lang="en-US" dirty="0"/>
              <a:t>Read slide</a:t>
            </a:r>
          </a:p>
          <a:p>
            <a:endParaRPr lang="en-US" dirty="0"/>
          </a:p>
          <a:p>
            <a:r>
              <a:rPr lang="en-US" dirty="0"/>
              <a:t>In the next slide, we’ll show you an example of what such a management plan </a:t>
            </a:r>
            <a:r>
              <a:rPr lang="en-US" dirty="0" smtClean="0"/>
              <a:t>could </a:t>
            </a:r>
            <a:r>
              <a:rPr lang="en-US" dirty="0"/>
              <a:t>look like.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380579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a:t>Click icon to add chart</a:t>
            </a:r>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relpacific.mcrel.org/resources/elm-ap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ies.ed.gov/ncee/edlabs/regions/northeast/pdf/REL_2015057.pdf" TargetMode="External"/><Relationship Id="rId5" Type="http://schemas.openxmlformats.org/officeDocument/2006/relationships/hyperlink" Target="https://ies.ed.gov/ncee/edlabs/regions/pacific/pdf/REL_2014007.pdf" TargetMode="External"/><Relationship Id="rId4" Type="http://schemas.openxmlformats.org/officeDocument/2006/relationships/hyperlink" Target="https://ies.ed.gov/ncee/edlabs/regions/pacific/pdf/REL_2014025.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Early-Phase </a:t>
            </a:r>
            <a:r>
              <a:rPr lang="en-US" sz="3200" dirty="0"/>
              <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smtClean="0"/>
              <a:t>March </a:t>
            </a:r>
            <a:r>
              <a:rPr lang="en-US" dirty="0"/>
              <a:t>2018</a:t>
            </a:r>
          </a:p>
          <a:p>
            <a:pPr fontAlgn="auto">
              <a:spcAft>
                <a:spcPts val="0"/>
              </a:spcAft>
              <a:buFont typeface="Arial"/>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dirty="0">
                <a:ea typeface="ＭＳ Ｐゴシック" pitchFamily="34" charset="-128"/>
              </a:rPr>
              <a:t>Management Plan	</a:t>
            </a:r>
          </a:p>
        </p:txBody>
      </p:sp>
      <p:sp>
        <p:nvSpPr>
          <p:cNvPr id="3" name="Text Placeholder 2"/>
          <p:cNvSpPr>
            <a:spLocks noGrp="1"/>
          </p:cNvSpPr>
          <p:nvPr>
            <p:ph type="body" sz="quarter" idx="10"/>
          </p:nvPr>
        </p:nvSpPr>
        <p:spPr/>
        <p:txBody>
          <a:bodyPr/>
          <a:lstStyle/>
          <a:p>
            <a:r>
              <a:rPr lang="en-US" dirty="0"/>
              <a:t>Example</a:t>
            </a:r>
          </a:p>
        </p:txBody>
      </p:sp>
      <p:sp>
        <p:nvSpPr>
          <p:cNvPr id="296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35820BD8-CBA1-4C22-A7D0-631C757584A0}" type="slidenum">
              <a:rPr lang="en-US" altLang="en-US" sz="1200" smtClean="0">
                <a:solidFill>
                  <a:srgbClr val="000000"/>
                </a:solidFill>
                <a:cs typeface="Arial" pitchFamily="34" charset="0"/>
              </a:rPr>
              <a:pPr eaLnBrk="1" hangingPunct="1">
                <a:spcBef>
                  <a:spcPct val="0"/>
                </a:spcBef>
                <a:buFontTx/>
                <a:buNone/>
              </a:pPr>
              <a:t>10</a:t>
            </a:fld>
            <a:endParaRPr lang="en-US" altLang="en-US" sz="1200">
              <a:solidFill>
                <a:srgbClr val="000000"/>
              </a:solidFill>
              <a:cs typeface="Arial" pitchFamily="34" charset="0"/>
            </a:endParaRPr>
          </a:p>
        </p:txBody>
      </p:sp>
      <p:graphicFrame>
        <p:nvGraphicFramePr>
          <p:cNvPr id="4" name="Table 3" descr="Image of sample management plan. Goal, objectives, measures, activities, start date, end date, status and notes headline the columns in the sample Excel. "/>
          <p:cNvGraphicFramePr>
            <a:graphicFrameLocks noGrp="1"/>
          </p:cNvGraphicFramePr>
          <p:nvPr>
            <p:extLst>
              <p:ext uri="{D42A27DB-BD31-4B8C-83A1-F6EECF244321}">
                <p14:modId xmlns:p14="http://schemas.microsoft.com/office/powerpoint/2010/main" val="213445346"/>
              </p:ext>
            </p:extLst>
          </p:nvPr>
        </p:nvGraphicFramePr>
        <p:xfrm>
          <a:off x="457200" y="1143000"/>
          <a:ext cx="8229601" cy="5171891"/>
        </p:xfrm>
        <a:graphic>
          <a:graphicData uri="http://schemas.openxmlformats.org/drawingml/2006/table">
            <a:tbl>
              <a:tblPr/>
              <a:tblGrid>
                <a:gridCol w="1357146">
                  <a:extLst>
                    <a:ext uri="{9D8B030D-6E8A-4147-A177-3AD203B41FA5}">
                      <a16:colId xmlns:a16="http://schemas.microsoft.com/office/drawing/2014/main" xmlns="" val="20000"/>
                    </a:ext>
                  </a:extLst>
                </a:gridCol>
                <a:gridCol w="772904">
                  <a:extLst>
                    <a:ext uri="{9D8B030D-6E8A-4147-A177-3AD203B41FA5}">
                      <a16:colId xmlns:a16="http://schemas.microsoft.com/office/drawing/2014/main" xmlns="" val="20001"/>
                    </a:ext>
                  </a:extLst>
                </a:gridCol>
                <a:gridCol w="1357146">
                  <a:extLst>
                    <a:ext uri="{9D8B030D-6E8A-4147-A177-3AD203B41FA5}">
                      <a16:colId xmlns:a16="http://schemas.microsoft.com/office/drawing/2014/main" xmlns="" val="20002"/>
                    </a:ext>
                  </a:extLst>
                </a:gridCol>
                <a:gridCol w="1357146">
                  <a:extLst>
                    <a:ext uri="{9D8B030D-6E8A-4147-A177-3AD203B41FA5}">
                      <a16:colId xmlns:a16="http://schemas.microsoft.com/office/drawing/2014/main" xmlns="" val="20003"/>
                    </a:ext>
                  </a:extLst>
                </a:gridCol>
                <a:gridCol w="565858">
                  <a:extLst>
                    <a:ext uri="{9D8B030D-6E8A-4147-A177-3AD203B41FA5}">
                      <a16:colId xmlns:a16="http://schemas.microsoft.com/office/drawing/2014/main" xmlns="" val="20004"/>
                    </a:ext>
                  </a:extLst>
                </a:gridCol>
                <a:gridCol w="493082">
                  <a:extLst>
                    <a:ext uri="{9D8B030D-6E8A-4147-A177-3AD203B41FA5}">
                      <a16:colId xmlns:a16="http://schemas.microsoft.com/office/drawing/2014/main" xmlns="" val="20005"/>
                    </a:ext>
                  </a:extLst>
                </a:gridCol>
                <a:gridCol w="878518">
                  <a:extLst>
                    <a:ext uri="{9D8B030D-6E8A-4147-A177-3AD203B41FA5}">
                      <a16:colId xmlns:a16="http://schemas.microsoft.com/office/drawing/2014/main" xmlns="" val="20006"/>
                    </a:ext>
                  </a:extLst>
                </a:gridCol>
                <a:gridCol w="630775">
                  <a:extLst>
                    <a:ext uri="{9D8B030D-6E8A-4147-A177-3AD203B41FA5}">
                      <a16:colId xmlns:a16="http://schemas.microsoft.com/office/drawing/2014/main" xmlns="" val="20007"/>
                    </a:ext>
                  </a:extLst>
                </a:gridCol>
                <a:gridCol w="817026">
                  <a:extLst>
                    <a:ext uri="{9D8B030D-6E8A-4147-A177-3AD203B41FA5}">
                      <a16:colId xmlns:a16="http://schemas.microsoft.com/office/drawing/2014/main" xmlns="" val="20008"/>
                    </a:ext>
                  </a:extLst>
                </a:gridCol>
              </a:tblGrid>
              <a:tr h="308024">
                <a:tc>
                  <a:txBody>
                    <a:bodyPr/>
                    <a:lstStyle/>
                    <a:p>
                      <a:pPr algn="l" fontAlgn="t"/>
                      <a:r>
                        <a:rPr lang="en-US" sz="1000" b="1" i="0" u="none" strike="noStrike" dirty="0">
                          <a:solidFill>
                            <a:srgbClr val="000000"/>
                          </a:solidFill>
                          <a:effectLst/>
                          <a:latin typeface="Calibri"/>
                        </a:rPr>
                        <a:t>Goals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Objectives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Measures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Activities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Start Date</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End Date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Responsible Personnel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Status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Notes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40360">
                <a:tc rowSpan="11">
                  <a:txBody>
                    <a:bodyPr/>
                    <a:lstStyle/>
                    <a:p>
                      <a:pPr algn="l" fontAlgn="t"/>
                      <a:r>
                        <a:rPr lang="en-US" sz="800" b="1" i="0" u="none" strike="noStrike" dirty="0">
                          <a:solidFill>
                            <a:srgbClr val="000000"/>
                          </a:solidFill>
                          <a:effectLst/>
                          <a:latin typeface="Calibri"/>
                        </a:rPr>
                        <a:t>Goal 1</a:t>
                      </a:r>
                      <a:r>
                        <a:rPr lang="en-US" sz="800" b="0" i="0" u="none" strike="noStrike" dirty="0">
                          <a:solidFill>
                            <a:srgbClr val="000000"/>
                          </a:solidFill>
                          <a:effectLst/>
                          <a:latin typeface="Calibri"/>
                        </a:rPr>
                        <a:t>: Increase involvement of </a:t>
                      </a:r>
                      <a:r>
                        <a:rPr lang="en-US" sz="800" b="0" i="0" u="none" strike="noStrike" baseline="0" dirty="0">
                          <a:solidFill>
                            <a:srgbClr val="000000"/>
                          </a:solidFill>
                          <a:effectLst/>
                          <a:latin typeface="Calibri"/>
                        </a:rPr>
                        <a:t> Smith</a:t>
                      </a:r>
                      <a:r>
                        <a:rPr lang="en-US" sz="800" b="0" i="0" u="none" strike="noStrike" dirty="0">
                          <a:solidFill>
                            <a:srgbClr val="000000"/>
                          </a:solidFill>
                          <a:effectLst/>
                          <a:latin typeface="Calibri"/>
                        </a:rPr>
                        <a:t> Elementary School families in their students’ education.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Objective 1.1</a:t>
                      </a:r>
                      <a:r>
                        <a:rPr lang="en-US" sz="800" b="0" i="0" u="none" strike="noStrike" dirty="0">
                          <a:solidFill>
                            <a:srgbClr val="000000"/>
                          </a:solidFill>
                          <a:effectLst/>
                          <a:latin typeface="Calibri"/>
                        </a:rPr>
                        <a:t>: Logins on the Smith Elementary School Online Parent Training</a:t>
                      </a:r>
                      <a:r>
                        <a:rPr lang="en-US" sz="800" b="0" i="0" u="none" strike="noStrike" baseline="0" dirty="0">
                          <a:solidFill>
                            <a:srgbClr val="000000"/>
                          </a:solidFill>
                          <a:effectLst/>
                          <a:latin typeface="Calibri"/>
                        </a:rPr>
                        <a:t> System </a:t>
                      </a:r>
                      <a:r>
                        <a:rPr lang="en-US" sz="800" b="0" i="0" u="none" strike="noStrike" dirty="0">
                          <a:solidFill>
                            <a:srgbClr val="000000"/>
                          </a:solidFill>
                          <a:effectLst/>
                          <a:latin typeface="Calibri"/>
                        </a:rPr>
                        <a:t>will increase 25% from baseline to the end of the grant.</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Performance Measure 1.1a</a:t>
                      </a:r>
                      <a:r>
                        <a:rPr lang="en-US" sz="800" b="0" i="0" u="none" strike="noStrike" dirty="0">
                          <a:solidFill>
                            <a:srgbClr val="000000"/>
                          </a:solidFill>
                          <a:effectLst/>
                          <a:latin typeface="Calibri"/>
                        </a:rPr>
                        <a:t>: Parents reporting in an annual survey knowing about the Online Parent</a:t>
                      </a:r>
                      <a:r>
                        <a:rPr lang="en-US" sz="800" b="0" i="0" u="none" strike="noStrike" baseline="0" dirty="0">
                          <a:solidFill>
                            <a:srgbClr val="000000"/>
                          </a:solidFill>
                          <a:effectLst/>
                          <a:latin typeface="Calibri"/>
                        </a:rPr>
                        <a:t> Training System</a:t>
                      </a:r>
                      <a:r>
                        <a:rPr lang="en-US" sz="800" b="0" i="0" u="none" strike="noStrike" dirty="0">
                          <a:solidFill>
                            <a:srgbClr val="000000"/>
                          </a:solidFill>
                          <a:effectLst/>
                          <a:latin typeface="Calibri"/>
                        </a:rPr>
                        <a:t>.</a:t>
                      </a:r>
                      <a:br>
                        <a:rPr lang="en-US" sz="800" b="0" i="0" u="none" strike="noStrike" dirty="0">
                          <a:solidFill>
                            <a:srgbClr val="000000"/>
                          </a:solidFill>
                          <a:effectLst/>
                          <a:latin typeface="Calibri"/>
                        </a:rPr>
                      </a:br>
                      <a:r>
                        <a:rPr lang="en-US" sz="800" b="0" i="0" u="none" strike="noStrike" dirty="0">
                          <a:solidFill>
                            <a:srgbClr val="000000"/>
                          </a:solidFill>
                          <a:effectLst/>
                          <a:latin typeface="Calibri"/>
                        </a:rPr>
                        <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1.1b</a:t>
                      </a:r>
                      <a:r>
                        <a:rPr lang="en-US" sz="800" b="0" i="0" u="none" strike="noStrike" dirty="0">
                          <a:solidFill>
                            <a:srgbClr val="000000"/>
                          </a:solidFill>
                          <a:effectLst/>
                          <a:latin typeface="Calibri"/>
                        </a:rPr>
                        <a:t>: Number of logins per year.</a:t>
                      </a:r>
                      <a:br>
                        <a:rPr lang="en-US" sz="800" b="0" i="0" u="none" strike="noStrike" dirty="0">
                          <a:solidFill>
                            <a:srgbClr val="000000"/>
                          </a:solidFill>
                          <a:effectLst/>
                          <a:latin typeface="Calibri"/>
                        </a:rPr>
                      </a:br>
                      <a:endParaRPr lang="en-US" sz="800" b="0"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1" i="0" u="none" strike="noStrike" dirty="0">
                          <a:solidFill>
                            <a:srgbClr val="000000"/>
                          </a:solidFill>
                          <a:effectLst/>
                          <a:latin typeface="Calibri"/>
                        </a:rPr>
                        <a:t>Activity 1.1.1:</a:t>
                      </a:r>
                      <a:r>
                        <a:rPr lang="en-US" sz="800" b="0" i="0" u="none" strike="noStrike" dirty="0">
                          <a:solidFill>
                            <a:srgbClr val="000000"/>
                          </a:solidFill>
                          <a:effectLst/>
                          <a:latin typeface="Calibri"/>
                        </a:rPr>
                        <a:t> Administer parent survey to get baseline data.</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1"/>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1.1.2:</a:t>
                      </a:r>
                      <a:r>
                        <a:rPr lang="en-US" sz="800" b="0" i="0" u="none" strike="noStrike" dirty="0">
                          <a:solidFill>
                            <a:srgbClr val="000000"/>
                          </a:solidFill>
                          <a:effectLst/>
                          <a:latin typeface="Calibri"/>
                        </a:rPr>
                        <a:t> Create a pamphlet for parents that describes how to access and use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2"/>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1.1.3</a:t>
                      </a:r>
                      <a:r>
                        <a:rPr lang="en-US" sz="800" b="0" i="0" u="none" strike="noStrike" dirty="0">
                          <a:solidFill>
                            <a:srgbClr val="000000"/>
                          </a:solidFill>
                          <a:effectLst/>
                          <a:latin typeface="Calibri"/>
                        </a:rPr>
                        <a:t>: Distribute pamphlet during school-wide events and parent-teacher conferences.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3"/>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1.1.4:</a:t>
                      </a:r>
                      <a:r>
                        <a:rPr lang="en-US" sz="800" b="0" i="0" u="none" strike="noStrike" dirty="0">
                          <a:solidFill>
                            <a:srgbClr val="000000"/>
                          </a:solidFill>
                          <a:effectLst/>
                          <a:latin typeface="Calibri"/>
                        </a:rPr>
                        <a:t> Design a training for parents on using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4"/>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1.1.5:</a:t>
                      </a:r>
                      <a:r>
                        <a:rPr lang="en-US" sz="800" b="0" i="0" u="none" strike="noStrike" dirty="0">
                          <a:solidFill>
                            <a:srgbClr val="000000"/>
                          </a:solidFill>
                          <a:effectLst/>
                          <a:latin typeface="Calibri"/>
                        </a:rPr>
                        <a:t> Organize a focus group on the Parent Portal to gather parent feedback.</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11/15/2016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5"/>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1.1.6: </a:t>
                      </a:r>
                      <a:r>
                        <a:rPr lang="en-US" sz="800" b="0" i="0" u="none" strike="noStrike" dirty="0">
                          <a:solidFill>
                            <a:srgbClr val="000000"/>
                          </a:solidFill>
                          <a:effectLst/>
                          <a:latin typeface="Calibri"/>
                        </a:rPr>
                        <a:t>Deliver  Parent Portal trainings.</a:t>
                      </a:r>
                      <a:endParaRPr lang="en-US" sz="800" b="1"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 &amp; 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Scheduled for 10/1 and 11/1.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6"/>
                  </a:ext>
                </a:extLst>
              </a:tr>
              <a:tr h="30802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1.1.7</a:t>
                      </a:r>
                      <a:r>
                        <a:rPr lang="en-US" sz="800" b="0" i="0" u="none" strike="noStrike" dirty="0">
                          <a:solidFill>
                            <a:srgbClr val="000000"/>
                          </a:solidFill>
                          <a:effectLst/>
                          <a:latin typeface="Calibri"/>
                        </a:rPr>
                        <a:t>: Administer parent survey.</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5/1/2017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6/1/2017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7"/>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1.1.8: </a:t>
                      </a:r>
                      <a:r>
                        <a:rPr lang="en-US" sz="800" b="0" i="0" u="none" strike="noStrike" dirty="0">
                          <a:solidFill>
                            <a:srgbClr val="000000"/>
                          </a:solidFill>
                          <a:effectLst/>
                          <a:latin typeface="Calibri"/>
                        </a:rPr>
                        <a:t>Collect monthly reports on parent logins.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10/1/2016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Data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8"/>
                  </a:ext>
                </a:extLst>
              </a:tr>
              <a:tr h="170181">
                <a:tc vMerge="1">
                  <a:txBody>
                    <a:bodyPr/>
                    <a:lstStyle/>
                    <a:p>
                      <a:endParaRPr lang="en-US"/>
                    </a:p>
                  </a:txBody>
                  <a:tcPr/>
                </a:tc>
                <a:tc rowSpan="3">
                  <a:txBody>
                    <a:bodyPr/>
                    <a:lstStyle/>
                    <a:p>
                      <a:pPr algn="l" fontAlgn="t"/>
                      <a:r>
                        <a:rPr lang="en-US" sz="800" b="1" i="0" u="none" strike="noStrike" dirty="0">
                          <a:solidFill>
                            <a:srgbClr val="000000"/>
                          </a:solidFill>
                          <a:effectLst/>
                          <a:latin typeface="Calibri"/>
                        </a:rPr>
                        <a:t>Objective 1.2</a:t>
                      </a:r>
                      <a:r>
                        <a:rPr lang="en-US" sz="800" b="0" i="0" u="none" strike="noStrike" dirty="0">
                          <a:solidFill>
                            <a:srgbClr val="000000"/>
                          </a:solidFill>
                          <a:effectLst/>
                          <a:latin typeface="Calibri"/>
                        </a:rPr>
                        <a:t>: The percentage of students with parents regularly engaging with the school will  increase by 5%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3">
                  <a:txBody>
                    <a:bodyPr/>
                    <a:lstStyle/>
                    <a:p>
                      <a:pPr algn="l" fontAlgn="t"/>
                      <a:r>
                        <a:rPr lang="en-US" sz="800" b="1" i="0" u="none" strike="noStrike" dirty="0">
                          <a:solidFill>
                            <a:srgbClr val="000000"/>
                          </a:solidFill>
                          <a:effectLst/>
                          <a:latin typeface="Calibri"/>
                        </a:rPr>
                        <a:t>Performance Measure 1.2a</a:t>
                      </a:r>
                      <a:r>
                        <a:rPr lang="en-US" sz="800" b="0" i="0" u="none" strike="noStrike" dirty="0">
                          <a:solidFill>
                            <a:srgbClr val="000000"/>
                          </a:solidFill>
                          <a:effectLst/>
                          <a:latin typeface="Calibri"/>
                        </a:rPr>
                        <a:t>: Percentage of students that have at least 1 parent/guardian attend 1 parent-teacher conference per school year.</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1.2b</a:t>
                      </a:r>
                      <a:r>
                        <a:rPr lang="en-US" sz="800" b="0" i="0" u="none" strike="noStrike" dirty="0">
                          <a:solidFill>
                            <a:srgbClr val="000000"/>
                          </a:solidFill>
                          <a:effectLst/>
                          <a:latin typeface="Calibri"/>
                        </a:rPr>
                        <a:t>: Average parent attendance at school-wide events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Activity 1.2.1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09"/>
                  </a:ext>
                </a:extLst>
              </a:tr>
              <a:tr h="170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1.2.2</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10"/>
                  </a:ext>
                </a:extLst>
              </a:tr>
              <a:tr h="11912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1.2.3</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8409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563562"/>
          </a:xfrm>
        </p:spPr>
        <p:txBody>
          <a:bodyPr/>
          <a:lstStyle/>
          <a:p>
            <a:r>
              <a:rPr lang="en-US" dirty="0"/>
              <a:t>C. Quality of the Project Evaluation  (20 points)</a:t>
            </a:r>
            <a:br>
              <a:rPr lang="en-US" dirty="0"/>
            </a:br>
            <a:endParaRPr lang="en-US" dirty="0"/>
          </a:p>
        </p:txBody>
      </p:sp>
      <p:sp>
        <p:nvSpPr>
          <p:cNvPr id="3" name="Content Placeholder 2"/>
          <p:cNvSpPr>
            <a:spLocks noGrp="1"/>
          </p:cNvSpPr>
          <p:nvPr>
            <p:ph idx="1"/>
          </p:nvPr>
        </p:nvSpPr>
        <p:spPr>
          <a:xfrm>
            <a:off x="457200" y="1828800"/>
            <a:ext cx="8229600" cy="4449763"/>
          </a:xfrm>
        </p:spPr>
        <p:txBody>
          <a:bodyPr/>
          <a:lstStyle/>
          <a:p>
            <a:pPr>
              <a:buFont typeface="+mj-lt"/>
              <a:buAutoNum type="arabicParenR"/>
            </a:pPr>
            <a:r>
              <a:rPr lang="en-US" sz="2200" dirty="0" smtClean="0"/>
              <a:t>The </a:t>
            </a:r>
            <a:r>
              <a:rPr lang="en-US" sz="2200" dirty="0"/>
              <a:t>extent to which the methods of evaluation will, if well implemented, produce evidence about the project's effectiveness that would meet the What Works Clearinghouse standards with or without reservations as described in the What Works Clearinghouse Handbook (as defined in the </a:t>
            </a:r>
            <a:r>
              <a:rPr lang="en-US" sz="2200" dirty="0" smtClean="0"/>
              <a:t>notice).  </a:t>
            </a:r>
            <a:endParaRPr lang="en-US" sz="2200" dirty="0"/>
          </a:p>
          <a:p>
            <a:pPr>
              <a:buFont typeface="+mj-lt"/>
              <a:buAutoNum type="arabicParenR"/>
            </a:pPr>
            <a:r>
              <a:rPr lang="en-US" sz="2200" dirty="0" smtClean="0"/>
              <a:t>The </a:t>
            </a:r>
            <a:r>
              <a:rPr lang="en-US" sz="2200" dirty="0"/>
              <a:t>extent to which the evaluation will provide guidance about effective strategies suitable for replication or testing in other </a:t>
            </a:r>
            <a:r>
              <a:rPr lang="en-US" sz="2200" dirty="0" smtClean="0"/>
              <a:t>settings.</a:t>
            </a:r>
          </a:p>
          <a:p>
            <a:pPr>
              <a:buFont typeface="+mj-lt"/>
              <a:buAutoNum type="arabicParenR"/>
            </a:pPr>
            <a:r>
              <a:rPr lang="en-US" sz="2200" dirty="0" smtClean="0"/>
              <a:t>The </a:t>
            </a:r>
            <a:r>
              <a:rPr lang="en-US" sz="2200" dirty="0"/>
              <a:t>extent to which the methods of evaluation will provide valid and reliable performance data on relevant outcomes.	</a:t>
            </a:r>
          </a:p>
          <a:p>
            <a:pPr>
              <a:buFont typeface="+mj-lt"/>
              <a:buAutoNum type="arabicParenR"/>
            </a:pPr>
            <a:r>
              <a:rPr lang="en-US" sz="2200" dirty="0" smtClean="0"/>
              <a:t>The </a:t>
            </a:r>
            <a:r>
              <a:rPr lang="en-US" sz="2200" dirty="0"/>
              <a:t>extent to which the evaluation plan clearly articulates the key project components, mediators, and outcomes, as well as a measurable threshold for acceptable implementation.</a:t>
            </a:r>
          </a:p>
          <a:p>
            <a:pPr marL="228600" indent="0">
              <a:buNone/>
            </a:pPr>
            <a:endParaRPr lang="en-US" dirty="0"/>
          </a:p>
        </p:txBody>
      </p:sp>
      <p:sp>
        <p:nvSpPr>
          <p:cNvPr id="4" name="Text Placeholder 3"/>
          <p:cNvSpPr>
            <a:spLocks noGrp="1"/>
          </p:cNvSpPr>
          <p:nvPr>
            <p:ph type="body" sz="quarter" idx="10"/>
          </p:nvPr>
        </p:nvSpPr>
        <p:spPr>
          <a:xfrm>
            <a:off x="457200" y="1325563"/>
            <a:ext cx="8229600" cy="503237"/>
          </a:xfrm>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368345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349875"/>
          </a:xfrm>
        </p:spPr>
        <p:txBody>
          <a:bodyPr/>
          <a:lstStyle/>
          <a:p>
            <a:pPr marL="571500" indent="-342900">
              <a:buFont typeface="Arial" panose="020B0604020202020204" pitchFamily="34" charset="0"/>
              <a:buChar char="•"/>
            </a:pPr>
            <a:r>
              <a:rPr lang="en-US" dirty="0"/>
              <a:t>Must be an independent evaluation.  (EIR Program Requirement)</a:t>
            </a:r>
          </a:p>
          <a:p>
            <a:pPr marL="571500" indent="-342900">
              <a:buFont typeface="Arial" panose="020B0604020202020204" pitchFamily="34" charset="0"/>
              <a:buChar char="•"/>
            </a:pPr>
            <a:r>
              <a:rPr lang="en-US" dirty="0" smtClean="0"/>
              <a:t>Design is encouraged to </a:t>
            </a:r>
            <a:r>
              <a:rPr lang="en-US" dirty="0"/>
              <a:t>have </a:t>
            </a:r>
            <a:r>
              <a:rPr lang="en-US" dirty="0" smtClean="0"/>
              <a:t>the potential </a:t>
            </a:r>
            <a:r>
              <a:rPr lang="en-US" dirty="0"/>
              <a:t>to meet </a:t>
            </a:r>
            <a:r>
              <a:rPr lang="en-US" u="sng" dirty="0"/>
              <a:t>moderate </a:t>
            </a:r>
            <a:r>
              <a:rPr lang="en-US" u="sng" dirty="0" smtClean="0"/>
              <a:t>evidence</a:t>
            </a:r>
            <a:r>
              <a:rPr lang="en-US" dirty="0" smtClean="0"/>
              <a:t> (as defined in the notice).</a:t>
            </a:r>
            <a:endParaRPr lang="en-US" dirty="0"/>
          </a:p>
          <a:p>
            <a:pPr marL="571500" indent="-342900">
              <a:buFont typeface="Arial" panose="020B0604020202020204" pitchFamily="34" charset="0"/>
              <a:buChar char="•"/>
            </a:pPr>
            <a:r>
              <a:rPr lang="en-US" dirty="0"/>
              <a:t>First years of grant </a:t>
            </a:r>
            <a:r>
              <a:rPr lang="en-US" dirty="0" smtClean="0"/>
              <a:t>are encouraged to </a:t>
            </a:r>
            <a:r>
              <a:rPr lang="en-US" dirty="0"/>
              <a:t>focus on developing and iterating the practice. </a:t>
            </a:r>
          </a:p>
          <a:p>
            <a:pPr marL="1165860" lvl="1" indent="-342900">
              <a:buFont typeface="Wingdings" panose="05000000000000000000" pitchFamily="2" charset="2"/>
              <a:buChar char="§"/>
            </a:pPr>
            <a:r>
              <a:rPr lang="en-US" sz="2400" dirty="0"/>
              <a:t>Focus on a few schools</a:t>
            </a:r>
          </a:p>
          <a:p>
            <a:pPr marL="1165860" lvl="1" indent="-342900">
              <a:buFont typeface="Wingdings" panose="05000000000000000000" pitchFamily="2" charset="2"/>
              <a:buChar char="§"/>
            </a:pPr>
            <a:r>
              <a:rPr lang="en-US" sz="2400" dirty="0"/>
              <a:t>Evaluation </a:t>
            </a:r>
            <a:r>
              <a:rPr lang="en-US" sz="2400" dirty="0" smtClean="0"/>
              <a:t>could </a:t>
            </a:r>
            <a:r>
              <a:rPr lang="en-US" sz="2400" dirty="0"/>
              <a:t>inform this development and iteration</a:t>
            </a:r>
          </a:p>
          <a:p>
            <a:pPr marL="571500" indent="-342900">
              <a:buFont typeface="Arial" panose="020B0604020202020204" pitchFamily="34" charset="0"/>
              <a:buChar char="•"/>
            </a:pPr>
            <a:r>
              <a:rPr lang="en-US" dirty="0"/>
              <a:t>Later years are </a:t>
            </a:r>
            <a:r>
              <a:rPr lang="en-US" dirty="0" smtClean="0"/>
              <a:t>encouraged </a:t>
            </a:r>
            <a:r>
              <a:rPr lang="en-US" dirty="0"/>
              <a:t>to include an efficacy study of the practice. </a:t>
            </a:r>
          </a:p>
          <a:p>
            <a:pPr marL="1165860" lvl="1" indent="-342900">
              <a:buFont typeface="Wingdings" panose="05000000000000000000" pitchFamily="2" charset="2"/>
              <a:buChar char="§"/>
            </a:pPr>
            <a:r>
              <a:rPr lang="en-US" sz="2400" dirty="0"/>
              <a:t>Based on full scale implementation of the practice</a:t>
            </a:r>
          </a:p>
          <a:p>
            <a:pPr marL="1165860" lvl="1" indent="-342900">
              <a:buFont typeface="Wingdings" panose="05000000000000000000" pitchFamily="2" charset="2"/>
              <a:buChar char="§"/>
            </a:pPr>
            <a:r>
              <a:rPr lang="en-US" sz="2400" dirty="0"/>
              <a:t>Focus on a full set of schools</a:t>
            </a:r>
          </a:p>
          <a:p>
            <a:pPr marL="228600" indent="0">
              <a:buNone/>
            </a:pPr>
            <a:endParaRPr lang="en-US" sz="2000" dirty="0"/>
          </a:p>
        </p:txBody>
      </p:sp>
      <p:sp>
        <p:nvSpPr>
          <p:cNvPr id="4" name="Text Placeholder 3"/>
          <p:cNvSpPr>
            <a:spLocks noGrp="1"/>
          </p:cNvSpPr>
          <p:nvPr>
            <p:ph type="body" sz="quarter" idx="10"/>
          </p:nvPr>
        </p:nvSpPr>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
        <p:nvSpPr>
          <p:cNvPr id="7" name="Title 1"/>
          <p:cNvSpPr>
            <a:spLocks noGrp="1"/>
          </p:cNvSpPr>
          <p:nvPr>
            <p:ph type="title"/>
          </p:nvPr>
        </p:nvSpPr>
        <p:spPr>
          <a:xfrm>
            <a:off x="304800" y="152400"/>
            <a:ext cx="8991600" cy="563562"/>
          </a:xfrm>
        </p:spPr>
        <p:txBody>
          <a:bodyPr/>
          <a:lstStyle/>
          <a:p>
            <a:r>
              <a:rPr lang="en-US" dirty="0"/>
              <a:t>Evaluation Expectations</a:t>
            </a:r>
          </a:p>
        </p:txBody>
      </p:sp>
    </p:spTree>
    <p:extLst>
      <p:ext uri="{BB962C8B-B14F-4D97-AF65-F5344CB8AC3E}">
        <p14:creationId xmlns:p14="http://schemas.microsoft.com/office/powerpoint/2010/main" val="412188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E5D6A-DAAA-4CDE-888D-6F6B4594168A}"/>
              </a:ext>
            </a:extLst>
          </p:cNvPr>
          <p:cNvSpPr>
            <a:spLocks noGrp="1"/>
          </p:cNvSpPr>
          <p:nvPr>
            <p:ph type="title"/>
          </p:nvPr>
        </p:nvSpPr>
        <p:spPr/>
        <p:txBody>
          <a:bodyPr/>
          <a:lstStyle/>
          <a:p>
            <a:r>
              <a:rPr lang="en-US" dirty="0"/>
              <a:t>Technical Assistance Resources on Evaluation</a:t>
            </a:r>
          </a:p>
        </p:txBody>
      </p:sp>
      <p:sp>
        <p:nvSpPr>
          <p:cNvPr id="3" name="Content Placeholder 2">
            <a:extLst>
              <a:ext uri="{FF2B5EF4-FFF2-40B4-BE49-F238E27FC236}">
                <a16:creationId xmlns:a16="http://schemas.microsoft.com/office/drawing/2014/main" xmlns="" id="{7DECFAA8-14C2-4AD0-B181-24FCDB776BD0}"/>
              </a:ext>
            </a:extLst>
          </p:cNvPr>
          <p:cNvSpPr>
            <a:spLocks noGrp="1"/>
          </p:cNvSpPr>
          <p:nvPr>
            <p:ph idx="1"/>
          </p:nvPr>
        </p:nvSpPr>
        <p:spPr>
          <a:xfrm>
            <a:off x="457200" y="1295400"/>
            <a:ext cx="8229600" cy="5105399"/>
          </a:xfrm>
        </p:spPr>
        <p:txBody>
          <a:bodyPr/>
          <a:lstStyle/>
          <a:p>
            <a:r>
              <a:rPr lang="en-US" sz="2000" dirty="0" smtClean="0"/>
              <a:t>What Works Clearinghouse </a:t>
            </a:r>
            <a:r>
              <a:rPr lang="en-US" sz="2000" dirty="0"/>
              <a:t>Procedures and Standards </a:t>
            </a:r>
            <a:r>
              <a:rPr lang="en-US" sz="2000" dirty="0" smtClean="0"/>
              <a:t>Handbooks:  </a:t>
            </a:r>
            <a:r>
              <a:rPr lang="en-US" sz="2000" dirty="0" smtClean="0">
                <a:solidFill>
                  <a:srgbClr val="0C4790"/>
                </a:solidFill>
              </a:rPr>
              <a:t>https</a:t>
            </a:r>
            <a:r>
              <a:rPr lang="en-US" sz="2000" dirty="0">
                <a:solidFill>
                  <a:srgbClr val="0C4790"/>
                </a:solidFill>
              </a:rPr>
              <a:t>://ies.ed.gov/ncee/wwc/Handbooks</a:t>
            </a:r>
          </a:p>
          <a:p>
            <a:r>
              <a:rPr lang="en-US" sz="2000" dirty="0"/>
              <a:t>“Technical Assistance Materials for Conducting Rigorous Impact Evaluations”: </a:t>
            </a:r>
            <a:r>
              <a:rPr lang="en-US" sz="2000" dirty="0" smtClean="0"/>
              <a:t> </a:t>
            </a:r>
            <a:r>
              <a:rPr lang="en-US" sz="2000" dirty="0" smtClean="0">
                <a:solidFill>
                  <a:srgbClr val="0C4790"/>
                </a:solidFill>
              </a:rPr>
              <a:t>http</a:t>
            </a:r>
            <a:r>
              <a:rPr lang="en-US" sz="2000" dirty="0">
                <a:solidFill>
                  <a:srgbClr val="0C4790"/>
                </a:solidFill>
              </a:rPr>
              <a:t>://ies.ed.gov/ncee/projects/evaluationTA.asp</a:t>
            </a:r>
          </a:p>
          <a:p>
            <a:r>
              <a:rPr lang="en-US" sz="2000" dirty="0" smtClean="0"/>
              <a:t>Institute of Education Sciences /National Center for Education Evaluation </a:t>
            </a:r>
            <a:r>
              <a:rPr lang="en-US" sz="2000" dirty="0"/>
              <a:t>Technical Methods </a:t>
            </a:r>
            <a:r>
              <a:rPr lang="en-US" sz="2000" dirty="0" smtClean="0"/>
              <a:t>papers:  </a:t>
            </a:r>
            <a:r>
              <a:rPr lang="en-US" sz="2000" dirty="0" smtClean="0">
                <a:solidFill>
                  <a:srgbClr val="0C4790"/>
                </a:solidFill>
              </a:rPr>
              <a:t>http</a:t>
            </a:r>
            <a:r>
              <a:rPr lang="en-US" sz="2000" dirty="0">
                <a:solidFill>
                  <a:srgbClr val="0C4790"/>
                </a:solidFill>
              </a:rPr>
              <a:t>://ies.ed.gov/ncee/tech_methods/  </a:t>
            </a:r>
          </a:p>
          <a:p>
            <a:r>
              <a:rPr lang="en-US" sz="2000" dirty="0"/>
              <a:t>In addition,  applicants may view two optional webinar recordings that were hosted by the Institute of Education Sciences:</a:t>
            </a:r>
          </a:p>
          <a:p>
            <a:pPr lvl="1"/>
            <a:r>
              <a:rPr lang="en-US" sz="2000" dirty="0"/>
              <a:t>Strategies for designing and executing well-designed quasi-experimental design studies:  </a:t>
            </a:r>
            <a:r>
              <a:rPr lang="en-US" sz="2000" dirty="0">
                <a:solidFill>
                  <a:srgbClr val="0C4790"/>
                </a:solidFill>
              </a:rPr>
              <a:t>http://ies.ed.gov/ncee/wwc/Multimedia.aspx?sid=23  </a:t>
            </a:r>
          </a:p>
          <a:p>
            <a:pPr lvl="1"/>
            <a:r>
              <a:rPr lang="en-US" sz="2000" dirty="0"/>
              <a:t>Strategies for designing and executing experimental studies that meet </a:t>
            </a:r>
            <a:r>
              <a:rPr lang="en-US" sz="2000" dirty="0" smtClean="0"/>
              <a:t>What Works Clearinghouse </a:t>
            </a:r>
            <a:r>
              <a:rPr lang="en-US" sz="2000" dirty="0"/>
              <a:t>evidence standards without reservations: </a:t>
            </a:r>
            <a:r>
              <a:rPr lang="en-US" sz="2000" dirty="0">
                <a:solidFill>
                  <a:srgbClr val="0C4790"/>
                </a:solidFill>
              </a:rPr>
              <a:t>http://ies.ed.gov/ncee/wwc/Multimedia.aspx?sid=18</a:t>
            </a:r>
          </a:p>
        </p:txBody>
      </p:sp>
      <p:sp>
        <p:nvSpPr>
          <p:cNvPr id="5" name="Slide Number Placeholder 4">
            <a:extLst>
              <a:ext uri="{FF2B5EF4-FFF2-40B4-BE49-F238E27FC236}">
                <a16:creationId xmlns:a16="http://schemas.microsoft.com/office/drawing/2014/main" xmlns="" id="{A7F20436-4E3E-4B8D-84A6-826CA3BA6DA3}"/>
              </a:ext>
            </a:extLst>
          </p:cNvPr>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Tree>
    <p:extLst>
      <p:ext uri="{BB962C8B-B14F-4D97-AF65-F5344CB8AC3E}">
        <p14:creationId xmlns:p14="http://schemas.microsoft.com/office/powerpoint/2010/main" val="414835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a:t>
            </a:r>
          </a:p>
        </p:txBody>
      </p:sp>
      <p:sp>
        <p:nvSpPr>
          <p:cNvPr id="3" name="Content Placeholder 2"/>
          <p:cNvSpPr>
            <a:spLocks noGrp="1"/>
          </p:cNvSpPr>
          <p:nvPr>
            <p:ph idx="1"/>
          </p:nvPr>
        </p:nvSpPr>
        <p:spPr>
          <a:xfrm>
            <a:off x="76200" y="1295400"/>
            <a:ext cx="8839200" cy="5029200"/>
          </a:xfrm>
        </p:spPr>
        <p:txBody>
          <a:bodyPr/>
          <a:lstStyle/>
          <a:p>
            <a:pPr marL="571500" indent="-342900">
              <a:buFont typeface="Arial" panose="020B0604020202020204" pitchFamily="34" charset="0"/>
              <a:buChar char="•"/>
            </a:pPr>
            <a:r>
              <a:rPr lang="en-US" sz="2700" dirty="0"/>
              <a:t>Is the evaluator closely familiar with What Works Clearinghouse </a:t>
            </a:r>
            <a:r>
              <a:rPr lang="en-US" sz="2700" dirty="0" smtClean="0"/>
              <a:t>standards?</a:t>
            </a:r>
            <a:endParaRPr lang="en-US" sz="2700" dirty="0"/>
          </a:p>
          <a:p>
            <a:pPr marL="571500" indent="-342900">
              <a:buFont typeface="Arial" panose="020B0604020202020204" pitchFamily="34" charset="0"/>
              <a:buChar char="•"/>
            </a:pPr>
            <a:r>
              <a:rPr lang="en-US" sz="2700" dirty="0"/>
              <a:t>Has the evaluator conducted evaluations using a variety of designs and methodologies?  Has the evaluator published?</a:t>
            </a:r>
          </a:p>
          <a:p>
            <a:pPr marL="571500" indent="-342900">
              <a:buFont typeface="Arial" panose="020B0604020202020204" pitchFamily="34" charset="0"/>
              <a:buChar char="•"/>
            </a:pPr>
            <a:r>
              <a:rPr lang="en-US" sz="2700" dirty="0"/>
              <a:t>Does the evaluator have a team of qualified individuals? </a:t>
            </a:r>
          </a:p>
          <a:p>
            <a:pPr marL="571500" indent="-342900">
              <a:buFont typeface="Arial" panose="020B0604020202020204" pitchFamily="34" charset="0"/>
              <a:buChar char="•"/>
            </a:pPr>
            <a:r>
              <a:rPr lang="en-US" sz="2700" dirty="0"/>
              <a:t>Is the evaluator independent?</a:t>
            </a:r>
          </a:p>
          <a:p>
            <a:pPr marL="571500" indent="-342900">
              <a:buFont typeface="Arial" panose="020B0604020202020204" pitchFamily="34" charset="0"/>
              <a:buChar char="•"/>
            </a:pPr>
            <a:r>
              <a:rPr lang="en-US" sz="2700" dirty="0"/>
              <a:t>Does the evaluator have strategies for recruiting control sites and experience working with districts to gain appropriate consents and to share </a:t>
            </a:r>
            <a:r>
              <a:rPr lang="en-US" sz="2700" dirty="0" smtClean="0"/>
              <a:t>data? </a:t>
            </a:r>
            <a:endParaRPr lang="en-US" sz="2700" dirty="0"/>
          </a:p>
          <a:p>
            <a:pPr marL="571500" indent="-342900">
              <a:buFont typeface="Arial" panose="020B0604020202020204" pitchFamily="34" charset="0"/>
              <a:buChar char="•"/>
            </a:pPr>
            <a:r>
              <a:rPr lang="en-US" sz="2700" dirty="0"/>
              <a:t>Does the evaluator have experience managing data records and protecting student privacy?</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Tree>
    <p:extLst>
      <p:ext uri="{BB962C8B-B14F-4D97-AF65-F5344CB8AC3E}">
        <p14:creationId xmlns:p14="http://schemas.microsoft.com/office/powerpoint/2010/main" val="294768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 (2)</a:t>
            </a:r>
          </a:p>
        </p:txBody>
      </p:sp>
      <p:sp>
        <p:nvSpPr>
          <p:cNvPr id="3" name="Content Placeholder 2"/>
          <p:cNvSpPr>
            <a:spLocks noGrp="1"/>
          </p:cNvSpPr>
          <p:nvPr>
            <p:ph idx="1"/>
          </p:nvPr>
        </p:nvSpPr>
        <p:spPr>
          <a:xfrm>
            <a:off x="76200" y="1295400"/>
            <a:ext cx="8839200" cy="5197475"/>
          </a:xfrm>
        </p:spPr>
        <p:txBody>
          <a:bodyPr/>
          <a:lstStyle/>
          <a:p>
            <a:pPr marL="571500" indent="-342900">
              <a:buFont typeface="Arial" panose="020B0604020202020204" pitchFamily="34" charset="0"/>
              <a:buChar char="•"/>
            </a:pPr>
            <a:r>
              <a:rPr lang="en-US" sz="2500" dirty="0"/>
              <a:t>Is your evaluator familiar with the literature in the area in which you’re working?</a:t>
            </a:r>
          </a:p>
          <a:p>
            <a:pPr marL="571500" indent="-342900">
              <a:buFont typeface="Arial" panose="020B0604020202020204" pitchFamily="34" charset="0"/>
              <a:buChar char="•"/>
            </a:pPr>
            <a:r>
              <a:rPr lang="en-US" sz="2500" dirty="0"/>
              <a:t>Do you see eye to eye on the goals of the evaluation, and would you have a good working relationship?</a:t>
            </a:r>
          </a:p>
          <a:p>
            <a:pPr marL="571500" indent="-342900">
              <a:buFont typeface="Arial" panose="020B0604020202020204" pitchFamily="34" charset="0"/>
              <a:buChar char="•"/>
            </a:pPr>
            <a:r>
              <a:rPr lang="en-US" sz="2500" dirty="0"/>
              <a:t>Have you talked about what might happen to the design and/or the budget if things do not go as planned?</a:t>
            </a:r>
          </a:p>
          <a:p>
            <a:pPr marL="1147572" lvl="1" indent="-342900">
              <a:buFont typeface="Wingdings" panose="05000000000000000000" pitchFamily="2" charset="2"/>
              <a:buChar char="§"/>
            </a:pPr>
            <a:r>
              <a:rPr lang="en-US" sz="2500" dirty="0"/>
              <a:t>Problems with recruitment</a:t>
            </a:r>
          </a:p>
          <a:p>
            <a:pPr marL="1147572" lvl="1" indent="-342900">
              <a:buFont typeface="Wingdings" panose="05000000000000000000" pitchFamily="2" charset="2"/>
              <a:buChar char="§"/>
            </a:pPr>
            <a:r>
              <a:rPr lang="en-US" sz="2500" dirty="0"/>
              <a:t>Problems with attrition</a:t>
            </a:r>
          </a:p>
          <a:p>
            <a:pPr marL="1147572" lvl="1" indent="-342900">
              <a:buFont typeface="Wingdings" panose="05000000000000000000" pitchFamily="2" charset="2"/>
              <a:buChar char="§"/>
            </a:pPr>
            <a:r>
              <a:rPr lang="en-US" sz="2500" dirty="0"/>
              <a:t>Delays or changes to the </a:t>
            </a:r>
            <a:r>
              <a:rPr lang="en-US" sz="2500" dirty="0" smtClean="0"/>
              <a:t>project</a:t>
            </a:r>
            <a:endParaRPr lang="en-US" sz="2500" dirty="0"/>
          </a:p>
          <a:p>
            <a:pPr marL="571500" indent="-342900">
              <a:buFont typeface="Arial" panose="020B0604020202020204" pitchFamily="34" charset="0"/>
              <a:buChar char="•"/>
            </a:pPr>
            <a:r>
              <a:rPr lang="en-US" sz="2500" dirty="0"/>
              <a:t>Are your expected deliverables clearly defined?</a:t>
            </a:r>
          </a:p>
          <a:p>
            <a:pPr marL="571500" indent="-342900">
              <a:buFont typeface="Arial" panose="020B0604020202020204" pitchFamily="34" charset="0"/>
              <a:buChar char="•"/>
            </a:pPr>
            <a:r>
              <a:rPr lang="en-US" sz="2500" dirty="0"/>
              <a:t>Have you clearly defined responsibilities of program staff vs. evaluators, or internal vs. independent evaluators?</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Tree>
    <p:extLst>
      <p:ext uri="{BB962C8B-B14F-4D97-AF65-F5344CB8AC3E}">
        <p14:creationId xmlns:p14="http://schemas.microsoft.com/office/powerpoint/2010/main" val="242674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smtClean="0"/>
              <a:t>Early-Phase </a:t>
            </a:r>
            <a:r>
              <a:rPr lang="en-US" dirty="0"/>
              <a:t>Review Process</a:t>
            </a:r>
          </a:p>
        </p:txBody>
      </p:sp>
      <p:sp>
        <p:nvSpPr>
          <p:cNvPr id="3" name="Content Placeholder 2"/>
          <p:cNvSpPr>
            <a:spLocks noGrp="1"/>
          </p:cNvSpPr>
          <p:nvPr>
            <p:ph idx="1"/>
          </p:nvPr>
        </p:nvSpPr>
        <p:spPr>
          <a:xfrm>
            <a:off x="457200" y="1295399"/>
            <a:ext cx="8229600" cy="5197475"/>
          </a:xfrm>
        </p:spPr>
        <p:txBody>
          <a:bodyPr/>
          <a:lstStyle/>
          <a:p>
            <a:pPr marL="685800" indent="-457200">
              <a:buFont typeface="Arial" panose="020B0604020202020204" pitchFamily="34" charset="0"/>
              <a:buChar char="•"/>
            </a:pPr>
            <a:r>
              <a:rPr lang="en-US" dirty="0"/>
              <a:t>Applications Sorted and Placed in Panels by Absolute Priority 2 (Field-Initiated) or Absolute Priority 3 (STEM)</a:t>
            </a:r>
          </a:p>
          <a:p>
            <a:pPr marL="685800" indent="-457200">
              <a:buFont typeface="Arial" panose="020B0604020202020204" pitchFamily="34" charset="0"/>
              <a:buChar char="•"/>
            </a:pPr>
            <a:r>
              <a:rPr lang="en-US" dirty="0"/>
              <a:t>Each Application is Scored Against Selection Criteria</a:t>
            </a:r>
          </a:p>
          <a:p>
            <a:pPr marL="685800" indent="-457200">
              <a:buFont typeface="Arial" panose="020B0604020202020204" pitchFamily="34" charset="0"/>
              <a:buChar char="•"/>
            </a:pPr>
            <a:r>
              <a:rPr lang="en-US" dirty="0"/>
              <a:t>2 Tier Panel Review</a:t>
            </a:r>
          </a:p>
          <a:p>
            <a:pPr marL="1261872" lvl="1" indent="-457200">
              <a:buFont typeface="Wingdings" panose="05000000000000000000" pitchFamily="2" charset="2"/>
              <a:buChar char="§"/>
            </a:pPr>
            <a:r>
              <a:rPr lang="en-US" sz="2400" dirty="0"/>
              <a:t>Tier 1: 3 P</a:t>
            </a:r>
            <a:r>
              <a:rPr lang="en-US" sz="2400" dirty="0" smtClean="0"/>
              <a:t>eer Reviewers </a:t>
            </a:r>
            <a:r>
              <a:rPr lang="en-US" sz="2400" dirty="0"/>
              <a:t>R</a:t>
            </a:r>
            <a:r>
              <a:rPr lang="en-US" sz="2400" dirty="0" smtClean="0"/>
              <a:t>eview and Score Selection Criteria </a:t>
            </a:r>
            <a:r>
              <a:rPr lang="en-US" sz="2400" dirty="0"/>
              <a:t>A and B (80 points possible)</a:t>
            </a:r>
          </a:p>
          <a:p>
            <a:pPr marL="1353312" lvl="2" indent="0">
              <a:buNone/>
            </a:pPr>
            <a:r>
              <a:rPr lang="en-US" sz="2100" dirty="0"/>
              <a:t>Note: Only the Top-Rated Applications from Tier 1 advance</a:t>
            </a:r>
          </a:p>
          <a:p>
            <a:pPr marL="1261872" lvl="1" indent="-457200">
              <a:buFont typeface="Wingdings" panose="05000000000000000000" pitchFamily="2" charset="2"/>
              <a:buChar char="§"/>
            </a:pPr>
            <a:r>
              <a:rPr lang="en-US" sz="2400" dirty="0"/>
              <a:t>Tier 2: 2 P</a:t>
            </a:r>
            <a:r>
              <a:rPr lang="en-US" sz="2400" dirty="0" smtClean="0"/>
              <a:t>eer Reviewers Review and Score Selection Criterion </a:t>
            </a:r>
            <a:r>
              <a:rPr lang="en-US" sz="2400" dirty="0"/>
              <a:t>C (Evaluation) (20 points possible)</a:t>
            </a:r>
          </a:p>
          <a:p>
            <a:pPr marL="1261872" lvl="1" indent="-457200">
              <a:buFont typeface="Wingdings" panose="05000000000000000000" pitchFamily="2" charset="2"/>
              <a:buChar char="§"/>
            </a:pPr>
            <a:r>
              <a:rPr lang="en-US" sz="2400" dirty="0"/>
              <a:t>Final Score = Tier 1 </a:t>
            </a:r>
            <a:r>
              <a:rPr lang="en-US" sz="2400" dirty="0" smtClean="0"/>
              <a:t>Average </a:t>
            </a:r>
            <a:r>
              <a:rPr lang="en-US" sz="2400" dirty="0"/>
              <a:t>+ Tier 2 </a:t>
            </a:r>
            <a:r>
              <a:rPr lang="en-US" sz="2400" dirty="0" smtClean="0"/>
              <a:t>Average (if the application advances to tier 2) </a:t>
            </a:r>
            <a:r>
              <a:rPr lang="en-US" sz="2400" dirty="0"/>
              <a:t>(100 pts. Possible)</a:t>
            </a:r>
          </a:p>
          <a:p>
            <a:pPr marL="685800" indent="-457200">
              <a:buFont typeface="Arial" panose="020B0604020202020204" pitchFamily="34" charset="0"/>
              <a:buChar char="•"/>
            </a:pPr>
            <a:r>
              <a:rPr lang="en-US" dirty="0"/>
              <a:t>There will be two separate rankings: one each for Absolute Priority 2 and 3</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16</a:t>
            </a:fld>
            <a:endParaRPr lang="en-US" dirty="0"/>
          </a:p>
        </p:txBody>
      </p:sp>
    </p:spTree>
    <p:extLst>
      <p:ext uri="{BB962C8B-B14F-4D97-AF65-F5344CB8AC3E}">
        <p14:creationId xmlns:p14="http://schemas.microsoft.com/office/powerpoint/2010/main" val="161754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DB312-BE1F-4B1A-9356-F88C007813E0}"/>
              </a:ext>
            </a:extLst>
          </p:cNvPr>
          <p:cNvSpPr>
            <a:spLocks noGrp="1"/>
          </p:cNvSpPr>
          <p:nvPr>
            <p:ph type="title"/>
          </p:nvPr>
        </p:nvSpPr>
        <p:spPr>
          <a:xfrm>
            <a:off x="457200" y="228600"/>
            <a:ext cx="8229600" cy="1066800"/>
          </a:xfrm>
        </p:spPr>
        <p:txBody>
          <a:bodyPr/>
          <a:lstStyle/>
          <a:p>
            <a:r>
              <a:rPr lang="en-US" dirty="0"/>
              <a:t>Recommendations For organizing your application</a:t>
            </a:r>
            <a:br>
              <a:rPr lang="en-US" dirty="0"/>
            </a:br>
            <a:endParaRPr lang="en-US" dirty="0"/>
          </a:p>
        </p:txBody>
      </p:sp>
      <p:sp>
        <p:nvSpPr>
          <p:cNvPr id="3" name="Content Placeholder 2">
            <a:extLst>
              <a:ext uri="{FF2B5EF4-FFF2-40B4-BE49-F238E27FC236}">
                <a16:creationId xmlns:a16="http://schemas.microsoft.com/office/drawing/2014/main" xmlns="" id="{9ED7537A-DD69-468C-A62B-18BDF6622303}"/>
              </a:ext>
            </a:extLst>
          </p:cNvPr>
          <p:cNvSpPr>
            <a:spLocks noGrp="1"/>
          </p:cNvSpPr>
          <p:nvPr>
            <p:ph idx="1"/>
          </p:nvPr>
        </p:nvSpPr>
        <p:spPr>
          <a:xfrm>
            <a:off x="457200" y="1447800"/>
            <a:ext cx="8229600" cy="4648200"/>
          </a:xfrm>
        </p:spPr>
        <p:txBody>
          <a:bodyPr/>
          <a:lstStyle/>
          <a:p>
            <a:r>
              <a:rPr lang="en-US" sz="2200" dirty="0"/>
              <a:t>We recommend that you organize and sequence your </a:t>
            </a:r>
            <a:r>
              <a:rPr lang="en-US" sz="2200" dirty="0" smtClean="0"/>
              <a:t>project </a:t>
            </a:r>
            <a:r>
              <a:rPr lang="en-US" sz="2200" dirty="0"/>
              <a:t>narrative using the selection criteria.</a:t>
            </a:r>
          </a:p>
          <a:p>
            <a:r>
              <a:rPr lang="en-US" sz="2200" dirty="0"/>
              <a:t>Within each criterion, make sure that you include a direct response to each of the factors </a:t>
            </a:r>
            <a:r>
              <a:rPr lang="en-US" sz="2200" dirty="0" smtClean="0"/>
              <a:t>under </a:t>
            </a:r>
            <a:r>
              <a:rPr lang="en-US" sz="2200" dirty="0"/>
              <a:t>that selection criterion (we’ll show you these in upcoming slides).</a:t>
            </a:r>
          </a:p>
          <a:p>
            <a:r>
              <a:rPr lang="en-US" sz="2200" dirty="0"/>
              <a:t>Reviewers will be instructed that they may use material from anywhere in the application, including the appendices, to score and evaluate each criterion, but they will have an easier job if each section of your </a:t>
            </a:r>
            <a:r>
              <a:rPr lang="en-US" sz="2200" dirty="0" smtClean="0"/>
              <a:t>project narrative </a:t>
            </a:r>
            <a:r>
              <a:rPr lang="en-US" sz="2200" dirty="0"/>
              <a:t>is clear, well-organized, and complete – and doesn’t require them to search for information.</a:t>
            </a:r>
          </a:p>
          <a:p>
            <a:r>
              <a:rPr lang="en-US" sz="2200" dirty="0"/>
              <a:t>When appropriate, use language from the selection criteria to help guide reviewers (For example, “This project will be  nationally significant because…” or “This project represents an exceptional response to the Absolute Priority because…”</a:t>
            </a:r>
          </a:p>
          <a:p>
            <a:endParaRPr lang="en-US" sz="2000" dirty="0"/>
          </a:p>
          <a:p>
            <a:pPr marL="27432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xmlns="" id="{90DBF11D-B0E5-4B7F-8470-4190013E2827}"/>
              </a:ext>
            </a:extLst>
          </p:cNvPr>
          <p:cNvSpPr>
            <a:spLocks noGrp="1"/>
          </p:cNvSpPr>
          <p:nvPr>
            <p:ph type="sldNum" sz="quarter" idx="11"/>
          </p:nvPr>
        </p:nvSpPr>
        <p:spPr/>
        <p:txBody>
          <a:bodyPr/>
          <a:lstStyle/>
          <a:p>
            <a:pPr>
              <a:defRPr/>
            </a:pPr>
            <a:fld id="{D24C62AC-34AC-44FA-925B-65FA1B2D13C3}" type="slidenum">
              <a:rPr lang="en-US" smtClean="0"/>
              <a:pPr>
                <a:defRPr/>
              </a:pPr>
              <a:t>17</a:t>
            </a:fld>
            <a:endParaRPr lang="en-US" dirty="0"/>
          </a:p>
        </p:txBody>
      </p:sp>
    </p:spTree>
    <p:extLst>
      <p:ext uri="{BB962C8B-B14F-4D97-AF65-F5344CB8AC3E}">
        <p14:creationId xmlns:p14="http://schemas.microsoft.com/office/powerpoint/2010/main" val="376368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Early-Phase </a:t>
            </a:r>
            <a:r>
              <a:rPr lang="en-US" sz="3200" dirty="0"/>
              <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a:t>March </a:t>
            </a:r>
            <a:r>
              <a:rPr lang="en-US" dirty="0" smtClean="0"/>
              <a:t>2018</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76627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57207505"/>
              </p:ext>
            </p:extLst>
          </p:nvPr>
        </p:nvGraphicFramePr>
        <p:xfrm>
          <a:off x="914400" y="381001"/>
          <a:ext cx="7239000" cy="5410199"/>
        </p:xfrm>
        <a:graphic>
          <a:graphicData uri="http://schemas.openxmlformats.org/drawingml/2006/table">
            <a:tbl>
              <a:tblPr firstRow="1" firstCol="1" bandRow="1">
                <a:tableStyleId>{5C22544A-7EE6-4342-B048-85BDC9FD1C3A}</a:tableStyleId>
              </a:tblPr>
              <a:tblGrid>
                <a:gridCol w="5150826">
                  <a:extLst>
                    <a:ext uri="{9D8B030D-6E8A-4147-A177-3AD203B41FA5}">
                      <a16:colId xmlns:a16="http://schemas.microsoft.com/office/drawing/2014/main" xmlns="" val="20000"/>
                    </a:ext>
                  </a:extLst>
                </a:gridCol>
                <a:gridCol w="2088174">
                  <a:extLst>
                    <a:ext uri="{9D8B030D-6E8A-4147-A177-3AD203B41FA5}">
                      <a16:colId xmlns:a16="http://schemas.microsoft.com/office/drawing/2014/main" xmlns="" val="20001"/>
                    </a:ext>
                  </a:extLst>
                </a:gridCol>
              </a:tblGrid>
              <a:tr h="586900">
                <a:tc gridSpan="2">
                  <a:txBody>
                    <a:bodyPr/>
                    <a:lstStyle/>
                    <a:p>
                      <a:pPr marL="0" marR="0" algn="ctr">
                        <a:spcBef>
                          <a:spcPts val="0"/>
                        </a:spcBef>
                        <a:spcAft>
                          <a:spcPts val="0"/>
                        </a:spcAft>
                      </a:pPr>
                      <a:r>
                        <a:rPr lang="en-US" sz="3200" dirty="0" smtClean="0">
                          <a:effectLst/>
                        </a:rPr>
                        <a:t>Early-phase </a:t>
                      </a:r>
                      <a:r>
                        <a:rPr lang="en-US" sz="3200" dirty="0">
                          <a:effectLst/>
                        </a:rPr>
                        <a:t>Selection Criteria</a:t>
                      </a:r>
                      <a:endParaRPr lang="en-US" sz="32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1110917">
                <a:tc>
                  <a:txBody>
                    <a:bodyPr/>
                    <a:lstStyle/>
                    <a:p>
                      <a:pPr marL="0" marR="0">
                        <a:spcBef>
                          <a:spcPts val="0"/>
                        </a:spcBef>
                        <a:spcAft>
                          <a:spcPts val="0"/>
                        </a:spcAft>
                      </a:pPr>
                      <a:r>
                        <a:rPr lang="en-US" sz="3200" dirty="0">
                          <a:effectLst/>
                        </a:rPr>
                        <a:t>Criterion</a:t>
                      </a:r>
                      <a:endParaRPr lang="en-US" sz="32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200">
                          <a:effectLst/>
                        </a:rPr>
                        <a:t>Points</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1110917">
                <a:tc>
                  <a:txBody>
                    <a:bodyPr/>
                    <a:lstStyle/>
                    <a:p>
                      <a:pPr marL="342900" marR="0" lvl="0" indent="-342900">
                        <a:spcBef>
                          <a:spcPts val="0"/>
                        </a:spcBef>
                        <a:spcAft>
                          <a:spcPts val="0"/>
                        </a:spcAft>
                        <a:buFont typeface="+mj-lt"/>
                        <a:buAutoNum type="alphaUcPeriod"/>
                      </a:pPr>
                      <a:r>
                        <a:rPr lang="en-US" sz="3200" dirty="0">
                          <a:effectLst/>
                        </a:rPr>
                        <a:t>Significance</a:t>
                      </a:r>
                      <a:endParaRPr lang="en-US" sz="32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30</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1427666">
                <a:tc>
                  <a:txBody>
                    <a:bodyPr/>
                    <a:lstStyle/>
                    <a:p>
                      <a:pPr marL="0" marR="0" lvl="0" indent="0">
                        <a:spcBef>
                          <a:spcPts val="0"/>
                        </a:spcBef>
                        <a:spcAft>
                          <a:spcPts val="0"/>
                        </a:spcAft>
                        <a:buFont typeface="+mj-lt"/>
                        <a:buNone/>
                      </a:pPr>
                      <a:r>
                        <a:rPr lang="en-US" sz="3200" dirty="0">
                          <a:effectLst/>
                        </a:rPr>
                        <a:t>B. Quality of Project Design and Management Plan</a:t>
                      </a:r>
                      <a:endParaRPr lang="en-US" sz="32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50</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1173799">
                <a:tc>
                  <a:txBody>
                    <a:bodyPr/>
                    <a:lstStyle/>
                    <a:p>
                      <a:pPr marL="0" marR="0" lvl="0" indent="0">
                        <a:spcBef>
                          <a:spcPts val="0"/>
                        </a:spcBef>
                        <a:spcAft>
                          <a:spcPts val="0"/>
                        </a:spcAft>
                        <a:buFont typeface="+mj-lt"/>
                        <a:buNone/>
                      </a:pPr>
                      <a:r>
                        <a:rPr lang="en-US" sz="3200" dirty="0">
                          <a:effectLst/>
                        </a:rPr>
                        <a:t>C. Quality of the Project Evaluation</a:t>
                      </a:r>
                      <a:endParaRPr lang="en-US" sz="32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3200" dirty="0">
                          <a:effectLst/>
                        </a:rPr>
                        <a:t>20</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6843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Significance (30 points)</a:t>
            </a:r>
          </a:p>
        </p:txBody>
      </p:sp>
      <p:sp>
        <p:nvSpPr>
          <p:cNvPr id="3" name="Content Placeholder 2"/>
          <p:cNvSpPr>
            <a:spLocks noGrp="1"/>
          </p:cNvSpPr>
          <p:nvPr>
            <p:ph idx="1"/>
          </p:nvPr>
        </p:nvSpPr>
        <p:spPr/>
        <p:txBody>
          <a:bodyPr/>
          <a:lstStyle/>
          <a:p>
            <a:pPr>
              <a:buFont typeface="+mj-lt"/>
              <a:buAutoNum type="arabicParenR"/>
            </a:pPr>
            <a:r>
              <a:rPr lang="en-US" sz="2800" dirty="0" smtClean="0"/>
              <a:t>The </a:t>
            </a:r>
            <a:r>
              <a:rPr lang="en-US" sz="2800" dirty="0"/>
              <a:t>national significance of the proposed project.  </a:t>
            </a:r>
            <a:endParaRPr lang="en-US" sz="2800" dirty="0" smtClean="0"/>
          </a:p>
          <a:p>
            <a:pPr>
              <a:buFont typeface="+mj-lt"/>
              <a:buAutoNum type="arabicParenR"/>
            </a:pPr>
            <a:r>
              <a:rPr lang="en-US" sz="2800" dirty="0" smtClean="0"/>
              <a:t>The </a:t>
            </a:r>
            <a:r>
              <a:rPr lang="en-US" sz="2800" dirty="0"/>
              <a:t>extent to which the proposed project involves the development or demonstration of promising new strategies that build on, or are alternatives to, existing strategies.  </a:t>
            </a:r>
            <a:endParaRPr lang="en-US" sz="2800" dirty="0" smtClean="0"/>
          </a:p>
          <a:p>
            <a:pPr>
              <a:buFont typeface="+mj-lt"/>
              <a:buAutoNum type="arabicParenR"/>
            </a:pPr>
            <a:r>
              <a:rPr lang="en-US" sz="2800" dirty="0" smtClean="0"/>
              <a:t>The </a:t>
            </a:r>
            <a:r>
              <a:rPr lang="en-US" sz="2800" dirty="0"/>
              <a:t>extent to which the proposed project demonstrates a rationale (as defined in </a:t>
            </a:r>
            <a:r>
              <a:rPr lang="en-US" sz="2800" dirty="0" smtClean="0"/>
              <a:t>the </a:t>
            </a:r>
            <a:r>
              <a:rPr lang="en-US" sz="2800" dirty="0"/>
              <a:t>notice</a:t>
            </a:r>
            <a:r>
              <a:rPr lang="en-US" sz="2800" dirty="0" smtClean="0"/>
              <a:t>).</a:t>
            </a:r>
          </a:p>
          <a:p>
            <a:pPr>
              <a:buFont typeface="+mj-lt"/>
              <a:buAutoNum type="arabicParenR"/>
            </a:pPr>
            <a:r>
              <a:rPr lang="en-US" sz="2800" dirty="0" smtClean="0"/>
              <a:t>The </a:t>
            </a:r>
            <a:r>
              <a:rPr lang="en-US" sz="2800" dirty="0"/>
              <a:t>extent to which the proposed project represents an exceptional approach to the priority or priorities established for the competition. </a:t>
            </a:r>
          </a:p>
        </p:txBody>
      </p:sp>
      <p:sp>
        <p:nvSpPr>
          <p:cNvPr id="4" name="Text Placeholder 3"/>
          <p:cNvSpPr>
            <a:spLocks noGrp="1"/>
          </p:cNvSpPr>
          <p:nvPr>
            <p:ph type="body" sz="quarter" idx="10"/>
          </p:nvPr>
        </p:nvSpPr>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428803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demonstrates a rationale</a:t>
            </a:r>
            <a:endParaRPr lang="en-US" dirty="0"/>
          </a:p>
        </p:txBody>
      </p:sp>
      <p:sp>
        <p:nvSpPr>
          <p:cNvPr id="3" name="Content Placeholder 2"/>
          <p:cNvSpPr>
            <a:spLocks noGrp="1"/>
          </p:cNvSpPr>
          <p:nvPr>
            <p:ph idx="1"/>
          </p:nvPr>
        </p:nvSpPr>
        <p:spPr>
          <a:xfrm>
            <a:off x="457200" y="914400"/>
            <a:ext cx="8229600" cy="4068763"/>
          </a:xfrm>
        </p:spPr>
        <p:txBody>
          <a:bodyPr/>
          <a:lstStyle/>
          <a:p>
            <a:pPr marL="274320" indent="0">
              <a:buNone/>
            </a:pPr>
            <a:r>
              <a:rPr lang="en-US" sz="3200" dirty="0" smtClean="0"/>
              <a:t>To show how the proposed project demonstrates </a:t>
            </a:r>
            <a:r>
              <a:rPr lang="en-US" sz="3200" dirty="0"/>
              <a:t>a </a:t>
            </a:r>
            <a:r>
              <a:rPr lang="en-US" sz="3200" dirty="0" smtClean="0"/>
              <a:t>rationale, applicants will also want to consider the selection criterion factor under Significance, and the corresponding definition for demonstrates a rationale for that factor:</a:t>
            </a:r>
          </a:p>
          <a:p>
            <a:pPr marL="274320" indent="0">
              <a:buNone/>
            </a:pPr>
            <a:r>
              <a:rPr lang="en-US" sz="3200" dirty="0" smtClean="0"/>
              <a:t>…a </a:t>
            </a:r>
            <a:r>
              <a:rPr lang="en-US" sz="3200" dirty="0"/>
              <a:t>key project component (as defined in </a:t>
            </a:r>
            <a:r>
              <a:rPr lang="en-US" sz="3200" dirty="0" smtClean="0"/>
              <a:t>the </a:t>
            </a:r>
            <a:r>
              <a:rPr lang="en-US" sz="3200" dirty="0"/>
              <a:t>notice) included in the project's logic model (as defined in </a:t>
            </a:r>
            <a:r>
              <a:rPr lang="en-US" sz="3200" dirty="0" smtClean="0"/>
              <a:t>the </a:t>
            </a:r>
            <a:r>
              <a:rPr lang="en-US" sz="3200" dirty="0"/>
              <a:t>notice) is informed by research or evaluation findings that suggest the project component is likely to improve relevant outcomes (as defined in </a:t>
            </a:r>
            <a:r>
              <a:rPr lang="en-US" sz="3200" dirty="0" smtClean="0"/>
              <a:t>the </a:t>
            </a:r>
            <a:r>
              <a:rPr lang="en-US" sz="3200" dirty="0"/>
              <a:t>notice).</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422706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Logic Model?</a:t>
            </a:r>
          </a:p>
        </p:txBody>
      </p:sp>
      <p:sp>
        <p:nvSpPr>
          <p:cNvPr id="3" name="Content Placeholder 2"/>
          <p:cNvSpPr>
            <a:spLocks noGrp="1"/>
          </p:cNvSpPr>
          <p:nvPr>
            <p:ph idx="1"/>
          </p:nvPr>
        </p:nvSpPr>
        <p:spPr/>
        <p:txBody>
          <a:bodyPr/>
          <a:lstStyle/>
          <a:p>
            <a:pPr marL="228600" indent="0">
              <a:buNone/>
            </a:pPr>
            <a:r>
              <a:rPr lang="en-US" sz="3200" dirty="0"/>
              <a:t>Logic model </a:t>
            </a:r>
            <a:r>
              <a:rPr lang="en-US" sz="3200" dirty="0" smtClean="0"/>
              <a:t>(</a:t>
            </a:r>
            <a:r>
              <a:rPr lang="en-US" sz="3200" dirty="0"/>
              <a:t>also referred to as a theory of action) means a framework that identifies key project components of the proposed project (i.e., the active “ingredients” that are hypothesized to be critical to achieving the relevant outcomes) and describes the theoretical and operational relationships among the key project components and relevant outcomes.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3201736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Logic Model</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
        <p:nvSpPr>
          <p:cNvPr id="6" name="TextBox 5"/>
          <p:cNvSpPr txBox="1"/>
          <p:nvPr/>
        </p:nvSpPr>
        <p:spPr>
          <a:xfrm>
            <a:off x="838200" y="6031468"/>
            <a:ext cx="6096000" cy="369332"/>
          </a:xfrm>
          <a:prstGeom prst="rect">
            <a:avLst/>
          </a:prstGeom>
          <a:noFill/>
        </p:spPr>
        <p:txBody>
          <a:bodyPr wrap="square" rtlCol="0">
            <a:spAutoFit/>
          </a:bodyPr>
          <a:lstStyle/>
          <a:p>
            <a:r>
              <a:rPr lang="en-US" dirty="0" smtClean="0"/>
              <a:t>Source: REL Pacific – see link on next slide. </a:t>
            </a:r>
            <a:endParaRPr lang="en-US" dirty="0"/>
          </a:p>
        </p:txBody>
      </p:sp>
      <p:pic>
        <p:nvPicPr>
          <p:cNvPr id="3" name="Picture 2" descr="C:\Users\Kelly.Terpak\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6445"/>
            <a:ext cx="8610599" cy="518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739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 Resources</a:t>
            </a:r>
            <a:endParaRPr lang="en-US" dirty="0"/>
          </a:p>
        </p:txBody>
      </p:sp>
      <p:sp>
        <p:nvSpPr>
          <p:cNvPr id="3" name="Content Placeholder 2"/>
          <p:cNvSpPr>
            <a:spLocks noGrp="1"/>
          </p:cNvSpPr>
          <p:nvPr>
            <p:ph idx="1"/>
          </p:nvPr>
        </p:nvSpPr>
        <p:spPr>
          <a:xfrm>
            <a:off x="228600" y="1295400"/>
            <a:ext cx="8458200" cy="4724400"/>
          </a:xfrm>
        </p:spPr>
        <p:txBody>
          <a:bodyPr/>
          <a:lstStyle/>
          <a:p>
            <a:pPr lvl="0"/>
            <a:r>
              <a:rPr lang="en-US" sz="1900" dirty="0"/>
              <a:t>Education Logic Model (ELM) Application (REL Pacific)</a:t>
            </a:r>
          </a:p>
          <a:p>
            <a:pPr marL="822960" lvl="1" indent="0">
              <a:buNone/>
            </a:pPr>
            <a:r>
              <a:rPr lang="en-US" sz="1900" u="sng" dirty="0" smtClean="0">
                <a:hlinkClick r:id="rId3"/>
              </a:rPr>
              <a:t>http</a:t>
            </a:r>
            <a:r>
              <a:rPr lang="en-US" sz="1900" u="sng" dirty="0">
                <a:hlinkClick r:id="rId3"/>
              </a:rPr>
              <a:t>://relpacific.mcrel.org/resources/elm-app/</a:t>
            </a:r>
            <a:r>
              <a:rPr lang="en-US" sz="1900" dirty="0"/>
              <a:t> </a:t>
            </a:r>
          </a:p>
          <a:p>
            <a:pPr marL="274320" lvl="0" indent="0">
              <a:buNone/>
            </a:pPr>
            <a:r>
              <a:rPr lang="en-US" sz="1900" dirty="0"/>
              <a:t> </a:t>
            </a:r>
          </a:p>
          <a:p>
            <a:pPr lvl="0"/>
            <a:r>
              <a:rPr lang="en-US" sz="1900" dirty="0"/>
              <a:t>Logic models: A tool for effective program planning, collaboration, and monitoring (REL Pacific)</a:t>
            </a:r>
          </a:p>
          <a:p>
            <a:pPr marL="822960" lvl="1" indent="0">
              <a:buNone/>
            </a:pPr>
            <a:r>
              <a:rPr lang="en-US" sz="1900" u="sng" dirty="0">
                <a:hlinkClick r:id="rId4"/>
              </a:rPr>
              <a:t>https://ies.ed.gov/ncee/edlabs/regions/pacific/pdf/REL_2014025.pdf</a:t>
            </a:r>
            <a:endParaRPr lang="en-US" sz="1900" dirty="0"/>
          </a:p>
          <a:p>
            <a:pPr marL="274320" lvl="0" indent="0">
              <a:buNone/>
            </a:pPr>
            <a:r>
              <a:rPr lang="en-US" sz="1900" dirty="0"/>
              <a:t> </a:t>
            </a:r>
          </a:p>
          <a:p>
            <a:pPr lvl="0"/>
            <a:r>
              <a:rPr lang="en-US" sz="1900" dirty="0"/>
              <a:t>Logic models: A tool for designing and monitoring program evaluations (REL Pacific)</a:t>
            </a:r>
          </a:p>
          <a:p>
            <a:pPr marL="822960" lvl="1" indent="0">
              <a:buNone/>
            </a:pPr>
            <a:r>
              <a:rPr lang="en-US" sz="1900" u="sng" dirty="0">
                <a:hlinkClick r:id="rId5"/>
              </a:rPr>
              <a:t>https://</a:t>
            </a:r>
            <a:r>
              <a:rPr lang="en-US" sz="1900" u="sng" dirty="0" smtClean="0">
                <a:hlinkClick r:id="rId5"/>
              </a:rPr>
              <a:t>ies.ed.gov/ncee/edlabs/regions/pacific/pdf/REL_2014007.pdf</a:t>
            </a:r>
            <a:endParaRPr lang="en-US" sz="1900" u="sng" dirty="0" smtClean="0"/>
          </a:p>
          <a:p>
            <a:pPr marL="822960" lvl="1" indent="0">
              <a:buNone/>
            </a:pPr>
            <a:r>
              <a:rPr lang="en-US" sz="1900" dirty="0"/>
              <a:t> </a:t>
            </a:r>
          </a:p>
          <a:p>
            <a:pPr lvl="0"/>
            <a:r>
              <a:rPr lang="en-US" sz="1900" dirty="0"/>
              <a:t>Logic models for program design, implementation, and evaluation: Workshop toolkit  (REL Northeast and Islands)</a:t>
            </a:r>
          </a:p>
          <a:p>
            <a:pPr marL="822960" lvl="1" indent="0">
              <a:buNone/>
            </a:pPr>
            <a:r>
              <a:rPr lang="en-US" sz="1900" u="sng" dirty="0">
                <a:hlinkClick r:id="rId6"/>
              </a:rPr>
              <a:t>https://ies.ed.gov/ncee/edlabs/regions/northeast/pdf/REL_2015057.pdf</a:t>
            </a:r>
            <a:r>
              <a:rPr lang="en-US" sz="1900" dirty="0"/>
              <a: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559791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Quality of the Project Design and Management Plan (50 points)</a:t>
            </a:r>
          </a:p>
        </p:txBody>
      </p:sp>
      <p:sp>
        <p:nvSpPr>
          <p:cNvPr id="3" name="Content Placeholder 2"/>
          <p:cNvSpPr>
            <a:spLocks noGrp="1"/>
          </p:cNvSpPr>
          <p:nvPr>
            <p:ph idx="1"/>
          </p:nvPr>
        </p:nvSpPr>
        <p:spPr>
          <a:xfrm>
            <a:off x="457200" y="1798637"/>
            <a:ext cx="8229600" cy="4449763"/>
          </a:xfrm>
        </p:spPr>
        <p:txBody>
          <a:bodyPr/>
          <a:lstStyle/>
          <a:p>
            <a:pPr>
              <a:buFont typeface="+mj-lt"/>
              <a:buAutoNum type="arabicParenR"/>
            </a:pPr>
            <a:r>
              <a:rPr lang="en-US" sz="2300" dirty="0" smtClean="0"/>
              <a:t>The </a:t>
            </a:r>
            <a:r>
              <a:rPr lang="en-US" sz="2300" dirty="0"/>
              <a:t>extent to which the goals, objectives, and outcomes to be achieved by the proposed project are clearly specified and measurable.  </a:t>
            </a:r>
            <a:endParaRPr lang="en-US" sz="2300" dirty="0" smtClean="0"/>
          </a:p>
          <a:p>
            <a:pPr>
              <a:buFont typeface="+mj-lt"/>
              <a:buAutoNum type="arabicParenR"/>
            </a:pPr>
            <a:r>
              <a:rPr lang="en-US" sz="2300" dirty="0" smtClean="0"/>
              <a:t>The </a:t>
            </a:r>
            <a:r>
              <a:rPr lang="en-US" sz="2300" dirty="0"/>
              <a:t>adequacy of the management plan to achieve the objectives of the proposed project on time and within budget, including clearly defined responsibilities, timelines, and milestones for accomplishing project tasks.  </a:t>
            </a:r>
            <a:endParaRPr lang="en-US" sz="2300" dirty="0" smtClean="0"/>
          </a:p>
          <a:p>
            <a:pPr>
              <a:buFont typeface="+mj-lt"/>
              <a:buAutoNum type="arabicParenR"/>
            </a:pPr>
            <a:r>
              <a:rPr lang="en-US" sz="2300" dirty="0" smtClean="0"/>
              <a:t>The </a:t>
            </a:r>
            <a:r>
              <a:rPr lang="en-US" sz="2300" dirty="0"/>
              <a:t>extent to which performance feedback and continuous improvement are integral to the design of the proposed </a:t>
            </a:r>
            <a:r>
              <a:rPr lang="en-US" sz="2300" dirty="0" smtClean="0"/>
              <a:t>project.</a:t>
            </a:r>
          </a:p>
          <a:p>
            <a:pPr>
              <a:buFont typeface="+mj-lt"/>
              <a:buAutoNum type="arabicParenR"/>
            </a:pPr>
            <a:r>
              <a:rPr lang="en-US" sz="2300" dirty="0" smtClean="0"/>
              <a:t>The </a:t>
            </a:r>
            <a:r>
              <a:rPr lang="en-US" sz="2300" dirty="0"/>
              <a:t>mechanisms the applicant will use to broadly disseminate information on its project so as to support further development or replication. </a:t>
            </a:r>
          </a:p>
          <a:p>
            <a:pPr marL="228600" indent="0">
              <a:buNone/>
            </a:pPr>
            <a:endParaRPr lang="en-US" dirty="0"/>
          </a:p>
        </p:txBody>
      </p:sp>
      <p:sp>
        <p:nvSpPr>
          <p:cNvPr id="4" name="Text Placeholder 3"/>
          <p:cNvSpPr>
            <a:spLocks noGrp="1"/>
          </p:cNvSpPr>
          <p:nvPr>
            <p:ph type="body" sz="quarter" idx="10"/>
          </p:nvPr>
        </p:nvSpPr>
        <p:spPr>
          <a:xfrm>
            <a:off x="457200" y="1325563"/>
            <a:ext cx="8229600" cy="503237"/>
          </a:xfrm>
        </p:spPr>
        <p:txBody>
          <a:bodyPr/>
          <a:lstStyle/>
          <a:p>
            <a:r>
              <a:rPr lang="en-US" dirty="0"/>
              <a:t>Early-Phase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222328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Plan	</a:t>
            </a:r>
          </a:p>
        </p:txBody>
      </p:sp>
      <p:sp>
        <p:nvSpPr>
          <p:cNvPr id="3" name="Content Placeholder 2"/>
          <p:cNvSpPr>
            <a:spLocks noGrp="1"/>
          </p:cNvSpPr>
          <p:nvPr>
            <p:ph idx="1"/>
          </p:nvPr>
        </p:nvSpPr>
        <p:spPr/>
        <p:txBody>
          <a:bodyPr/>
          <a:lstStyle/>
          <a:p>
            <a:r>
              <a:rPr lang="en-US" altLang="en-US" sz="2000" b="1" dirty="0">
                <a:latin typeface="Calibri" panose="020F0502020204030204" pitchFamily="34" charset="0"/>
                <a:ea typeface="ＭＳ Ｐゴシック" pitchFamily="34" charset="-128"/>
              </a:rPr>
              <a:t>Goal(s)</a:t>
            </a:r>
            <a:r>
              <a:rPr lang="en-US" altLang="en-US" sz="2000" dirty="0">
                <a:latin typeface="Calibri" panose="020F0502020204030204" pitchFamily="34" charset="0"/>
                <a:ea typeface="ＭＳ Ｐゴシック" pitchFamily="34" charset="-128"/>
              </a:rPr>
              <a:t>:  A broad statement(s) of what the project intends to accomplish. What do you hope to accomplish by implementing your project?</a:t>
            </a:r>
          </a:p>
          <a:p>
            <a:r>
              <a:rPr lang="en-US" altLang="en-US" sz="2000" b="1" dirty="0">
                <a:latin typeface="Calibri" panose="020F0502020204030204" pitchFamily="34" charset="0"/>
                <a:ea typeface="ＭＳ Ｐゴシック" pitchFamily="34" charset="-128"/>
              </a:rPr>
              <a:t>Objective(s)</a:t>
            </a:r>
            <a:r>
              <a:rPr lang="en-US" altLang="en-US" sz="2000" dirty="0">
                <a:latin typeface="Calibri" panose="020F0502020204030204" pitchFamily="34" charset="0"/>
                <a:ea typeface="ＭＳ Ｐゴシック" pitchFamily="34" charset="-128"/>
              </a:rPr>
              <a:t>: A concrete attainment that can be achieved by following a number of steps. What is your project doing to support the overall program goal(s)? Are your objectives </a:t>
            </a:r>
            <a:r>
              <a:rPr lang="en-US" altLang="en-US" sz="2000" dirty="0" smtClean="0">
                <a:latin typeface="Calibri" panose="020F0502020204030204" pitchFamily="34" charset="0"/>
                <a:ea typeface="ＭＳ Ｐゴシック" pitchFamily="34" charset="-128"/>
              </a:rPr>
              <a:t>SMART (Specific, Measurable, Achievable, Relevant, and Time-bound)?</a:t>
            </a:r>
            <a:endParaRPr lang="en-US" altLang="en-US" sz="2000" dirty="0">
              <a:latin typeface="Calibri" panose="020F0502020204030204" pitchFamily="34" charset="0"/>
              <a:ea typeface="ＭＳ Ｐゴシック" pitchFamily="34" charset="-128"/>
            </a:endParaRPr>
          </a:p>
          <a:p>
            <a:r>
              <a:rPr lang="en-US" altLang="en-US" sz="2000" b="1" dirty="0">
                <a:latin typeface="Calibri" panose="020F0502020204030204" pitchFamily="34" charset="0"/>
                <a:ea typeface="ＭＳ Ｐゴシック" pitchFamily="34" charset="-128"/>
              </a:rPr>
              <a:t>Performance Measures</a:t>
            </a:r>
            <a:r>
              <a:rPr lang="en-US" altLang="en-US" sz="2000" dirty="0">
                <a:latin typeface="Calibri" panose="020F0502020204030204" pitchFamily="34" charset="0"/>
                <a:ea typeface="ＭＳ Ｐゴシック" pitchFamily="34" charset="-128"/>
              </a:rPr>
              <a:t>: A measurable or observable indicator to assess how well objectives are being met. How will you measure the success of your project? </a:t>
            </a:r>
          </a:p>
          <a:p>
            <a:r>
              <a:rPr lang="en-US" altLang="en-US" sz="2000" b="1" dirty="0">
                <a:latin typeface="Calibri" panose="020F0502020204030204" pitchFamily="34" charset="0"/>
                <a:ea typeface="ＭＳ Ｐゴシック" pitchFamily="34" charset="-128"/>
              </a:rPr>
              <a:t>Activities</a:t>
            </a:r>
            <a:r>
              <a:rPr lang="en-US" altLang="en-US" sz="2000" dirty="0">
                <a:latin typeface="Calibri" panose="020F0502020204030204" pitchFamily="34" charset="0"/>
                <a:ea typeface="ＭＳ Ｐゴシック" pitchFamily="34" charset="-128"/>
              </a:rPr>
              <a:t>: Day to day pieces that must be completed to signal that the grant is on track.</a:t>
            </a:r>
          </a:p>
          <a:p>
            <a:r>
              <a:rPr lang="en-US" altLang="en-US" sz="2000" b="1" dirty="0">
                <a:latin typeface="Calibri" panose="020F0502020204030204" pitchFamily="34" charset="0"/>
                <a:ea typeface="ＭＳ Ｐゴシック" pitchFamily="34" charset="-128"/>
              </a:rPr>
              <a:t>Timeline (Start/End Dates)</a:t>
            </a:r>
            <a:r>
              <a:rPr lang="en-US" altLang="en-US" sz="2000" dirty="0">
                <a:latin typeface="Calibri" panose="020F0502020204030204" pitchFamily="34" charset="0"/>
                <a:ea typeface="ＭＳ Ｐゴシック" pitchFamily="34" charset="-128"/>
              </a:rPr>
              <a:t>: Provide some timeline that will allow task monitoring.</a:t>
            </a:r>
          </a:p>
          <a:p>
            <a:r>
              <a:rPr lang="en-US" altLang="en-US" sz="2000" b="1" dirty="0">
                <a:latin typeface="Calibri" panose="020F0502020204030204" pitchFamily="34" charset="0"/>
                <a:ea typeface="ＭＳ Ｐゴシック" pitchFamily="34" charset="-128"/>
              </a:rPr>
              <a:t>Responsible Personnel</a:t>
            </a:r>
            <a:r>
              <a:rPr lang="en-US" altLang="en-US" sz="2000" dirty="0">
                <a:latin typeface="Calibri" panose="020F0502020204030204" pitchFamily="34" charset="0"/>
                <a:ea typeface="ＭＳ Ｐゴシック" pitchFamily="34" charset="-128"/>
              </a:rPr>
              <a:t>: Who will be carrying out those activities?</a:t>
            </a:r>
          </a:p>
          <a:p>
            <a:endParaRPr lang="en-US" sz="1500" dirty="0">
              <a:latin typeface="Calibri" panose="020F0502020204030204" pitchFamily="34" charset="0"/>
            </a:endParaRPr>
          </a:p>
        </p:txBody>
      </p:sp>
      <p:sp>
        <p:nvSpPr>
          <p:cNvPr id="4" name="Text Placeholder 3"/>
          <p:cNvSpPr>
            <a:spLocks noGrp="1"/>
          </p:cNvSpPr>
          <p:nvPr>
            <p:ph type="body" sz="quarter" idx="10"/>
          </p:nvPr>
        </p:nvSpPr>
        <p:spPr/>
        <p:txBody>
          <a:bodyPr/>
          <a:lstStyle/>
          <a:p>
            <a:r>
              <a:rPr lang="en-US" dirty="0" smtClean="0"/>
              <a:t> elements to consider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373119506"/>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2331</TotalTime>
  <Words>2890</Words>
  <Application>Microsoft Office PowerPoint</Application>
  <PresentationFormat>On-screen Show (4:3)</PresentationFormat>
  <Paragraphs>296</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Dept of Ed</vt:lpstr>
      <vt:lpstr>Education Innovation and Research (EIR) Early-Phase  selection criteria and scoring</vt:lpstr>
      <vt:lpstr>PowerPoint Presentation</vt:lpstr>
      <vt:lpstr>A. Significance (30 points)</vt:lpstr>
      <vt:lpstr>demonstrates a rationale</vt:lpstr>
      <vt:lpstr>What is a Logic Model?</vt:lpstr>
      <vt:lpstr>Sample Logic Model</vt:lpstr>
      <vt:lpstr>LOGIC MODEL Resources</vt:lpstr>
      <vt:lpstr>B. Quality of the Project Design and Management Plan (50 points)</vt:lpstr>
      <vt:lpstr>Management Plan </vt:lpstr>
      <vt:lpstr>Management Plan </vt:lpstr>
      <vt:lpstr>C. Quality of the Project Evaluation  (20 points) </vt:lpstr>
      <vt:lpstr>Evaluation Expectations</vt:lpstr>
      <vt:lpstr>Technical Assistance Resources on Evaluation</vt:lpstr>
      <vt:lpstr>Suggestions for Selecting an Evaluator</vt:lpstr>
      <vt:lpstr>Suggestions for Selecting an Evaluator (2)</vt:lpstr>
      <vt:lpstr>Overview of Early-Phase Review Process</vt:lpstr>
      <vt:lpstr>Recommendations For organizing your application </vt:lpstr>
      <vt:lpstr>Education Innovation and Research (EIR) Early-Phase  selection criteria and scoring</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185</cp:revision>
  <cp:lastPrinted>2018-03-15T11:34:54Z</cp:lastPrinted>
  <dcterms:created xsi:type="dcterms:W3CDTF">2013-08-12T19:53:34Z</dcterms:created>
  <dcterms:modified xsi:type="dcterms:W3CDTF">2018-04-19T05:41:46Z</dcterms:modified>
</cp:coreProperties>
</file>