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458" r:id="rId2"/>
    <p:sldId id="318" r:id="rId3"/>
    <p:sldId id="319" r:id="rId4"/>
    <p:sldId id="320" r:id="rId5"/>
    <p:sldId id="481" r:id="rId6"/>
    <p:sldId id="321" r:id="rId7"/>
    <p:sldId id="473" r:id="rId8"/>
    <p:sldId id="474" r:id="rId9"/>
    <p:sldId id="482" r:id="rId10"/>
    <p:sldId id="479" r:id="rId11"/>
    <p:sldId id="476" r:id="rId12"/>
    <p:sldId id="483" r:id="rId13"/>
    <p:sldId id="487" r:id="rId14"/>
    <p:sldId id="488" r:id="rId15"/>
    <p:sldId id="477" r:id="rId16"/>
    <p:sldId id="478" r:id="rId17"/>
    <p:sldId id="480" r:id="rId18"/>
    <p:sldId id="472" r:id="rId19"/>
    <p:sldId id="486" r:id="rId2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OII" initials="OII" lastIdx="1" clrIdx="3"/>
  <p:cmAuthor id="4" name="Kelly Terpak" initials="KKT" lastIdx="5" clrIdx="4"/>
  <p:cmAuthor id="5" name="Folake Reed" initials="FR" lastIdx="3"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790"/>
    <a:srgbClr val="666666"/>
    <a:srgbClr val="038A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0799" autoAdjust="0"/>
  </p:normalViewPr>
  <p:slideViewPr>
    <p:cSldViewPr snapToObjects="1">
      <p:cViewPr>
        <p:scale>
          <a:sx n="70" d="100"/>
          <a:sy n="70" d="100"/>
        </p:scale>
        <p:origin x="12"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4/19/2018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4/19/2018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this informational recording we’re going to provide an overview of the selection criteria for the Mid-phase competition, the points that are assigned to each selection criterion, and a brief overview of the review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103999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a:t>
            </a:r>
            <a:r>
              <a:rPr lang="en-US" baseline="0" dirty="0" smtClean="0"/>
              <a:t> </a:t>
            </a:r>
            <a:r>
              <a:rPr lang="en-US" dirty="0" smtClean="0"/>
              <a:t>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a:t>
            </a:r>
            <a:r>
              <a:rPr lang="en-US" dirty="0" smtClean="0"/>
              <a:t>Handbook </a:t>
            </a:r>
            <a:r>
              <a:rPr lang="en-US" dirty="0"/>
              <a:t>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75592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you are not required to develop a logic model, it may be helpful to you to include one in your application.  A logic model provides a conceptual framework for identifying the key components of your project and the relationships between them and your intended goals, objectives, and outcomes.</a:t>
            </a:r>
          </a:p>
          <a:p>
            <a:endParaRPr lang="en-US" baseline="0" dirty="0" smtClean="0"/>
          </a:p>
          <a:p>
            <a:r>
              <a:rPr lang="en-US" baseline="0" dirty="0" smtClean="0"/>
              <a:t>Going through the exercise of creating one may help you to better prepare your responses to the selection criteria, especially C: “Quality of Project Design and Management Plan,” which looks at your goals, objectives, and outcomes; and criterion D: “Quality of the Evaluation.”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p>
          <a:p>
            <a:r>
              <a:rPr lang="en-US" baseline="0" dirty="0"/>
              <a:t>Sometimes, individuals call themselves educational evaluators but don’t really have the background to conduct rigorous evaluation research.  You need to watch out for that.    So 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2463971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3279788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0">
              <a:buFont typeface="Arial" panose="020B0604020202020204" pitchFamily="34" charset="0"/>
              <a:buNone/>
            </a:pPr>
            <a:endParaRPr lang="en-US" sz="2400" dirty="0"/>
          </a:p>
          <a:p>
            <a:pPr marL="228600" indent="0">
              <a:buFont typeface="Arial" panose="020B0604020202020204" pitchFamily="34" charset="0"/>
              <a:buNone/>
            </a:pPr>
            <a:r>
              <a:rPr lang="en-US" sz="2400" dirty="0"/>
              <a:t>Read slide</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59991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184983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Mid-phase selection criteria.   If you have additional questions, please consult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Mid-phase </a:t>
            </a:r>
            <a:r>
              <a:rPr lang="en-US" dirty="0"/>
              <a:t>competition will use 4 selection criteria.</a:t>
            </a:r>
          </a:p>
          <a:p>
            <a:endParaRPr lang="en-US" dirty="0"/>
          </a:p>
          <a:p>
            <a:r>
              <a:rPr lang="en-US" dirty="0"/>
              <a:t>These four are….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8718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baseline="0" dirty="0" smtClean="0"/>
              <a:t>Read slide.</a:t>
            </a:r>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152970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t>
            </a:r>
            <a:r>
              <a:rPr lang="en-US" dirty="0" smtClean="0"/>
              <a:t>Mid-phase </a:t>
            </a:r>
            <a:r>
              <a:rPr lang="en-US" dirty="0"/>
              <a:t>selection criterion is </a:t>
            </a:r>
            <a:r>
              <a:rPr lang="en-US" dirty="0" smtClean="0"/>
              <a:t>Strategy </a:t>
            </a:r>
            <a:r>
              <a:rPr lang="en-US" dirty="0"/>
              <a:t>to </a:t>
            </a:r>
            <a:r>
              <a:rPr lang="en-US" dirty="0" smtClean="0"/>
              <a:t>Scale</a:t>
            </a:r>
            <a:r>
              <a:rPr lang="en-US" dirty="0"/>
              <a:t>, worth 30 points</a:t>
            </a:r>
          </a:p>
          <a:p>
            <a:endParaRPr lang="en-US" dirty="0"/>
          </a:p>
          <a:p>
            <a:r>
              <a:rPr lang="en-US" dirty="0"/>
              <a:t>Read slide</a:t>
            </a:r>
          </a:p>
          <a:p>
            <a:endParaRPr lang="en-US" dirty="0"/>
          </a:p>
          <a:p>
            <a:r>
              <a:rPr lang="en-US" dirty="0"/>
              <a:t>Please also keep in mind that it is expected that grantees </a:t>
            </a:r>
            <a:r>
              <a:rPr lang="en-US" dirty="0" smtClean="0"/>
              <a:t>are encouraged to scale </a:t>
            </a:r>
            <a:r>
              <a:rPr lang="en-US" dirty="0"/>
              <a:t>their practices to a regional or national level, each of which are defined in the </a:t>
            </a:r>
            <a:r>
              <a:rPr lang="en-US" dirty="0" smtClean="0"/>
              <a:t>notice</a:t>
            </a:r>
            <a:r>
              <a:rPr lang="en-US" baseline="0" dirty="0" smtClean="0"/>
              <a:t> inviting applications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20371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thinking about scaling, it may help you to look at this white paper that was produced last year.  Based on interviews with Validation and Scale-up project directors of the Investing in Innovation (i3) Program</a:t>
            </a:r>
            <a:r>
              <a:rPr lang="en-US" baseline="0" dirty="0" smtClean="0"/>
              <a:t>, the predecessor program to EIR, </a:t>
            </a:r>
            <a:r>
              <a:rPr lang="en-US" baseline="0" dirty="0"/>
              <a:t>it shares some general lessons learned.  We won’t talk about them now, but there are four primary topics covered.</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002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0774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the 2</a:t>
            </a:r>
            <a:r>
              <a:rPr lang="en-US" baseline="30000" dirty="0"/>
              <a:t>nd</a:t>
            </a:r>
            <a:r>
              <a:rPr lang="en-US" dirty="0"/>
              <a:t> factor under </a:t>
            </a:r>
            <a:r>
              <a:rPr lang="en-US" dirty="0" smtClean="0"/>
              <a:t>Selection Criterion </a:t>
            </a:r>
            <a:r>
              <a:rPr lang="en-US" dirty="0"/>
              <a:t>C, 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a:t>
            </a:r>
            <a:r>
              <a:rPr lang="en-US" dirty="0"/>
              <a:t>include…..</a:t>
            </a:r>
          </a:p>
          <a:p>
            <a:endParaRPr lang="en-US" dirty="0"/>
          </a:p>
          <a:p>
            <a:endParaRPr lang="en-US" dirty="0"/>
          </a:p>
          <a:p>
            <a:r>
              <a:rPr lang="en-US" dirty="0"/>
              <a:t>Read slide</a:t>
            </a:r>
          </a:p>
          <a:p>
            <a:endParaRPr lang="en-US" dirty="0"/>
          </a:p>
          <a:p>
            <a:r>
              <a:rPr lang="en-US" dirty="0"/>
              <a:t>In the next slide, we’ll show you an example of what such a management plan would 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414129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8</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305920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82199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3community.ed.gov/insights-discoveries/220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Mid-Phase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a:t>March </a:t>
            </a:r>
            <a:r>
              <a:rPr lang="en-US" dirty="0" smtClean="0"/>
              <a:t>2018</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306007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342900">
              <a:buFont typeface="Arial" panose="020B0604020202020204" pitchFamily="34" charset="0"/>
              <a:buChar char="•"/>
            </a:pPr>
            <a:r>
              <a:rPr lang="en-US" sz="2800" dirty="0"/>
              <a:t>Must be an independent evaluation.</a:t>
            </a:r>
          </a:p>
          <a:p>
            <a:pPr marL="571500" indent="-342900">
              <a:buFont typeface="Arial" panose="020B0604020202020204" pitchFamily="34" charset="0"/>
              <a:buChar char="•"/>
            </a:pPr>
            <a:r>
              <a:rPr lang="en-US" sz="2800" dirty="0" smtClean="0"/>
              <a:t>Design </a:t>
            </a:r>
            <a:r>
              <a:rPr lang="en-US" sz="2800" dirty="0"/>
              <a:t>must have potential to meet What Works Clearinghouse s</a:t>
            </a:r>
            <a:r>
              <a:rPr lang="en-US" sz="2800" dirty="0" smtClean="0"/>
              <a:t>tandards </a:t>
            </a:r>
            <a:r>
              <a:rPr lang="en-US" sz="2800" dirty="0"/>
              <a:t>w</a:t>
            </a:r>
            <a:r>
              <a:rPr lang="en-US" sz="2800" dirty="0" smtClean="0"/>
              <a:t>ithout </a:t>
            </a:r>
            <a:r>
              <a:rPr lang="en-US" sz="2800" dirty="0"/>
              <a:t>r</a:t>
            </a:r>
            <a:r>
              <a:rPr lang="en-US" sz="2800" dirty="0" smtClean="0"/>
              <a:t>eservations</a:t>
            </a:r>
            <a:r>
              <a:rPr lang="en-US" sz="2800" dirty="0"/>
              <a:t>.</a:t>
            </a:r>
          </a:p>
          <a:p>
            <a:pPr marL="571500" indent="-342900">
              <a:buFont typeface="Arial" panose="020B0604020202020204" pitchFamily="34" charset="0"/>
              <a:buChar char="•"/>
            </a:pPr>
            <a:r>
              <a:rPr lang="en-US" sz="2800" dirty="0"/>
              <a:t>Must examine cost-effectiveness of practices.</a:t>
            </a:r>
          </a:p>
          <a:p>
            <a:pPr marL="571500" indent="-342900">
              <a:buFont typeface="Arial" panose="020B0604020202020204" pitchFamily="34" charset="0"/>
              <a:buChar char="•"/>
            </a:pPr>
            <a:r>
              <a:rPr lang="en-US" sz="2800" dirty="0" smtClean="0"/>
              <a:t>Encouraged to </a:t>
            </a:r>
            <a:r>
              <a:rPr lang="en-US" sz="2800" dirty="0"/>
              <a:t>include focus on the grant’s scaling strategy.</a:t>
            </a:r>
          </a:p>
          <a:p>
            <a:pPr marL="571500" indent="-342900">
              <a:buFont typeface="Arial" panose="020B0604020202020204" pitchFamily="34" charset="0"/>
              <a:buChar char="•"/>
            </a:pPr>
            <a:r>
              <a:rPr lang="en-US" sz="2800" dirty="0" smtClean="0"/>
              <a:t>Encouraged to </a:t>
            </a:r>
            <a:r>
              <a:rPr lang="en-US" sz="2800" dirty="0"/>
              <a:t>identify potential obstacles and success factors to scaling.</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
        <p:nvSpPr>
          <p:cNvPr id="7" name="Title 1"/>
          <p:cNvSpPr>
            <a:spLocks noGrp="1"/>
          </p:cNvSpPr>
          <p:nvPr>
            <p:ph type="title"/>
          </p:nvPr>
        </p:nvSpPr>
        <p:spPr>
          <a:xfrm>
            <a:off x="304800" y="228600"/>
            <a:ext cx="8991600" cy="563562"/>
          </a:xfrm>
        </p:spPr>
        <p:txBody>
          <a:bodyPr/>
          <a:lstStyle/>
          <a:p>
            <a:r>
              <a:rPr lang="en-US" dirty="0"/>
              <a:t>Evaluation Expectations</a:t>
            </a:r>
          </a:p>
        </p:txBody>
      </p:sp>
    </p:spTree>
    <p:extLst>
      <p:ext uri="{BB962C8B-B14F-4D97-AF65-F5344CB8AC3E}">
        <p14:creationId xmlns:p14="http://schemas.microsoft.com/office/powerpoint/2010/main" val="372574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 xmlns:a16="http://schemas.microsoft.com/office/drawing/2014/main" id="{7DECFAA8-14C2-4AD0-B181-24FCDB776BD0}"/>
              </a:ext>
            </a:extLst>
          </p:cNvPr>
          <p:cNvSpPr>
            <a:spLocks noGrp="1"/>
          </p:cNvSpPr>
          <p:nvPr>
            <p:ph idx="1"/>
          </p:nvPr>
        </p:nvSpPr>
        <p:spPr>
          <a:xfrm>
            <a:off x="457200" y="1447801"/>
            <a:ext cx="8229600" cy="5105399"/>
          </a:xfrm>
        </p:spPr>
        <p:txBody>
          <a:bodyPr/>
          <a:lstStyle/>
          <a:p>
            <a:r>
              <a:rPr lang="en-US" sz="2300" dirty="0"/>
              <a:t>WWC Procedures and Standards Handbooks: </a:t>
            </a:r>
            <a:r>
              <a:rPr lang="en-US" sz="2300" dirty="0">
                <a:solidFill>
                  <a:srgbClr val="0C4790"/>
                </a:solidFill>
              </a:rPr>
              <a:t>https://ies.ed.gov/ncee/wwc/Handbooks</a:t>
            </a:r>
          </a:p>
          <a:p>
            <a:r>
              <a:rPr lang="en-US" sz="2300" dirty="0"/>
              <a:t>“Technical Assistance Materials for Conducting Rigorous Impact Evaluations”: </a:t>
            </a:r>
            <a:r>
              <a:rPr lang="en-US" sz="2300" dirty="0">
                <a:solidFill>
                  <a:srgbClr val="0C4790"/>
                </a:solidFill>
              </a:rPr>
              <a:t>http://ies.ed.gov/ncee/projects/evaluationTA.asp</a:t>
            </a:r>
          </a:p>
          <a:p>
            <a:r>
              <a:rPr lang="en-US" sz="2300" dirty="0"/>
              <a:t>IES/NCEE Technical Methods papers:  	</a:t>
            </a:r>
            <a:r>
              <a:rPr lang="en-US" sz="2300" dirty="0">
                <a:solidFill>
                  <a:srgbClr val="0C4790"/>
                </a:solidFill>
              </a:rPr>
              <a:t>http://ies.ed.gov/ncee/tech_methods/  </a:t>
            </a:r>
          </a:p>
          <a:p>
            <a:r>
              <a:rPr lang="en-US" sz="2300" dirty="0"/>
              <a:t>In addition,  applicants may view </a:t>
            </a:r>
            <a:r>
              <a:rPr lang="en-US" sz="2300" dirty="0" smtClean="0"/>
              <a:t>one </a:t>
            </a:r>
            <a:r>
              <a:rPr lang="en-US" sz="2300" dirty="0"/>
              <a:t>optional webinar </a:t>
            </a:r>
            <a:r>
              <a:rPr lang="en-US" sz="2300" dirty="0" smtClean="0"/>
              <a:t>recording </a:t>
            </a:r>
            <a:r>
              <a:rPr lang="en-US" sz="2300" dirty="0"/>
              <a:t>that were hosted by the Institute of Education Sciences:</a:t>
            </a:r>
          </a:p>
          <a:p>
            <a:pPr lvl="1"/>
            <a:r>
              <a:rPr lang="en-US" sz="2300" dirty="0"/>
              <a:t>Strategies for designing and executing experimental studies that meet What Works Clearinghouse evidence standards without </a:t>
            </a:r>
            <a:r>
              <a:rPr lang="en-US" sz="2300" dirty="0" smtClean="0"/>
              <a:t>reservations:    </a:t>
            </a:r>
            <a:r>
              <a:rPr lang="en-US" sz="2300" dirty="0">
                <a:solidFill>
                  <a:srgbClr val="0C4790"/>
                </a:solidFill>
              </a:rPr>
              <a:t>http://</a:t>
            </a:r>
            <a:r>
              <a:rPr lang="en-US" sz="2300" dirty="0" smtClean="0">
                <a:solidFill>
                  <a:srgbClr val="0C4790"/>
                </a:solidFill>
              </a:rPr>
              <a:t>ies.ed.gov/ncee/wwc/Multimedia.aspx?sid=18</a:t>
            </a:r>
            <a:endParaRPr lang="en-US" sz="2300" dirty="0">
              <a:solidFill>
                <a:srgbClr val="0C4790"/>
              </a:solidFill>
            </a:endParaRPr>
          </a:p>
        </p:txBody>
      </p:sp>
      <p:sp>
        <p:nvSpPr>
          <p:cNvPr id="5" name="Slide Number Placeholder 4">
            <a:extLst>
              <a:ext uri="{FF2B5EF4-FFF2-40B4-BE49-F238E27FC236}">
                <a16:creationId xmlns="" xmlns:a16="http://schemas.microsoft.com/office/drawing/2014/main"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345879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(also known as a theory of action) means a reasonable conceptual framework that identifies key components of the proposed project (i.e., the active “ingredients” that are hypothesized to be critical to achieving the relevant outcomes) and describes the theoretical and operational relationships among the key components and outcomes.</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825786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1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1572356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s</a:t>
            </a:r>
            <a:r>
              <a:rPr lang="en-US" sz="2700" dirty="0" smtClean="0"/>
              <a:t>tandards</a:t>
            </a:r>
            <a:r>
              <a:rPr lang="en-US" sz="2700" dirty="0"/>
              <a:t>?</a:t>
            </a:r>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a:t>
            </a:r>
            <a:r>
              <a:rPr lang="en-US" sz="2700" dirty="0" smtClean="0"/>
              <a:t>data? </a:t>
            </a:r>
            <a:endParaRPr lang="en-US" sz="2700" dirty="0"/>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28872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program</a:t>
            </a:r>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409870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Overview of mid-Phase Review Process</a:t>
            </a:r>
          </a:p>
        </p:txBody>
      </p:sp>
      <p:sp>
        <p:nvSpPr>
          <p:cNvPr id="3" name="Content Placeholder 2"/>
          <p:cNvSpPr>
            <a:spLocks noGrp="1"/>
          </p:cNvSpPr>
          <p:nvPr>
            <p:ph idx="1"/>
          </p:nvPr>
        </p:nvSpPr>
        <p:spPr>
          <a:xfrm>
            <a:off x="152400" y="1219200"/>
            <a:ext cx="8839200" cy="5197475"/>
          </a:xfrm>
        </p:spPr>
        <p:txBody>
          <a:bodyPr/>
          <a:lstStyle/>
          <a:p>
            <a:pPr marL="685800" indent="-457200">
              <a:buFont typeface="Arial" panose="020B0604020202020204" pitchFamily="34" charset="0"/>
              <a:buChar char="•"/>
            </a:pPr>
            <a:r>
              <a:rPr lang="en-US" dirty="0"/>
              <a:t>Applications Sorted and Placed in Panels by Absolute Priority 2 (Field-Initiated) or Absolute Priority 3 (STEM)</a:t>
            </a:r>
          </a:p>
          <a:p>
            <a:pPr marL="685800" indent="-457200">
              <a:buFont typeface="Arial" panose="020B0604020202020204" pitchFamily="34" charset="0"/>
              <a:buChar char="•"/>
            </a:pPr>
            <a:r>
              <a:rPr lang="en-US" dirty="0"/>
              <a:t>Each Application is Scored Against Selection Criteria</a:t>
            </a:r>
          </a:p>
          <a:p>
            <a:pPr marL="685800" indent="-457200">
              <a:buFont typeface="Arial" panose="020B0604020202020204" pitchFamily="34" charset="0"/>
              <a:buChar char="•"/>
            </a:pPr>
            <a:r>
              <a:rPr lang="en-US" dirty="0"/>
              <a:t>Panel Review</a:t>
            </a:r>
          </a:p>
          <a:p>
            <a:pPr marL="1261872" lvl="1" indent="-457200">
              <a:buFont typeface="Wingdings" panose="05000000000000000000" pitchFamily="2" charset="2"/>
              <a:buChar char="§"/>
            </a:pPr>
            <a:r>
              <a:rPr lang="en-US" sz="2400" dirty="0"/>
              <a:t>3 P</a:t>
            </a:r>
            <a:r>
              <a:rPr lang="en-US" sz="2400" dirty="0" smtClean="0"/>
              <a:t>eer </a:t>
            </a:r>
            <a:r>
              <a:rPr lang="en-US" sz="2400" dirty="0"/>
              <a:t>R</a:t>
            </a:r>
            <a:r>
              <a:rPr lang="en-US" sz="2400" dirty="0" smtClean="0"/>
              <a:t>eviewers </a:t>
            </a:r>
            <a:r>
              <a:rPr lang="en-US" sz="2400" dirty="0"/>
              <a:t>R</a:t>
            </a:r>
            <a:r>
              <a:rPr lang="en-US" sz="2400" dirty="0" smtClean="0"/>
              <a:t>eview and Score Selection Criteria </a:t>
            </a:r>
            <a:r>
              <a:rPr lang="en-US" sz="2400" dirty="0"/>
              <a:t>A, B, and C (80 points possible)</a:t>
            </a:r>
          </a:p>
          <a:p>
            <a:pPr marL="1261872" lvl="1" indent="-457200">
              <a:buFont typeface="Wingdings" panose="05000000000000000000" pitchFamily="2" charset="2"/>
              <a:buChar char="§"/>
            </a:pPr>
            <a:r>
              <a:rPr lang="en-US" sz="2400" dirty="0"/>
              <a:t>2 </a:t>
            </a:r>
            <a:r>
              <a:rPr lang="en-US" sz="2400" dirty="0" smtClean="0"/>
              <a:t>“Evaluation</a:t>
            </a:r>
            <a:r>
              <a:rPr lang="en-US" sz="2400" dirty="0"/>
              <a:t>” </a:t>
            </a:r>
            <a:r>
              <a:rPr lang="en-US" sz="2400" dirty="0" smtClean="0"/>
              <a:t>Reviewers Review and Score Selection Criterion </a:t>
            </a:r>
            <a:r>
              <a:rPr lang="en-US" sz="2400" dirty="0"/>
              <a:t>D (20 points possible)</a:t>
            </a:r>
          </a:p>
          <a:p>
            <a:pPr marL="1261872" lvl="1" indent="-457200">
              <a:buFont typeface="Wingdings" panose="05000000000000000000" pitchFamily="2" charset="2"/>
              <a:buChar char="§"/>
            </a:pPr>
            <a:r>
              <a:rPr lang="en-US" sz="2400" dirty="0"/>
              <a:t>All 5 reviewers meet to discuss the applications together</a:t>
            </a:r>
          </a:p>
          <a:p>
            <a:pPr marL="1261872" lvl="1" indent="-457200">
              <a:buFont typeface="Wingdings" panose="05000000000000000000" pitchFamily="2" charset="2"/>
              <a:buChar char="§"/>
            </a:pPr>
            <a:r>
              <a:rPr lang="en-US" sz="2400" dirty="0"/>
              <a:t>Final Score = Average Score </a:t>
            </a:r>
            <a:r>
              <a:rPr lang="en-US" sz="2400" dirty="0" smtClean="0"/>
              <a:t>on Selection Criteria A, B, C </a:t>
            </a:r>
            <a:r>
              <a:rPr lang="en-US" sz="2400" dirty="0"/>
              <a:t>+ Average Score on </a:t>
            </a:r>
            <a:r>
              <a:rPr lang="en-US" sz="2400" dirty="0" smtClean="0"/>
              <a:t>Selection Criterion D </a:t>
            </a:r>
            <a:r>
              <a:rPr lang="en-US" sz="2400" dirty="0"/>
              <a:t>(100 pts. Possible)</a:t>
            </a:r>
          </a:p>
          <a:p>
            <a:pPr marL="685800" indent="-457200">
              <a:buFont typeface="Arial" panose="020B0604020202020204" pitchFamily="34" charset="0"/>
              <a:buChar char="•"/>
            </a:pPr>
            <a:r>
              <a:rPr lang="en-US" dirty="0"/>
              <a:t>There will be two separate rankings: one each for Absolute Priority 2 and 3</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17</a:t>
            </a:fld>
            <a:endParaRPr lang="en-US" dirty="0"/>
          </a:p>
        </p:txBody>
      </p:sp>
    </p:spTree>
    <p:extLst>
      <p:ext uri="{BB962C8B-B14F-4D97-AF65-F5344CB8AC3E}">
        <p14:creationId xmlns:p14="http://schemas.microsoft.com/office/powerpoint/2010/main" val="14638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 xmlns:a16="http://schemas.microsoft.com/office/drawing/2014/main" id="{9ED7537A-DD69-468C-A62B-18BDF6622303}"/>
              </a:ext>
            </a:extLst>
          </p:cNvPr>
          <p:cNvSpPr>
            <a:spLocks noGrp="1"/>
          </p:cNvSpPr>
          <p:nvPr>
            <p:ph idx="1"/>
          </p:nvPr>
        </p:nvSpPr>
        <p:spPr>
          <a:xfrm>
            <a:off x="457200" y="1447800"/>
            <a:ext cx="8229600" cy="4648200"/>
          </a:xfrm>
        </p:spPr>
        <p:txBody>
          <a:bodyPr/>
          <a:lstStyle/>
          <a:p>
            <a:r>
              <a:rPr lang="en-US" sz="2200" dirty="0"/>
              <a:t>We recommend that you organize and sequence your application narrative using the selection criteria.</a:t>
            </a:r>
          </a:p>
          <a:p>
            <a:r>
              <a:rPr lang="en-US" sz="2200" dirty="0"/>
              <a:t>Within each criterion, make sure that you include a direct response to each of the factors under 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narrative is clear, well-organized, and complete – and doesn’t require them to search for information.</a:t>
            </a:r>
          </a:p>
          <a:p>
            <a:r>
              <a:rPr lang="en-US" sz="2200" dirty="0"/>
              <a:t>When appropriate, use language from the selection criteria to help guide reviewers (For example, “This project will be </a:t>
            </a:r>
            <a:r>
              <a:rPr lang="en-US" sz="2200" dirty="0" smtClean="0"/>
              <a:t>nationally </a:t>
            </a:r>
            <a:r>
              <a:rPr lang="en-US" sz="2200" dirty="0"/>
              <a:t>significant because…” or “This project represents an exceptional response to the Absolute Priority because…”</a:t>
            </a:r>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 xmlns:a16="http://schemas.microsoft.com/office/drawing/2014/main"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18</a:t>
            </a:fld>
            <a:endParaRPr lang="en-US" dirty="0"/>
          </a:p>
        </p:txBody>
      </p:sp>
    </p:spTree>
    <p:extLst>
      <p:ext uri="{BB962C8B-B14F-4D97-AF65-F5344CB8AC3E}">
        <p14:creationId xmlns:p14="http://schemas.microsoft.com/office/powerpoint/2010/main" val="272465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Mid-Phase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a:t>March </a:t>
            </a:r>
            <a:r>
              <a:rPr lang="en-US" dirty="0" smtClean="0"/>
              <a:t>2018</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307855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76486222"/>
              </p:ext>
            </p:extLst>
          </p:nvPr>
        </p:nvGraphicFramePr>
        <p:xfrm>
          <a:off x="838200" y="381001"/>
          <a:ext cx="7848600" cy="5715001"/>
        </p:xfrm>
        <a:graphic>
          <a:graphicData uri="http://schemas.openxmlformats.org/drawingml/2006/table">
            <a:tbl>
              <a:tblPr firstRow="1" firstCol="1" bandRow="1">
                <a:tableStyleId>{5C22544A-7EE6-4342-B048-85BDC9FD1C3A}</a:tableStyleId>
              </a:tblPr>
              <a:tblGrid>
                <a:gridCol w="5584580">
                  <a:extLst>
                    <a:ext uri="{9D8B030D-6E8A-4147-A177-3AD203B41FA5}">
                      <a16:colId xmlns="" xmlns:a16="http://schemas.microsoft.com/office/drawing/2014/main" val="20000"/>
                    </a:ext>
                  </a:extLst>
                </a:gridCol>
                <a:gridCol w="2264020">
                  <a:extLst>
                    <a:ext uri="{9D8B030D-6E8A-4147-A177-3AD203B41FA5}">
                      <a16:colId xmlns="" xmlns:a16="http://schemas.microsoft.com/office/drawing/2014/main" val="20001"/>
                    </a:ext>
                  </a:extLst>
                </a:gridCol>
              </a:tblGrid>
              <a:tr h="535184">
                <a:tc gridSpan="2">
                  <a:txBody>
                    <a:bodyPr/>
                    <a:lstStyle/>
                    <a:p>
                      <a:pPr marL="0" marR="0" algn="ctr">
                        <a:spcBef>
                          <a:spcPts val="0"/>
                        </a:spcBef>
                        <a:spcAft>
                          <a:spcPts val="0"/>
                        </a:spcAft>
                      </a:pPr>
                      <a:r>
                        <a:rPr lang="en-US" sz="3200" dirty="0" smtClean="0">
                          <a:effectLst/>
                          <a:latin typeface="+mn-lt"/>
                        </a:rPr>
                        <a:t>Mid-phase </a:t>
                      </a:r>
                      <a:r>
                        <a:rPr lang="en-US" sz="3200" dirty="0">
                          <a:effectLst/>
                          <a:latin typeface="+mn-lt"/>
                        </a:rPr>
                        <a:t>Selection Criteria</a:t>
                      </a:r>
                      <a:endParaRPr lang="en-US" sz="3200" dirty="0">
                        <a:effectLst/>
                        <a:latin typeface="+mn-lt"/>
                        <a:ea typeface="Calibri"/>
                        <a:cs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0"/>
                  </a:ext>
                </a:extLst>
              </a:tr>
              <a:tr h="1013027">
                <a:tc>
                  <a:txBody>
                    <a:bodyPr/>
                    <a:lstStyle/>
                    <a:p>
                      <a:pPr marL="0" marR="0">
                        <a:spcBef>
                          <a:spcPts val="0"/>
                        </a:spcBef>
                        <a:spcAft>
                          <a:spcPts val="0"/>
                        </a:spcAft>
                      </a:pPr>
                      <a:r>
                        <a:rPr lang="en-US" sz="3200" dirty="0">
                          <a:effectLst/>
                          <a:latin typeface="+mn-lt"/>
                        </a:rPr>
                        <a:t>Criterion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a:effectLst/>
                          <a:latin typeface="+mn-lt"/>
                        </a:rPr>
                        <a:t>Points</a:t>
                      </a:r>
                      <a:endParaRPr lang="en-US" sz="3200">
                        <a:effectLst/>
                        <a:latin typeface="+mn-lt"/>
                        <a:ea typeface="Calibri"/>
                        <a:cs typeface="Times New Roman"/>
                      </a:endParaRPr>
                    </a:p>
                  </a:txBody>
                  <a:tcPr marL="68580" marR="68580" marT="0" marB="0"/>
                </a:tc>
                <a:extLst>
                  <a:ext uri="{0D108BD9-81ED-4DB2-BD59-A6C34878D82A}">
                    <a16:rowId xmlns="" xmlns:a16="http://schemas.microsoft.com/office/drawing/2014/main" val="10001"/>
                  </a:ext>
                </a:extLst>
              </a:tr>
              <a:tr h="1013027">
                <a:tc>
                  <a:txBody>
                    <a:bodyPr/>
                    <a:lstStyle/>
                    <a:p>
                      <a:pPr marL="342900" marR="0" lvl="0" indent="-342900">
                        <a:spcBef>
                          <a:spcPts val="0"/>
                        </a:spcBef>
                        <a:spcAft>
                          <a:spcPts val="0"/>
                        </a:spcAft>
                        <a:buFont typeface="+mj-lt"/>
                        <a:buAutoNum type="alphaUcPeriod"/>
                      </a:pPr>
                      <a:r>
                        <a:rPr lang="en-US" sz="3200" dirty="0">
                          <a:effectLst/>
                          <a:latin typeface="+mn-lt"/>
                        </a:rPr>
                        <a:t>Significance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15</a:t>
                      </a:r>
                    </a:p>
                  </a:txBody>
                  <a:tcPr marL="68580" marR="68580" marT="0" marB="0"/>
                </a:tc>
                <a:extLst>
                  <a:ext uri="{0D108BD9-81ED-4DB2-BD59-A6C34878D82A}">
                    <a16:rowId xmlns="" xmlns:a16="http://schemas.microsoft.com/office/drawing/2014/main" val="10002"/>
                  </a:ext>
                </a:extLst>
              </a:tr>
              <a:tr h="1013027">
                <a:tc>
                  <a:txBody>
                    <a:bodyPr/>
                    <a:lstStyle/>
                    <a:p>
                      <a:pPr marL="0" marR="0" lvl="0" indent="0">
                        <a:spcBef>
                          <a:spcPts val="0"/>
                        </a:spcBef>
                        <a:spcAft>
                          <a:spcPts val="0"/>
                        </a:spcAft>
                        <a:buFont typeface="+mj-lt"/>
                        <a:buNone/>
                      </a:pPr>
                      <a:r>
                        <a:rPr lang="en-US" sz="3200" dirty="0">
                          <a:effectLst/>
                          <a:latin typeface="+mn-lt"/>
                          <a:ea typeface="Calibri"/>
                          <a:cs typeface="Times New Roman"/>
                        </a:rPr>
                        <a:t>B. Strategy</a:t>
                      </a:r>
                      <a:r>
                        <a:rPr lang="en-US" sz="3200" baseline="0" dirty="0">
                          <a:effectLst/>
                          <a:latin typeface="+mn-lt"/>
                          <a:ea typeface="Calibri"/>
                          <a:cs typeface="Times New Roman"/>
                        </a:rPr>
                        <a:t> to Scale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30</a:t>
                      </a:r>
                    </a:p>
                  </a:txBody>
                  <a:tcPr marL="68580" marR="68580" marT="0" marB="0"/>
                </a:tc>
                <a:extLst>
                  <a:ext uri="{0D108BD9-81ED-4DB2-BD59-A6C34878D82A}">
                    <a16:rowId xmlns="" xmlns:a16="http://schemas.microsoft.com/office/drawing/2014/main" val="10003"/>
                  </a:ext>
                </a:extLst>
              </a:tr>
              <a:tr h="1070368">
                <a:tc>
                  <a:txBody>
                    <a:bodyPr/>
                    <a:lstStyle/>
                    <a:p>
                      <a:pPr marL="0" marR="0" lvl="0" indent="0">
                        <a:spcBef>
                          <a:spcPts val="0"/>
                        </a:spcBef>
                        <a:spcAft>
                          <a:spcPts val="0"/>
                        </a:spcAft>
                        <a:buFont typeface="+mj-lt"/>
                        <a:buNone/>
                      </a:pPr>
                      <a:r>
                        <a:rPr lang="en-US" sz="3200" dirty="0">
                          <a:effectLst/>
                          <a:latin typeface="+mn-lt"/>
                        </a:rPr>
                        <a:t>C. Quality of Project Design and Management Plan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35</a:t>
                      </a:r>
                    </a:p>
                  </a:txBody>
                  <a:tcPr marL="68580" marR="68580" marT="0" marB="0"/>
                </a:tc>
                <a:extLst>
                  <a:ext uri="{0D108BD9-81ED-4DB2-BD59-A6C34878D82A}">
                    <a16:rowId xmlns="" xmlns:a16="http://schemas.microsoft.com/office/drawing/2014/main" val="10004"/>
                  </a:ext>
                </a:extLst>
              </a:tr>
              <a:tr h="1070368">
                <a:tc>
                  <a:txBody>
                    <a:bodyPr/>
                    <a:lstStyle/>
                    <a:p>
                      <a:pPr marL="0" marR="0" lvl="0" indent="0">
                        <a:spcBef>
                          <a:spcPts val="0"/>
                        </a:spcBef>
                        <a:spcAft>
                          <a:spcPts val="0"/>
                        </a:spcAft>
                        <a:buFont typeface="+mj-lt"/>
                        <a:buNone/>
                      </a:pPr>
                      <a:r>
                        <a:rPr lang="en-US" sz="3200" dirty="0">
                          <a:effectLst/>
                          <a:latin typeface="+mn-lt"/>
                        </a:rPr>
                        <a:t>D.</a:t>
                      </a:r>
                      <a:r>
                        <a:rPr lang="en-US" sz="3200" baseline="0" dirty="0">
                          <a:effectLst/>
                          <a:latin typeface="+mn-lt"/>
                        </a:rPr>
                        <a:t> </a:t>
                      </a:r>
                      <a:r>
                        <a:rPr lang="en-US" sz="3200" dirty="0">
                          <a:effectLst/>
                          <a:latin typeface="+mn-lt"/>
                        </a:rPr>
                        <a:t>Quality of the Project Evaluation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rPr>
                        <a:t>20</a:t>
                      </a:r>
                      <a:endParaRPr lang="en-US" sz="3200" dirty="0">
                        <a:effectLst/>
                        <a:latin typeface="+mn-lt"/>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5611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(15 pts)</a:t>
            </a:r>
          </a:p>
        </p:txBody>
      </p:sp>
      <p:sp>
        <p:nvSpPr>
          <p:cNvPr id="3" name="Content Placeholder 2"/>
          <p:cNvSpPr>
            <a:spLocks noGrp="1"/>
          </p:cNvSpPr>
          <p:nvPr>
            <p:ph idx="1"/>
          </p:nvPr>
        </p:nvSpPr>
        <p:spPr/>
        <p:txBody>
          <a:bodyPr/>
          <a:lstStyle/>
          <a:p>
            <a:pPr marL="457200" indent="-457200">
              <a:buFont typeface="+mj-lt"/>
              <a:buAutoNum type="arabicParenR"/>
            </a:pPr>
            <a:r>
              <a:rPr lang="en-US" sz="3200" dirty="0"/>
              <a:t>The magnitude or severity of the problem to be addressed by the proposed project.  </a:t>
            </a:r>
          </a:p>
          <a:p>
            <a:pPr marL="457200" indent="-457200">
              <a:buFont typeface="+mj-lt"/>
              <a:buAutoNum type="arabicParenR"/>
            </a:pPr>
            <a:r>
              <a:rPr lang="en-US" sz="3200" dirty="0"/>
              <a:t>The national significance of the proposed project.</a:t>
            </a:r>
          </a:p>
          <a:p>
            <a:pPr marL="457200" indent="-457200">
              <a:buFont typeface="+mj-lt"/>
              <a:buAutoNum type="arabicParenR"/>
            </a:pPr>
            <a:r>
              <a:rPr lang="en-US" sz="3200" dirty="0"/>
              <a:t>The extent to which the proposed project represents an exceptional approach to the priority or priorities established for the competition. </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20640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Strategy to Scale (30 pts)</a:t>
            </a:r>
          </a:p>
        </p:txBody>
      </p:sp>
      <p:sp>
        <p:nvSpPr>
          <p:cNvPr id="3" name="Content Placeholder 2"/>
          <p:cNvSpPr>
            <a:spLocks noGrp="1"/>
          </p:cNvSpPr>
          <p:nvPr>
            <p:ph idx="1"/>
          </p:nvPr>
        </p:nvSpPr>
        <p:spPr/>
        <p:txBody>
          <a:bodyPr/>
          <a:lstStyle/>
          <a:p>
            <a:pPr marL="457200" indent="-457200">
              <a:buFont typeface="+mj-lt"/>
              <a:buAutoNum type="arabicParenR"/>
            </a:pPr>
            <a:r>
              <a:rPr lang="en-US" sz="2600" dirty="0"/>
              <a:t>The extent to which the applicant demonstrates there is unmet demand for the process, product, strategy, or practice that will enable the applicant to reach the level of scale that is proposed in the application.  </a:t>
            </a:r>
          </a:p>
          <a:p>
            <a:pPr marL="457200" indent="-457200">
              <a:buFont typeface="+mj-lt"/>
              <a:buAutoNum type="arabicParenR"/>
            </a:pPr>
            <a:r>
              <a:rPr lang="en-US" sz="2600" dirty="0"/>
              <a:t>The extent to which the applicant identifies a specific strategy or strategies that address a particular barrier or barriers that prevented the applicant, in the past, from reaching the level of scale that is proposed in the application.</a:t>
            </a:r>
          </a:p>
          <a:p>
            <a:pPr marL="457200" indent="-457200">
              <a:buFont typeface="+mj-lt"/>
              <a:buAutoNum type="arabicParenR"/>
            </a:pPr>
            <a:r>
              <a:rPr lang="en-US" sz="2600" dirty="0"/>
              <a:t>The feasibility of successful replication of the proposed project, if favorable results are obtained, in a variety of settings and with a variety of populations. </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341983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About Scaling?</a:t>
            </a:r>
          </a:p>
        </p:txBody>
      </p:sp>
      <p:sp>
        <p:nvSpPr>
          <p:cNvPr id="3" name="Content Placeholder 2"/>
          <p:cNvSpPr>
            <a:spLocks noGrp="1"/>
          </p:cNvSpPr>
          <p:nvPr>
            <p:ph idx="1"/>
          </p:nvPr>
        </p:nvSpPr>
        <p:spPr>
          <a:xfrm>
            <a:off x="228600" y="1493837"/>
            <a:ext cx="8686800" cy="4678363"/>
          </a:xfrm>
        </p:spPr>
        <p:txBody>
          <a:bodyPr/>
          <a:lstStyle/>
          <a:p>
            <a:pPr marL="228600" indent="0">
              <a:buNone/>
            </a:pPr>
            <a:r>
              <a:rPr lang="en-US" sz="3200" dirty="0"/>
              <a:t>See </a:t>
            </a:r>
            <a:r>
              <a:rPr lang="en-US" sz="3200" dirty="0" smtClean="0"/>
              <a:t>Investing in Innovation (i3) </a:t>
            </a:r>
            <a:r>
              <a:rPr lang="en-US" sz="3200" dirty="0"/>
              <a:t>white paper at: </a:t>
            </a:r>
          </a:p>
          <a:p>
            <a:pPr marL="228600" indent="0" algn="ctr">
              <a:buNone/>
            </a:pPr>
            <a:r>
              <a:rPr lang="en-US" sz="3200" u="sng" dirty="0">
                <a:hlinkClick r:id="rId3"/>
              </a:rPr>
              <a:t>https://i3community.ed.gov/insights-discoveries/2207</a:t>
            </a:r>
            <a:endParaRPr lang="en-US" sz="3200" dirty="0"/>
          </a:p>
          <a:p>
            <a:pPr marL="228600" indent="0">
              <a:buNone/>
            </a:pPr>
            <a:r>
              <a:rPr lang="en-US" sz="3200" dirty="0"/>
              <a:t>Topics Covered:</a:t>
            </a:r>
          </a:p>
          <a:p>
            <a:pPr marL="571500" indent="-342900">
              <a:buFont typeface="Arial" panose="020B0604020202020204" pitchFamily="34" charset="0"/>
              <a:buChar char="•"/>
            </a:pPr>
            <a:r>
              <a:rPr lang="en-US" sz="3200" dirty="0"/>
              <a:t>Using multiple methods to establish buy-in;</a:t>
            </a:r>
          </a:p>
          <a:p>
            <a:pPr marL="571500" indent="-342900">
              <a:buFont typeface="Arial" panose="020B0604020202020204" pitchFamily="34" charset="0"/>
              <a:buChar char="•"/>
            </a:pPr>
            <a:r>
              <a:rPr lang="en-US" sz="3200" dirty="0"/>
              <a:t>Building a regional and national infrastructure;</a:t>
            </a:r>
          </a:p>
          <a:p>
            <a:pPr marL="571500" indent="-342900">
              <a:buFont typeface="Arial" panose="020B0604020202020204" pitchFamily="34" charset="0"/>
              <a:buChar char="•"/>
            </a:pPr>
            <a:r>
              <a:rPr lang="en-US" sz="3200" dirty="0"/>
              <a:t>Adapting practices based on evidence; and</a:t>
            </a:r>
          </a:p>
          <a:p>
            <a:pPr marL="571500" indent="-342900">
              <a:buFont typeface="Arial" panose="020B0604020202020204" pitchFamily="34" charset="0"/>
              <a:buChar char="•"/>
            </a:pPr>
            <a:r>
              <a:rPr lang="en-US" sz="3200" dirty="0"/>
              <a:t>Planning for sustainability from day one.</a:t>
            </a:r>
          </a:p>
          <a:p>
            <a:pPr marL="228600" indent="0">
              <a:buNone/>
            </a:pPr>
            <a:endParaRPr lang="en-US" sz="2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07120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Quality of Project Design and </a:t>
            </a:r>
            <a:br>
              <a:rPr lang="en-US" dirty="0"/>
            </a:br>
            <a:r>
              <a:rPr lang="en-US" dirty="0"/>
              <a:t>Management Plan (35 pts)</a:t>
            </a:r>
            <a:br>
              <a:rPr lang="en-US" dirty="0"/>
            </a:br>
            <a:endParaRPr lang="en-US" dirty="0"/>
          </a:p>
        </p:txBody>
      </p:sp>
      <p:sp>
        <p:nvSpPr>
          <p:cNvPr id="3" name="Content Placeholder 2"/>
          <p:cNvSpPr>
            <a:spLocks noGrp="1"/>
          </p:cNvSpPr>
          <p:nvPr>
            <p:ph idx="1"/>
          </p:nvPr>
        </p:nvSpPr>
        <p:spPr>
          <a:xfrm>
            <a:off x="457200" y="1752600"/>
            <a:ext cx="8229600" cy="4449763"/>
          </a:xfrm>
        </p:spPr>
        <p:txBody>
          <a:bodyPr/>
          <a:lstStyle/>
          <a:p>
            <a:pPr marL="457200" indent="-457200">
              <a:buFont typeface="+mj-lt"/>
              <a:buAutoNum type="arabicParenR"/>
            </a:pPr>
            <a:r>
              <a:rPr lang="en-US" sz="2300" dirty="0"/>
              <a:t>The extent to which the goals, objectives, and outcomes to be achieved by the proposed project are clearly specified and measurable.  </a:t>
            </a:r>
          </a:p>
          <a:p>
            <a:pPr marL="457200" indent="-457200">
              <a:buFont typeface="+mj-lt"/>
              <a:buAutoNum type="arabicParenR"/>
            </a:pPr>
            <a:r>
              <a:rPr lang="en-US" sz="2300" dirty="0"/>
              <a:t>The adequacy of the management plan to achieve the objectives of the proposed project on time and within budget, including clearly defined responsibilities, timelines, and milestones for accomplishing project tasks.  </a:t>
            </a:r>
          </a:p>
          <a:p>
            <a:pPr marL="457200" indent="-457200">
              <a:buFont typeface="+mj-lt"/>
              <a:buAutoNum type="arabicParenR"/>
            </a:pPr>
            <a:r>
              <a:rPr lang="en-US" sz="2300" dirty="0"/>
              <a:t>The adequacy of procedures for ensuring feedback and continuous improvement in the operation of the proposed project.</a:t>
            </a:r>
          </a:p>
          <a:p>
            <a:pPr marL="457200" indent="-457200">
              <a:buFont typeface="+mj-lt"/>
              <a:buAutoNum type="arabicParenR"/>
            </a:pPr>
            <a:r>
              <a:rPr lang="en-US" sz="2300" dirty="0"/>
              <a:t>The potential and planning for the incorporation of project purposes, activities, or benefits into the ongoing work of the applicant beyond the end of the grant. </a:t>
            </a:r>
          </a:p>
          <a:p>
            <a:pPr marL="228600" indent="0">
              <a:buNone/>
            </a:pPr>
            <a:endParaRPr lang="en-US" dirty="0"/>
          </a:p>
        </p:txBody>
      </p:sp>
      <p:sp>
        <p:nvSpPr>
          <p:cNvPr id="4" name="Text Placeholder 3"/>
          <p:cNvSpPr>
            <a:spLocks noGrp="1"/>
          </p:cNvSpPr>
          <p:nvPr>
            <p:ph type="body" sz="quarter" idx="10"/>
          </p:nvPr>
        </p:nvSpPr>
        <p:spPr>
          <a:xfrm>
            <a:off x="457200" y="1371600"/>
            <a:ext cx="8229600" cy="503237"/>
          </a:xfrm>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Tree>
    <p:extLst>
      <p:ext uri="{BB962C8B-B14F-4D97-AF65-F5344CB8AC3E}">
        <p14:creationId xmlns:p14="http://schemas.microsoft.com/office/powerpoint/2010/main" val="378516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	</a:t>
            </a:r>
          </a:p>
        </p:txBody>
      </p:sp>
      <p:sp>
        <p:nvSpPr>
          <p:cNvPr id="3" name="Content Placeholder 2"/>
          <p:cNvSpPr>
            <a:spLocks noGrp="1"/>
          </p:cNvSpPr>
          <p:nvPr>
            <p:ph idx="1"/>
          </p:nvPr>
        </p:nvSpPr>
        <p:spPr/>
        <p:txBody>
          <a:bodyPr/>
          <a:lstStyle/>
          <a:p>
            <a:r>
              <a:rPr lang="en-US" altLang="en-US" sz="2000" b="1" dirty="0">
                <a:latin typeface="Calibri" panose="020F0502020204030204" pitchFamily="34" charset="0"/>
                <a:ea typeface="ＭＳ Ｐゴシック" pitchFamily="34" charset="-128"/>
              </a:rPr>
              <a:t>Goal(s)</a:t>
            </a:r>
            <a:r>
              <a:rPr lang="en-US" altLang="en-US" sz="2000" dirty="0">
                <a:latin typeface="Calibri" panose="020F0502020204030204" pitchFamily="34" charset="0"/>
                <a:ea typeface="ＭＳ Ｐゴシック" pitchFamily="34" charset="-128"/>
              </a:rPr>
              <a:t>:  A broad statement(s) of what the project intends to accomplish. What do you hope to accomplish by implementing your project?</a:t>
            </a:r>
          </a:p>
          <a:p>
            <a:r>
              <a:rPr lang="en-US" altLang="en-US" sz="2000" b="1" dirty="0">
                <a:latin typeface="Calibri" panose="020F0502020204030204" pitchFamily="34" charset="0"/>
                <a:ea typeface="ＭＳ Ｐゴシック" pitchFamily="34" charset="-128"/>
              </a:rPr>
              <a:t>Objective(s)</a:t>
            </a:r>
            <a:r>
              <a:rPr lang="en-US" altLang="en-US" sz="2000" dirty="0">
                <a:latin typeface="Calibri" panose="020F0502020204030204" pitchFamily="34" charset="0"/>
                <a:ea typeface="ＭＳ Ｐゴシック" pitchFamily="34" charset="-128"/>
              </a:rPr>
              <a:t>: A concrete attainment that can be achieved by following a number of steps. What is your project doing to support the overall program goal(s)? Are your objectives SMART (Specific, Measurable, Achievable, Relevant, and Time-bound)?</a:t>
            </a:r>
          </a:p>
          <a:p>
            <a:r>
              <a:rPr lang="en-US" altLang="en-US" sz="2000" b="1" dirty="0">
                <a:latin typeface="Calibri" panose="020F0502020204030204" pitchFamily="34" charset="0"/>
                <a:ea typeface="ＭＳ Ｐゴシック" pitchFamily="34" charset="-128"/>
              </a:rPr>
              <a:t>Performance Measures</a:t>
            </a:r>
            <a:r>
              <a:rPr lang="en-US" altLang="en-US" sz="2000" dirty="0">
                <a:latin typeface="Calibri" panose="020F0502020204030204" pitchFamily="34" charset="0"/>
                <a:ea typeface="ＭＳ Ｐゴシック" pitchFamily="34" charset="-128"/>
              </a:rPr>
              <a:t>: A measurable or observable indicator to assess how well objectives are being met. How will you measure the success of your project? </a:t>
            </a:r>
          </a:p>
          <a:p>
            <a:r>
              <a:rPr lang="en-US" altLang="en-US" sz="2000" b="1" dirty="0">
                <a:latin typeface="Calibri" panose="020F0502020204030204" pitchFamily="34" charset="0"/>
                <a:ea typeface="ＭＳ Ｐゴシック" pitchFamily="34" charset="-128"/>
              </a:rPr>
              <a:t>Activities</a:t>
            </a:r>
            <a:r>
              <a:rPr lang="en-US" altLang="en-US" sz="2000" dirty="0">
                <a:latin typeface="Calibri" panose="020F0502020204030204" pitchFamily="34" charset="0"/>
                <a:ea typeface="ＭＳ Ｐゴシック" pitchFamily="34" charset="-128"/>
              </a:rPr>
              <a:t>: Day to day pieces that must be completed to signal that the grant is on track.</a:t>
            </a:r>
          </a:p>
          <a:p>
            <a:r>
              <a:rPr lang="en-US" altLang="en-US" sz="2000" b="1" dirty="0">
                <a:latin typeface="Calibri" panose="020F0502020204030204" pitchFamily="34" charset="0"/>
                <a:ea typeface="ＭＳ Ｐゴシック" pitchFamily="34" charset="-128"/>
              </a:rPr>
              <a:t>Timeline (Start/End Dates)</a:t>
            </a:r>
            <a:r>
              <a:rPr lang="en-US" altLang="en-US" sz="2000" dirty="0">
                <a:latin typeface="Calibri" panose="020F0502020204030204" pitchFamily="34" charset="0"/>
                <a:ea typeface="ＭＳ Ｐゴシック" pitchFamily="34" charset="-128"/>
              </a:rPr>
              <a:t>: Provide some timeline that will allow task monitoring.</a:t>
            </a:r>
          </a:p>
          <a:p>
            <a:r>
              <a:rPr lang="en-US" altLang="en-US" sz="2000" b="1" dirty="0">
                <a:latin typeface="Calibri" panose="020F0502020204030204" pitchFamily="34" charset="0"/>
                <a:ea typeface="ＭＳ Ｐゴシック" pitchFamily="34" charset="-128"/>
              </a:rPr>
              <a:t>Responsible Personnel</a:t>
            </a:r>
            <a:r>
              <a:rPr lang="en-US" altLang="en-US" sz="2000" dirty="0">
                <a:latin typeface="Calibri" panose="020F0502020204030204" pitchFamily="34" charset="0"/>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Tree>
    <p:extLst>
      <p:ext uri="{BB962C8B-B14F-4D97-AF65-F5344CB8AC3E}">
        <p14:creationId xmlns:p14="http://schemas.microsoft.com/office/powerpoint/2010/main" val="216470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563562"/>
          </a:xfrm>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a:xfrm>
            <a:off x="457200" y="685800"/>
            <a:ext cx="8229600" cy="503237"/>
          </a:xfrm>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8</a:t>
            </a:fld>
            <a:endParaRPr lang="en-US" altLang="en-US" sz="1200">
              <a:solidFill>
                <a:srgbClr val="000000"/>
              </a:solidFill>
              <a:cs typeface="Arial" pitchFamily="34" charset="0"/>
            </a:endParaRPr>
          </a:p>
        </p:txBody>
      </p:sp>
      <p:graphicFrame>
        <p:nvGraphicFramePr>
          <p:cNvPr id="6" name="Table 5"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454053033"/>
              </p:ext>
            </p:extLst>
          </p:nvPr>
        </p:nvGraphicFramePr>
        <p:xfrm>
          <a:off x="457200" y="1066800"/>
          <a:ext cx="8229601" cy="5171891"/>
        </p:xfrm>
        <a:graphic>
          <a:graphicData uri="http://schemas.openxmlformats.org/drawingml/2006/table">
            <a:tbl>
              <a:tblPr/>
              <a:tblGrid>
                <a:gridCol w="1357146">
                  <a:extLst>
                    <a:ext uri="{9D8B030D-6E8A-4147-A177-3AD203B41FA5}">
                      <a16:colId xmlns:a16="http://schemas.microsoft.com/office/drawing/2014/main" xmlns="" val="20000"/>
                    </a:ext>
                  </a:extLst>
                </a:gridCol>
                <a:gridCol w="772904">
                  <a:extLst>
                    <a:ext uri="{9D8B030D-6E8A-4147-A177-3AD203B41FA5}">
                      <a16:colId xmlns:a16="http://schemas.microsoft.com/office/drawing/2014/main" xmlns="" val="20001"/>
                    </a:ext>
                  </a:extLst>
                </a:gridCol>
                <a:gridCol w="1357146">
                  <a:extLst>
                    <a:ext uri="{9D8B030D-6E8A-4147-A177-3AD203B41FA5}">
                      <a16:colId xmlns:a16="http://schemas.microsoft.com/office/drawing/2014/main" xmlns="" val="20002"/>
                    </a:ext>
                  </a:extLst>
                </a:gridCol>
                <a:gridCol w="1357146">
                  <a:extLst>
                    <a:ext uri="{9D8B030D-6E8A-4147-A177-3AD203B41FA5}">
                      <a16:colId xmlns:a16="http://schemas.microsoft.com/office/drawing/2014/main" xmlns="" val="20003"/>
                    </a:ext>
                  </a:extLst>
                </a:gridCol>
                <a:gridCol w="565858">
                  <a:extLst>
                    <a:ext uri="{9D8B030D-6E8A-4147-A177-3AD203B41FA5}">
                      <a16:colId xmlns:a16="http://schemas.microsoft.com/office/drawing/2014/main" xmlns="" val="20004"/>
                    </a:ext>
                  </a:extLst>
                </a:gridCol>
                <a:gridCol w="493082">
                  <a:extLst>
                    <a:ext uri="{9D8B030D-6E8A-4147-A177-3AD203B41FA5}">
                      <a16:colId xmlns:a16="http://schemas.microsoft.com/office/drawing/2014/main" xmlns="" val="20005"/>
                    </a:ext>
                  </a:extLst>
                </a:gridCol>
                <a:gridCol w="878518">
                  <a:extLst>
                    <a:ext uri="{9D8B030D-6E8A-4147-A177-3AD203B41FA5}">
                      <a16:colId xmlns:a16="http://schemas.microsoft.com/office/drawing/2014/main" xmlns="" val="20006"/>
                    </a:ext>
                  </a:extLst>
                </a:gridCol>
                <a:gridCol w="630775">
                  <a:extLst>
                    <a:ext uri="{9D8B030D-6E8A-4147-A177-3AD203B41FA5}">
                      <a16:colId xmlns:a16="http://schemas.microsoft.com/office/drawing/2014/main" xmlns="" val="20007"/>
                    </a:ext>
                  </a:extLst>
                </a:gridCol>
                <a:gridCol w="817026">
                  <a:extLst>
                    <a:ext uri="{9D8B030D-6E8A-4147-A177-3AD203B41FA5}">
                      <a16:colId xmlns:a16="http://schemas.microsoft.com/office/drawing/2014/main" xmlns=""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20056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1096963"/>
          </a:xfrm>
        </p:spPr>
        <p:txBody>
          <a:bodyPr/>
          <a:lstStyle/>
          <a:p>
            <a:r>
              <a:rPr lang="en-US" dirty="0"/>
              <a:t>D. Quality of Project Evaluation (20 pts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457200" y="16764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without reservations as described in the What Works Clearinghouse Handbook (as defined in </a:t>
            </a:r>
            <a:r>
              <a:rPr lang="en-US" sz="2200" dirty="0" smtClean="0"/>
              <a:t>the </a:t>
            </a:r>
            <a:r>
              <a:rPr lang="en-US" sz="2200" dirty="0"/>
              <a:t>notice</a:t>
            </a:r>
            <a:r>
              <a:rPr lang="en-US" sz="2200" dirty="0" smtClean="0"/>
              <a:t>).</a:t>
            </a:r>
          </a:p>
          <a:p>
            <a:pPr>
              <a:buFont typeface="+mj-lt"/>
              <a:buAutoNum type="arabicParenR"/>
            </a:pPr>
            <a:r>
              <a:rPr lang="en-US" sz="2200" dirty="0" smtClean="0"/>
              <a:t>The </a:t>
            </a:r>
            <a:r>
              <a:rPr lang="en-US" sz="2200" dirty="0"/>
              <a:t>extent to which the evaluation will provide guidance about effective strategies suitable for replication or testing in other settings.</a:t>
            </a:r>
          </a:p>
          <a:p>
            <a:pPr>
              <a:buFont typeface="+mj-lt"/>
              <a:buAutoNum type="arabicParenR"/>
            </a:pPr>
            <a:r>
              <a:rPr lang="en-US" sz="2200" dirty="0"/>
              <a:t>The extent to which the methods of evaluation will provide valid and reliable performance data on relevant outcomes</a:t>
            </a:r>
            <a:r>
              <a:rPr lang="en-US" sz="2200" dirty="0" smtClean="0"/>
              <a:t>.</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25563"/>
            <a:ext cx="8229600" cy="503237"/>
          </a:xfrm>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1308467649"/>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4776</TotalTime>
  <Words>2375</Words>
  <Application>Microsoft Office PowerPoint</Application>
  <PresentationFormat>On-screen Show (4:3)</PresentationFormat>
  <Paragraphs>274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Dept of Ed</vt:lpstr>
      <vt:lpstr>Education Innovation and Research (EIR) Mid-Phase  selection criteria and scoring</vt:lpstr>
      <vt:lpstr>PowerPoint Presentation</vt:lpstr>
      <vt:lpstr>A. Significance (15 pts)</vt:lpstr>
      <vt:lpstr>B. Strategy to Scale (30 pts)</vt:lpstr>
      <vt:lpstr>What Have We Learned About Scaling?</vt:lpstr>
      <vt:lpstr>C. Quality of Project Design and  Management Plan (35 pts) </vt:lpstr>
      <vt:lpstr>Management Plan </vt:lpstr>
      <vt:lpstr>Management Plan </vt:lpstr>
      <vt:lpstr>D. Quality of Project Evaluation (20 pts) </vt:lpstr>
      <vt:lpstr>Evaluation Expectations</vt:lpstr>
      <vt:lpstr>Technical Assistance Resources on Evaluation</vt:lpstr>
      <vt:lpstr>What is a Logic Model?</vt:lpstr>
      <vt:lpstr>Sample Logic Model</vt:lpstr>
      <vt:lpstr>LOGIC MODEL Resources</vt:lpstr>
      <vt:lpstr>Suggestions for Selecting an Evaluator</vt:lpstr>
      <vt:lpstr>Suggestions for Selecting an Evaluator (2)</vt:lpstr>
      <vt:lpstr>Overview of mid-Phase Review Process</vt:lpstr>
      <vt:lpstr>Recommendations For organizing your application </vt:lpstr>
      <vt:lpstr>Education Innovation and Research (EIR) Mid-Phase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189</cp:revision>
  <cp:lastPrinted>2017-01-26T19:27:26Z</cp:lastPrinted>
  <dcterms:created xsi:type="dcterms:W3CDTF">2013-08-12T19:53:34Z</dcterms:created>
  <dcterms:modified xsi:type="dcterms:W3CDTF">2018-04-19T05:42:19Z</dcterms:modified>
</cp:coreProperties>
</file>