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74" autoAdjust="0"/>
  </p:normalViewPr>
  <p:slideViewPr>
    <p:cSldViewPr>
      <p:cViewPr varScale="1">
        <p:scale>
          <a:sx n="33" d="100"/>
          <a:sy n="33" d="100"/>
        </p:scale>
        <p:origin x="-87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040C5D-55A2-4596-9ACE-9BDBC348BDFF}" type="datetimeFigureOut">
              <a:rPr lang="en-US" smtClean="0"/>
              <a:t>5/11/2018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3B1C0D-6A82-4AE2-8238-8B5E2F946AF8}" type="slidenum">
              <a:rPr lang="en-US" smtClean="0"/>
              <a:t>‹#›</a:t>
            </a:fld>
            <a:endParaRPr lang="en-US"/>
          </a:p>
        </p:txBody>
      </p:sp>
    </p:spTree>
    <p:extLst>
      <p:ext uri="{BB962C8B-B14F-4D97-AF65-F5344CB8AC3E}">
        <p14:creationId xmlns:p14="http://schemas.microsoft.com/office/powerpoint/2010/main" val="816816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Hello and welcome to the Teacher Quality Partnership Application Information Webinar. I am Mia Howerton, Team Lead for the TQP program. On behalf of the US Department of Education, the Office of Innovation and Improvement and the entire TQP staff, I would like to welcome you  to this  webinar and thank you for your interest in the TQP program.</a:t>
            </a:r>
          </a:p>
          <a:p>
            <a:endParaRPr lang="en-US" altLang="en-US" sz="1000" dirty="0">
              <a:ea typeface="MS PGothic" panose="020B0600070205080204" pitchFamily="34" charset="-128"/>
            </a:endParaRPr>
          </a:p>
          <a:p>
            <a:r>
              <a:rPr lang="en-US" altLang="en-US" sz="1000" dirty="0">
                <a:ea typeface="MS PGothic" panose="020B0600070205080204" pitchFamily="34" charset="-128"/>
              </a:rPr>
              <a:t>The FY 18 TQP grant competition was announced on </a:t>
            </a:r>
            <a:r>
              <a:rPr lang="en-US" altLang="en-US" sz="1000" dirty="0">
                <a:solidFill>
                  <a:srgbClr val="FF0000"/>
                </a:solidFill>
                <a:ea typeface="MS PGothic" panose="020B0600070205080204" pitchFamily="34" charset="-128"/>
              </a:rPr>
              <a:t>May 11, 2018 </a:t>
            </a:r>
            <a:r>
              <a:rPr lang="en-US" altLang="en-US" sz="1000" dirty="0">
                <a:ea typeface="MS PGothic" panose="020B0600070205080204" pitchFamily="34" charset="-128"/>
              </a:rPr>
              <a:t>and we are excited to make new awards that will continue to improve the quality of  new teachers across this great nation.  </a:t>
            </a:r>
          </a:p>
          <a:p>
            <a:endParaRPr lang="en-US" altLang="en-US" sz="1000" dirty="0">
              <a:ea typeface="MS PGothic" panose="020B0600070205080204" pitchFamily="34" charset="-128"/>
            </a:endParaRPr>
          </a:p>
          <a:p>
            <a:r>
              <a:rPr lang="en-US" altLang="en-US" sz="1000" dirty="0">
                <a:ea typeface="MS PGothic" panose="020B0600070205080204" pitchFamily="34" charset="-128"/>
              </a:rPr>
              <a:t>Many of you may already be familiar with the requirements of the TQP program, but during these webinars, we will go over the specific FY 18 TQP competition details and requirements in an effort to provide technical assistance to applicants as you prepare to submit your applications.</a:t>
            </a:r>
          </a:p>
          <a:p>
            <a:endParaRPr lang="en-US" altLang="en-US" sz="1000" dirty="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Now, lets discuss the Competitive Preference Priorities.  These priorities are optional and applicants are not required to address them.  </a:t>
            </a:r>
          </a:p>
          <a:p>
            <a:endParaRPr lang="en-US" altLang="en-US" dirty="0" smtClean="0"/>
          </a:p>
          <a:p>
            <a:r>
              <a:rPr lang="en-US" altLang="en-US" dirty="0" smtClean="0"/>
              <a:t>However, If you are considering</a:t>
            </a:r>
            <a:r>
              <a:rPr lang="en-US" altLang="en-US" baseline="0" dirty="0" smtClean="0"/>
              <a:t> </a:t>
            </a:r>
            <a:r>
              <a:rPr lang="en-US" altLang="en-US" dirty="0" smtClean="0"/>
              <a:t>addressing the CPPs, here are some overarching themes to consider when addressing the Competitive Preference  Priorities.</a:t>
            </a:r>
          </a:p>
          <a:p>
            <a:endParaRPr lang="en-US" altLang="en-US" dirty="0" smtClean="0"/>
          </a:p>
          <a:p>
            <a:r>
              <a:rPr lang="en-US" altLang="en-US" dirty="0" smtClean="0"/>
              <a:t>Read Slide…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B2A310-356D-41EC-94E5-6D8FC335C302}" type="slidenum">
              <a:rPr lang="en-US" altLang="en-US">
                <a:solidFill>
                  <a:srgbClr val="000000"/>
                </a:solidFill>
                <a:latin typeface="Calibri" panose="020F0502020204030204" pitchFamily="34" charset="0"/>
              </a:rPr>
              <a:pPr eaLnBrk="1" hangingPunct="1"/>
              <a:t>10</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11</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12</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13</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smtClean="0"/>
          </a:p>
          <a:p>
            <a:r>
              <a:rPr lang="en-US" dirty="0" smtClean="0"/>
              <a:t>Keep in mind</a:t>
            </a:r>
            <a:r>
              <a:rPr lang="en-US" baseline="0" dirty="0" smtClean="0"/>
              <a:t> the following:</a:t>
            </a:r>
          </a:p>
          <a:p>
            <a:pPr marL="168244" indent="-168244">
              <a:buFont typeface="Arial" panose="020B0604020202020204" pitchFamily="34" charset="0"/>
              <a:buChar char="•"/>
            </a:pPr>
            <a:r>
              <a:rPr lang="en-US" baseline="0" dirty="0" smtClean="0"/>
              <a:t>The full definition for a Novice applicant is found in the NIA and applicants  must meet ALL THREE parts of the Novice Applicant definition;</a:t>
            </a:r>
          </a:p>
          <a:p>
            <a:pPr marL="168244" indent="-168244">
              <a:buFont typeface="Arial" panose="020B0604020202020204" pitchFamily="34" charset="0"/>
              <a:buChar char="•"/>
            </a:pPr>
            <a:r>
              <a:rPr lang="en-US" baseline="0" dirty="0" smtClean="0"/>
              <a:t>The Novice applicant definition applies to the lead applicant only, not all members of the eligible partnership.  </a:t>
            </a:r>
          </a:p>
          <a:p>
            <a:pPr marL="168244" indent="-168244">
              <a:buFont typeface="Arial" panose="020B0604020202020204" pitchFamily="34" charset="0"/>
              <a:buChar char="•"/>
            </a:pPr>
            <a:r>
              <a:rPr lang="en-US" baseline="0" dirty="0" smtClean="0"/>
              <a:t>Finally, these definitions only applies to if you actually received a grant, not if you only applied for a grant but were not successful.</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14</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ends the section on TQP Competition Priorities.  If you have questions, please refer to the TQP FAQ document and if necessary you may email additional questions to the TQP inbox.</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BAD358-CB0A-4795-AB37-FA0C5965CB81}" type="slidenum">
              <a:rPr lang="en-US" altLang="en-US">
                <a:solidFill>
                  <a:srgbClr val="000000"/>
                </a:solidFill>
                <a:latin typeface="Calibri" panose="020F0502020204030204" pitchFamily="34" charset="0"/>
              </a:rPr>
              <a:pPr eaLnBrk="1" hangingPunct="1"/>
              <a:t>15</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This ends the second FY 18 TQP Competition webinar.  Applicants are encouraged to download the TQP Application Package and all the TQP Competition webinars from the TQP webpage so that you may continue to reference the information provided as your design and draft your FY 18 TQP application.</a:t>
            </a:r>
          </a:p>
          <a:p>
            <a:endParaRPr lang="en-US" altLang="en-US" sz="1000" dirty="0">
              <a:ea typeface="MS PGothic" panose="020B0600070205080204" pitchFamily="34" charset="-128"/>
            </a:endParaRPr>
          </a:p>
          <a:p>
            <a:r>
              <a:rPr lang="en-US" altLang="en-US" sz="1000" dirty="0">
                <a:ea typeface="MS PGothic" panose="020B0600070205080204" pitchFamily="34" charset="-128"/>
              </a:rPr>
              <a:t>Applicants are also reminded that the FY 18 TQP closing date is </a:t>
            </a:r>
            <a:r>
              <a:rPr lang="en-US" altLang="en-US" sz="1000" dirty="0">
                <a:solidFill>
                  <a:srgbClr val="FF0000"/>
                </a:solidFill>
                <a:ea typeface="MS PGothic" panose="020B0600070205080204" pitchFamily="34" charset="-128"/>
              </a:rPr>
              <a:t>June 26, 2018</a:t>
            </a:r>
            <a:r>
              <a:rPr lang="en-US" altLang="en-US" sz="1000" dirty="0">
                <a:ea typeface="MS PGothic" panose="020B0600070205080204" pitchFamily="34" charset="-128"/>
              </a:rPr>
              <a:t>.  All applications must be submitted electronically via Grants.gov and late applications will not be accepted. </a:t>
            </a:r>
          </a:p>
          <a:p>
            <a:endParaRPr lang="en-US" altLang="en-US" sz="1000" dirty="0">
              <a:ea typeface="MS PGothic" panose="020B0600070205080204" pitchFamily="34" charset="-128"/>
            </a:endParaRPr>
          </a:p>
          <a:p>
            <a:r>
              <a:rPr lang="en-US" altLang="en-US" sz="1000" dirty="0">
                <a:ea typeface="MS PGothic" panose="020B0600070205080204" pitchFamily="34" charset="-128"/>
              </a:rPr>
              <a:t>Again thank you for your interest in the Teacher Quality Partnership Program and best wishes on a successful TQP application.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know these pre-recorded webinars are located</a:t>
            </a:r>
            <a:r>
              <a:rPr lang="en-US" baseline="0" dirty="0" smtClean="0"/>
              <a:t> on the TQP webpage and may be downloaded.  </a:t>
            </a:r>
            <a:r>
              <a:rPr lang="en-US" dirty="0" smtClean="0"/>
              <a:t>We also encourage applicants to download the TQP Application Package also</a:t>
            </a:r>
            <a:r>
              <a:rPr lang="en-US" baseline="0" dirty="0" smtClean="0"/>
              <a:t> found on</a:t>
            </a:r>
            <a:r>
              <a:rPr lang="en-US" dirty="0" smtClean="0"/>
              <a:t> the TQP program webpage.  The TQP Application Package serves as an additional set of instructions  and guidance for potential applicants when applying for a</a:t>
            </a:r>
            <a:r>
              <a:rPr lang="en-US" baseline="0" dirty="0" smtClean="0"/>
              <a:t> TQP </a:t>
            </a:r>
            <a:r>
              <a:rPr lang="en-US" dirty="0" smtClean="0"/>
              <a:t>grant.  We will make references to the TQP Application Package several times during these webinars and again we encourage you to download it as soon as possible. </a:t>
            </a:r>
          </a:p>
          <a:p>
            <a:endParaRPr lang="en-US" dirty="0" smtClean="0"/>
          </a:p>
          <a:p>
            <a:r>
              <a:rPr lang="en-US" dirty="0" smtClean="0"/>
              <a:t>Finally, we want to stress that the information provided during these webinars is intended for guidance only.  Applicants should refer to the official documents published in the Federal Register when applying for a</a:t>
            </a:r>
            <a:r>
              <a:rPr lang="en-US" baseline="0" dirty="0" smtClean="0"/>
              <a:t> FY 18</a:t>
            </a:r>
            <a:r>
              <a:rPr lang="en-US" dirty="0" smtClean="0"/>
              <a:t> TQP grant.</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10395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these</a:t>
            </a:r>
            <a:r>
              <a:rPr lang="en-US" baseline="0" dirty="0" smtClean="0"/>
              <a:t> webinars are pre-recorded, you will not be able to ask live questions.  Applicants are encouraged to download the TQP FAQ document which will be found on the TQP webpage and read it in its entirety. The TQP FAQ document may not be available immediately but we will upload the document as quickly as possible.  Please continue to check the TQP webpage for updates. After reading the FAQ document, if you still have questions you make email your questions to the TQP program inbox.  We will answer your questions as quickly as possible, but we ask that you please not wait until the last minute or the day applications are due to email your questions.  Staff may be busy with other competition tasks and may not be able to answer emails as quickly as we move closer to the </a:t>
            </a:r>
            <a:r>
              <a:rPr lang="en-US" baseline="0" dirty="0" smtClean="0">
                <a:solidFill>
                  <a:srgbClr val="FF0000"/>
                </a:solidFill>
              </a:rPr>
              <a:t>June 26, 2108 </a:t>
            </a:r>
            <a:r>
              <a:rPr lang="en-US" baseline="0" dirty="0" smtClean="0"/>
              <a:t>closing date.</a:t>
            </a:r>
            <a:endParaRPr lang="en-US" dirty="0" smtClean="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3</a:t>
            </a:fld>
            <a:endParaRPr lang="en-US" altLang="en-US">
              <a:solidFill>
                <a:prstClr val="black"/>
              </a:solidFill>
            </a:endParaRPr>
          </a:p>
        </p:txBody>
      </p:sp>
    </p:spTree>
    <p:extLst>
      <p:ext uri="{BB962C8B-B14F-4D97-AF65-F5344CB8AC3E}">
        <p14:creationId xmlns:p14="http://schemas.microsoft.com/office/powerpoint/2010/main" val="154361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year we have provided three pre-recorded webinars.  Each webinar will address a different section of the FY 18 TQP competition.  This second webinar will cover</a:t>
            </a:r>
            <a:r>
              <a:rPr lang="en-US" baseline="0" dirty="0" smtClean="0"/>
              <a:t> the FY 18</a:t>
            </a:r>
            <a:r>
              <a:rPr lang="en-US" dirty="0" smtClean="0"/>
              <a:t> TQP Program Priorities.  In the FY 18 competition there</a:t>
            </a:r>
            <a:r>
              <a:rPr lang="en-US" baseline="0" dirty="0" smtClean="0"/>
              <a:t> are two Absolute Priorities and three Competitive Preference Priorities.</a:t>
            </a:r>
            <a:endParaRPr lang="en-US" dirty="0" smtClean="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4</a:t>
            </a:fld>
            <a:endParaRPr lang="en-US" altLang="en-US">
              <a:solidFill>
                <a:prstClr val="black"/>
              </a:solidFill>
            </a:endParaRPr>
          </a:p>
        </p:txBody>
      </p:sp>
    </p:spTree>
    <p:extLst>
      <p:ext uri="{BB962C8B-B14F-4D97-AF65-F5344CB8AC3E}">
        <p14:creationId xmlns:p14="http://schemas.microsoft.com/office/powerpoint/2010/main" val="118299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extLst/>
        </p:spPr>
        <p:txBody>
          <a:bodyPr wrap="square" numCol="1" anchor="t" anchorCtr="0" compatLnSpc="1">
            <a:prstTxWarp prst="textNoShape">
              <a:avLst/>
            </a:prstTxWarp>
            <a:normAutofit fontScale="92500"/>
          </a:bodyPr>
          <a:lstStyle/>
          <a:p>
            <a:pPr eaLnBrk="1" hangingPunct="1">
              <a:spcBef>
                <a:spcPct val="0"/>
              </a:spcBef>
              <a:defRPr/>
            </a:pPr>
            <a:r>
              <a:rPr lang="en-US" dirty="0" smtClean="0"/>
              <a:t>The FY 18 TQP competition has 2 Absolute Priorities</a:t>
            </a:r>
            <a:r>
              <a:rPr lang="en-US" baseline="0" dirty="0" smtClean="0"/>
              <a:t> and </a:t>
            </a:r>
            <a:r>
              <a:rPr lang="en-US" dirty="0" smtClean="0"/>
              <a:t>3 Competitive Preference Priorities.</a:t>
            </a:r>
          </a:p>
          <a:p>
            <a:pPr eaLnBrk="1" hangingPunct="1">
              <a:spcBef>
                <a:spcPct val="0"/>
              </a:spcBef>
              <a:defRPr/>
            </a:pPr>
            <a:endParaRPr lang="en-US" dirty="0" smtClean="0"/>
          </a:p>
          <a:p>
            <a:pPr eaLnBrk="1" hangingPunct="1">
              <a:spcBef>
                <a:spcPct val="0"/>
              </a:spcBef>
              <a:defRPr/>
            </a:pPr>
            <a:r>
              <a:rPr lang="en-US" dirty="0" smtClean="0"/>
              <a:t>The two Absolute Priorities are REQUIRED under the TQP Program statute, and applicants must address only ONE of these priorities.   Absolute Priorities should be addressed in response to the Selection Criteria which we will discuss later in this webinar.  The absolute</a:t>
            </a:r>
          </a:p>
          <a:p>
            <a:pPr eaLnBrk="1" hangingPunct="1">
              <a:spcBef>
                <a:spcPct val="0"/>
              </a:spcBef>
              <a:defRPr/>
            </a:pPr>
            <a:r>
              <a:rPr lang="en-US" dirty="0" smtClean="0"/>
              <a:t>Priorities are:</a:t>
            </a:r>
          </a:p>
          <a:p>
            <a:pPr marL="169671" indent="-169671">
              <a:spcBef>
                <a:spcPct val="0"/>
              </a:spcBef>
              <a:buFont typeface="Arial" panose="020B0604020202020204" pitchFamily="34" charset="0"/>
              <a:buChar char="•"/>
              <a:defRPr/>
            </a:pPr>
            <a:r>
              <a:rPr lang="en-US" dirty="0" smtClean="0"/>
              <a:t>AP1:</a:t>
            </a:r>
            <a:r>
              <a:rPr lang="en-US" baseline="0" dirty="0" smtClean="0"/>
              <a:t>  </a:t>
            </a:r>
            <a:r>
              <a:rPr lang="en-US" dirty="0" smtClean="0"/>
              <a:t>Partnership Grants for the Preparation of Teachers, also known as the Pre-Bac Model</a:t>
            </a:r>
          </a:p>
          <a:p>
            <a:pPr marL="169671" indent="-169671">
              <a:spcBef>
                <a:spcPct val="0"/>
              </a:spcBef>
              <a:buFont typeface="Arial" panose="020B0604020202020204" pitchFamily="34" charset="0"/>
              <a:buChar char="•"/>
              <a:defRPr/>
            </a:pPr>
            <a:r>
              <a:rPr lang="en-US" dirty="0" smtClean="0"/>
              <a:t>AP2:</a:t>
            </a:r>
            <a:r>
              <a:rPr lang="en-US" baseline="0" dirty="0" smtClean="0"/>
              <a:t>  </a:t>
            </a:r>
            <a:r>
              <a:rPr lang="en-US" dirty="0" smtClean="0"/>
              <a:t>Partnership Grants for the Establishment of Effective Teaching Residency Programs, also known as the Residency Model.</a:t>
            </a:r>
          </a:p>
          <a:p>
            <a:pPr eaLnBrk="1" hangingPunct="1">
              <a:spcBef>
                <a:spcPct val="0"/>
              </a:spcBef>
              <a:defRPr/>
            </a:pPr>
            <a:endParaRPr lang="en-US" dirty="0" smtClean="0"/>
          </a:p>
          <a:p>
            <a:pPr eaLnBrk="1" hangingPunct="1">
              <a:spcBef>
                <a:spcPct val="0"/>
              </a:spcBef>
              <a:defRPr/>
            </a:pPr>
            <a:r>
              <a:rPr lang="en-US" dirty="0" smtClean="0"/>
              <a:t>There are</a:t>
            </a:r>
            <a:r>
              <a:rPr lang="en-US" baseline="0" dirty="0" smtClean="0"/>
              <a:t> three</a:t>
            </a:r>
            <a:r>
              <a:rPr lang="en-US" dirty="0" smtClean="0"/>
              <a:t> OPTIONAL Competitive Preference Priorities.  Applicants may chose whether or not to address this priority, again, this priority is optional.  If an applicant choses to address this priority, it may earn up to 8</a:t>
            </a:r>
            <a:r>
              <a:rPr lang="en-US" baseline="0" dirty="0" smtClean="0"/>
              <a:t> </a:t>
            </a:r>
            <a:r>
              <a:rPr lang="en-US" dirty="0" smtClean="0"/>
              <a:t> additional points depending on</a:t>
            </a:r>
            <a:r>
              <a:rPr lang="en-US" baseline="0" dirty="0" smtClean="0"/>
              <a:t> how well the applicant addresses the priorities</a:t>
            </a:r>
            <a:r>
              <a:rPr lang="en-US" dirty="0" smtClean="0"/>
              <a:t>.   CPPs should be addressed separate from the Selection Criteria and applicants should clearly identify which CPP(s) they are addressing and where the response can be found.</a:t>
            </a:r>
          </a:p>
          <a:p>
            <a:pPr eaLnBrk="1" hangingPunct="1">
              <a:spcBef>
                <a:spcPct val="0"/>
              </a:spcBef>
              <a:defRPr/>
            </a:pPr>
            <a:r>
              <a:rPr lang="en-US" dirty="0" smtClean="0"/>
              <a:t>The CPPs are:</a:t>
            </a:r>
          </a:p>
          <a:p>
            <a:pPr marL="169671" indent="-169671">
              <a:spcBef>
                <a:spcPct val="0"/>
              </a:spcBef>
              <a:buFont typeface="Arial" panose="020B0604020202020204" pitchFamily="34" charset="0"/>
              <a:buChar char="•"/>
              <a:defRPr/>
            </a:pPr>
            <a:r>
              <a:rPr lang="en-US" dirty="0" smtClean="0"/>
              <a:t>Promoting STEM…</a:t>
            </a:r>
          </a:p>
          <a:p>
            <a:pPr marL="169671" indent="-169671">
              <a:spcBef>
                <a:spcPct val="0"/>
              </a:spcBef>
              <a:buFont typeface="Arial" panose="020B0604020202020204" pitchFamily="34" charset="0"/>
              <a:buChar char="•"/>
              <a:defRPr/>
            </a:pPr>
            <a:r>
              <a:rPr lang="en-US" dirty="0" smtClean="0"/>
              <a:t>Promoting Effective Instruction…; and</a:t>
            </a:r>
          </a:p>
          <a:p>
            <a:pPr marL="169671" indent="-169671">
              <a:spcBef>
                <a:spcPct val="0"/>
              </a:spcBef>
              <a:buFont typeface="Arial" panose="020B0604020202020204" pitchFamily="34" charset="0"/>
              <a:buChar char="•"/>
              <a:defRPr/>
            </a:pPr>
            <a:r>
              <a:rPr lang="en-US" dirty="0" smtClean="0"/>
              <a:t>Novice Applicants</a:t>
            </a:r>
          </a:p>
          <a:p>
            <a:pPr marL="169671" indent="-169671">
              <a:spcBef>
                <a:spcPct val="0"/>
              </a:spcBef>
              <a:buFont typeface="Arial" panose="020B0604020202020204" pitchFamily="34" charset="0"/>
              <a:buChar char="•"/>
              <a:defRPr/>
            </a:pPr>
            <a:endParaRPr lang="en-US" dirty="0" smtClean="0"/>
          </a:p>
          <a:p>
            <a:pPr marL="169671" indent="-169671">
              <a:spcBef>
                <a:spcPct val="0"/>
              </a:spcBef>
              <a:buFont typeface="Arial" panose="020B0604020202020204" pitchFamily="34" charset="0"/>
              <a:buChar char="•"/>
              <a:defRPr/>
            </a:pPr>
            <a:endParaRPr lang="en-US" dirty="0" smtClean="0"/>
          </a:p>
          <a:p>
            <a:pPr eaLnBrk="1" hangingPunct="1">
              <a:spcBef>
                <a:spcPct val="0"/>
              </a:spcBef>
              <a:buFont typeface="Arial" panose="020B0604020202020204" pitchFamily="34" charset="0"/>
              <a:buNone/>
              <a:defRPr/>
            </a:pPr>
            <a:r>
              <a:rPr lang="en-US" dirty="0" smtClean="0"/>
              <a:t>Over the next few slides we will discuss each priority in further detail.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Lets begin with the Absolute Priorities.  Again, the</a:t>
            </a:r>
            <a:r>
              <a:rPr lang="en-US" altLang="en-US" baseline="0" dirty="0" smtClean="0"/>
              <a:t> Absolute</a:t>
            </a:r>
            <a:r>
              <a:rPr lang="en-US" altLang="en-US" dirty="0" smtClean="0"/>
              <a:t> priorities are required and you ABSOLUTELY must address only one of them.</a:t>
            </a:r>
          </a:p>
          <a:p>
            <a:r>
              <a:rPr lang="en-US" altLang="en-US" dirty="0" smtClean="0"/>
              <a:t>Here are some overarching themes to consider when addressing the Absolute Priorities.</a:t>
            </a:r>
          </a:p>
          <a:p>
            <a:endParaRPr lang="en-US" altLang="en-US" dirty="0" smtClean="0"/>
          </a:p>
          <a:p>
            <a:r>
              <a:rPr lang="en-US" altLang="en-US" dirty="0" smtClean="0"/>
              <a:t>Read Slide…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D3EFB3-67EB-4045-9C09-BBF4C49C5FA0}" type="slidenum">
              <a:rPr lang="en-US" altLang="en-US">
                <a:solidFill>
                  <a:srgbClr val="000000"/>
                </a:solidFill>
                <a:latin typeface="Calibri" panose="020F0502020204030204" pitchFamily="34" charset="0"/>
              </a:rPr>
              <a:pPr eaLnBrk="1" hangingPunct="1"/>
              <a:t>6</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three slides provide highlights for each Absolute Priority.  </a:t>
            </a:r>
          </a:p>
          <a:p>
            <a:endParaRPr lang="en-US" dirty="0" smtClean="0"/>
          </a:p>
          <a:p>
            <a:r>
              <a:rPr lang="en-US" dirty="0" smtClean="0"/>
              <a:t>This slide provides highlights from the Pre-Bac model.  Again these are just highlights and applicants should read the full AP language found in the TQP NIA.</a:t>
            </a:r>
          </a:p>
          <a:p>
            <a:endParaRPr lang="en-US" dirty="0" smtClean="0"/>
          </a:p>
          <a:p>
            <a:r>
              <a:rPr lang="en-US" dirty="0" smtClean="0"/>
              <a:t>We refer to Absolute</a:t>
            </a:r>
            <a:r>
              <a:rPr lang="en-US" baseline="0" dirty="0" smtClean="0"/>
              <a:t> Priority 1 as our Pre-Bac Model.</a:t>
            </a:r>
            <a:endParaRPr lang="en-US" dirty="0" smtClean="0"/>
          </a:p>
          <a:p>
            <a:endParaRPr lang="en-US" dirty="0" smtClean="0"/>
          </a:p>
          <a:p>
            <a:r>
              <a:rPr lang="en-US" dirty="0" smtClean="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provides highlights from the Residency model.  Again these are just highlights and applicants should read the full AP language found in the TQP NIA.</a:t>
            </a:r>
          </a:p>
          <a:p>
            <a:endParaRPr lang="en-US" dirty="0" smtClean="0"/>
          </a:p>
          <a:p>
            <a:r>
              <a:rPr lang="en-US" dirty="0" smtClean="0"/>
              <a:t>We refer to Absolute Priority 2 as our Residency Model.  </a:t>
            </a:r>
          </a:p>
          <a:p>
            <a:r>
              <a:rPr lang="en-US" dirty="0" smtClean="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wanted to bring your attention to the 18-month Master’s program and teacher certification required by the Residency model.  </a:t>
            </a:r>
          </a:p>
          <a:p>
            <a:endParaRPr lang="en-US" dirty="0" smtClean="0"/>
          </a:p>
          <a:p>
            <a:r>
              <a:rPr lang="en-US" dirty="0" smtClean="0"/>
              <a:t>Your</a:t>
            </a:r>
            <a:r>
              <a:rPr lang="en-US" baseline="0" dirty="0" smtClean="0"/>
              <a:t> proposed Master’s </a:t>
            </a:r>
            <a:r>
              <a:rPr lang="en-US" dirty="0" smtClean="0"/>
              <a:t>program should be designed to be completed in 18 months, however the teacher candidate is not required to complete it in 18 months.  We understand that life happens and things come up that may prevent an 18 month completion.  Thus, the program only needs to have an 18 month completion design, candidates are not required to actually complete the program in 18 months.  It will be at the discretion</a:t>
            </a:r>
            <a:r>
              <a:rPr lang="en-US" baseline="0" dirty="0" smtClean="0"/>
              <a:t> of the individual TQP project to determine if additional completion time is extended to project participants with special circumstances that may substantiate an extension. </a:t>
            </a:r>
            <a:endParaRPr lang="en-US" dirty="0" smtClean="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9</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1534746298"/>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2"/>
          <p:cNvSpPr>
            <a:spLocks noGrp="1"/>
          </p:cNvSpPr>
          <p:nvPr>
            <p:ph type="sldNum" sz="quarter" idx="10"/>
          </p:nvPr>
        </p:nvSpPr>
        <p:spPr/>
        <p:txBody>
          <a:bodyPr/>
          <a:lstStyle>
            <a:lvl1pPr algn="l">
              <a:defRPr>
                <a:solidFill>
                  <a:srgbClr val="000000"/>
                </a:solidFill>
              </a:defRPr>
            </a:lvl1pPr>
          </a:lstStyle>
          <a:p>
            <a:fld id="{2C70BA47-A83D-4DC8-A7C3-3CF833EB7D77}" type="slidenum">
              <a:rPr lang="en-US" altLang="en-US"/>
              <a:pPr/>
              <a:t>‹#›</a:t>
            </a:fld>
            <a:endParaRPr lang="en-US" altLang="en-US"/>
          </a:p>
        </p:txBody>
      </p:sp>
    </p:spTree>
    <p:extLst>
      <p:ext uri="{BB962C8B-B14F-4D97-AF65-F5344CB8AC3E}">
        <p14:creationId xmlns:p14="http://schemas.microsoft.com/office/powerpoint/2010/main" val="25293130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2"/>
          <p:cNvSpPr>
            <a:spLocks noGrp="1"/>
          </p:cNvSpPr>
          <p:nvPr>
            <p:ph type="sldNum" sz="quarter" idx="10"/>
          </p:nvPr>
        </p:nvSpPr>
        <p:spPr/>
        <p:txBody>
          <a:bodyPr/>
          <a:lstStyle>
            <a:lvl1pPr algn="l">
              <a:defRPr>
                <a:solidFill>
                  <a:srgbClr val="000000"/>
                </a:solidFill>
              </a:defRPr>
            </a:lvl1pPr>
          </a:lstStyle>
          <a:p>
            <a:fld id="{2D30E151-D17D-40C1-8B24-211E471CECF1}" type="slidenum">
              <a:rPr lang="en-US" altLang="en-US"/>
              <a:pPr/>
              <a:t>‹#›</a:t>
            </a:fld>
            <a:endParaRPr lang="en-US" altLang="en-US"/>
          </a:p>
        </p:txBody>
      </p:sp>
    </p:spTree>
    <p:extLst>
      <p:ext uri="{BB962C8B-B14F-4D97-AF65-F5344CB8AC3E}">
        <p14:creationId xmlns:p14="http://schemas.microsoft.com/office/powerpoint/2010/main" val="21487048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rgbClr val="000000"/>
                </a:solidFill>
              </a:defRPr>
            </a:lvl1pPr>
          </a:lstStyle>
          <a:p>
            <a:fld id="{6F28CB6B-C746-4B51-9BFB-C357D16EC004}" type="slidenum">
              <a:rPr lang="en-US" altLang="en-US"/>
              <a:pPr/>
              <a:t>‹#›</a:t>
            </a:fld>
            <a:endParaRPr lang="en-US" altLang="en-US"/>
          </a:p>
        </p:txBody>
      </p:sp>
    </p:spTree>
    <p:extLst>
      <p:ext uri="{BB962C8B-B14F-4D97-AF65-F5344CB8AC3E}">
        <p14:creationId xmlns:p14="http://schemas.microsoft.com/office/powerpoint/2010/main" val="3618566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2469898950"/>
      </p:ext>
    </p:extLst>
  </p:cSld>
  <p:clrMapOvr>
    <a:overrideClrMapping bg1="lt1" tx1="dk1" bg2="lt2" tx2="dk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2"/>
          <p:cNvSpPr>
            <a:spLocks noGrp="1"/>
          </p:cNvSpPr>
          <p:nvPr>
            <p:ph type="sldNum" sz="quarter" idx="10"/>
          </p:nvPr>
        </p:nvSpPr>
        <p:spPr/>
        <p:txBody>
          <a:bodyPr/>
          <a:lstStyle>
            <a:lvl1pPr algn="l">
              <a:defRPr>
                <a:solidFill>
                  <a:schemeClr val="tx1"/>
                </a:solidFill>
              </a:defRPr>
            </a:lvl1pPr>
          </a:lstStyle>
          <a:p>
            <a:fld id="{DFEB4CA8-12BE-4B53-A681-772B1984DB55}"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0148831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2"/>
          <p:cNvSpPr>
            <a:spLocks noGrp="1"/>
          </p:cNvSpPr>
          <p:nvPr>
            <p:ph type="sldNum" sz="quarter" idx="10"/>
          </p:nvPr>
        </p:nvSpPr>
        <p:spPr/>
        <p:txBody>
          <a:bodyPr/>
          <a:lstStyle>
            <a:lvl1pPr algn="l">
              <a:defRPr>
                <a:solidFill>
                  <a:schemeClr val="tx1"/>
                </a:solidFill>
              </a:defRPr>
            </a:lvl1pPr>
          </a:lstStyle>
          <a:p>
            <a:fld id="{6EF47F61-5C3B-46AB-80FB-BA4AD2A22BE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5717857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chemeClr val="tx1"/>
                </a:solidFill>
              </a:defRPr>
            </a:lvl1pPr>
          </a:lstStyle>
          <a:p>
            <a:fld id="{8E330AB6-7EFE-45B2-8AC5-40C64341D87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78472419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rgbClr val="696464"/>
                </a:solidFill>
              </a:defRPr>
            </a:lvl1pPr>
          </a:lstStyle>
          <a:p>
            <a:pPr fontAlgn="base">
              <a:spcBef>
                <a:spcPct val="0"/>
              </a:spcBef>
              <a:spcAft>
                <a:spcPct val="0"/>
              </a:spcAft>
            </a:pPr>
            <a:fld id="{406A4880-71DB-4C07-86DF-40F95D9FDEDF}"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000630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chemeClr val="tx2"/>
                </a:solidFill>
              </a:defRPr>
            </a:lvl1pPr>
          </a:lstStyle>
          <a:p>
            <a:pPr fontAlgn="base">
              <a:spcBef>
                <a:spcPct val="0"/>
              </a:spcBef>
              <a:spcAft>
                <a:spcPct val="0"/>
              </a:spcAft>
            </a:pPr>
            <a:fld id="{EFF00014-884B-46DF-996E-CF94FC169F1D}" type="slidenum">
              <a:rPr lang="en-US" altLang="en-US">
                <a:solidFill>
                  <a:srgbClr val="5B6973"/>
                </a:solidFill>
                <a:cs typeface="Arial" panose="020B0604020202020204" pitchFamily="34" charset="0"/>
              </a:rPr>
              <a:pPr fontAlgn="base">
                <a:spcBef>
                  <a:spcPct val="0"/>
                </a:spcBef>
                <a:spcAft>
                  <a:spcPct val="0"/>
                </a:spcAft>
              </a:pPr>
              <a:t>‹#›</a:t>
            </a:fld>
            <a:endParaRPr lang="en-US" altLang="en-US">
              <a:solidFill>
                <a:srgbClr val="5B6973"/>
              </a:solidFill>
              <a:cs typeface="Arial" panose="020B0604020202020204" pitchFamily="34" charset="0"/>
            </a:endParaRPr>
          </a:p>
        </p:txBody>
      </p:sp>
    </p:spTree>
    <p:extLst>
      <p:ext uri="{BB962C8B-B14F-4D97-AF65-F5344CB8AC3E}">
        <p14:creationId xmlns:p14="http://schemas.microsoft.com/office/powerpoint/2010/main" val="36237359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mailto:TQPartnership@ed.go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ubtitle 1"/>
          <p:cNvSpPr>
            <a:spLocks noGrp="1"/>
          </p:cNvSpPr>
          <p:nvPr>
            <p:ph type="subTitle" idx="1"/>
          </p:nvPr>
        </p:nvSpPr>
        <p:spPr>
          <a:xfrm>
            <a:off x="457200" y="3039018"/>
            <a:ext cx="8229599" cy="1453055"/>
          </a:xfrm>
        </p:spPr>
        <p:txBody>
          <a:bodyPr/>
          <a:lstStyle/>
          <a:p>
            <a:pPr eaLnBrk="1" hangingPunct="1"/>
            <a:r>
              <a:rPr lang="en-US" altLang="en-US" b="1" dirty="0" smtClean="0">
                <a:solidFill>
                  <a:schemeClr val="tx1"/>
                </a:solidFill>
                <a:cs typeface="Arial" panose="020B0604020202020204" pitchFamily="34" charset="0"/>
              </a:rPr>
              <a:t>U.S. Department of Education</a:t>
            </a:r>
          </a:p>
          <a:p>
            <a:pPr eaLnBrk="1" hangingPunct="1"/>
            <a:r>
              <a:rPr lang="en-US" altLang="en-US" b="1" dirty="0" smtClean="0">
                <a:solidFill>
                  <a:schemeClr val="tx1"/>
                </a:solidFill>
                <a:cs typeface="Arial" panose="020B0604020202020204" pitchFamily="34" charset="0"/>
              </a:rPr>
              <a:t>Office of Innovation and Improvement</a:t>
            </a:r>
          </a:p>
          <a:p>
            <a:pPr eaLnBrk="1" hangingPunct="1"/>
            <a:r>
              <a:rPr lang="en-US" altLang="en-US" b="1" dirty="0" smtClean="0">
                <a:solidFill>
                  <a:schemeClr val="tx1"/>
                </a:solidFill>
                <a:cs typeface="Arial" panose="020B0604020202020204" pitchFamily="34" charset="0"/>
              </a:rPr>
              <a:t>Closing Date:  </a:t>
            </a:r>
            <a:r>
              <a:rPr lang="en-US" altLang="en-US" b="1" dirty="0" smtClean="0">
                <a:solidFill>
                  <a:srgbClr val="FF0000"/>
                </a:solidFill>
                <a:cs typeface="Arial" panose="020B0604020202020204" pitchFamily="34" charset="0"/>
              </a:rPr>
              <a:t>June 26, 2018 @ 4:30:00 PM Washington, D.C. time</a:t>
            </a:r>
          </a:p>
          <a:p>
            <a:pPr eaLnBrk="1" hangingPunct="1"/>
            <a:endParaRPr lang="en-US" altLang="en-US" b="1" dirty="0" smtClean="0">
              <a:solidFill>
                <a:schemeClr val="tx1"/>
              </a:solidFill>
              <a:cs typeface="Arial" panose="020B0604020202020204" pitchFamily="34" charset="0"/>
            </a:endParaRPr>
          </a:p>
        </p:txBody>
      </p:sp>
      <p:sp>
        <p:nvSpPr>
          <p:cNvPr id="75779" name="Title 2"/>
          <p:cNvSpPr>
            <a:spLocks noGrp="1"/>
          </p:cNvSpPr>
          <p:nvPr>
            <p:ph type="ctrTitle"/>
          </p:nvPr>
        </p:nvSpPr>
        <p:spPr/>
        <p:txBody>
          <a:bodyPr/>
          <a:lstStyle/>
          <a:p>
            <a:pPr eaLnBrk="1" hangingPunct="1"/>
            <a:r>
              <a:rPr altLang="en-US" sz="3800" b="1" dirty="0" smtClean="0">
                <a:cs typeface="Arial" panose="020B0604020202020204" pitchFamily="34" charset="0"/>
              </a:rPr>
              <a:t>Teacher Quality Partnership (TQP)</a:t>
            </a:r>
            <a:br>
              <a:rPr altLang="en-US" sz="3800" b="1" dirty="0" smtClean="0">
                <a:cs typeface="Arial" panose="020B0604020202020204" pitchFamily="34" charset="0"/>
              </a:rPr>
            </a:br>
            <a:r>
              <a:rPr altLang="en-US" sz="3800" b="1" dirty="0" smtClean="0">
                <a:cs typeface="Arial" panose="020B0604020202020204" pitchFamily="34" charset="0"/>
              </a:rPr>
              <a:t>Grant Competition FY 2018</a:t>
            </a: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527" y="4953000"/>
            <a:ext cx="1602582" cy="1485680"/>
          </a:xfrm>
          <a:prstGeom prst="rect">
            <a:avLst/>
          </a:prstGeom>
          <a:noFill/>
        </p:spPr>
      </p:pic>
    </p:spTree>
    <p:extLst>
      <p:ext uri="{BB962C8B-B14F-4D97-AF65-F5344CB8AC3E}">
        <p14:creationId xmlns:p14="http://schemas.microsoft.com/office/powerpoint/2010/main" val="41197468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3200" b="1" dirty="0">
                <a:solidFill>
                  <a:srgbClr val="FFFFFF"/>
                </a:solidFill>
                <a:cs typeface="Arial" panose="020B0604020202020204" pitchFamily="34" charset="0"/>
              </a:rPr>
              <a:t>Competitive Preference </a:t>
            </a:r>
            <a:r>
              <a:rPr lang="en-US" altLang="en-US" sz="3200" b="1" dirty="0" smtClean="0">
                <a:solidFill>
                  <a:srgbClr val="FFFFFF"/>
                </a:solidFill>
                <a:cs typeface="Arial" panose="020B0604020202020204" pitchFamily="34" charset="0"/>
              </a:rPr>
              <a:t>Priorities </a:t>
            </a:r>
            <a:r>
              <a:rPr lang="en-US" altLang="en-US" sz="3200" b="1" dirty="0">
                <a:solidFill>
                  <a:srgbClr val="FFFFFF"/>
                </a:solidFill>
                <a:cs typeface="Arial" panose="020B0604020202020204" pitchFamily="34" charset="0"/>
              </a:rPr>
              <a:t>(CPP)</a:t>
            </a:r>
          </a:p>
        </p:txBody>
      </p:sp>
      <p:sp>
        <p:nvSpPr>
          <p:cNvPr id="9830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3BE705FC-F92D-4591-A62B-89E052B81D77}" type="slidenum">
              <a:rPr lang="en-US" altLang="en-US" sz="1400">
                <a:solidFill>
                  <a:srgbClr val="000000"/>
                </a:solidFill>
              </a:rPr>
              <a:pPr eaLnBrk="1" hangingPunct="1">
                <a:spcBef>
                  <a:spcPct val="0"/>
                </a:spcBef>
                <a:buSzTx/>
                <a:buFontTx/>
                <a:buNone/>
              </a:pPr>
              <a:t>10</a:t>
            </a:fld>
            <a:endParaRPr lang="en-US" altLang="en-US" sz="1400">
              <a:solidFill>
                <a:srgbClr val="000000"/>
              </a:solidFill>
            </a:endParaRPr>
          </a:p>
        </p:txBody>
      </p:sp>
      <p:sp>
        <p:nvSpPr>
          <p:cNvPr id="98308" name="TextBox 3"/>
          <p:cNvSpPr txBox="1">
            <a:spLocks noChangeArrowheads="1"/>
          </p:cNvSpPr>
          <p:nvPr/>
        </p:nvSpPr>
        <p:spPr bwMode="auto">
          <a:xfrm>
            <a:off x="436178" y="2514600"/>
            <a:ext cx="825062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Applicants should read the TQP </a:t>
            </a:r>
            <a:r>
              <a:rPr lang="en-US" altLang="en-US" sz="2400" dirty="0" smtClean="0">
                <a:solidFill>
                  <a:prstClr val="black"/>
                </a:solidFill>
                <a:cs typeface="Arial" panose="020B0604020202020204" pitchFamily="34" charset="0"/>
              </a:rPr>
              <a:t>NIA </a:t>
            </a:r>
            <a:r>
              <a:rPr lang="en-US" altLang="en-US" sz="2400" dirty="0">
                <a:solidFill>
                  <a:prstClr val="black"/>
                </a:solidFill>
                <a:cs typeface="Arial" panose="020B0604020202020204" pitchFamily="34" charset="0"/>
              </a:rPr>
              <a:t>for full </a:t>
            </a:r>
            <a:r>
              <a:rPr lang="en-US" altLang="en-US" sz="2400" dirty="0" smtClean="0">
                <a:solidFill>
                  <a:prstClr val="black"/>
                </a:solidFill>
                <a:cs typeface="Arial" panose="020B0604020202020204" pitchFamily="34" charset="0"/>
              </a:rPr>
              <a:t>language of the three </a:t>
            </a:r>
            <a:r>
              <a:rPr lang="en-US" altLang="en-US" sz="2400" dirty="0" err="1" smtClean="0">
                <a:solidFill>
                  <a:prstClr val="black"/>
                </a:solidFill>
                <a:cs typeface="Arial" panose="020B0604020202020204" pitchFamily="34" charset="0"/>
              </a:rPr>
              <a:t>CPPs</a:t>
            </a:r>
            <a:r>
              <a:rPr lang="en-US" altLang="en-US" sz="2400" dirty="0" smtClean="0">
                <a:solidFill>
                  <a:prstClr val="black"/>
                </a:solidFill>
                <a:cs typeface="Arial" panose="020B0604020202020204" pitchFamily="34" charset="0"/>
              </a:rPr>
              <a:t>.</a:t>
            </a:r>
            <a:endParaRPr lang="en-US" altLang="en-US" sz="2400" dirty="0">
              <a:solidFill>
                <a:prstClr val="black"/>
              </a:solidFill>
              <a:cs typeface="Arial" panose="020B0604020202020204" pitchFamily="34" charset="0"/>
            </a:endParaRP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The </a:t>
            </a:r>
            <a:r>
              <a:rPr lang="en-US" altLang="en-US" sz="2400" dirty="0" smtClean="0">
                <a:solidFill>
                  <a:prstClr val="black"/>
                </a:solidFill>
                <a:cs typeface="Arial" panose="020B0604020202020204" pitchFamily="34" charset="0"/>
              </a:rPr>
              <a:t>CPPs are </a:t>
            </a:r>
            <a:r>
              <a:rPr lang="en-US" altLang="en-US" sz="2400" dirty="0">
                <a:solidFill>
                  <a:prstClr val="black"/>
                </a:solidFill>
                <a:cs typeface="Arial" panose="020B0604020202020204" pitchFamily="34" charset="0"/>
              </a:rPr>
              <a:t>optional; applicants </a:t>
            </a:r>
            <a:r>
              <a:rPr lang="en-US" altLang="en-US" sz="2400" dirty="0" smtClean="0">
                <a:solidFill>
                  <a:prstClr val="black"/>
                </a:solidFill>
                <a:cs typeface="Arial" panose="020B0604020202020204" pitchFamily="34" charset="0"/>
              </a:rPr>
              <a:t>are not required to </a:t>
            </a:r>
            <a:r>
              <a:rPr lang="en-US" altLang="en-US" sz="2400" dirty="0">
                <a:solidFill>
                  <a:prstClr val="black"/>
                </a:solidFill>
                <a:cs typeface="Arial" panose="020B0604020202020204" pitchFamily="34" charset="0"/>
              </a:rPr>
              <a:t>address </a:t>
            </a:r>
            <a:r>
              <a:rPr lang="en-US" altLang="en-US" sz="2400" dirty="0" smtClean="0">
                <a:solidFill>
                  <a:prstClr val="black"/>
                </a:solidFill>
                <a:cs typeface="Arial" panose="020B0604020202020204" pitchFamily="34" charset="0"/>
              </a:rPr>
              <a:t>these priorities. </a:t>
            </a:r>
            <a:endParaRPr lang="en-US" altLang="en-US" sz="2400" dirty="0">
              <a:solidFill>
                <a:prstClr val="black"/>
              </a:solidFill>
              <a:cs typeface="Arial" panose="020B0604020202020204" pitchFamily="34" charset="0"/>
            </a:endParaRP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Applicants should clearly identify if </a:t>
            </a:r>
            <a:r>
              <a:rPr lang="en-US" altLang="en-US" sz="2400" dirty="0" smtClean="0">
                <a:solidFill>
                  <a:prstClr val="black"/>
                </a:solidFill>
                <a:cs typeface="Arial" panose="020B0604020202020204" pitchFamily="34" charset="0"/>
              </a:rPr>
              <a:t>they have </a:t>
            </a:r>
            <a:r>
              <a:rPr lang="en-US" altLang="en-US" sz="2400" dirty="0">
                <a:solidFill>
                  <a:prstClr val="black"/>
                </a:solidFill>
                <a:cs typeface="Arial" panose="020B0604020202020204" pitchFamily="34" charset="0"/>
              </a:rPr>
              <a:t>addressed </a:t>
            </a:r>
            <a:r>
              <a:rPr lang="en-US" altLang="en-US" sz="2400" dirty="0" smtClean="0">
                <a:solidFill>
                  <a:prstClr val="black"/>
                </a:solidFill>
                <a:cs typeface="Arial" panose="020B0604020202020204" pitchFamily="34" charset="0"/>
              </a:rPr>
              <a:t>any of the three CPPs </a:t>
            </a:r>
            <a:r>
              <a:rPr lang="en-US" altLang="en-US" sz="2400" dirty="0">
                <a:solidFill>
                  <a:prstClr val="black"/>
                </a:solidFill>
                <a:cs typeface="Arial" panose="020B0604020202020204" pitchFamily="34" charset="0"/>
              </a:rPr>
              <a:t>and where </a:t>
            </a:r>
            <a:r>
              <a:rPr lang="en-US" altLang="en-US" sz="2400" dirty="0" smtClean="0">
                <a:solidFill>
                  <a:prstClr val="black"/>
                </a:solidFill>
                <a:cs typeface="Arial" panose="020B0604020202020204" pitchFamily="34" charset="0"/>
              </a:rPr>
              <a:t>the </a:t>
            </a:r>
            <a:r>
              <a:rPr lang="en-US" altLang="en-US" sz="2400" dirty="0">
                <a:solidFill>
                  <a:prstClr val="black"/>
                </a:solidFill>
                <a:cs typeface="Arial" panose="020B0604020202020204" pitchFamily="34" charset="0"/>
              </a:rPr>
              <a:t>response can be </a:t>
            </a:r>
            <a:r>
              <a:rPr lang="en-US" altLang="en-US" sz="2400" dirty="0" smtClean="0">
                <a:solidFill>
                  <a:prstClr val="black"/>
                </a:solidFill>
                <a:cs typeface="Arial" panose="020B0604020202020204" pitchFamily="34" charset="0"/>
              </a:rPr>
              <a:t>found in the application.</a:t>
            </a:r>
            <a:endParaRPr lang="en-US" altLang="en-US" sz="2400" dirty="0">
              <a:solidFill>
                <a:prstClr val="black"/>
              </a:solidFill>
              <a:cs typeface="Arial" panose="020B0604020202020204" pitchFamily="34" charset="0"/>
            </a:endParaRPr>
          </a:p>
          <a:p>
            <a:pPr eaLnBrk="1" fontAlgn="base" hangingPunct="1">
              <a:spcBef>
                <a:spcPct val="0"/>
              </a:spcBef>
              <a:spcAft>
                <a:spcPct val="0"/>
              </a:spcAft>
              <a:buSzTx/>
              <a:buFont typeface="Arial" panose="020B0604020202020204" pitchFamily="34" charset="0"/>
              <a:buChar char="•"/>
            </a:pPr>
            <a:r>
              <a:rPr lang="en-US" altLang="en-US" sz="2400" dirty="0" smtClean="0">
                <a:solidFill>
                  <a:prstClr val="black"/>
                </a:solidFill>
                <a:cs typeface="Arial" panose="020B0604020202020204" pitchFamily="34" charset="0"/>
              </a:rPr>
              <a:t>The CPPs are </a:t>
            </a:r>
            <a:r>
              <a:rPr lang="en-US" altLang="en-US" sz="2400" dirty="0">
                <a:solidFill>
                  <a:prstClr val="black"/>
                </a:solidFill>
                <a:cs typeface="Arial" panose="020B0604020202020204" pitchFamily="34" charset="0"/>
              </a:rPr>
              <a:t>worth up to an additional </a:t>
            </a:r>
            <a:r>
              <a:rPr lang="en-US" altLang="en-US" sz="2400" dirty="0" smtClean="0">
                <a:solidFill>
                  <a:prstClr val="black"/>
                </a:solidFill>
                <a:cs typeface="Arial" panose="020B0604020202020204" pitchFamily="34" charset="0"/>
              </a:rPr>
              <a:t>8 </a:t>
            </a:r>
            <a:r>
              <a:rPr lang="en-US" altLang="en-US" sz="2400" dirty="0">
                <a:solidFill>
                  <a:prstClr val="black"/>
                </a:solidFill>
                <a:cs typeface="Arial" panose="020B0604020202020204" pitchFamily="34" charset="0"/>
              </a:rPr>
              <a:t>points</a:t>
            </a:r>
            <a:r>
              <a:rPr lang="en-US" altLang="en-US" sz="2400" dirty="0" smtClean="0">
                <a:solidFill>
                  <a:prstClr val="black"/>
                </a:solidFill>
                <a:cs typeface="Arial" panose="020B0604020202020204" pitchFamily="34" charset="0"/>
              </a:rPr>
              <a:t>.</a:t>
            </a:r>
          </a:p>
          <a:p>
            <a:pPr eaLnBrk="1" fontAlgn="base" hangingPunct="1">
              <a:spcBef>
                <a:spcPct val="0"/>
              </a:spcBef>
              <a:spcAft>
                <a:spcPct val="0"/>
              </a:spcAft>
              <a:buSzTx/>
              <a:buFont typeface="Arial" panose="020B0604020202020204" pitchFamily="34" charset="0"/>
              <a:buChar char="•"/>
            </a:pPr>
            <a:endParaRPr lang="en-US" altLang="en-US" sz="2400" dirty="0">
              <a:solidFill>
                <a:prstClr val="black"/>
              </a:solidFill>
              <a:cs typeface="Arial" panose="020B0604020202020204" pitchFamily="34" charset="0"/>
            </a:endParaRPr>
          </a:p>
        </p:txBody>
      </p:sp>
    </p:spTree>
    <p:extLst>
      <p:ext uri="{BB962C8B-B14F-4D97-AF65-F5344CB8AC3E}">
        <p14:creationId xmlns:p14="http://schemas.microsoft.com/office/powerpoint/2010/main" val="372998585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11</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Competitive Preference </a:t>
            </a:r>
            <a:r>
              <a:rPr lang="en-US" altLang="en-US" b="1" dirty="0" smtClean="0">
                <a:solidFill>
                  <a:prstClr val="black"/>
                </a:solidFill>
                <a:cs typeface="Arial" panose="020B0604020202020204" pitchFamily="34" charset="0"/>
              </a:rPr>
              <a:t>Priority 1</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208958"/>
            <a:ext cx="8229600" cy="5663089"/>
          </a:xfrm>
          <a:prstGeom prst="rect">
            <a:avLst/>
          </a:prstGeom>
        </p:spPr>
        <p:txBody>
          <a:bodyPr wrap="square">
            <a:spAutoFit/>
          </a:bodyPr>
          <a:lstStyle/>
          <a:p>
            <a:pPr fontAlgn="base">
              <a:spcBef>
                <a:spcPct val="0"/>
              </a:spcBef>
              <a:spcAft>
                <a:spcPct val="0"/>
              </a:spcAft>
              <a:defRPr/>
            </a:pPr>
            <a:r>
              <a:rPr lang="en-US" altLang="en-US" sz="2400" b="1" dirty="0">
                <a:solidFill>
                  <a:prstClr val="black"/>
                </a:solidFill>
                <a:cs typeface="Arial" panose="020B0604020202020204" pitchFamily="34" charset="0"/>
              </a:rPr>
              <a:t>Promoting Science, Technology, Engineering, or     Math (STEM) Education, With a Particular Focus on Computer Science.</a:t>
            </a:r>
          </a:p>
          <a:p>
            <a:pPr marL="342900" indent="-342900" fontAlgn="base">
              <a:spcBef>
                <a:spcPct val="0"/>
              </a:spcBef>
              <a:spcAft>
                <a:spcPct val="0"/>
              </a:spcAft>
              <a:buFont typeface="Wingdings" panose="05000000000000000000" pitchFamily="2" charset="2"/>
              <a:buChar char="Ø"/>
              <a:defRPr/>
            </a:pPr>
            <a:endParaRPr lang="en-US" altLang="en-US" sz="2400" dirty="0">
              <a:solidFill>
                <a:prstClr val="black"/>
              </a:solidFill>
              <a:cs typeface="Arial" panose="020B0604020202020204" pitchFamily="34" charset="0"/>
            </a:endParaRPr>
          </a:p>
          <a:p>
            <a:pPr fontAlgn="base">
              <a:spcBef>
                <a:spcPct val="0"/>
              </a:spcBef>
              <a:spcAft>
                <a:spcPct val="0"/>
              </a:spcAft>
              <a:buFont typeface="Arial" charset="0"/>
              <a:buNone/>
              <a:defRPr/>
            </a:pPr>
            <a:r>
              <a:rPr lang="en-US" altLang="en-US" sz="2000" dirty="0">
                <a:solidFill>
                  <a:prstClr val="black"/>
                </a:solidFill>
                <a:cs typeface="Times New Roman" pitchFamily="18" charset="0"/>
              </a:rPr>
              <a:t>Projects designed to improve student achievement or other educational outcomes in one or more of the following areas:  STEM or computer science.  These projects must address the following priority area:</a:t>
            </a:r>
          </a:p>
          <a:p>
            <a:pPr fontAlgn="base">
              <a:spcBef>
                <a:spcPct val="0"/>
              </a:spcBef>
              <a:spcAft>
                <a:spcPct val="0"/>
              </a:spcAft>
              <a:buFont typeface="Arial" charset="0"/>
              <a:buNone/>
              <a:defRPr/>
            </a:pPr>
            <a:endParaRPr lang="en-US" altLang="en-US" sz="2200" dirty="0">
              <a:solidFill>
                <a:prstClr val="black"/>
              </a:solidFill>
              <a:cs typeface="Times New Roman" pitchFamily="18" charset="0"/>
            </a:endParaRPr>
          </a:p>
          <a:p>
            <a:pPr fontAlgn="base">
              <a:spcBef>
                <a:spcPct val="0"/>
              </a:spcBef>
              <a:spcAft>
                <a:spcPct val="0"/>
              </a:spcAft>
              <a:defRPr/>
            </a:pPr>
            <a:r>
              <a:rPr lang="en-US" altLang="en-US" sz="2000" dirty="0">
                <a:solidFill>
                  <a:prstClr val="black"/>
                </a:solidFill>
                <a:cs typeface="Times New Roman" pitchFamily="18" charset="0"/>
              </a:rPr>
              <a:t>Increasing the number of educators adequately prepared to deliver rigorous instruction in STEM fields, including computer science, through:</a:t>
            </a:r>
          </a:p>
          <a:p>
            <a:pPr marL="342900" indent="-342900" fontAlgn="base">
              <a:spcBef>
                <a:spcPct val="0"/>
              </a:spcBef>
              <a:spcAft>
                <a:spcPct val="0"/>
              </a:spcAft>
              <a:buFont typeface="Arial" panose="020B0604020202020204" pitchFamily="34" charset="0"/>
              <a:buChar char="•"/>
              <a:defRPr/>
            </a:pPr>
            <a:r>
              <a:rPr lang="en-US" altLang="en-US" sz="2000" dirty="0">
                <a:solidFill>
                  <a:prstClr val="black"/>
                </a:solidFill>
                <a:cs typeface="Times New Roman" pitchFamily="18" charset="0"/>
              </a:rPr>
              <a:t>Recruitment; </a:t>
            </a:r>
          </a:p>
          <a:p>
            <a:pPr marL="342900" indent="-342900" fontAlgn="base">
              <a:spcBef>
                <a:spcPct val="0"/>
              </a:spcBef>
              <a:spcAft>
                <a:spcPct val="0"/>
              </a:spcAft>
              <a:buFont typeface="Arial" panose="020B0604020202020204" pitchFamily="34" charset="0"/>
              <a:buChar char="•"/>
              <a:defRPr/>
            </a:pPr>
            <a:r>
              <a:rPr lang="en-US" altLang="en-US" sz="2000" dirty="0">
                <a:solidFill>
                  <a:prstClr val="black"/>
                </a:solidFill>
                <a:cs typeface="Times New Roman" pitchFamily="18" charset="0"/>
              </a:rPr>
              <a:t>Evidence-based professional development strategies for current STEM educators; or </a:t>
            </a:r>
          </a:p>
          <a:p>
            <a:pPr marL="342900" indent="-342900" fontAlgn="base">
              <a:spcBef>
                <a:spcPct val="0"/>
              </a:spcBef>
              <a:spcAft>
                <a:spcPct val="0"/>
              </a:spcAft>
              <a:buFont typeface="Arial" panose="020B0604020202020204" pitchFamily="34" charset="0"/>
              <a:buChar char="•"/>
              <a:defRPr/>
            </a:pPr>
            <a:r>
              <a:rPr lang="en-US" altLang="en-US" sz="2000" dirty="0">
                <a:solidFill>
                  <a:prstClr val="black"/>
                </a:solidFill>
                <a:cs typeface="Times New Roman" pitchFamily="18" charset="0"/>
              </a:rPr>
              <a:t>Evidence-based retraining strategies for current educators seeking to transition from other subjects to STEM fields.</a:t>
            </a:r>
          </a:p>
          <a:p>
            <a:pPr fontAlgn="base">
              <a:spcBef>
                <a:spcPct val="0"/>
              </a:spcBef>
              <a:spcAft>
                <a:spcPct val="0"/>
              </a:spcAft>
              <a:buFont typeface="Arial" charset="0"/>
              <a:buNone/>
              <a:defRPr/>
            </a:pPr>
            <a:r>
              <a:rPr lang="en-US" altLang="en-US" sz="2400" dirty="0">
                <a:solidFill>
                  <a:prstClr val="black"/>
                </a:solidFill>
                <a:cs typeface="Times New Roman" pitchFamily="18" charset="0"/>
              </a:rPr>
              <a:t>	</a:t>
            </a:r>
          </a:p>
        </p:txBody>
      </p:sp>
    </p:spTree>
    <p:extLst>
      <p:ext uri="{BB962C8B-B14F-4D97-AF65-F5344CB8AC3E}">
        <p14:creationId xmlns:p14="http://schemas.microsoft.com/office/powerpoint/2010/main" val="1354568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12</a:t>
            </a:fld>
            <a:endParaRPr lang="en-US" altLang="en-US">
              <a:solidFill>
                <a:prstClr val="black"/>
              </a:solidFill>
            </a:endParaRPr>
          </a:p>
        </p:txBody>
      </p:sp>
      <p:sp>
        <p:nvSpPr>
          <p:cNvPr id="3" name="Title 1"/>
          <p:cNvSpPr txBox="1">
            <a:spLocks/>
          </p:cNvSpPr>
          <p:nvPr/>
        </p:nvSpPr>
        <p:spPr>
          <a:xfrm>
            <a:off x="441434" y="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Competitive Preference </a:t>
            </a:r>
            <a:r>
              <a:rPr lang="en-US" altLang="en-US" b="1" dirty="0" smtClean="0">
                <a:solidFill>
                  <a:prstClr val="black"/>
                </a:solidFill>
                <a:cs typeface="Arial" panose="020B0604020202020204" pitchFamily="34" charset="0"/>
              </a:rPr>
              <a:t>Priority 1</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38806" y="990600"/>
            <a:ext cx="8229600" cy="5232202"/>
          </a:xfrm>
          <a:prstGeom prst="rect">
            <a:avLst/>
          </a:prstGeom>
        </p:spPr>
        <p:txBody>
          <a:bodyPr wrap="square">
            <a:spAutoFit/>
          </a:bodyPr>
          <a:lstStyle/>
          <a:p>
            <a:pPr fontAlgn="base">
              <a:spcBef>
                <a:spcPct val="0"/>
              </a:spcBef>
              <a:spcAft>
                <a:spcPct val="0"/>
              </a:spcAft>
              <a:defRPr/>
            </a:pPr>
            <a:r>
              <a:rPr lang="en-US" altLang="en-US" sz="2400" b="1" dirty="0">
                <a:solidFill>
                  <a:prstClr val="black"/>
                </a:solidFill>
                <a:cs typeface="Arial" panose="020B0604020202020204" pitchFamily="34" charset="0"/>
              </a:rPr>
              <a:t>Promoting Science, Technology, Engineering, or     Math (STEM) Education, With a Particular Focus on Computer Science.</a:t>
            </a:r>
          </a:p>
          <a:p>
            <a:pPr fontAlgn="base">
              <a:spcBef>
                <a:spcPct val="0"/>
              </a:spcBef>
              <a:spcAft>
                <a:spcPct val="0"/>
              </a:spcAft>
              <a:buFont typeface="Arial" charset="0"/>
              <a:buNone/>
              <a:defRPr/>
            </a:pPr>
            <a:endParaRPr lang="en-US" altLang="en-US" sz="2200" dirty="0">
              <a:solidFill>
                <a:prstClr val="black"/>
              </a:solidFill>
              <a:cs typeface="Times New Roman" pitchFamily="18" charset="0"/>
            </a:endParaRPr>
          </a:p>
          <a:p>
            <a:pPr fontAlgn="base">
              <a:spcBef>
                <a:spcPct val="0"/>
              </a:spcBef>
              <a:spcAft>
                <a:spcPct val="0"/>
              </a:spcAft>
              <a:buFont typeface="Arial" charset="0"/>
              <a:buNone/>
              <a:defRPr/>
            </a:pPr>
            <a:r>
              <a:rPr lang="en-US" altLang="en-US" sz="2000" b="1" dirty="0">
                <a:solidFill>
                  <a:srgbClr val="00B050"/>
                </a:solidFill>
                <a:cs typeface="Times New Roman" pitchFamily="18" charset="0"/>
              </a:rPr>
              <a:t>How does an applicant demonstrate that its proposed strategy for professional development and retention strategy for current STEM educators is evidence-based?</a:t>
            </a:r>
          </a:p>
          <a:p>
            <a:pPr marL="800100" lvl="1" indent="-342900" fontAlgn="base">
              <a:spcBef>
                <a:spcPct val="0"/>
              </a:spcBef>
              <a:spcAft>
                <a:spcPct val="0"/>
              </a:spcAft>
              <a:buFont typeface="Arial" panose="020B0604020202020204" pitchFamily="34" charset="0"/>
              <a:buChar char="•"/>
              <a:defRPr/>
            </a:pPr>
            <a:r>
              <a:rPr lang="en-US" altLang="en-US" sz="2000" dirty="0">
                <a:solidFill>
                  <a:prstClr val="black"/>
                </a:solidFill>
                <a:cs typeface="Times New Roman" pitchFamily="18" charset="0"/>
              </a:rPr>
              <a:t>Submitting a citation of a study that is (1) focused on a STEM-focused professional development or retraining strategies, (2) relevant to the proposed project, and meets at least the design standards set forth in the “Promising Evidence” definition. </a:t>
            </a:r>
            <a:r>
              <a:rPr lang="en-US" altLang="en-US" sz="2000" b="1" dirty="0">
                <a:solidFill>
                  <a:prstClr val="black"/>
                </a:solidFill>
                <a:cs typeface="Times New Roman" pitchFamily="18" charset="0"/>
              </a:rPr>
              <a:t>OR</a:t>
            </a:r>
          </a:p>
          <a:p>
            <a:pPr marL="800100" lvl="1" indent="-342900" fontAlgn="base">
              <a:spcBef>
                <a:spcPct val="0"/>
              </a:spcBef>
              <a:spcAft>
                <a:spcPct val="0"/>
              </a:spcAft>
              <a:buFont typeface="Arial" panose="020B0604020202020204" pitchFamily="34" charset="0"/>
              <a:buChar char="•"/>
              <a:defRPr/>
            </a:pPr>
            <a:r>
              <a:rPr lang="en-US" altLang="en-US" sz="2000" dirty="0">
                <a:solidFill>
                  <a:prstClr val="black"/>
                </a:solidFill>
                <a:cs typeface="Times New Roman" pitchFamily="18" charset="0"/>
              </a:rPr>
              <a:t>Submitting a “Logic Model” that (1) identifies the STEM professional development or retraining strategy of the project and (2) is informed by research or evaluation findings that suggest the project component is likely to improve “Relevant Outcomes.”</a:t>
            </a:r>
            <a:endParaRPr lang="en-US" altLang="en-US" sz="2400" dirty="0">
              <a:solidFill>
                <a:prstClr val="black"/>
              </a:solidFill>
              <a:cs typeface="Times New Roman" pitchFamily="18" charset="0"/>
            </a:endParaRPr>
          </a:p>
        </p:txBody>
      </p:sp>
    </p:spTree>
    <p:extLst>
      <p:ext uri="{BB962C8B-B14F-4D97-AF65-F5344CB8AC3E}">
        <p14:creationId xmlns:p14="http://schemas.microsoft.com/office/powerpoint/2010/main" val="12637279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13</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Competitive Preference </a:t>
            </a:r>
            <a:r>
              <a:rPr lang="en-US" altLang="en-US" b="1" dirty="0" smtClean="0">
                <a:solidFill>
                  <a:prstClr val="black"/>
                </a:solidFill>
                <a:cs typeface="Arial" panose="020B0604020202020204" pitchFamily="34" charset="0"/>
              </a:rPr>
              <a:t>Priority 2</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07275" y="1470025"/>
            <a:ext cx="8229600" cy="3046988"/>
          </a:xfrm>
          <a:prstGeom prst="rect">
            <a:avLst/>
          </a:prstGeom>
        </p:spPr>
        <p:txBody>
          <a:bodyPr wrap="square">
            <a:spAutoFit/>
          </a:bodyPr>
          <a:lstStyle/>
          <a:p>
            <a:pPr fontAlgn="base">
              <a:spcBef>
                <a:spcPct val="0"/>
              </a:spcBef>
              <a:spcAft>
                <a:spcPct val="0"/>
              </a:spcAft>
              <a:defRPr/>
            </a:pPr>
            <a:r>
              <a:rPr lang="en-US" altLang="en-US" sz="2400" b="1" dirty="0">
                <a:solidFill>
                  <a:prstClr val="black"/>
                </a:solidFill>
                <a:cs typeface="Arial" panose="020B0604020202020204" pitchFamily="34" charset="0"/>
              </a:rPr>
              <a:t>Promoting Effective Instruction in Classroom and Schools</a:t>
            </a:r>
          </a:p>
          <a:p>
            <a:pPr marL="342900" indent="-342900" fontAlgn="base">
              <a:spcBef>
                <a:spcPct val="0"/>
              </a:spcBef>
              <a:spcAft>
                <a:spcPct val="0"/>
              </a:spcAft>
              <a:buFont typeface="Wingdings" panose="05000000000000000000" pitchFamily="2" charset="2"/>
              <a:buChar char="Ø"/>
              <a:defRPr/>
            </a:pPr>
            <a:endParaRPr lang="en-US" altLang="en-US" sz="2400" dirty="0">
              <a:solidFill>
                <a:prstClr val="black"/>
              </a:solidFill>
              <a:cs typeface="Arial" panose="020B0604020202020204" pitchFamily="34" charset="0"/>
            </a:endParaRPr>
          </a:p>
          <a:p>
            <a:pPr fontAlgn="base">
              <a:spcBef>
                <a:spcPct val="0"/>
              </a:spcBef>
              <a:spcAft>
                <a:spcPct val="0"/>
              </a:spcAft>
              <a:defRPr/>
            </a:pPr>
            <a:r>
              <a:rPr lang="en-US" altLang="en-US" sz="2400" dirty="0">
                <a:solidFill>
                  <a:prstClr val="black"/>
                </a:solidFill>
                <a:cs typeface="Arial" panose="020B0604020202020204" pitchFamily="34" charset="0"/>
              </a:rPr>
              <a:t>Projects that are designed to support the recruitment or retention of educators who are effective and increase diversity (including but not limited to, racial and ethnic diversity). </a:t>
            </a:r>
          </a:p>
          <a:p>
            <a:pPr fontAlgn="base">
              <a:spcBef>
                <a:spcPct val="0"/>
              </a:spcBef>
              <a:spcAft>
                <a:spcPct val="0"/>
              </a:spcAft>
              <a:buFont typeface="Arial" charset="0"/>
              <a:buNone/>
              <a:defRPr/>
            </a:pPr>
            <a:endParaRPr lang="en-US" altLang="en-US" sz="2400" dirty="0">
              <a:solidFill>
                <a:prstClr val="black"/>
              </a:solidFill>
              <a:cs typeface="Times New Roman" pitchFamily="18" charset="0"/>
            </a:endParaRPr>
          </a:p>
        </p:txBody>
      </p:sp>
    </p:spTree>
    <p:extLst>
      <p:ext uri="{BB962C8B-B14F-4D97-AF65-F5344CB8AC3E}">
        <p14:creationId xmlns:p14="http://schemas.microsoft.com/office/powerpoint/2010/main" val="28181741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14</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Competitive Preference </a:t>
            </a:r>
            <a:r>
              <a:rPr lang="en-US" altLang="en-US" b="1" dirty="0" smtClean="0">
                <a:solidFill>
                  <a:prstClr val="black"/>
                </a:solidFill>
                <a:cs typeface="Arial" panose="020B0604020202020204" pitchFamily="34" charset="0"/>
              </a:rPr>
              <a:t>Priority 3</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87417" y="1298852"/>
            <a:ext cx="8229600" cy="5409686"/>
          </a:xfrm>
          <a:prstGeom prst="rect">
            <a:avLst/>
          </a:prstGeom>
        </p:spPr>
        <p:txBody>
          <a:bodyPr wrap="square">
            <a:spAutoFit/>
          </a:bodyPr>
          <a:lstStyle/>
          <a:p>
            <a:pPr fontAlgn="base">
              <a:spcBef>
                <a:spcPct val="0"/>
              </a:spcBef>
              <a:spcAft>
                <a:spcPct val="0"/>
              </a:spcAft>
              <a:defRPr/>
            </a:pPr>
            <a:r>
              <a:rPr lang="en-US" altLang="en-US" sz="2400" b="1" dirty="0">
                <a:solidFill>
                  <a:prstClr val="black"/>
                </a:solidFill>
                <a:cs typeface="Arial" panose="020B0604020202020204" pitchFamily="34" charset="0"/>
              </a:rPr>
              <a:t>Novice Applicants</a:t>
            </a:r>
          </a:p>
          <a:p>
            <a:pPr marL="342900" indent="-342900" fontAlgn="base">
              <a:spcBef>
                <a:spcPct val="0"/>
              </a:spcBef>
              <a:spcAft>
                <a:spcPct val="0"/>
              </a:spcAft>
              <a:buFont typeface="Wingdings" panose="05000000000000000000" pitchFamily="2" charset="2"/>
              <a:buChar char="Ø"/>
              <a:defRPr/>
            </a:pPr>
            <a:endParaRPr lang="en-US" altLang="en-US" sz="2400" dirty="0">
              <a:solidFill>
                <a:prstClr val="black"/>
              </a:solidFill>
              <a:cs typeface="Arial" panose="020B0604020202020204" pitchFamily="34" charset="0"/>
            </a:endParaRPr>
          </a:p>
          <a:p>
            <a:pPr fontAlgn="base">
              <a:spcBef>
                <a:spcPct val="0"/>
              </a:spcBef>
              <a:spcAft>
                <a:spcPct val="0"/>
              </a:spcAft>
              <a:defRPr/>
            </a:pPr>
            <a:r>
              <a:rPr lang="en-US" altLang="en-US" sz="2400" dirty="0">
                <a:solidFill>
                  <a:prstClr val="black"/>
                </a:solidFill>
                <a:cs typeface="Arial" panose="020B0604020202020204" pitchFamily="34" charset="0"/>
              </a:rPr>
              <a:t>Projects submitted by applicants that meet the definition of novice applicant at the time of they submit their application.</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lnSpc>
                <a:spcPct val="115000"/>
              </a:lnSpc>
              <a:buFont typeface="Symbol"/>
              <a:buChar char=""/>
            </a:pPr>
            <a:r>
              <a:rPr lang="en-US" sz="2400" dirty="0">
                <a:solidFill>
                  <a:prstClr val="black"/>
                </a:solidFill>
                <a:ea typeface="Calibri"/>
                <a:cs typeface="Times New Roman"/>
              </a:rPr>
              <a:t>Has never received a grant or sub-grant under the TQP program;</a:t>
            </a:r>
          </a:p>
          <a:p>
            <a:pPr marL="342900" indent="-342900" fontAlgn="base">
              <a:lnSpc>
                <a:spcPct val="115000"/>
              </a:lnSpc>
              <a:buFont typeface="Symbol"/>
              <a:buChar char=""/>
            </a:pPr>
            <a:r>
              <a:rPr lang="en-US" sz="2400" dirty="0">
                <a:solidFill>
                  <a:prstClr val="black"/>
                </a:solidFill>
                <a:ea typeface="Calibri"/>
                <a:cs typeface="Times New Roman"/>
              </a:rPr>
              <a:t>Has never been a member of a group application (i.e. in a TQP eligible partnership); and</a:t>
            </a:r>
          </a:p>
          <a:p>
            <a:pPr marL="342900" indent="-342900" fontAlgn="base">
              <a:lnSpc>
                <a:spcPct val="115000"/>
              </a:lnSpc>
              <a:spcAft>
                <a:spcPts val="1000"/>
              </a:spcAft>
              <a:buFont typeface="Symbol"/>
              <a:buChar char=""/>
            </a:pPr>
            <a:r>
              <a:rPr lang="en-US" sz="2400" dirty="0">
                <a:solidFill>
                  <a:prstClr val="black"/>
                </a:solidFill>
                <a:ea typeface="Calibri"/>
                <a:cs typeface="Times New Roman"/>
              </a:rPr>
              <a:t>Has not had an active discretionary grant from the Federal Government in the five years before the deadline date for applications under the program. </a:t>
            </a:r>
            <a:endParaRPr lang="en-US" altLang="en-US" sz="2400" dirty="0">
              <a:solidFill>
                <a:prstClr val="black"/>
              </a:solidFill>
              <a:cs typeface="Arial" panose="020B0604020202020204" pitchFamily="34" charset="0"/>
            </a:endParaRPr>
          </a:p>
          <a:p>
            <a:pPr fontAlgn="base">
              <a:spcBef>
                <a:spcPct val="0"/>
              </a:spcBef>
              <a:spcAft>
                <a:spcPct val="0"/>
              </a:spcAft>
              <a:defRPr/>
            </a:pPr>
            <a:r>
              <a:rPr lang="en-US" altLang="en-US" sz="2400" dirty="0">
                <a:solidFill>
                  <a:prstClr val="black"/>
                </a:solidFill>
                <a:cs typeface="Arial" panose="020B0604020202020204" pitchFamily="34" charset="0"/>
              </a:rPr>
              <a:t>    </a:t>
            </a:r>
            <a:endParaRPr lang="en-US" altLang="en-US" sz="2400" dirty="0">
              <a:solidFill>
                <a:prstClr val="black"/>
              </a:solidFill>
              <a:cs typeface="Times New Roman" pitchFamily="18" charset="0"/>
            </a:endParaRPr>
          </a:p>
        </p:txBody>
      </p:sp>
    </p:spTree>
    <p:extLst>
      <p:ext uri="{BB962C8B-B14F-4D97-AF65-F5344CB8AC3E}">
        <p14:creationId xmlns:p14="http://schemas.microsoft.com/office/powerpoint/2010/main" val="21581598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srgbClr val="FFFFFF"/>
                </a:solidFill>
                <a:cs typeface="Arial" panose="020B0604020202020204" pitchFamily="34" charset="0"/>
              </a:rPr>
              <a:t>Priority Questions</a:t>
            </a:r>
          </a:p>
        </p:txBody>
      </p:sp>
      <p:sp>
        <p:nvSpPr>
          <p:cNvPr id="10342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41EA4AC2-843B-47B3-AE74-1C3057E54FF8}" type="slidenum">
              <a:rPr lang="en-US" altLang="en-US" sz="1400">
                <a:solidFill>
                  <a:srgbClr val="000000"/>
                </a:solidFill>
              </a:rPr>
              <a:pPr eaLnBrk="1" hangingPunct="1">
                <a:spcBef>
                  <a:spcPct val="0"/>
                </a:spcBef>
                <a:buSzTx/>
                <a:buFontTx/>
                <a:buNone/>
              </a:pPr>
              <a:t>15</a:t>
            </a:fld>
            <a:endParaRPr lang="en-US" altLang="en-US" sz="1400">
              <a:solidFill>
                <a:srgbClr val="000000"/>
              </a:solidFill>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5181600"/>
            <a:ext cx="1539849" cy="1480645"/>
          </a:xfrm>
          <a:prstGeom prst="rect">
            <a:avLst/>
          </a:prstGeom>
          <a:noFill/>
        </p:spPr>
      </p:pic>
      <p:sp>
        <p:nvSpPr>
          <p:cNvPr id="6" name="TextBox 1"/>
          <p:cNvSpPr txBox="1">
            <a:spLocks noChangeArrowheads="1"/>
          </p:cNvSpPr>
          <p:nvPr/>
        </p:nvSpPr>
        <p:spPr bwMode="auto">
          <a:xfrm>
            <a:off x="381000" y="29718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smtClean="0">
                <a:solidFill>
                  <a:prstClr val="black"/>
                </a:solidFill>
                <a:cs typeface="Arial" panose="020B0604020202020204" pitchFamily="34" charset="0"/>
              </a:rPr>
              <a:t>If you have questions about TQP program priorities, please first review the TQP FAQ document on the TQP webpage.</a:t>
            </a:r>
          </a:p>
          <a:p>
            <a:pPr algn="ctr" eaLnBrk="1" fontAlgn="base" hangingPunct="1">
              <a:spcBef>
                <a:spcPct val="0"/>
              </a:spcBef>
              <a:spcAft>
                <a:spcPct val="0"/>
              </a:spcAft>
              <a:buSzTx/>
              <a:buFontTx/>
              <a:buNone/>
            </a:pPr>
            <a:r>
              <a:rPr lang="en-US" altLang="en-US" sz="2400" dirty="0" smtClean="0">
                <a:solidFill>
                  <a:prstClr val="black"/>
                </a:solidFill>
                <a:cs typeface="Arial" panose="020B0604020202020204" pitchFamily="34" charset="0"/>
              </a:rPr>
              <a:t>If your question is not answered in the FAQ document, you may email your questions to </a:t>
            </a:r>
            <a:r>
              <a:rPr lang="en-US" altLang="en-US" sz="2400" dirty="0" smtClean="0">
                <a:solidFill>
                  <a:prstClr val="black"/>
                </a:solidFill>
                <a:cs typeface="Arial" panose="020B0604020202020204" pitchFamily="34" charset="0"/>
                <a:hlinkClick r:id="rId4"/>
              </a:rPr>
              <a:t>TQPartnership@ed.gov</a:t>
            </a:r>
            <a:r>
              <a:rPr lang="en-US" altLang="en-US" sz="2400" dirty="0" smtClean="0">
                <a:solidFill>
                  <a:prstClr val="black"/>
                </a:solidFill>
                <a:cs typeface="Arial" panose="020B0604020202020204" pitchFamily="34" charset="0"/>
              </a:rPr>
              <a:t>.   </a:t>
            </a:r>
          </a:p>
        </p:txBody>
      </p:sp>
    </p:spTree>
    <p:extLst>
      <p:ext uri="{BB962C8B-B14F-4D97-AF65-F5344CB8AC3E}">
        <p14:creationId xmlns:p14="http://schemas.microsoft.com/office/powerpoint/2010/main" val="122435682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2"/>
          <p:cNvSpPr>
            <a:spLocks noGrp="1"/>
          </p:cNvSpPr>
          <p:nvPr>
            <p:ph type="ctrTitle"/>
          </p:nvPr>
        </p:nvSpPr>
        <p:spPr>
          <a:xfrm>
            <a:off x="457200" y="1219200"/>
            <a:ext cx="8229600" cy="2227868"/>
          </a:xfrm>
        </p:spPr>
        <p:txBody>
          <a:bodyPr/>
          <a:lstStyle/>
          <a:p>
            <a:pPr eaLnBrk="1" hangingPunct="1"/>
            <a:r>
              <a:rPr lang="en-US" altLang="en-US" sz="3800" b="1" dirty="0">
                <a:cs typeface="Arial" panose="020B0604020202020204" pitchFamily="34" charset="0"/>
              </a:rPr>
              <a:t>Thank you for your interest in </a:t>
            </a:r>
            <a:br>
              <a:rPr lang="en-US" altLang="en-US" sz="3800" b="1" dirty="0">
                <a:cs typeface="Arial" panose="020B0604020202020204" pitchFamily="34" charset="0"/>
              </a:rPr>
            </a:br>
            <a:r>
              <a:rPr lang="en-US" altLang="en-US" sz="3800" b="1" dirty="0">
                <a:cs typeface="Arial" panose="020B0604020202020204" pitchFamily="34" charset="0"/>
              </a:rPr>
              <a:t>the TQP Grant Program</a:t>
            </a:r>
            <a:r>
              <a:rPr lang="en-US" altLang="en-US" sz="3800" b="1" dirty="0" smtClean="0">
                <a:cs typeface="Arial" panose="020B0604020202020204" pitchFamily="34" charset="0"/>
              </a:rPr>
              <a:t>.</a:t>
            </a:r>
            <a:endParaRPr lang="en-US" altLang="en-US" sz="3800" b="1" dirty="0">
              <a:cs typeface="Arial" panose="020B0604020202020204" pitchFamily="34" charset="0"/>
            </a:endParaRPr>
          </a:p>
        </p:txBody>
      </p:sp>
      <p:sp>
        <p:nvSpPr>
          <p:cNvPr id="3" name="TextBox 2"/>
          <p:cNvSpPr txBox="1"/>
          <p:nvPr/>
        </p:nvSpPr>
        <p:spPr>
          <a:xfrm>
            <a:off x="457200" y="3057886"/>
            <a:ext cx="8229600" cy="1569660"/>
          </a:xfrm>
          <a:prstGeom prst="rect">
            <a:avLst/>
          </a:prstGeom>
          <a:noFill/>
        </p:spPr>
        <p:txBody>
          <a:bodyPr wrap="square" rtlCol="0">
            <a:spAutoFit/>
          </a:bodyPr>
          <a:lstStyle/>
          <a:p>
            <a:pPr algn="ctr" fontAlgn="base">
              <a:spcBef>
                <a:spcPct val="0"/>
              </a:spcBef>
              <a:spcAft>
                <a:spcPct val="0"/>
              </a:spcAft>
            </a:pPr>
            <a:r>
              <a:rPr lang="en-US" sz="2400" b="1" dirty="0">
                <a:solidFill>
                  <a:prstClr val="black"/>
                </a:solidFill>
                <a:cs typeface="Arial" panose="020B0604020202020204" pitchFamily="34" charset="0"/>
              </a:rPr>
              <a:t>Best Wishes on a successful  TQP application submission.</a:t>
            </a:r>
          </a:p>
          <a:p>
            <a:pPr algn="ctr" fontAlgn="base">
              <a:spcBef>
                <a:spcPct val="0"/>
              </a:spcBef>
              <a:spcAft>
                <a:spcPct val="0"/>
              </a:spcAft>
            </a:pPr>
            <a:r>
              <a:rPr lang="en-US" sz="2400" b="1" dirty="0">
                <a:solidFill>
                  <a:prstClr val="black"/>
                </a:solidFill>
                <a:cs typeface="Arial" panose="020B0604020202020204" pitchFamily="34" charset="0"/>
              </a:rPr>
              <a:t>Closing Date:  </a:t>
            </a:r>
            <a:r>
              <a:rPr lang="en-US" sz="2400" b="1" dirty="0">
                <a:solidFill>
                  <a:srgbClr val="FF0000"/>
                </a:solidFill>
                <a:cs typeface="Arial" panose="020B0604020202020204" pitchFamily="34" charset="0"/>
              </a:rPr>
              <a:t>Tuesday, June 26, 2018 @ 4:30:00 PM </a:t>
            </a:r>
          </a:p>
          <a:p>
            <a:pPr algn="ctr" fontAlgn="base">
              <a:spcBef>
                <a:spcPct val="0"/>
              </a:spcBef>
              <a:spcAft>
                <a:spcPct val="0"/>
              </a:spcAft>
            </a:pPr>
            <a:r>
              <a:rPr lang="en-US" sz="2400" b="1" dirty="0">
                <a:solidFill>
                  <a:srgbClr val="FF0000"/>
                </a:solidFill>
                <a:cs typeface="Arial" panose="020B0604020202020204" pitchFamily="34" charset="0"/>
              </a:rPr>
              <a:t>Washington, D.C. time </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876800"/>
            <a:ext cx="1868091" cy="1790480"/>
          </a:xfrm>
          <a:prstGeom prst="rect">
            <a:avLst/>
          </a:prstGeom>
          <a:noFill/>
        </p:spPr>
      </p:pic>
    </p:spTree>
    <p:extLst>
      <p:ext uri="{BB962C8B-B14F-4D97-AF65-F5344CB8AC3E}">
        <p14:creationId xmlns:p14="http://schemas.microsoft.com/office/powerpoint/2010/main" val="22716733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pPr/>
              <a:t>2</a:t>
            </a:fld>
            <a:endParaRPr lang="en-US" altLang="en-US"/>
          </a:p>
        </p:txBody>
      </p:sp>
      <p:sp>
        <p:nvSpPr>
          <p:cNvPr id="3" name="Title 1"/>
          <p:cNvSpPr txBox="1">
            <a:spLocks/>
          </p:cNvSpPr>
          <p:nvPr/>
        </p:nvSpPr>
        <p:spPr>
          <a:xfrm>
            <a:off x="441434" y="0"/>
            <a:ext cx="8229600" cy="14700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smtClean="0">
                <a:solidFill>
                  <a:prstClr val="black"/>
                </a:solidFill>
                <a:cs typeface="Arial" panose="020B0604020202020204" pitchFamily="34" charset="0"/>
              </a:rPr>
              <a:t>Note About These Slides</a:t>
            </a:r>
          </a:p>
        </p:txBody>
      </p:sp>
      <p:sp>
        <p:nvSpPr>
          <p:cNvPr id="4" name="Content Placeholder 2"/>
          <p:cNvSpPr txBox="1">
            <a:spLocks/>
          </p:cNvSpPr>
          <p:nvPr/>
        </p:nvSpPr>
        <p:spPr>
          <a:xfrm>
            <a:off x="441434" y="1143000"/>
            <a:ext cx="8229600" cy="39624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eaLnBrk="1" hangingPunct="1">
              <a:spcBef>
                <a:spcPct val="0"/>
              </a:spcBef>
              <a:buFont typeface="Arial" pitchFamily="34" charset="0"/>
              <a:buChar char="•"/>
              <a:defRPr/>
            </a:pPr>
            <a:r>
              <a:rPr lang="en-US" sz="2400" dirty="0" smtClean="0">
                <a:solidFill>
                  <a:prstClr val="black"/>
                </a:solidFill>
                <a:cs typeface="Arial" pitchFamily="34" charset="0"/>
              </a:rPr>
              <a:t>The slides presented on this webinar will be available for download on the TQP webpage.</a:t>
            </a:r>
          </a:p>
          <a:p>
            <a:pPr marL="0" indent="0" eaLnBrk="1" hangingPunct="1">
              <a:spcBef>
                <a:spcPct val="0"/>
              </a:spcBef>
              <a:buFont typeface="Wingdings 2" panose="05020102010507070707" pitchFamily="18" charset="2"/>
              <a:buNone/>
              <a:defRPr/>
            </a:pPr>
            <a:endParaRPr lang="en-US" sz="2400" dirty="0" smtClean="0">
              <a:solidFill>
                <a:prstClr val="black"/>
              </a:solidFill>
              <a:cs typeface="Arial" pitchFamily="34" charset="0"/>
            </a:endParaRPr>
          </a:p>
          <a:p>
            <a:pPr eaLnBrk="1" hangingPunct="1">
              <a:spcBef>
                <a:spcPct val="0"/>
              </a:spcBef>
              <a:buFont typeface="Arial" pitchFamily="34" charset="0"/>
              <a:buChar char="•"/>
              <a:defRPr/>
            </a:pPr>
            <a:r>
              <a:rPr lang="en-US" sz="2400" dirty="0" smtClean="0">
                <a:solidFill>
                  <a:prstClr val="black"/>
                </a:solidFill>
                <a:cs typeface="Arial" pitchFamily="34" charset="0"/>
              </a:rPr>
              <a:t>Applicants are strongly encouraged to download the </a:t>
            </a:r>
            <a:r>
              <a:rPr lang="en-US" sz="2400" dirty="0" smtClean="0">
                <a:solidFill>
                  <a:prstClr val="white"/>
                </a:solidFill>
                <a:cs typeface="Arial" pitchFamily="34" charset="0"/>
              </a:rPr>
              <a:t>TQP </a:t>
            </a:r>
            <a:r>
              <a:rPr lang="en-US" sz="2400" dirty="0" err="1" smtClean="0">
                <a:solidFill>
                  <a:prstClr val="black"/>
                </a:solidFill>
                <a:cs typeface="Arial" pitchFamily="34" charset="0"/>
              </a:rPr>
              <a:t>TQP</a:t>
            </a:r>
            <a:r>
              <a:rPr lang="en-US" sz="2400" dirty="0">
                <a:solidFill>
                  <a:prstClr val="black"/>
                </a:solidFill>
                <a:cs typeface="Arial" pitchFamily="34" charset="0"/>
              </a:rPr>
              <a:t> </a:t>
            </a:r>
            <a:r>
              <a:rPr lang="en-US" sz="2400" dirty="0" smtClean="0">
                <a:solidFill>
                  <a:prstClr val="black"/>
                </a:solidFill>
                <a:cs typeface="Arial" pitchFamily="34" charset="0"/>
              </a:rPr>
              <a:t>Application Package from the TQP webpage </a:t>
            </a:r>
            <a:r>
              <a:rPr lang="en-US" sz="2400" dirty="0">
                <a:solidFill>
                  <a:prstClr val="black"/>
                </a:solidFill>
                <a:cs typeface="Arial" pitchFamily="34" charset="0"/>
              </a:rPr>
              <a:t>and review it in its </a:t>
            </a:r>
            <a:r>
              <a:rPr lang="en-US" sz="2400" dirty="0" smtClean="0">
                <a:solidFill>
                  <a:prstClr val="black"/>
                </a:solidFill>
                <a:cs typeface="Arial" pitchFamily="34" charset="0"/>
              </a:rPr>
              <a:t>entirety.  The TQP Application Package provides instructions needed to apply for this TQP grant.</a:t>
            </a:r>
          </a:p>
          <a:p>
            <a:pPr eaLnBrk="1" hangingPunct="1">
              <a:spcBef>
                <a:spcPct val="0"/>
              </a:spcBef>
              <a:buFont typeface="Arial" pitchFamily="34" charset="0"/>
              <a:buChar char="•"/>
              <a:defRPr/>
            </a:pPr>
            <a:endParaRPr lang="en-US" sz="2400" dirty="0" smtClean="0">
              <a:solidFill>
                <a:prstClr val="black"/>
              </a:solidFill>
              <a:cs typeface="Arial" pitchFamily="34" charset="0"/>
            </a:endParaRPr>
          </a:p>
          <a:p>
            <a:pPr marL="0" indent="0" eaLnBrk="1" hangingPunct="1">
              <a:spcBef>
                <a:spcPct val="0"/>
              </a:spcBef>
              <a:buFont typeface="Wingdings 2" panose="05020102010507070707" pitchFamily="18" charset="2"/>
              <a:buNone/>
              <a:defRPr/>
            </a:pPr>
            <a:r>
              <a:rPr lang="en-US" sz="1800" dirty="0" smtClean="0">
                <a:solidFill>
                  <a:prstClr val="black"/>
                </a:solidFill>
                <a:cs typeface="Arial" pitchFamily="34" charset="0"/>
                <a:hlinkClick r:id="rId3"/>
              </a:rPr>
              <a:t>http://innovation.ed.gov/what-we-do/teacher-quality/teacher-quality-partnership/</a:t>
            </a:r>
            <a:endParaRPr lang="en-US" sz="1800" dirty="0" smtClean="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p:txBody>
      </p:sp>
      <p:sp>
        <p:nvSpPr>
          <p:cNvPr id="6" name="TextBox 5"/>
          <p:cNvSpPr txBox="1">
            <a:spLocks noChangeArrowheads="1"/>
          </p:cNvSpPr>
          <p:nvPr/>
        </p:nvSpPr>
        <p:spPr bwMode="auto">
          <a:xfrm>
            <a:off x="784334" y="4800600"/>
            <a:ext cx="7543800" cy="1631216"/>
          </a:xfrm>
          <a:prstGeom prst="rect">
            <a:avLst/>
          </a:prstGeom>
          <a:solidFill>
            <a:schemeClr val="bg1"/>
          </a:solidFill>
          <a:ln w="28575">
            <a:solidFill>
              <a:schemeClr val="tx1"/>
            </a:solidFill>
            <a:miter lim="800000"/>
            <a:headEnd/>
            <a:tailEnd/>
          </a:ln>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0000"/>
                </a:solidFill>
                <a:cs typeface="Arial" panose="020B0604020202020204" pitchFamily="34" charset="0"/>
              </a:rPr>
              <a:t>Note: </a:t>
            </a:r>
            <a:r>
              <a:rPr lang="en-US" altLang="en-US" sz="2000" dirty="0">
                <a:solidFill>
                  <a:prstClr val="black"/>
                </a:solidFill>
                <a:cs typeface="Arial" panose="020B0604020202020204" pitchFamily="34" charset="0"/>
              </a:rPr>
              <a:t>These slides are intended as guidance </a:t>
            </a:r>
            <a:r>
              <a:rPr lang="en-US" altLang="en-US" sz="2000" dirty="0" smtClean="0">
                <a:solidFill>
                  <a:prstClr val="black"/>
                </a:solidFill>
                <a:cs typeface="Arial" panose="020B0604020202020204" pitchFamily="34" charset="0"/>
              </a:rPr>
              <a:t>only and do </a:t>
            </a:r>
            <a:r>
              <a:rPr lang="en-US" sz="2000" dirty="0" smtClean="0">
                <a:solidFill>
                  <a:prstClr val="black"/>
                </a:solidFill>
                <a:cs typeface="Arial" panose="020B0604020202020204" pitchFamily="34" charset="0"/>
              </a:rPr>
              <a:t>not </a:t>
            </a:r>
            <a:r>
              <a:rPr lang="en-US" sz="2000" dirty="0">
                <a:solidFill>
                  <a:prstClr val="black"/>
                </a:solidFill>
                <a:cs typeface="Arial" panose="020B0604020202020204" pitchFamily="34" charset="0"/>
              </a:rPr>
              <a:t>impose any requirements beyond those included in the language of 20 </a:t>
            </a:r>
            <a:r>
              <a:rPr lang="en-US" sz="2000" dirty="0" err="1">
                <a:solidFill>
                  <a:prstClr val="black"/>
                </a:solidFill>
                <a:cs typeface="Arial" panose="020B0604020202020204" pitchFamily="34" charset="0"/>
              </a:rPr>
              <a:t>U.S.C</a:t>
            </a:r>
            <a:r>
              <a:rPr lang="en-US" sz="2000" dirty="0">
                <a:solidFill>
                  <a:prstClr val="black"/>
                </a:solidFill>
                <a:cs typeface="Arial" panose="020B0604020202020204" pitchFamily="34" charset="0"/>
              </a:rPr>
              <a:t>. §§1021—</a:t>
            </a:r>
            <a:r>
              <a:rPr lang="en-US" sz="2000" dirty="0" err="1">
                <a:solidFill>
                  <a:prstClr val="black"/>
                </a:solidFill>
                <a:cs typeface="Arial" panose="020B0604020202020204" pitchFamily="34" charset="0"/>
              </a:rPr>
              <a:t>1022h</a:t>
            </a:r>
            <a:r>
              <a:rPr lang="en-US" sz="2000" dirty="0">
                <a:solidFill>
                  <a:prstClr val="black"/>
                </a:solidFill>
                <a:cs typeface="Arial" panose="020B0604020202020204" pitchFamily="34" charset="0"/>
              </a:rPr>
              <a:t>, the NIA, and any other applicable provisions established in rules for this competition</a:t>
            </a:r>
            <a:r>
              <a:rPr lang="en-US" sz="2000" dirty="0" smtClean="0">
                <a:solidFill>
                  <a:prstClr val="black"/>
                </a:solidFill>
                <a:cs typeface="Arial" panose="020B0604020202020204" pitchFamily="34" charset="0"/>
              </a:rPr>
              <a:t>.</a:t>
            </a:r>
            <a:r>
              <a:rPr lang="en-US" altLang="en-US" sz="2000" dirty="0" smtClean="0">
                <a:solidFill>
                  <a:prstClr val="black"/>
                </a:solidFill>
                <a:cs typeface="Arial" panose="020B0604020202020204" pitchFamily="34" charset="0"/>
              </a:rPr>
              <a:t> </a:t>
            </a:r>
            <a:r>
              <a:rPr lang="en-US" altLang="en-US" sz="2000" dirty="0">
                <a:solidFill>
                  <a:prstClr val="black"/>
                </a:solidFill>
                <a:cs typeface="Arial" panose="020B0604020202020204" pitchFamily="34" charset="0"/>
              </a:rPr>
              <a:t>Please</a:t>
            </a:r>
            <a:br>
              <a:rPr lang="en-US" altLang="en-US" sz="2000" dirty="0">
                <a:solidFill>
                  <a:prstClr val="black"/>
                </a:solidFill>
                <a:cs typeface="Arial" panose="020B0604020202020204" pitchFamily="34" charset="0"/>
              </a:rPr>
            </a:br>
            <a:r>
              <a:rPr lang="en-US" altLang="en-US" sz="2000" dirty="0">
                <a:solidFill>
                  <a:prstClr val="black"/>
                </a:solidFill>
                <a:cs typeface="Arial" panose="020B0604020202020204" pitchFamily="34" charset="0"/>
              </a:rPr>
              <a:t>refer to the official documents published in the </a:t>
            </a:r>
            <a:r>
              <a:rPr lang="en-US" altLang="en-US" sz="2000" i="1" dirty="0">
                <a:solidFill>
                  <a:prstClr val="black"/>
                </a:solidFill>
                <a:cs typeface="Arial" panose="020B0604020202020204" pitchFamily="34" charset="0"/>
              </a:rPr>
              <a:t>Federal Register</a:t>
            </a:r>
            <a:r>
              <a:rPr lang="en-US" altLang="en-US" sz="2000" dirty="0">
                <a:solidFill>
                  <a:prstClr val="black"/>
                </a:solidFill>
                <a:latin typeface="Perpetua" panose="02020502060401020303" pitchFamily="18" charset="0"/>
                <a:cs typeface="Arial" panose="020B0604020202020204" pitchFamily="34" charset="0"/>
              </a:rPr>
              <a:t>.</a:t>
            </a:r>
          </a:p>
        </p:txBody>
      </p:sp>
    </p:spTree>
    <p:extLst>
      <p:ext uri="{BB962C8B-B14F-4D97-AF65-F5344CB8AC3E}">
        <p14:creationId xmlns:p14="http://schemas.microsoft.com/office/powerpoint/2010/main" val="15035985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pPr/>
              <a:t>3</a:t>
            </a:fld>
            <a:endParaRPr lang="en-US" altLang="en-US"/>
          </a:p>
        </p:txBody>
      </p:sp>
      <p:sp>
        <p:nvSpPr>
          <p:cNvPr id="3" name="Title 1"/>
          <p:cNvSpPr txBox="1">
            <a:spLocks/>
          </p:cNvSpPr>
          <p:nvPr/>
        </p:nvSpPr>
        <p:spPr>
          <a:xfrm>
            <a:off x="441434" y="228601"/>
            <a:ext cx="8229600" cy="1066800"/>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General </a:t>
            </a:r>
            <a:r>
              <a:rPr lang="en-US" altLang="en-US" b="1" dirty="0" smtClean="0">
                <a:solidFill>
                  <a:prstClr val="black"/>
                </a:solidFill>
                <a:cs typeface="Arial" panose="020B0604020202020204" pitchFamily="34" charset="0"/>
              </a:rPr>
              <a:t>TQP Competition Q&amp;A</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93725" lvl="2" indent="0" eaLnBrk="1" hangingPunct="1">
              <a:spcBef>
                <a:spcPct val="0"/>
              </a:spcBef>
              <a:buFont typeface="Wingdings 2" panose="05020102010507070707" pitchFamily="18" charset="2"/>
              <a:buNone/>
              <a:defRPr/>
            </a:pPr>
            <a:endParaRPr lang="en-US" dirty="0">
              <a:solidFill>
                <a:prstClr val="black"/>
              </a:solidFill>
              <a:cs typeface="Arial" pitchFamily="34" charset="0"/>
            </a:endParaRPr>
          </a:p>
          <a:p>
            <a:pPr eaLnBrk="1" hangingPunct="1">
              <a:spcBef>
                <a:spcPct val="0"/>
              </a:spcBef>
              <a:buFont typeface="Arial" pitchFamily="34" charset="0"/>
              <a:buChar char="•"/>
              <a:defRPr/>
            </a:pPr>
            <a:r>
              <a:rPr lang="en-US" sz="2400" dirty="0" smtClean="0">
                <a:solidFill>
                  <a:prstClr val="black"/>
                </a:solidFill>
                <a:cs typeface="Arial" pitchFamily="34" charset="0"/>
              </a:rPr>
              <a:t>Applicants are strongly encouraged to read the TQP Notice Inviting Applicants in its entirety.</a:t>
            </a: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a:t>
            </a:r>
            <a:r>
              <a:rPr lang="en-US" sz="2400" dirty="0" smtClean="0">
                <a:solidFill>
                  <a:prstClr val="black"/>
                </a:solidFill>
                <a:cs typeface="Arial" pitchFamily="34" charset="0"/>
              </a:rPr>
              <a:t>the </a:t>
            </a:r>
            <a:r>
              <a:rPr lang="en-US" sz="2400" dirty="0">
                <a:solidFill>
                  <a:prstClr val="black"/>
                </a:solidFill>
                <a:cs typeface="Arial" pitchFamily="34" charset="0"/>
              </a:rPr>
              <a:t>TQP Frequently Asked Questions (FAQ) </a:t>
            </a:r>
            <a:r>
              <a:rPr lang="en-US" sz="2400" dirty="0" smtClean="0">
                <a:solidFill>
                  <a:prstClr val="black"/>
                </a:solidFill>
                <a:cs typeface="Arial" pitchFamily="34" charset="0"/>
              </a:rPr>
              <a:t>document in its entirety as it </a:t>
            </a:r>
            <a:r>
              <a:rPr lang="en-US" sz="2400" dirty="0">
                <a:solidFill>
                  <a:prstClr val="black"/>
                </a:solidFill>
                <a:cs typeface="Arial" pitchFamily="34" charset="0"/>
              </a:rPr>
              <a:t>addresses many questions that applicants may ask. </a:t>
            </a:r>
            <a:r>
              <a:rPr lang="en-US" sz="2400" dirty="0" smtClean="0">
                <a:solidFill>
                  <a:prstClr val="black"/>
                </a:solidFill>
                <a:cs typeface="Arial" pitchFamily="34" charset="0"/>
              </a:rPr>
              <a:t>  If your questions are not answered in the TQP FAQ document, you may email them to the TQP program inbox at </a:t>
            </a:r>
            <a:r>
              <a:rPr lang="en-US" sz="2400" dirty="0" smtClean="0">
                <a:solidFill>
                  <a:prstClr val="black"/>
                </a:solidFill>
                <a:cs typeface="Arial" pitchFamily="34" charset="0"/>
                <a:hlinkClick r:id="rId3"/>
              </a:rPr>
              <a:t>TQPartnership@ed.gov</a:t>
            </a:r>
            <a:r>
              <a:rPr lang="en-US" sz="2400" dirty="0" smtClean="0">
                <a:solidFill>
                  <a:prstClr val="black"/>
                </a:solidFill>
                <a:cs typeface="Arial" pitchFamily="34" charset="0"/>
              </a:rPr>
              <a:t>.  Please do not  wait until the last minute to email your questions. </a:t>
            </a:r>
          </a:p>
          <a:p>
            <a:pPr eaLnBrk="1" hangingPunct="1">
              <a:spcBef>
                <a:spcPct val="0"/>
              </a:spcBef>
              <a:buFont typeface="Arial" pitchFamily="34" charset="0"/>
              <a:buChar char="•"/>
              <a:defRPr/>
            </a:pPr>
            <a:endParaRPr lang="en-US" sz="22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Tree>
    <p:extLst>
      <p:ext uri="{BB962C8B-B14F-4D97-AF65-F5344CB8AC3E}">
        <p14:creationId xmlns:p14="http://schemas.microsoft.com/office/powerpoint/2010/main" val="28472867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pPr/>
              <a:t>4</a:t>
            </a:fld>
            <a:endParaRPr lang="en-US" altLang="en-US"/>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Agenda for </a:t>
            </a:r>
            <a:r>
              <a:rPr lang="en-US" altLang="en-US" b="1" dirty="0" smtClean="0">
                <a:solidFill>
                  <a:prstClr val="black"/>
                </a:solidFill>
                <a:cs typeface="Arial" panose="020B0604020202020204" pitchFamily="34" charset="0"/>
              </a:rPr>
              <a:t>This </a:t>
            </a:r>
            <a:r>
              <a:rPr lang="en-US" altLang="en-US" b="1" dirty="0">
                <a:solidFill>
                  <a:prstClr val="black"/>
                </a:solidFill>
                <a:cs typeface="Arial" panose="020B0604020202020204" pitchFamily="34" charset="0"/>
              </a:rPr>
              <a:t>Webinar</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5" name="Rectangle 4"/>
          <p:cNvSpPr/>
          <p:nvPr/>
        </p:nvSpPr>
        <p:spPr>
          <a:xfrm>
            <a:off x="603250" y="1470026"/>
            <a:ext cx="8312150" cy="3970318"/>
          </a:xfrm>
          <a:prstGeom prst="rect">
            <a:avLst/>
          </a:prstGeom>
        </p:spPr>
        <p:txBody>
          <a:bodyPr wrap="square">
            <a:spAutoFit/>
          </a:bodyPr>
          <a:lstStyle/>
          <a:p>
            <a:pPr fontAlgn="base">
              <a:lnSpc>
                <a:spcPct val="150000"/>
              </a:lnSpc>
              <a:spcBef>
                <a:spcPct val="0"/>
              </a:spcBef>
              <a:spcAft>
                <a:spcPct val="0"/>
              </a:spcAft>
            </a:pPr>
            <a:r>
              <a:rPr lang="en-US" sz="2600" dirty="0">
                <a:solidFill>
                  <a:prstClr val="white">
                    <a:lumMod val="50000"/>
                  </a:prstClr>
                </a:solidFill>
                <a:cs typeface="Arial" panose="020B0604020202020204" pitchFamily="34" charset="0"/>
              </a:rPr>
              <a:t>I</a:t>
            </a:r>
            <a:r>
              <a:rPr lang="en-US" sz="2800" dirty="0">
                <a:solidFill>
                  <a:prstClr val="white">
                    <a:lumMod val="50000"/>
                  </a:prstClr>
                </a:solidFill>
                <a:cs typeface="Arial" panose="020B0604020202020204" pitchFamily="34" charset="0"/>
              </a:rPr>
              <a:t>.  TQP Program Purpose and Overview</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II. Eligibility Requirements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III.TQP Program Requirements</a:t>
            </a:r>
          </a:p>
          <a:p>
            <a:pPr fontAlgn="base">
              <a:lnSpc>
                <a:spcPct val="150000"/>
              </a:lnSpc>
              <a:spcBef>
                <a:spcPct val="0"/>
              </a:spcBef>
              <a:spcAft>
                <a:spcPct val="0"/>
              </a:spcAft>
            </a:pPr>
            <a:r>
              <a:rPr lang="en-US" sz="2800" dirty="0">
                <a:solidFill>
                  <a:srgbClr val="00B050"/>
                </a:solidFill>
                <a:cs typeface="Arial" panose="020B0604020202020204" pitchFamily="34" charset="0"/>
              </a:rPr>
              <a:t>IV. FY 18 Program Priorities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 Selection Criteria &amp; Scoring</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VI. Competition Reminders and Resources</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8263" y="5327431"/>
            <a:ext cx="1508234" cy="1347952"/>
          </a:xfrm>
          <a:prstGeom prst="rect">
            <a:avLst/>
          </a:prstGeom>
          <a:noFill/>
        </p:spPr>
      </p:pic>
    </p:spTree>
    <p:extLst>
      <p:ext uri="{BB962C8B-B14F-4D97-AF65-F5344CB8AC3E}">
        <p14:creationId xmlns:p14="http://schemas.microsoft.com/office/powerpoint/2010/main" val="35490127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txBox="1">
            <a:spLocks/>
          </p:cNvSpPr>
          <p:nvPr/>
        </p:nvSpPr>
        <p:spPr bwMode="auto">
          <a:xfrm>
            <a:off x="146050" y="92075"/>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4000" b="1" dirty="0">
                <a:solidFill>
                  <a:prstClr val="black"/>
                </a:solidFill>
                <a:cs typeface="Arial" panose="020B0604020202020204" pitchFamily="34" charset="0"/>
              </a:rPr>
              <a:t>FY </a:t>
            </a:r>
            <a:r>
              <a:rPr lang="en-US" altLang="en-US" sz="4000" b="1" dirty="0" smtClean="0">
                <a:solidFill>
                  <a:prstClr val="black"/>
                </a:solidFill>
                <a:cs typeface="Arial" panose="020B0604020202020204" pitchFamily="34" charset="0"/>
              </a:rPr>
              <a:t>18 </a:t>
            </a:r>
            <a:r>
              <a:rPr lang="en-US" altLang="en-US" sz="4000" b="1" dirty="0">
                <a:solidFill>
                  <a:prstClr val="black"/>
                </a:solidFill>
                <a:cs typeface="Arial" panose="020B0604020202020204" pitchFamily="34" charset="0"/>
              </a:rPr>
              <a:t>TQP </a:t>
            </a:r>
            <a:r>
              <a:rPr lang="en-US" altLang="en-US" sz="4000" b="1" dirty="0" smtClean="0">
                <a:solidFill>
                  <a:prstClr val="black"/>
                </a:solidFill>
                <a:cs typeface="Arial" panose="020B0604020202020204" pitchFamily="34" charset="0"/>
              </a:rPr>
              <a:t>Program Priorities</a:t>
            </a:r>
            <a:endParaRPr lang="en-US" altLang="en-US" sz="4000" b="1" dirty="0">
              <a:solidFill>
                <a:prstClr val="black"/>
              </a:solidFill>
              <a:cs typeface="Arial" panose="020B0604020202020204" pitchFamily="34" charset="0"/>
            </a:endParaRPr>
          </a:p>
        </p:txBody>
      </p:sp>
      <p:grpSp>
        <p:nvGrpSpPr>
          <p:cNvPr id="2" name="Group 72"/>
          <p:cNvGrpSpPr>
            <a:grpSpLocks/>
          </p:cNvGrpSpPr>
          <p:nvPr/>
        </p:nvGrpSpPr>
        <p:grpSpPr bwMode="auto">
          <a:xfrm>
            <a:off x="355674" y="1055630"/>
            <a:ext cx="3343275" cy="5181600"/>
            <a:chOff x="250825" y="1066800"/>
            <a:chExt cx="2514600" cy="5181600"/>
          </a:xfrm>
          <a:solidFill>
            <a:srgbClr val="99CCFF"/>
          </a:solidFill>
        </p:grpSpPr>
        <p:sp>
          <p:nvSpPr>
            <p:cNvPr id="74" name="Rounded Rectangle 73" descr="Column One with only one text box stating Improve Achievement for High Need students"/>
            <p:cNvSpPr/>
            <p:nvPr/>
          </p:nvSpPr>
          <p:spPr>
            <a:xfrm>
              <a:off x="250825" y="1066800"/>
              <a:ext cx="2514600" cy="5181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cs typeface="Arial" pitchFamily="34" charset="0"/>
              </a:endParaRPr>
            </a:p>
          </p:txBody>
        </p:sp>
        <p:sp>
          <p:nvSpPr>
            <p:cNvPr id="15385" name="TextBox 35"/>
            <p:cNvSpPr txBox="1">
              <a:spLocks noChangeArrowheads="1"/>
            </p:cNvSpPr>
            <p:nvPr/>
          </p:nvSpPr>
          <p:spPr bwMode="auto">
            <a:xfrm>
              <a:off x="317500" y="5144252"/>
              <a:ext cx="2362200" cy="584775"/>
            </a:xfrm>
            <a:prstGeom prst="rect">
              <a:avLst/>
            </a:prstGeom>
            <a:solidFill>
              <a:schemeClr val="bg1"/>
            </a:solid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0"/>
                </a:spcBef>
                <a:spcAft>
                  <a:spcPct val="0"/>
                </a:spcAft>
                <a:defRPr/>
              </a:pPr>
              <a:r>
                <a:rPr lang="en-US" sz="1600" b="1" dirty="0" smtClean="0">
                  <a:solidFill>
                    <a:prstClr val="black"/>
                  </a:solidFill>
                </a:rPr>
                <a:t>Applicants MUST address ONE </a:t>
              </a:r>
              <a:r>
                <a:rPr lang="en-US" sz="1600" b="1" i="1" dirty="0" smtClean="0">
                  <a:solidFill>
                    <a:srgbClr val="CC0000"/>
                  </a:solidFill>
                </a:rPr>
                <a:t>Absolute Priority </a:t>
              </a:r>
              <a:r>
                <a:rPr lang="en-US" sz="1600" b="1" dirty="0" smtClean="0">
                  <a:solidFill>
                    <a:prstClr val="black"/>
                  </a:solidFill>
                </a:rPr>
                <a:t>Only</a:t>
              </a:r>
            </a:p>
          </p:txBody>
        </p:sp>
        <p:sp>
          <p:nvSpPr>
            <p:cNvPr id="76" name="Rectangle 75"/>
            <p:cNvSpPr>
              <a:spLocks noChangeArrowheads="1"/>
            </p:cNvSpPr>
            <p:nvPr/>
          </p:nvSpPr>
          <p:spPr bwMode="auto">
            <a:xfrm>
              <a:off x="382701" y="3322695"/>
              <a:ext cx="2228736" cy="1565275"/>
            </a:xfrm>
            <a:prstGeom prst="rect">
              <a:avLst/>
            </a:prstGeom>
            <a:solidFill>
              <a:srgbClr val="0D287B"/>
            </a:solidFill>
            <a:ln w="9525" algn="ctr">
              <a:solidFill>
                <a:srgbClr val="000000"/>
              </a:solidFill>
              <a:miter lim="800000"/>
              <a:headEnd/>
              <a:tailEnd/>
            </a:ln>
            <a:effectLst>
              <a:outerShdw dist="38100" dir="2700000" algn="tl" rotWithShape="0">
                <a:srgbClr val="808080">
                  <a:alpha val="39999"/>
                </a:srgbClr>
              </a:outerShdw>
            </a:effectLst>
          </p:spPr>
          <p:txBody>
            <a:bodyPr anchor="ctr"/>
            <a:lstStyle/>
            <a:p>
              <a:pPr algn="ctr">
                <a:defRPr/>
              </a:pPr>
              <a:r>
                <a:rPr lang="en-US" sz="1600" b="1" kern="0" dirty="0">
                  <a:solidFill>
                    <a:sysClr val="window" lastClr="FFFFFF"/>
                  </a:solidFill>
                  <a:cs typeface="Arial" panose="020B0604020202020204" pitchFamily="34" charset="0"/>
                </a:rPr>
                <a:t>Partnership Grants for the Establishment of Effective Teaching Residency Programs</a:t>
              </a:r>
            </a:p>
            <a:p>
              <a:pPr algn="ctr">
                <a:defRPr/>
              </a:pPr>
              <a:r>
                <a:rPr lang="en-US" sz="1600" b="1" kern="0" dirty="0">
                  <a:solidFill>
                    <a:sysClr val="window" lastClr="FFFFFF"/>
                  </a:solidFill>
                  <a:cs typeface="Arial" panose="020B0604020202020204" pitchFamily="34" charset="0"/>
                </a:rPr>
                <a:t>(Residency Model)</a:t>
              </a:r>
            </a:p>
          </p:txBody>
        </p:sp>
      </p:grpSp>
      <p:sp>
        <p:nvSpPr>
          <p:cNvPr id="77" name="Plus 76"/>
          <p:cNvSpPr/>
          <p:nvPr/>
        </p:nvSpPr>
        <p:spPr>
          <a:xfrm>
            <a:off x="4067175" y="3031136"/>
            <a:ext cx="844550" cy="907341"/>
          </a:xfrm>
          <a:prstGeom prst="mathPlu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cs typeface="Arial" pitchFamily="34" charset="0"/>
            </a:endParaRPr>
          </a:p>
        </p:txBody>
      </p:sp>
      <p:grpSp>
        <p:nvGrpSpPr>
          <p:cNvPr id="3" name="Group 77"/>
          <p:cNvGrpSpPr>
            <a:grpSpLocks/>
          </p:cNvGrpSpPr>
          <p:nvPr/>
        </p:nvGrpSpPr>
        <p:grpSpPr bwMode="auto">
          <a:xfrm>
            <a:off x="5257800" y="1021471"/>
            <a:ext cx="3352800" cy="5181600"/>
            <a:chOff x="3270251" y="1066800"/>
            <a:chExt cx="2514600" cy="5181600"/>
          </a:xfrm>
          <a:solidFill>
            <a:srgbClr val="99CCFF"/>
          </a:solidFill>
        </p:grpSpPr>
        <p:sp>
          <p:nvSpPr>
            <p:cNvPr id="79" name="Rounded Rectangle 78" descr="Must address one Absolute Priority&#10;&#10;Teacher and Principal Effectiveness &#10;Promoting STEM Education&#10;Parent and Family Engagement&#10;Improving Achievement in Persistently Low-Performing Schools&#10;Improving Rural Achievement&#10;"/>
            <p:cNvSpPr/>
            <p:nvPr/>
          </p:nvSpPr>
          <p:spPr>
            <a:xfrm>
              <a:off x="3270251" y="1066800"/>
              <a:ext cx="2514600" cy="5181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cs typeface="Arial" pitchFamily="34" charset="0"/>
              </a:endParaRPr>
            </a:p>
          </p:txBody>
        </p:sp>
        <p:sp>
          <p:nvSpPr>
            <p:cNvPr id="82" name="Rectangle 81"/>
            <p:cNvSpPr>
              <a:spLocks noChangeArrowheads="1"/>
            </p:cNvSpPr>
            <p:nvPr/>
          </p:nvSpPr>
          <p:spPr bwMode="auto">
            <a:xfrm>
              <a:off x="3440390" y="1416929"/>
              <a:ext cx="2223653" cy="1508125"/>
            </a:xfrm>
            <a:prstGeom prst="rect">
              <a:avLst/>
            </a:prstGeom>
            <a:solidFill>
              <a:srgbClr val="0D287B"/>
            </a:solidFill>
            <a:ln w="9525" algn="ctr">
              <a:solidFill>
                <a:srgbClr val="000000"/>
              </a:solidFill>
              <a:miter lim="800000"/>
              <a:headEnd/>
              <a:tailEnd/>
            </a:ln>
            <a:effectLst>
              <a:outerShdw dist="38100" dir="2700000" algn="tl" rotWithShape="0">
                <a:srgbClr val="808080">
                  <a:alpha val="39999"/>
                </a:srgbClr>
              </a:outerShdw>
            </a:effectLst>
          </p:spPr>
          <p:txBody>
            <a:bodyPr anchor="ctr"/>
            <a:lstStyle/>
            <a:p>
              <a:pPr algn="ctr">
                <a:defRPr/>
              </a:pPr>
              <a:r>
                <a:rPr lang="en-US" sz="1600" b="1" dirty="0">
                  <a:solidFill>
                    <a:prstClr val="white"/>
                  </a:solidFill>
                  <a:cs typeface="Arial" panose="020B0604020202020204" pitchFamily="34" charset="0"/>
                </a:rPr>
                <a:t>Promoting Science, Technology, Engineering, or Math (STEM) Education, With a Particular Focus on Computer Science              </a:t>
              </a:r>
              <a:r>
                <a:rPr lang="en-US" sz="1600" b="1" dirty="0">
                  <a:solidFill>
                    <a:srgbClr val="FF0000"/>
                  </a:solidFill>
                  <a:cs typeface="Arial" panose="020B0604020202020204" pitchFamily="34" charset="0"/>
                </a:rPr>
                <a:t>(0-3 points)</a:t>
              </a:r>
              <a:endParaRPr lang="en-US" sz="1600" b="1" kern="0" dirty="0">
                <a:solidFill>
                  <a:srgbClr val="FF0000"/>
                </a:solidFill>
                <a:cs typeface="Arial" panose="020B0604020202020204" pitchFamily="34" charset="0"/>
              </a:endParaRPr>
            </a:p>
          </p:txBody>
        </p:sp>
        <p:sp>
          <p:nvSpPr>
            <p:cNvPr id="15382" name="TextBox 36"/>
            <p:cNvSpPr txBox="1">
              <a:spLocks noChangeArrowheads="1"/>
            </p:cNvSpPr>
            <p:nvPr/>
          </p:nvSpPr>
          <p:spPr bwMode="auto">
            <a:xfrm>
              <a:off x="3436477" y="5178410"/>
              <a:ext cx="2227565" cy="830997"/>
            </a:xfrm>
            <a:prstGeom prst="rect">
              <a:avLst/>
            </a:prstGeom>
            <a:solidFill>
              <a:schemeClr val="bg1"/>
            </a:solidFill>
            <a:ln>
              <a:noFill/>
            </a:ln>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0"/>
                </a:spcBef>
                <a:spcAft>
                  <a:spcPct val="0"/>
                </a:spcAft>
                <a:defRPr/>
              </a:pPr>
              <a:r>
                <a:rPr lang="en-US" sz="1600" b="1" dirty="0" smtClean="0">
                  <a:solidFill>
                    <a:prstClr val="black"/>
                  </a:solidFill>
                </a:rPr>
                <a:t>Applicants may address any of these </a:t>
              </a:r>
              <a:r>
                <a:rPr lang="en-US" sz="1600" b="1" i="1" dirty="0" smtClean="0">
                  <a:solidFill>
                    <a:srgbClr val="C00000"/>
                  </a:solidFill>
                </a:rPr>
                <a:t>Competitive Preference Priorities</a:t>
              </a:r>
            </a:p>
          </p:txBody>
        </p:sp>
      </p:grpSp>
      <p:sp>
        <p:nvSpPr>
          <p:cNvPr id="9319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A8C52858-9227-4DC6-9EAE-D78295BB4BE3}" type="slidenum">
              <a:rPr lang="en-US" altLang="en-US" sz="1400">
                <a:solidFill>
                  <a:prstClr val="black"/>
                </a:solidFill>
              </a:rPr>
              <a:pPr eaLnBrk="1" hangingPunct="1">
                <a:spcBef>
                  <a:spcPct val="0"/>
                </a:spcBef>
                <a:buSzTx/>
                <a:buFontTx/>
                <a:buNone/>
              </a:pPr>
              <a:t>5</a:t>
            </a:fld>
            <a:endParaRPr lang="en-US" altLang="en-US" sz="1400">
              <a:solidFill>
                <a:prstClr val="black"/>
              </a:solidFill>
            </a:endParaRPr>
          </a:p>
        </p:txBody>
      </p:sp>
      <p:sp>
        <p:nvSpPr>
          <p:cNvPr id="26" name="Rectangle 25"/>
          <p:cNvSpPr>
            <a:spLocks noChangeArrowheads="1"/>
          </p:cNvSpPr>
          <p:nvPr/>
        </p:nvSpPr>
        <p:spPr bwMode="auto">
          <a:xfrm>
            <a:off x="531009" y="1605561"/>
            <a:ext cx="2933808" cy="1425575"/>
          </a:xfrm>
          <a:prstGeom prst="rect">
            <a:avLst/>
          </a:prstGeom>
          <a:solidFill>
            <a:srgbClr val="0D287B"/>
          </a:solidFill>
          <a:ln w="9525" algn="ctr">
            <a:solidFill>
              <a:srgbClr val="000000"/>
            </a:solidFill>
            <a:miter lim="800000"/>
            <a:headEnd/>
            <a:tailEnd/>
          </a:ln>
          <a:effectLst>
            <a:outerShdw dist="38100" dir="2700000" algn="tl" rotWithShape="0">
              <a:srgbClr val="808080">
                <a:alpha val="39999"/>
              </a:srgbClr>
            </a:outerShdw>
          </a:effectLst>
        </p:spPr>
        <p:txBody>
          <a:bodyPr anchor="ctr"/>
          <a:lstStyle/>
          <a:p>
            <a:pPr algn="ctr">
              <a:defRPr/>
            </a:pPr>
            <a:r>
              <a:rPr lang="en-US" b="1" kern="0" dirty="0">
                <a:solidFill>
                  <a:sysClr val="window" lastClr="FFFFFF"/>
                </a:solidFill>
                <a:cs typeface="Arial" panose="020B0604020202020204" pitchFamily="34" charset="0"/>
              </a:rPr>
              <a:t>Partnership Grants for the Preparation of Teachers</a:t>
            </a:r>
          </a:p>
          <a:p>
            <a:pPr algn="ctr">
              <a:defRPr/>
            </a:pPr>
            <a:r>
              <a:rPr lang="en-US" b="1" kern="0" dirty="0">
                <a:solidFill>
                  <a:sysClr val="window" lastClr="FFFFFF"/>
                </a:solidFill>
                <a:cs typeface="Arial" panose="020B0604020202020204" pitchFamily="34" charset="0"/>
              </a:rPr>
              <a:t>(Pre-Bac Model)</a:t>
            </a:r>
          </a:p>
        </p:txBody>
      </p:sp>
      <p:sp>
        <p:nvSpPr>
          <p:cNvPr id="19" name="Rectangle 18"/>
          <p:cNvSpPr>
            <a:spLocks noChangeArrowheads="1"/>
          </p:cNvSpPr>
          <p:nvPr/>
        </p:nvSpPr>
        <p:spPr bwMode="auto">
          <a:xfrm>
            <a:off x="5484650" y="3070550"/>
            <a:ext cx="2964872" cy="908050"/>
          </a:xfrm>
          <a:prstGeom prst="rect">
            <a:avLst/>
          </a:prstGeom>
          <a:solidFill>
            <a:srgbClr val="0D287B"/>
          </a:solidFill>
          <a:ln w="9525" algn="ctr">
            <a:solidFill>
              <a:srgbClr val="000000"/>
            </a:solidFill>
            <a:miter lim="800000"/>
            <a:headEnd/>
            <a:tailEnd/>
          </a:ln>
          <a:effectLst>
            <a:outerShdw dist="38100" dir="2700000" algn="tl" rotWithShape="0">
              <a:srgbClr val="808080">
                <a:alpha val="39999"/>
              </a:srgbClr>
            </a:outerShdw>
          </a:effectLst>
        </p:spPr>
        <p:txBody>
          <a:bodyPr anchor="ctr"/>
          <a:lstStyle/>
          <a:p>
            <a:pPr algn="ctr">
              <a:defRPr/>
            </a:pPr>
            <a:r>
              <a:rPr lang="en-US" sz="1600" b="1" dirty="0">
                <a:solidFill>
                  <a:prstClr val="white"/>
                </a:solidFill>
                <a:cs typeface="Arial" panose="020B0604020202020204" pitchFamily="34" charset="0"/>
              </a:rPr>
              <a:t>Promoting Effective Instruction in Classroom and Schools    </a:t>
            </a:r>
            <a:r>
              <a:rPr lang="en-US" sz="1600" b="1" dirty="0">
                <a:solidFill>
                  <a:srgbClr val="FF0000"/>
                </a:solidFill>
                <a:cs typeface="Arial" panose="020B0604020202020204" pitchFamily="34" charset="0"/>
              </a:rPr>
              <a:t>(0-3 points)</a:t>
            </a:r>
            <a:endParaRPr lang="en-US" sz="1600" b="1" kern="0" dirty="0">
              <a:solidFill>
                <a:srgbClr val="FF0000"/>
              </a:solidFill>
              <a:cs typeface="Arial" panose="020B0604020202020204" pitchFamily="34" charset="0"/>
            </a:endParaRPr>
          </a:p>
        </p:txBody>
      </p:sp>
      <p:sp>
        <p:nvSpPr>
          <p:cNvPr id="20" name="Rectangle 19"/>
          <p:cNvSpPr>
            <a:spLocks noChangeArrowheads="1"/>
          </p:cNvSpPr>
          <p:nvPr/>
        </p:nvSpPr>
        <p:spPr bwMode="auto">
          <a:xfrm>
            <a:off x="5479435" y="4149724"/>
            <a:ext cx="2970086" cy="753735"/>
          </a:xfrm>
          <a:prstGeom prst="rect">
            <a:avLst/>
          </a:prstGeom>
          <a:solidFill>
            <a:srgbClr val="0D287B"/>
          </a:solidFill>
          <a:ln w="9525" algn="ctr">
            <a:solidFill>
              <a:srgbClr val="000000"/>
            </a:solidFill>
            <a:miter lim="800000"/>
            <a:headEnd/>
            <a:tailEnd/>
          </a:ln>
          <a:effectLst>
            <a:outerShdw dist="38100" dir="2700000" algn="tl" rotWithShape="0">
              <a:srgbClr val="808080">
                <a:alpha val="39999"/>
              </a:srgbClr>
            </a:outerShdw>
          </a:effectLst>
        </p:spPr>
        <p:txBody>
          <a:bodyPr anchor="ctr"/>
          <a:lstStyle/>
          <a:p>
            <a:pPr algn="ctr">
              <a:defRPr/>
            </a:pPr>
            <a:r>
              <a:rPr lang="en-US" b="1" dirty="0">
                <a:solidFill>
                  <a:prstClr val="white"/>
                </a:solidFill>
                <a:cs typeface="Arial" panose="020B0604020202020204" pitchFamily="34" charset="0"/>
              </a:rPr>
              <a:t>Novice Applicants            </a:t>
            </a:r>
            <a:r>
              <a:rPr lang="en-US" b="1" dirty="0">
                <a:solidFill>
                  <a:srgbClr val="FF0000"/>
                </a:solidFill>
                <a:cs typeface="Arial" panose="020B0604020202020204" pitchFamily="34" charset="0"/>
              </a:rPr>
              <a:t>(0-2 points)</a:t>
            </a:r>
            <a:endParaRPr lang="en-US" b="1" kern="0" dirty="0">
              <a:solidFill>
                <a:srgbClr val="FF0000"/>
              </a:solidFill>
              <a:cs typeface="Arial" panose="020B0604020202020204" pitchFamily="34" charset="0"/>
            </a:endParaRPr>
          </a:p>
        </p:txBody>
      </p:sp>
    </p:spTree>
    <p:extLst>
      <p:ext uri="{BB962C8B-B14F-4D97-AF65-F5344CB8AC3E}">
        <p14:creationId xmlns:p14="http://schemas.microsoft.com/office/powerpoint/2010/main" val="20473248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dirty="0">
                <a:solidFill>
                  <a:srgbClr val="FFFFFF"/>
                </a:solidFill>
                <a:cs typeface="Arial" panose="020B0604020202020204" pitchFamily="34" charset="0"/>
              </a:rPr>
              <a:t>Absolute Priorities</a:t>
            </a:r>
          </a:p>
        </p:txBody>
      </p:sp>
      <p:sp>
        <p:nvSpPr>
          <p:cNvPr id="9421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FF74424C-8364-4D24-B9E4-9550F92C8857}" type="slidenum">
              <a:rPr lang="en-US" altLang="en-US" sz="1400">
                <a:solidFill>
                  <a:srgbClr val="000000"/>
                </a:solidFill>
              </a:rPr>
              <a:pPr eaLnBrk="1" hangingPunct="1">
                <a:spcBef>
                  <a:spcPct val="0"/>
                </a:spcBef>
                <a:buSzTx/>
                <a:buFontTx/>
                <a:buNone/>
              </a:pPr>
              <a:t>6</a:t>
            </a:fld>
            <a:endParaRPr lang="en-US" altLang="en-US" sz="1400">
              <a:solidFill>
                <a:srgbClr val="000000"/>
              </a:solidFill>
            </a:endParaRPr>
          </a:p>
        </p:txBody>
      </p:sp>
      <p:sp>
        <p:nvSpPr>
          <p:cNvPr id="94212" name="TextBox 1"/>
          <p:cNvSpPr txBox="1">
            <a:spLocks noChangeArrowheads="1"/>
          </p:cNvSpPr>
          <p:nvPr/>
        </p:nvSpPr>
        <p:spPr bwMode="auto">
          <a:xfrm>
            <a:off x="762000" y="2425700"/>
            <a:ext cx="77089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 typeface="Arial" panose="020B0604020202020204" pitchFamily="34" charset="0"/>
              <a:buChar char="•"/>
            </a:pPr>
            <a:r>
              <a:rPr lang="en-US" altLang="en-US" sz="2100" dirty="0">
                <a:solidFill>
                  <a:prstClr val="black"/>
                </a:solidFill>
                <a:cs typeface="Arial" panose="020B0604020202020204" pitchFamily="34" charset="0"/>
              </a:rPr>
              <a:t>Applicants should read the </a:t>
            </a:r>
            <a:r>
              <a:rPr lang="en-US" altLang="en-US" sz="2100" dirty="0" smtClean="0">
                <a:solidFill>
                  <a:prstClr val="black"/>
                </a:solidFill>
                <a:cs typeface="Arial" panose="020B0604020202020204" pitchFamily="34" charset="0"/>
              </a:rPr>
              <a:t>TQP NIA </a:t>
            </a:r>
            <a:r>
              <a:rPr lang="en-US" altLang="en-US" sz="2100" dirty="0">
                <a:solidFill>
                  <a:prstClr val="black"/>
                </a:solidFill>
                <a:cs typeface="Arial" panose="020B0604020202020204" pitchFamily="34" charset="0"/>
              </a:rPr>
              <a:t>for full </a:t>
            </a:r>
            <a:r>
              <a:rPr lang="en-US" altLang="en-US" sz="2100" dirty="0" smtClean="0">
                <a:solidFill>
                  <a:prstClr val="black"/>
                </a:solidFill>
                <a:cs typeface="Arial" panose="020B0604020202020204" pitchFamily="34" charset="0"/>
              </a:rPr>
              <a:t>Absolute Priority </a:t>
            </a:r>
            <a:r>
              <a:rPr lang="en-US" altLang="en-US" sz="2100" dirty="0">
                <a:solidFill>
                  <a:prstClr val="black"/>
                </a:solidFill>
                <a:cs typeface="Arial" panose="020B0604020202020204" pitchFamily="34" charset="0"/>
              </a:rPr>
              <a:t>language.</a:t>
            </a:r>
          </a:p>
          <a:p>
            <a:pPr eaLnBrk="1" fontAlgn="base" hangingPunct="1">
              <a:spcBef>
                <a:spcPct val="0"/>
              </a:spcBef>
              <a:spcAft>
                <a:spcPct val="0"/>
              </a:spcAft>
              <a:buSzTx/>
              <a:buFont typeface="Arial" panose="020B0604020202020204" pitchFamily="34" charset="0"/>
              <a:buChar char="•"/>
            </a:pPr>
            <a:r>
              <a:rPr lang="en-US" altLang="en-US" sz="2100" dirty="0">
                <a:solidFill>
                  <a:prstClr val="black"/>
                </a:solidFill>
                <a:cs typeface="Arial" panose="020B0604020202020204" pitchFamily="34" charset="0"/>
              </a:rPr>
              <a:t>Applicants will address only </a:t>
            </a:r>
            <a:r>
              <a:rPr lang="en-US" altLang="en-US" sz="2100" b="1" dirty="0">
                <a:solidFill>
                  <a:prstClr val="black"/>
                </a:solidFill>
                <a:cs typeface="Arial" panose="020B0604020202020204" pitchFamily="34" charset="0"/>
              </a:rPr>
              <a:t>ONE</a:t>
            </a:r>
            <a:r>
              <a:rPr lang="en-US" altLang="en-US" sz="2100" dirty="0">
                <a:solidFill>
                  <a:prstClr val="black"/>
                </a:solidFill>
                <a:cs typeface="Arial" panose="020B0604020202020204" pitchFamily="34" charset="0"/>
              </a:rPr>
              <a:t> Absolute </a:t>
            </a:r>
            <a:r>
              <a:rPr lang="en-US" altLang="en-US" sz="2100" dirty="0" smtClean="0">
                <a:solidFill>
                  <a:prstClr val="black"/>
                </a:solidFill>
                <a:cs typeface="Arial" panose="020B0604020202020204" pitchFamily="34" charset="0"/>
              </a:rPr>
              <a:t>Priority </a:t>
            </a:r>
            <a:r>
              <a:rPr lang="en-US" altLang="en-US" sz="2100" dirty="0">
                <a:solidFill>
                  <a:prstClr val="black"/>
                </a:solidFill>
                <a:cs typeface="Arial" panose="020B0604020202020204" pitchFamily="34" charset="0"/>
              </a:rPr>
              <a:t>by addressing the Selection Criteria.</a:t>
            </a:r>
          </a:p>
          <a:p>
            <a:pPr eaLnBrk="1" fontAlgn="base" hangingPunct="1">
              <a:spcBef>
                <a:spcPct val="0"/>
              </a:spcBef>
              <a:spcAft>
                <a:spcPct val="0"/>
              </a:spcAft>
              <a:buSzTx/>
              <a:buFont typeface="Arial" panose="020B0604020202020204" pitchFamily="34" charset="0"/>
              <a:buChar char="•"/>
            </a:pPr>
            <a:r>
              <a:rPr lang="en-US" altLang="en-US" sz="2100" dirty="0">
                <a:solidFill>
                  <a:prstClr val="black"/>
                </a:solidFill>
                <a:cs typeface="Arial" panose="020B0604020202020204" pitchFamily="34" charset="0"/>
              </a:rPr>
              <a:t>Applications that address both priorities </a:t>
            </a:r>
            <a:r>
              <a:rPr lang="en-US" altLang="en-US" sz="2100" dirty="0" smtClean="0">
                <a:solidFill>
                  <a:prstClr val="black"/>
                </a:solidFill>
                <a:cs typeface="Arial" panose="020B0604020202020204" pitchFamily="34" charset="0"/>
              </a:rPr>
              <a:t>may </a:t>
            </a:r>
            <a:r>
              <a:rPr lang="en-US" altLang="en-US" sz="2100" dirty="0">
                <a:solidFill>
                  <a:prstClr val="black"/>
                </a:solidFill>
                <a:cs typeface="Arial" panose="020B0604020202020204" pitchFamily="34" charset="0"/>
              </a:rPr>
              <a:t>not be reviewed.</a:t>
            </a:r>
          </a:p>
          <a:p>
            <a:pPr eaLnBrk="1" fontAlgn="base" hangingPunct="1">
              <a:spcBef>
                <a:spcPct val="0"/>
              </a:spcBef>
              <a:spcAft>
                <a:spcPct val="0"/>
              </a:spcAft>
              <a:buSzTx/>
              <a:buFont typeface="Arial" panose="020B0604020202020204" pitchFamily="34" charset="0"/>
              <a:buChar char="•"/>
            </a:pPr>
            <a:r>
              <a:rPr lang="en-US" altLang="en-US" sz="2100" dirty="0">
                <a:solidFill>
                  <a:prstClr val="black"/>
                </a:solidFill>
                <a:cs typeface="Arial" panose="020B0604020202020204" pitchFamily="34" charset="0"/>
              </a:rPr>
              <a:t>Applicants should clearly identify which Absolute Priority </a:t>
            </a:r>
            <a:r>
              <a:rPr lang="en-US" altLang="en-US" sz="2100" dirty="0" smtClean="0">
                <a:solidFill>
                  <a:prstClr val="black"/>
                </a:solidFill>
                <a:cs typeface="Arial" panose="020B0604020202020204" pitchFamily="34" charset="0"/>
              </a:rPr>
              <a:t>they are </a:t>
            </a:r>
            <a:r>
              <a:rPr lang="en-US" altLang="en-US" sz="2100" dirty="0">
                <a:solidFill>
                  <a:prstClr val="black"/>
                </a:solidFill>
                <a:cs typeface="Arial" panose="020B0604020202020204" pitchFamily="34" charset="0"/>
              </a:rPr>
              <a:t>addressing.</a:t>
            </a:r>
          </a:p>
          <a:p>
            <a:pPr eaLnBrk="1" fontAlgn="base" hangingPunct="1">
              <a:spcBef>
                <a:spcPct val="0"/>
              </a:spcBef>
              <a:spcAft>
                <a:spcPct val="0"/>
              </a:spcAft>
              <a:buSzTx/>
              <a:buFont typeface="Arial" panose="020B0604020202020204" pitchFamily="34" charset="0"/>
              <a:buChar char="•"/>
            </a:pPr>
            <a:r>
              <a:rPr lang="en-US" altLang="en-US" sz="2100" dirty="0">
                <a:solidFill>
                  <a:prstClr val="black"/>
                </a:solidFill>
                <a:cs typeface="Arial" panose="020B0604020202020204" pitchFamily="34" charset="0"/>
              </a:rPr>
              <a:t>Applicants must address ALL Absolute Priority requirements or may </a:t>
            </a:r>
            <a:r>
              <a:rPr lang="en-US" altLang="en-US" sz="2100" dirty="0" smtClean="0">
                <a:solidFill>
                  <a:prstClr val="black"/>
                </a:solidFill>
                <a:cs typeface="Arial" panose="020B0604020202020204" pitchFamily="34" charset="0"/>
              </a:rPr>
              <a:t>be deemed </a:t>
            </a:r>
            <a:r>
              <a:rPr lang="en-US" altLang="en-US" sz="2100" dirty="0">
                <a:solidFill>
                  <a:prstClr val="black"/>
                </a:solidFill>
                <a:cs typeface="Arial" panose="020B0604020202020204" pitchFamily="34" charset="0"/>
              </a:rPr>
              <a:t>ineligible.</a:t>
            </a:r>
          </a:p>
          <a:p>
            <a:pPr eaLnBrk="1" fontAlgn="base" hangingPunct="1">
              <a:spcBef>
                <a:spcPct val="0"/>
              </a:spcBef>
              <a:spcAft>
                <a:spcPct val="0"/>
              </a:spcAft>
              <a:buSzTx/>
              <a:buFont typeface="Arial" panose="020B0604020202020204" pitchFamily="34" charset="0"/>
              <a:buChar char="•"/>
            </a:pPr>
            <a:r>
              <a:rPr lang="en-US" altLang="en-US" sz="2100" dirty="0">
                <a:solidFill>
                  <a:prstClr val="black"/>
                </a:solidFill>
                <a:cs typeface="Arial" panose="020B0604020202020204" pitchFamily="34" charset="0"/>
              </a:rPr>
              <a:t>Applicants are strongly encouraged to use the </a:t>
            </a:r>
            <a:r>
              <a:rPr lang="en-US" altLang="en-US" sz="2100" i="1" dirty="0">
                <a:solidFill>
                  <a:prstClr val="black"/>
                </a:solidFill>
                <a:cs typeface="Arial" panose="020B0604020202020204" pitchFamily="34" charset="0"/>
              </a:rPr>
              <a:t>Optional Absolute Priority Checklist </a:t>
            </a:r>
            <a:r>
              <a:rPr lang="en-US" altLang="en-US" sz="2100" dirty="0">
                <a:solidFill>
                  <a:prstClr val="black"/>
                </a:solidFill>
                <a:cs typeface="Arial" panose="020B0604020202020204" pitchFamily="34" charset="0"/>
              </a:rPr>
              <a:t>found </a:t>
            </a:r>
            <a:r>
              <a:rPr lang="en-US" altLang="en-US" sz="2100" dirty="0" smtClean="0">
                <a:solidFill>
                  <a:prstClr val="black"/>
                </a:solidFill>
                <a:cs typeface="Arial" panose="020B0604020202020204" pitchFamily="34" charset="0"/>
              </a:rPr>
              <a:t>on </a:t>
            </a:r>
            <a:r>
              <a:rPr lang="en-US" altLang="en-US" sz="2100" dirty="0">
                <a:solidFill>
                  <a:prstClr val="black"/>
                </a:solidFill>
                <a:cs typeface="Arial" panose="020B0604020202020204" pitchFamily="34" charset="0"/>
              </a:rPr>
              <a:t>the TQP </a:t>
            </a:r>
            <a:r>
              <a:rPr lang="en-US" altLang="en-US" sz="2100" dirty="0" smtClean="0">
                <a:solidFill>
                  <a:prstClr val="black"/>
                </a:solidFill>
                <a:cs typeface="Arial" panose="020B0604020202020204" pitchFamily="34" charset="0"/>
              </a:rPr>
              <a:t>webpage and  in the TQP</a:t>
            </a:r>
            <a:r>
              <a:rPr lang="en-US" altLang="en-US" sz="2100" dirty="0">
                <a:solidFill>
                  <a:prstClr val="black"/>
                </a:solidFill>
                <a:cs typeface="Arial" panose="020B0604020202020204" pitchFamily="34" charset="0"/>
              </a:rPr>
              <a:t> </a:t>
            </a:r>
            <a:r>
              <a:rPr lang="en-US" altLang="en-US" sz="2100" dirty="0" smtClean="0">
                <a:solidFill>
                  <a:prstClr val="black"/>
                </a:solidFill>
                <a:cs typeface="Arial" panose="020B0604020202020204" pitchFamily="34" charset="0"/>
              </a:rPr>
              <a:t>Application Package.</a:t>
            </a:r>
            <a:endParaRPr lang="en-US" altLang="en-US" sz="2100" dirty="0">
              <a:solidFill>
                <a:prstClr val="black"/>
              </a:solidFill>
              <a:cs typeface="Arial" panose="020B0604020202020204" pitchFamily="34" charset="0"/>
            </a:endParaRPr>
          </a:p>
          <a:p>
            <a:pPr eaLnBrk="1" fontAlgn="base" hangingPunct="1">
              <a:spcBef>
                <a:spcPct val="0"/>
              </a:spcBef>
              <a:spcAft>
                <a:spcPct val="0"/>
              </a:spcAft>
              <a:buSzTx/>
              <a:buFont typeface="Arial" panose="020B0604020202020204" pitchFamily="34" charset="0"/>
              <a:buChar char="•"/>
            </a:pPr>
            <a:endParaRPr lang="en-US" altLang="en-US" sz="2200" dirty="0">
              <a:solidFill>
                <a:prstClr val="black"/>
              </a:solidFill>
              <a:cs typeface="Arial" panose="020B0604020202020204" pitchFamily="34" charset="0"/>
            </a:endParaRPr>
          </a:p>
        </p:txBody>
      </p:sp>
    </p:spTree>
    <p:extLst>
      <p:ext uri="{BB962C8B-B14F-4D97-AF65-F5344CB8AC3E}">
        <p14:creationId xmlns:p14="http://schemas.microsoft.com/office/powerpoint/2010/main" val="41269694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7</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smtClean="0">
                <a:solidFill>
                  <a:prstClr val="black"/>
                </a:solidFill>
                <a:cs typeface="Arial" panose="020B0604020202020204" pitchFamily="34" charset="0"/>
              </a:rPr>
              <a:t>Absolute Priority </a:t>
            </a:r>
            <a:r>
              <a:rPr lang="en-US" altLang="en-US" b="1" dirty="0">
                <a:solidFill>
                  <a:prstClr val="black"/>
                </a:solidFill>
                <a:cs typeface="Arial" panose="020B0604020202020204" pitchFamily="34" charset="0"/>
              </a:rPr>
              <a:t>1: </a:t>
            </a:r>
            <a:br>
              <a:rPr lang="en-US" altLang="en-US" b="1" dirty="0">
                <a:solidFill>
                  <a:prstClr val="black"/>
                </a:solidFill>
                <a:cs typeface="Arial" panose="020B0604020202020204" pitchFamily="34" charset="0"/>
              </a:rPr>
            </a:br>
            <a:r>
              <a:rPr lang="en-US" altLang="en-US" b="1" dirty="0">
                <a:solidFill>
                  <a:prstClr val="black"/>
                </a:solidFill>
                <a:cs typeface="Arial" panose="020B0604020202020204" pitchFamily="34" charset="0"/>
              </a:rPr>
              <a:t>Pre-Bac Model Highlights</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510735"/>
            <a:ext cx="8229600" cy="4862870"/>
          </a:xfrm>
          <a:prstGeom prst="rect">
            <a:avLst/>
          </a:prstGeom>
        </p:spPr>
        <p:txBody>
          <a:bodyPr wrap="square">
            <a:spAutoFit/>
          </a:bodyPr>
          <a:lstStyle/>
          <a:p>
            <a:pPr marL="342900" indent="-342900" fontAlgn="base">
              <a:spcBef>
                <a:spcPct val="0"/>
              </a:spcBef>
              <a:spcAft>
                <a:spcPct val="0"/>
              </a:spcAft>
              <a:buFont typeface="Wingdings" panose="05000000000000000000" pitchFamily="2" charset="2"/>
              <a:buChar char="Ø"/>
              <a:defRPr/>
            </a:pPr>
            <a:r>
              <a:rPr lang="en-US" altLang="en-US" sz="2200" dirty="0">
                <a:solidFill>
                  <a:prstClr val="black"/>
                </a:solidFill>
                <a:cs typeface="Arial" panose="020B0604020202020204" pitchFamily="34" charset="0"/>
              </a:rPr>
              <a:t>Pre-Bac models may include a 5</a:t>
            </a:r>
            <a:r>
              <a:rPr lang="en-US" altLang="en-US" sz="2200" baseline="30000" dirty="0">
                <a:solidFill>
                  <a:prstClr val="black"/>
                </a:solidFill>
                <a:cs typeface="Arial" panose="020B0604020202020204" pitchFamily="34" charset="0"/>
              </a:rPr>
              <a:t>th</a:t>
            </a:r>
            <a:r>
              <a:rPr lang="en-US" altLang="en-US" sz="2200" dirty="0">
                <a:solidFill>
                  <a:prstClr val="black"/>
                </a:solidFill>
                <a:cs typeface="Arial" panose="020B0604020202020204" pitchFamily="34" charset="0"/>
              </a:rPr>
              <a:t> year licensing program</a:t>
            </a:r>
          </a:p>
          <a:p>
            <a:pPr marL="342900" indent="-342900" fontAlgn="base">
              <a:spcBef>
                <a:spcPct val="0"/>
              </a:spcBef>
              <a:spcAft>
                <a:spcPct val="0"/>
              </a:spcAft>
              <a:buFont typeface="Wingdings" panose="05000000000000000000" pitchFamily="2" charset="2"/>
              <a:buChar char="Ø"/>
              <a:defRPr/>
            </a:pPr>
            <a:r>
              <a:rPr lang="en-US" altLang="en-US" sz="2200" dirty="0">
                <a:solidFill>
                  <a:prstClr val="black"/>
                </a:solidFill>
                <a:cs typeface="Arial" panose="020B0604020202020204" pitchFamily="34" charset="0"/>
              </a:rPr>
              <a:t>Pre-Bac models must reform </a:t>
            </a:r>
            <a:r>
              <a:rPr lang="en-US" altLang="en-US" sz="2200" b="1" dirty="0">
                <a:solidFill>
                  <a:prstClr val="black"/>
                </a:solidFill>
                <a:cs typeface="Arial" panose="020B0604020202020204" pitchFamily="34" charset="0"/>
              </a:rPr>
              <a:t>ALL</a:t>
            </a:r>
            <a:r>
              <a:rPr lang="en-US" altLang="en-US" sz="2200" dirty="0">
                <a:solidFill>
                  <a:prstClr val="black"/>
                </a:solidFill>
                <a:cs typeface="Arial" panose="020B0604020202020204" pitchFamily="34" charset="0"/>
              </a:rPr>
              <a:t> or an </a:t>
            </a:r>
            <a:r>
              <a:rPr lang="en-US" altLang="en-US" sz="2200" b="1" dirty="0">
                <a:solidFill>
                  <a:prstClr val="black"/>
                </a:solidFill>
                <a:cs typeface="Arial" panose="020B0604020202020204" pitchFamily="34" charset="0"/>
              </a:rPr>
              <a:t>IDENTIFIED PART </a:t>
            </a:r>
            <a:r>
              <a:rPr lang="en-US" altLang="en-US" sz="2200" dirty="0">
                <a:solidFill>
                  <a:prstClr val="black"/>
                </a:solidFill>
                <a:cs typeface="Arial" panose="020B0604020202020204" pitchFamily="34" charset="0"/>
              </a:rPr>
              <a:t>of IHE’s teacher preparation program </a:t>
            </a:r>
          </a:p>
          <a:p>
            <a:pPr marL="342900" indent="-342900" fontAlgn="base">
              <a:spcBef>
                <a:spcPct val="0"/>
              </a:spcBef>
              <a:spcAft>
                <a:spcPct val="0"/>
              </a:spcAft>
              <a:buFont typeface="Wingdings" panose="05000000000000000000" pitchFamily="2" charset="2"/>
              <a:buChar char="Ø"/>
              <a:defRPr/>
            </a:pPr>
            <a:r>
              <a:rPr lang="en-US" altLang="en-US" sz="2200" dirty="0">
                <a:solidFill>
                  <a:prstClr val="black"/>
                </a:solidFill>
                <a:cs typeface="Arial" panose="020B0604020202020204" pitchFamily="34" charset="0"/>
              </a:rPr>
              <a:t>Pre-bac model reforms must be completed within the life of the proposed grant period.</a:t>
            </a:r>
          </a:p>
          <a:p>
            <a:pPr marL="342900" indent="-342900" fontAlgn="base">
              <a:spcBef>
                <a:spcPct val="0"/>
              </a:spcBef>
              <a:spcAft>
                <a:spcPct val="0"/>
              </a:spcAft>
              <a:buFont typeface="Wingdings" panose="05000000000000000000" pitchFamily="2" charset="2"/>
              <a:buChar char="Ø"/>
              <a:defRPr/>
            </a:pPr>
            <a:r>
              <a:rPr lang="en-US" altLang="en-US" sz="2200" dirty="0">
                <a:solidFill>
                  <a:prstClr val="black"/>
                </a:solidFill>
                <a:cs typeface="Arial" panose="020B0604020202020204" pitchFamily="34" charset="0"/>
              </a:rPr>
              <a:t>Pre-Bac models may change/develop program curriculum</a:t>
            </a:r>
          </a:p>
          <a:p>
            <a:pPr marL="342900" indent="-342900" fontAlgn="base">
              <a:spcBef>
                <a:spcPct val="0"/>
              </a:spcBef>
              <a:spcAft>
                <a:spcPct val="0"/>
              </a:spcAft>
              <a:buFont typeface="Wingdings" panose="05000000000000000000" pitchFamily="2" charset="2"/>
              <a:buChar char="Ø"/>
              <a:defRPr/>
            </a:pPr>
            <a:r>
              <a:rPr lang="en-US" altLang="en-US" sz="2200" dirty="0">
                <a:solidFill>
                  <a:prstClr val="black"/>
                </a:solidFill>
                <a:cs typeface="Arial" panose="020B0604020202020204" pitchFamily="34" charset="0"/>
              </a:rPr>
              <a:t>Pre-Bac models must recruit teacher candidates based on the needs of the partner high-need LEA</a:t>
            </a:r>
          </a:p>
          <a:p>
            <a:pPr marL="342900" indent="-342900" fontAlgn="base">
              <a:spcBef>
                <a:spcPct val="0"/>
              </a:spcBef>
              <a:spcAft>
                <a:spcPct val="0"/>
              </a:spcAft>
              <a:buFont typeface="Wingdings" panose="05000000000000000000" pitchFamily="2" charset="2"/>
              <a:buChar char="Ø"/>
              <a:defRPr/>
            </a:pPr>
            <a:r>
              <a:rPr lang="en-US" altLang="en-US" sz="2200" dirty="0">
                <a:solidFill>
                  <a:prstClr val="black"/>
                </a:solidFill>
                <a:cs typeface="Arial" panose="020B0604020202020204" pitchFamily="34" charset="0"/>
              </a:rPr>
              <a:t>Pre-Bac models must provide a year-long clinical experience </a:t>
            </a:r>
          </a:p>
          <a:p>
            <a:pPr marL="342900" indent="-342900" fontAlgn="base">
              <a:spcBef>
                <a:spcPct val="0"/>
              </a:spcBef>
              <a:spcAft>
                <a:spcPct val="0"/>
              </a:spcAft>
              <a:buFont typeface="Wingdings" panose="05000000000000000000" pitchFamily="2" charset="2"/>
              <a:buChar char="Ø"/>
              <a:defRPr/>
            </a:pPr>
            <a:r>
              <a:rPr lang="en-US" altLang="en-US" sz="2200" dirty="0">
                <a:solidFill>
                  <a:prstClr val="black"/>
                </a:solidFill>
                <a:cs typeface="Arial" panose="020B0604020202020204" pitchFamily="34" charset="0"/>
              </a:rPr>
              <a:t>Pre-Bac models must provide a 2-year induction program</a:t>
            </a:r>
          </a:p>
          <a:p>
            <a:pPr marL="342900" indent="-342900" fontAlgn="base">
              <a:spcBef>
                <a:spcPct val="0"/>
              </a:spcBef>
              <a:spcAft>
                <a:spcPct val="0"/>
              </a:spcAft>
              <a:buFont typeface="Wingdings" panose="05000000000000000000" pitchFamily="2" charset="2"/>
              <a:buChar char="Ø"/>
              <a:defRPr/>
            </a:pPr>
            <a:r>
              <a:rPr lang="en-US" altLang="en-US" sz="2200" dirty="0">
                <a:solidFill>
                  <a:prstClr val="black"/>
                </a:solidFill>
                <a:cs typeface="Arial" panose="020B0604020202020204" pitchFamily="34" charset="0"/>
              </a:rPr>
              <a:t>Pre-Bac models must support and train teacher candidates</a:t>
            </a:r>
          </a:p>
          <a:p>
            <a:pPr fontAlgn="base">
              <a:spcBef>
                <a:spcPct val="0"/>
              </a:spcBef>
              <a:spcAft>
                <a:spcPct val="0"/>
              </a:spcAft>
              <a:buFont typeface="Arial" panose="020B0604020202020204" pitchFamily="34" charset="0"/>
              <a:buNone/>
              <a:defRPr/>
            </a:pPr>
            <a:endParaRPr lang="en-US" altLang="en-US" sz="2400" dirty="0">
              <a:solidFill>
                <a:prstClr val="black"/>
              </a:solidFill>
              <a:cs typeface="Arial" panose="020B0604020202020204" pitchFamily="34" charset="0"/>
            </a:endParaRPr>
          </a:p>
          <a:p>
            <a:pPr algn="ctr" fontAlgn="base">
              <a:spcBef>
                <a:spcPct val="0"/>
              </a:spcBef>
              <a:spcAft>
                <a:spcPct val="0"/>
              </a:spcAft>
              <a:buFont typeface="Arial" charset="0"/>
              <a:buNone/>
              <a:defRPr/>
            </a:pPr>
            <a:r>
              <a:rPr lang="en-US" altLang="en-US" sz="2000" dirty="0">
                <a:solidFill>
                  <a:prstClr val="black"/>
                </a:solidFill>
                <a:cs typeface="Arial" panose="020B0604020202020204" pitchFamily="34" charset="0"/>
              </a:rPr>
              <a:t>(See section 202(d) of the HEA for full Absolute Priority 1 language)</a:t>
            </a:r>
          </a:p>
          <a:p>
            <a:pPr fontAlgn="base">
              <a:spcBef>
                <a:spcPct val="0"/>
              </a:spcBef>
              <a:spcAft>
                <a:spcPct val="0"/>
              </a:spcAft>
              <a:buFont typeface="Arial" charset="0"/>
              <a:buNone/>
              <a:defRPr/>
            </a:pPr>
            <a:endParaRPr lang="en-US" altLang="en-US" sz="2400" dirty="0">
              <a:solidFill>
                <a:prstClr val="black"/>
              </a:solidFill>
              <a:cs typeface="Arial" panose="020B0604020202020204" pitchFamily="34" charset="0"/>
            </a:endParaRPr>
          </a:p>
        </p:txBody>
      </p:sp>
    </p:spTree>
    <p:extLst>
      <p:ext uri="{BB962C8B-B14F-4D97-AF65-F5344CB8AC3E}">
        <p14:creationId xmlns:p14="http://schemas.microsoft.com/office/powerpoint/2010/main" val="15454999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8</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Absolute Priority </a:t>
            </a:r>
            <a:r>
              <a:rPr lang="en-US" altLang="en-US" b="1" dirty="0" smtClean="0">
                <a:solidFill>
                  <a:prstClr val="black"/>
                </a:solidFill>
                <a:cs typeface="Arial" panose="020B0604020202020204" pitchFamily="34" charset="0"/>
              </a:rPr>
              <a:t>2: </a:t>
            </a:r>
            <a:r>
              <a:rPr lang="en-US" altLang="en-US" b="1" dirty="0">
                <a:solidFill>
                  <a:prstClr val="black"/>
                </a:solidFill>
                <a:cs typeface="Arial" panose="020B0604020202020204" pitchFamily="34" charset="0"/>
              </a:rPr>
              <a:t/>
            </a:r>
            <a:br>
              <a:rPr lang="en-US" altLang="en-US" b="1" dirty="0">
                <a:solidFill>
                  <a:prstClr val="black"/>
                </a:solidFill>
                <a:cs typeface="Arial" panose="020B0604020202020204" pitchFamily="34" charset="0"/>
              </a:rPr>
            </a:br>
            <a:r>
              <a:rPr lang="en-US" altLang="en-US" b="1" dirty="0" smtClean="0">
                <a:solidFill>
                  <a:prstClr val="black"/>
                </a:solidFill>
                <a:cs typeface="Arial" panose="020B0604020202020204" pitchFamily="34" charset="0"/>
              </a:rPr>
              <a:t>Residency </a:t>
            </a:r>
            <a:r>
              <a:rPr lang="en-US" altLang="en-US" b="1" dirty="0">
                <a:solidFill>
                  <a:prstClr val="black"/>
                </a:solidFill>
                <a:cs typeface="Arial" panose="020B0604020202020204" pitchFamily="34" charset="0"/>
              </a:rPr>
              <a:t>Model Highlights</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443841"/>
            <a:ext cx="8229600" cy="6155531"/>
          </a:xfrm>
          <a:prstGeom prst="rect">
            <a:avLst/>
          </a:prstGeom>
        </p:spPr>
        <p:txBody>
          <a:bodyPr wrap="square">
            <a:spAutoFit/>
          </a:bodyPr>
          <a:lstStyle/>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Residency models establish/design new teaching residency programs</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Residency models must have a rigorous selection criteria for residents and mentor teachers</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Residency models may provide a one-year Living Wage Stipend </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Residency model graduates must teach for 3-years in the partner high-need LEA</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Repayment of Living Wage Stipend is required, if service obligation is not met</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Residency models must provide a 2-year Induction Program</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Residency models must provide training and support for teaching residents</a:t>
            </a:r>
            <a:endParaRPr lang="en-US" altLang="en-US" sz="2200" dirty="0">
              <a:solidFill>
                <a:prstClr val="black"/>
              </a:solidFill>
              <a:cs typeface="Arial" panose="020B0604020202020204" pitchFamily="34" charset="0"/>
            </a:endParaRPr>
          </a:p>
          <a:p>
            <a:pPr fontAlgn="base">
              <a:spcBef>
                <a:spcPct val="0"/>
              </a:spcBef>
              <a:spcAft>
                <a:spcPct val="0"/>
              </a:spcAft>
              <a:buFont typeface="Arial" charset="0"/>
              <a:buChar char="•"/>
              <a:defRPr/>
            </a:pPr>
            <a:endParaRPr lang="en-US" altLang="en-US" sz="2200" dirty="0">
              <a:solidFill>
                <a:prstClr val="black"/>
              </a:solidFill>
              <a:cs typeface="Arial" panose="020B0604020202020204" pitchFamily="34" charset="0"/>
            </a:endParaRPr>
          </a:p>
          <a:p>
            <a:pPr algn="ctr" fontAlgn="base">
              <a:spcBef>
                <a:spcPct val="0"/>
              </a:spcBef>
              <a:spcAft>
                <a:spcPct val="0"/>
              </a:spcAft>
              <a:buFont typeface="Arial" charset="0"/>
              <a:buNone/>
              <a:defRPr/>
            </a:pPr>
            <a:r>
              <a:rPr lang="en-US" altLang="en-US" dirty="0">
                <a:solidFill>
                  <a:prstClr val="black"/>
                </a:solidFill>
                <a:cs typeface="Arial" panose="020B0604020202020204" pitchFamily="34" charset="0"/>
              </a:rPr>
              <a:t>(See Section 202(e) of the HEA for full Absolute Priority 2 language)</a:t>
            </a:r>
          </a:p>
          <a:p>
            <a:pPr fontAlgn="base">
              <a:spcBef>
                <a:spcPct val="0"/>
              </a:spcBef>
              <a:spcAft>
                <a:spcPct val="0"/>
              </a:spcAft>
              <a:buFont typeface="Arial" charset="0"/>
              <a:buNone/>
              <a:defRPr/>
            </a:pPr>
            <a:endParaRPr lang="en-US" altLang="en-US" dirty="0">
              <a:solidFill>
                <a:prstClr val="black"/>
              </a:solidFill>
              <a:cs typeface="Times New Roman" pitchFamily="18" charset="0"/>
            </a:endParaRPr>
          </a:p>
        </p:txBody>
      </p:sp>
    </p:spTree>
    <p:extLst>
      <p:ext uri="{BB962C8B-B14F-4D97-AF65-F5344CB8AC3E}">
        <p14:creationId xmlns:p14="http://schemas.microsoft.com/office/powerpoint/2010/main" val="38071125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9</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 Residency Model Highlights (cont.)</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622188"/>
            <a:ext cx="8229600" cy="4924425"/>
          </a:xfrm>
          <a:prstGeom prst="rect">
            <a:avLst/>
          </a:prstGeom>
        </p:spPr>
        <p:txBody>
          <a:bodyPr wrap="square">
            <a:spAutoFit/>
          </a:bodyPr>
          <a:lstStyle/>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Residency models must offer a 18-month Master’s degree and teacher certification program </a:t>
            </a:r>
          </a:p>
          <a:p>
            <a:pPr fontAlgn="base">
              <a:spcBef>
                <a:spcPct val="0"/>
              </a:spcBef>
              <a:spcAft>
                <a:spcPct val="0"/>
              </a:spcAft>
              <a:buFont typeface="Arial" charset="0"/>
              <a:buChar char="•"/>
              <a:defRPr/>
            </a:pPr>
            <a:endParaRPr lang="en-US" altLang="en-US" sz="2200" dirty="0">
              <a:solidFill>
                <a:prstClr val="black"/>
              </a:solidFill>
              <a:cs typeface="Arial" panose="020B0604020202020204" pitchFamily="34" charset="0"/>
            </a:endParaRPr>
          </a:p>
          <a:p>
            <a:pPr fontAlgn="base">
              <a:spcBef>
                <a:spcPct val="0"/>
              </a:spcBef>
              <a:spcAft>
                <a:spcPct val="0"/>
              </a:spcAft>
            </a:pPr>
            <a:r>
              <a:rPr lang="en-US" altLang="en-US" sz="2200" b="1" dirty="0">
                <a:solidFill>
                  <a:srgbClr val="C00000"/>
                </a:solidFill>
                <a:cs typeface="Arial" panose="020B0604020202020204" pitchFamily="34" charset="0"/>
              </a:rPr>
              <a:t>NOTE</a:t>
            </a:r>
            <a:r>
              <a:rPr lang="en-US" altLang="en-US" sz="2200" dirty="0">
                <a:solidFill>
                  <a:srgbClr val="333333"/>
                </a:solidFill>
                <a:cs typeface="Arial" panose="020B0604020202020204" pitchFamily="34" charset="0"/>
              </a:rPr>
              <a:t>:  </a:t>
            </a:r>
            <a:r>
              <a:rPr lang="en-US" altLang="en-US" sz="2200" dirty="0">
                <a:solidFill>
                  <a:prstClr val="black"/>
                </a:solidFill>
                <a:cs typeface="Arial" panose="020B0604020202020204" pitchFamily="34" charset="0"/>
              </a:rPr>
              <a:t>18 Month Residency Models:  The statute requires that Teaching Residency programs offer all residents a program that would lead to completion of a Master’s degree and teacher certification in 18 months.  However, this does not mean that each resident necessarily needs to obtain his or her degree in 18 months; rather the program must be designed to permit them to do so in 18 months.  Grantees may consider the individual circumstances of each teaching resident, and determine whether to allow more time to complete the degree and/or teacher certification within the project period.  </a:t>
            </a:r>
          </a:p>
          <a:p>
            <a:pPr fontAlgn="base">
              <a:spcBef>
                <a:spcPct val="0"/>
              </a:spcBef>
              <a:spcAft>
                <a:spcPct val="0"/>
              </a:spcAft>
              <a:buFont typeface="Arial" charset="0"/>
              <a:buNone/>
              <a:defRPr/>
            </a:pPr>
            <a:endParaRPr lang="en-US" altLang="en-US" sz="2400" dirty="0">
              <a:solidFill>
                <a:prstClr val="black"/>
              </a:solidFill>
              <a:cs typeface="Times New Roman" pitchFamily="18" charset="0"/>
            </a:endParaRPr>
          </a:p>
        </p:txBody>
      </p:sp>
    </p:spTree>
    <p:extLst>
      <p:ext uri="{BB962C8B-B14F-4D97-AF65-F5344CB8AC3E}">
        <p14:creationId xmlns:p14="http://schemas.microsoft.com/office/powerpoint/2010/main" val="383232771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quity">
  <a:themeElements>
    <a:clrScheme name="Custom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96A9A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Equit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2508</Words>
  <Application>Microsoft Office PowerPoint</Application>
  <PresentationFormat>On-screen Show (4:3)</PresentationFormat>
  <Paragraphs>197</Paragraphs>
  <Slides>16</Slides>
  <Notes>16</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1_Equity</vt:lpstr>
      <vt:lpstr>Equity</vt:lpstr>
      <vt:lpstr>Teacher Quality Partnership (TQP) Grant Competition FY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interest in  the TQP Grant Program.</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Quality Partnership (TQP) Grant Competition FY 2018</dc:title>
  <dc:creator>Howerton, Mia</dc:creator>
  <cp:lastModifiedBy>Authorised User</cp:lastModifiedBy>
  <cp:revision>2</cp:revision>
  <dcterms:created xsi:type="dcterms:W3CDTF">2018-05-11T12:31:30Z</dcterms:created>
  <dcterms:modified xsi:type="dcterms:W3CDTF">2018-05-11T16:34:45Z</dcterms:modified>
</cp:coreProperties>
</file>