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501" autoAdjust="0"/>
  </p:normalViewPr>
  <p:slideViewPr>
    <p:cSldViewPr>
      <p:cViewPr varScale="1">
        <p:scale>
          <a:sx n="26" d="100"/>
          <a:sy n="26" d="100"/>
        </p:scale>
        <p:origin x="-108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14C947-1915-4E2C-8ED8-C3C64DAE69A2}" type="datetimeFigureOut">
              <a:rPr lang="en-US" smtClean="0"/>
              <a:t>5/11/2018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AA26E5-3C69-4FEC-B335-1236E1D74E25}" type="slidenum">
              <a:rPr lang="en-US" smtClean="0"/>
              <a:t>‹#›</a:t>
            </a:fld>
            <a:endParaRPr lang="en-US"/>
          </a:p>
        </p:txBody>
      </p:sp>
    </p:spTree>
    <p:extLst>
      <p:ext uri="{BB962C8B-B14F-4D97-AF65-F5344CB8AC3E}">
        <p14:creationId xmlns:p14="http://schemas.microsoft.com/office/powerpoint/2010/main" val="1667741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z="1000" dirty="0">
                <a:ea typeface="MS PGothic" panose="020B0600070205080204" pitchFamily="34" charset="-128"/>
              </a:rPr>
              <a:t>Hello and Welcome to the Teacher Quality Partnership Application Information Webinar. I am Mia Howerton, Team Lead for the TQP program. On behalf of the US Department of Education, the Office of Innovation and Improvement and the entire TQP staff, I would like to welcome you  to this  webinar and thank you for your interest in the TQP program.</a:t>
            </a:r>
          </a:p>
          <a:p>
            <a:endParaRPr lang="en-US" altLang="en-US" sz="1000" dirty="0">
              <a:ea typeface="MS PGothic" panose="020B0600070205080204" pitchFamily="34" charset="-128"/>
            </a:endParaRPr>
          </a:p>
          <a:p>
            <a:r>
              <a:rPr lang="en-US" altLang="en-US" sz="1000" dirty="0">
                <a:ea typeface="MS PGothic" panose="020B0600070205080204" pitchFamily="34" charset="-128"/>
              </a:rPr>
              <a:t>The FY 18 TQP grant competition was announced on </a:t>
            </a:r>
            <a:r>
              <a:rPr lang="en-US" altLang="en-US" sz="1000" dirty="0">
                <a:solidFill>
                  <a:srgbClr val="FF0000"/>
                </a:solidFill>
                <a:ea typeface="MS PGothic" panose="020B0600070205080204" pitchFamily="34" charset="-128"/>
              </a:rPr>
              <a:t>May 11, 2018 </a:t>
            </a:r>
            <a:r>
              <a:rPr lang="en-US" altLang="en-US" sz="1000" dirty="0">
                <a:ea typeface="MS PGothic" panose="020B0600070205080204" pitchFamily="34" charset="-128"/>
              </a:rPr>
              <a:t>and we are excited to make new awards that will continue to improve the quality of  new teachers across this great nation.  </a:t>
            </a:r>
          </a:p>
          <a:p>
            <a:endParaRPr lang="en-US" altLang="en-US" sz="1000" dirty="0">
              <a:ea typeface="MS PGothic" panose="020B0600070205080204" pitchFamily="34" charset="-128"/>
            </a:endParaRPr>
          </a:p>
          <a:p>
            <a:r>
              <a:rPr lang="en-US" altLang="en-US" sz="1000" dirty="0">
                <a:ea typeface="MS PGothic" panose="020B0600070205080204" pitchFamily="34" charset="-128"/>
              </a:rPr>
              <a:t>Many of you may already be familiar with the requirements of the TQP program, but during these webinars, we will go over the specific FY 18 TQP competition details and requirements in an effort to help you submit  successful application.</a:t>
            </a:r>
          </a:p>
          <a:p>
            <a:endParaRPr lang="en-US" altLang="en-US" sz="1000" dirty="0">
              <a:ea typeface="MS PGothic"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ea typeface="MS PGothic" panose="020B0600070205080204" pitchFamily="34" charset="-128"/>
            </a:endParaRPr>
          </a:p>
          <a:p>
            <a:r>
              <a:rPr lang="en-US" altLang="en-US" dirty="0" smtClean="0">
                <a:ea typeface="MS PGothic" panose="020B0600070205080204" pitchFamily="34" charset="-128"/>
              </a:rPr>
              <a:t>The third sub-factor deals with sustainability</a:t>
            </a:r>
            <a:r>
              <a:rPr lang="en-US" altLang="en-US" baseline="0" dirty="0" smtClean="0">
                <a:ea typeface="MS PGothic" panose="020B0600070205080204" pitchFamily="34" charset="-128"/>
              </a:rPr>
              <a:t> past federal funding. </a:t>
            </a:r>
            <a:r>
              <a:rPr lang="en-US" altLang="en-US" dirty="0" smtClean="0">
                <a:ea typeface="MS PGothic" panose="020B0600070205080204" pitchFamily="34" charset="-128"/>
              </a:rPr>
              <a:t>The applicant should ask: Can this program be sustained without Federal funds?</a:t>
            </a:r>
          </a:p>
          <a:p>
            <a:endParaRPr lang="en-US" altLang="en-US" dirty="0" smtClean="0">
              <a:ea typeface="MS PGothic" panose="020B0600070205080204" pitchFamily="34" charset="-128"/>
            </a:endParaRPr>
          </a:p>
          <a:p>
            <a:r>
              <a:rPr lang="en-US" altLang="en-US" dirty="0" smtClean="0">
                <a:ea typeface="MS PGothic" panose="020B0600070205080204" pitchFamily="34" charset="-128"/>
              </a:rPr>
              <a:t>The fourth</a:t>
            </a:r>
            <a:r>
              <a:rPr lang="en-US" altLang="en-US" baseline="0" dirty="0" smtClean="0">
                <a:ea typeface="MS PGothic" panose="020B0600070205080204" pitchFamily="34" charset="-128"/>
              </a:rPr>
              <a:t> sub-</a:t>
            </a:r>
            <a:r>
              <a:rPr lang="en-US" altLang="en-US" dirty="0" smtClean="0">
                <a:ea typeface="MS PGothic" panose="020B0600070205080204" pitchFamily="34" charset="-128"/>
              </a:rPr>
              <a:t>factor speaks</a:t>
            </a:r>
            <a:r>
              <a:rPr lang="en-US" altLang="en-US" baseline="0" dirty="0" smtClean="0">
                <a:ea typeface="MS PGothic" panose="020B0600070205080204" pitchFamily="34" charset="-128"/>
              </a:rPr>
              <a:t> to addressing the absolute priority requirements</a:t>
            </a:r>
            <a:r>
              <a:rPr lang="en-US" altLang="en-US" dirty="0" smtClean="0">
                <a:ea typeface="MS PGothic" panose="020B0600070205080204" pitchFamily="34" charset="-128"/>
              </a:rPr>
              <a:t>.  As you read the TQP NIA </a:t>
            </a:r>
            <a:r>
              <a:rPr lang="en-US" altLang="en-US" baseline="0" dirty="0" smtClean="0">
                <a:ea typeface="MS PGothic" panose="020B0600070205080204" pitchFamily="34" charset="-128"/>
              </a:rPr>
              <a:t>you will see that each absolute priority has an extensive list of program requirements.  It is imperative that all absolute priority requirements are met for the priority that you chose to address.  If all requirements are not addressed in the project narrative applicants may be deemed ineligible.  The applicant should ask, Have all absolute priority requirements been addressed and have they been addressed in a way that is innovative an exceptional.  </a:t>
            </a:r>
            <a:endParaRPr lang="en-US" altLang="en-US" dirty="0" smtClean="0">
              <a:ea typeface="MS PGothic" panose="020B0600070205080204" pitchFamily="34" charset="-128"/>
            </a:endParaRPr>
          </a:p>
          <a:p>
            <a:endParaRPr lang="en-US" altLang="en-US" dirty="0" smtClean="0">
              <a:ea typeface="MS PGothic" panose="020B0600070205080204" pitchFamily="34" charset="-128"/>
            </a:endParaRPr>
          </a:p>
          <a:p>
            <a:endParaRPr lang="en-US" altLang="en-US" dirty="0" smtClean="0">
              <a:ea typeface="MS PGothic" panose="020B0600070205080204" pitchFamily="34" charset="-128"/>
            </a:endParaRPr>
          </a:p>
          <a:p>
            <a:endParaRPr lang="en-US" altLang="en-US" dirty="0" smtClean="0">
              <a:ea typeface="MS PGothic" panose="020B0600070205080204" pitchFamily="34" charset="-128"/>
            </a:endParaRPr>
          </a:p>
          <a:p>
            <a:endParaRPr lang="en-US" altLang="en-US" dirty="0"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815" indent="-279929" eaLnBrk="0" hangingPunct="0">
              <a:defRPr>
                <a:solidFill>
                  <a:schemeClr val="tx1"/>
                </a:solidFill>
                <a:latin typeface="Arial" panose="020B0604020202020204" pitchFamily="34" charset="0"/>
                <a:cs typeface="Arial" panose="020B0604020202020204" pitchFamily="34" charset="0"/>
              </a:defRPr>
            </a:lvl2pPr>
            <a:lvl3pPr marL="1119714" indent="-223942" eaLnBrk="0" hangingPunct="0">
              <a:defRPr>
                <a:solidFill>
                  <a:schemeClr val="tx1"/>
                </a:solidFill>
                <a:latin typeface="Arial" panose="020B0604020202020204" pitchFamily="34" charset="0"/>
                <a:cs typeface="Arial" panose="020B0604020202020204" pitchFamily="34" charset="0"/>
              </a:defRPr>
            </a:lvl3pPr>
            <a:lvl4pPr marL="1567601" indent="-223942" eaLnBrk="0" hangingPunct="0">
              <a:defRPr>
                <a:solidFill>
                  <a:schemeClr val="tx1"/>
                </a:solidFill>
                <a:latin typeface="Arial" panose="020B0604020202020204" pitchFamily="34" charset="0"/>
                <a:cs typeface="Arial" panose="020B0604020202020204" pitchFamily="34" charset="0"/>
              </a:defRPr>
            </a:lvl4pPr>
            <a:lvl5pPr marL="2015487" indent="-223942" eaLnBrk="0" hangingPunct="0">
              <a:defRPr>
                <a:solidFill>
                  <a:schemeClr val="tx1"/>
                </a:solidFill>
                <a:latin typeface="Arial" panose="020B0604020202020204" pitchFamily="34" charset="0"/>
                <a:cs typeface="Arial" panose="020B0604020202020204" pitchFamily="34" charset="0"/>
              </a:defRPr>
            </a:lvl5pPr>
            <a:lvl6pPr marL="2463372"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259"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9144"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7031"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2966BC4-1DA2-4FE8-BF39-D5AE0A485B88}" type="slidenum">
              <a:rPr lang="en-US" altLang="en-US">
                <a:solidFill>
                  <a:prstClr val="black"/>
                </a:solidFill>
                <a:latin typeface="Calibri" panose="020F0502020204030204" pitchFamily="34" charset="0"/>
              </a:rPr>
              <a:pPr eaLnBrk="1" hangingPunct="1"/>
              <a:t>10</a:t>
            </a:fld>
            <a:endParaRPr lang="en-US" altLang="en-US">
              <a:solidFill>
                <a:prstClr val="black"/>
              </a:solidFill>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The third criterion is Quality of the Management Plan and</a:t>
            </a:r>
            <a:r>
              <a:rPr lang="en-US" altLang="en-US" baseline="0" dirty="0" smtClean="0"/>
              <a:t> Personnel</a:t>
            </a:r>
            <a:r>
              <a:rPr lang="en-US" altLang="en-US" dirty="0" smtClean="0"/>
              <a:t>. This criterion is focused on whether an applicant has a specific plan for how to manage the proposed</a:t>
            </a:r>
            <a:r>
              <a:rPr lang="en-US" altLang="en-US" baseline="0" dirty="0" smtClean="0"/>
              <a:t> project</a:t>
            </a:r>
            <a:r>
              <a:rPr lang="en-US" altLang="en-US" dirty="0" smtClean="0"/>
              <a:t> that is presented in the Project Design.  Also, are there</a:t>
            </a:r>
            <a:r>
              <a:rPr lang="en-US" altLang="en-US" baseline="0" dirty="0" smtClean="0"/>
              <a:t> </a:t>
            </a:r>
            <a:r>
              <a:rPr lang="en-US" altLang="en-US" dirty="0" smtClean="0"/>
              <a:t>qualified and experienced staff to</a:t>
            </a:r>
            <a:r>
              <a:rPr lang="en-US" altLang="en-US" baseline="0" dirty="0" smtClean="0"/>
              <a:t> </a:t>
            </a:r>
            <a:r>
              <a:rPr lang="en-US" altLang="en-US" dirty="0" smtClean="0"/>
              <a:t>implement the proposed project. </a:t>
            </a:r>
          </a:p>
          <a:p>
            <a:endParaRPr lang="en-US" altLang="en-US" dirty="0" smtClean="0"/>
          </a:p>
          <a:p>
            <a:r>
              <a:rPr lang="en-US" altLang="en-US" dirty="0" smtClean="0"/>
              <a:t>The first sub-factor looks at your implementation plan.  What has to be done? When will it be done? Who will do it? The applicant should ask:  Is there a viable plan to carry out the proposed project?</a:t>
            </a:r>
          </a:p>
          <a:p>
            <a:endParaRPr lang="en-US" altLang="en-US" dirty="0" smtClean="0"/>
          </a:p>
          <a:p>
            <a:r>
              <a:rPr lang="en-US" altLang="en-US" dirty="0" smtClean="0"/>
              <a:t>The second sub-factor looks at capacity and sustainability.  All pieces of the project puzzle should be connecting and you should constantly think about how to make the project last.  The applicant should ask, Are all project pieces connecting  and do we have a plan to continue this work long term? </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815" indent="-279929" eaLnBrk="0" hangingPunct="0">
              <a:defRPr>
                <a:solidFill>
                  <a:schemeClr val="tx1"/>
                </a:solidFill>
                <a:latin typeface="Arial" panose="020B0604020202020204" pitchFamily="34" charset="0"/>
                <a:cs typeface="Arial" panose="020B0604020202020204" pitchFamily="34" charset="0"/>
              </a:defRPr>
            </a:lvl2pPr>
            <a:lvl3pPr marL="1119714" indent="-223942" eaLnBrk="0" hangingPunct="0">
              <a:defRPr>
                <a:solidFill>
                  <a:schemeClr val="tx1"/>
                </a:solidFill>
                <a:latin typeface="Arial" panose="020B0604020202020204" pitchFamily="34" charset="0"/>
                <a:cs typeface="Arial" panose="020B0604020202020204" pitchFamily="34" charset="0"/>
              </a:defRPr>
            </a:lvl3pPr>
            <a:lvl4pPr marL="1567601" indent="-223942" eaLnBrk="0" hangingPunct="0">
              <a:defRPr>
                <a:solidFill>
                  <a:schemeClr val="tx1"/>
                </a:solidFill>
                <a:latin typeface="Arial" panose="020B0604020202020204" pitchFamily="34" charset="0"/>
                <a:cs typeface="Arial" panose="020B0604020202020204" pitchFamily="34" charset="0"/>
              </a:defRPr>
            </a:lvl4pPr>
            <a:lvl5pPr marL="2015487" indent="-223942" eaLnBrk="0" hangingPunct="0">
              <a:defRPr>
                <a:solidFill>
                  <a:schemeClr val="tx1"/>
                </a:solidFill>
                <a:latin typeface="Arial" panose="020B0604020202020204" pitchFamily="34" charset="0"/>
                <a:cs typeface="Arial" panose="020B0604020202020204" pitchFamily="34" charset="0"/>
              </a:defRPr>
            </a:lvl5pPr>
            <a:lvl6pPr marL="2463372"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259"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9144"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7031"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80853F8-965D-43C9-ADA0-38657B7A2B37}" type="slidenum">
              <a:rPr lang="en-US" altLang="en-US">
                <a:solidFill>
                  <a:prstClr val="black"/>
                </a:solidFill>
                <a:latin typeface="Calibri" panose="020F0502020204030204" pitchFamily="34" charset="0"/>
              </a:rPr>
              <a:pPr eaLnBrk="1" hangingPunct="1"/>
              <a:t>11</a:t>
            </a:fld>
            <a:endParaRPr lang="en-US" altLang="en-US">
              <a:solidFill>
                <a:prstClr val="black"/>
              </a:solidFill>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a:p>
            <a:r>
              <a:rPr lang="en-US" altLang="en-US" dirty="0" smtClean="0"/>
              <a:t>The third sub-factor looks at support</a:t>
            </a:r>
            <a:r>
              <a:rPr lang="en-US" altLang="en-US" baseline="0" dirty="0" smtClean="0"/>
              <a:t> for your project</a:t>
            </a:r>
            <a:r>
              <a:rPr lang="en-US" altLang="en-US" dirty="0" smtClean="0"/>
              <a:t>.  It takes</a:t>
            </a:r>
            <a:r>
              <a:rPr lang="en-US" altLang="en-US" baseline="0" dirty="0" smtClean="0"/>
              <a:t> a lot to run a successful TQP project.  It is important to have a qualified team of people and partners that will help you meet the goals and objectives of the project. </a:t>
            </a:r>
            <a:r>
              <a:rPr lang="en-US" altLang="en-US" dirty="0" smtClean="0"/>
              <a:t> The applicant should ask:  Do you have full support from project partners to make the proposed project a success?</a:t>
            </a:r>
          </a:p>
          <a:p>
            <a:endParaRPr lang="en-US" altLang="en-US" dirty="0" smtClean="0"/>
          </a:p>
          <a:p>
            <a:endParaRPr lang="en-US" altLang="en-US" dirty="0"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815" indent="-279929" eaLnBrk="0" hangingPunct="0">
              <a:defRPr>
                <a:solidFill>
                  <a:schemeClr val="tx1"/>
                </a:solidFill>
                <a:latin typeface="Arial" panose="020B0604020202020204" pitchFamily="34" charset="0"/>
                <a:cs typeface="Arial" panose="020B0604020202020204" pitchFamily="34" charset="0"/>
              </a:defRPr>
            </a:lvl2pPr>
            <a:lvl3pPr marL="1119714" indent="-223942" eaLnBrk="0" hangingPunct="0">
              <a:defRPr>
                <a:solidFill>
                  <a:schemeClr val="tx1"/>
                </a:solidFill>
                <a:latin typeface="Arial" panose="020B0604020202020204" pitchFamily="34" charset="0"/>
                <a:cs typeface="Arial" panose="020B0604020202020204" pitchFamily="34" charset="0"/>
              </a:defRPr>
            </a:lvl3pPr>
            <a:lvl4pPr marL="1567601" indent="-223942" eaLnBrk="0" hangingPunct="0">
              <a:defRPr>
                <a:solidFill>
                  <a:schemeClr val="tx1"/>
                </a:solidFill>
                <a:latin typeface="Arial" panose="020B0604020202020204" pitchFamily="34" charset="0"/>
                <a:cs typeface="Arial" panose="020B0604020202020204" pitchFamily="34" charset="0"/>
              </a:defRPr>
            </a:lvl4pPr>
            <a:lvl5pPr marL="2015487" indent="-223942" eaLnBrk="0" hangingPunct="0">
              <a:defRPr>
                <a:solidFill>
                  <a:schemeClr val="tx1"/>
                </a:solidFill>
                <a:latin typeface="Arial" panose="020B0604020202020204" pitchFamily="34" charset="0"/>
                <a:cs typeface="Arial" panose="020B0604020202020204" pitchFamily="34" charset="0"/>
              </a:defRPr>
            </a:lvl5pPr>
            <a:lvl6pPr marL="2463372"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259"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9144"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7031"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80853F8-965D-43C9-ADA0-38657B7A2B37}" type="slidenum">
              <a:rPr lang="en-US" altLang="en-US">
                <a:solidFill>
                  <a:prstClr val="black"/>
                </a:solidFill>
                <a:latin typeface="Calibri" panose="020F0502020204030204" pitchFamily="34" charset="0"/>
              </a:rPr>
              <a:pPr eaLnBrk="1" hangingPunct="1"/>
              <a:t>12</a:t>
            </a:fld>
            <a:endParaRPr lang="en-US" altLang="en-US">
              <a:solidFill>
                <a:prstClr val="black"/>
              </a:solidFill>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The fourth criterion is the Quality of Project Evaluation.  This criterion explains how the effectiveness of the</a:t>
            </a:r>
            <a:r>
              <a:rPr lang="en-US" altLang="en-US" baseline="0" dirty="0" smtClean="0"/>
              <a:t> proposed </a:t>
            </a:r>
            <a:r>
              <a:rPr lang="en-US" altLang="en-US" dirty="0" smtClean="0"/>
              <a:t>project activities and outcomes will be evaluated and whether the evaluation will produce information that</a:t>
            </a:r>
            <a:r>
              <a:rPr lang="en-US" altLang="en-US" baseline="0" dirty="0" smtClean="0"/>
              <a:t> will be</a:t>
            </a:r>
            <a:r>
              <a:rPr lang="en-US" altLang="en-US" dirty="0" smtClean="0"/>
              <a:t> valuable to the field. </a:t>
            </a:r>
          </a:p>
          <a:p>
            <a:endParaRPr lang="en-US" altLang="en-US" dirty="0" smtClean="0"/>
          </a:p>
          <a:p>
            <a:r>
              <a:rPr lang="en-US" altLang="en-US" dirty="0" smtClean="0"/>
              <a:t>The first sub-factor looks at evaluation methods  and if they provide high-quality data on the effectiveness of the proposed project. The applicant should ask: Are key questions being asked that will provide data to support project outcomes?</a:t>
            </a:r>
          </a:p>
          <a:p>
            <a:endParaRPr lang="en-US" altLang="en-US" dirty="0" smtClean="0"/>
          </a:p>
          <a:p>
            <a:r>
              <a:rPr lang="en-US" altLang="en-US" dirty="0" smtClean="0"/>
              <a:t>The second sub-factor looks at the data to be collected and whether</a:t>
            </a:r>
            <a:r>
              <a:rPr lang="en-US" altLang="en-US" baseline="0" dirty="0" smtClean="0"/>
              <a:t> or not</a:t>
            </a:r>
            <a:r>
              <a:rPr lang="en-US" altLang="en-US" dirty="0" smtClean="0"/>
              <a:t> it meets the needs of the project. The applicant should ask: What data will be generated to help determine if the project will meets its goals?</a:t>
            </a:r>
          </a:p>
          <a:p>
            <a:endParaRPr lang="en-US" altLang="en-US" dirty="0" smtClean="0"/>
          </a:p>
          <a:p>
            <a:r>
              <a:rPr lang="en-US" altLang="en-US" dirty="0" smtClean="0"/>
              <a:t> </a:t>
            </a:r>
          </a:p>
          <a:p>
            <a:endParaRPr lang="en-US" altLang="en-US" dirty="0" smtClean="0">
              <a:cs typeface="Arial" panose="020B060402020202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815" indent="-279929" eaLnBrk="0" hangingPunct="0">
              <a:defRPr>
                <a:solidFill>
                  <a:schemeClr val="tx1"/>
                </a:solidFill>
                <a:latin typeface="Arial" panose="020B0604020202020204" pitchFamily="34" charset="0"/>
                <a:cs typeface="Arial" panose="020B0604020202020204" pitchFamily="34" charset="0"/>
              </a:defRPr>
            </a:lvl2pPr>
            <a:lvl3pPr marL="1119714" indent="-223942" eaLnBrk="0" hangingPunct="0">
              <a:defRPr>
                <a:solidFill>
                  <a:schemeClr val="tx1"/>
                </a:solidFill>
                <a:latin typeface="Arial" panose="020B0604020202020204" pitchFamily="34" charset="0"/>
                <a:cs typeface="Arial" panose="020B0604020202020204" pitchFamily="34" charset="0"/>
              </a:defRPr>
            </a:lvl3pPr>
            <a:lvl4pPr marL="1567601" indent="-223942" eaLnBrk="0" hangingPunct="0">
              <a:defRPr>
                <a:solidFill>
                  <a:schemeClr val="tx1"/>
                </a:solidFill>
                <a:latin typeface="Arial" panose="020B0604020202020204" pitchFamily="34" charset="0"/>
                <a:cs typeface="Arial" panose="020B0604020202020204" pitchFamily="34" charset="0"/>
              </a:defRPr>
            </a:lvl4pPr>
            <a:lvl5pPr marL="2015487" indent="-223942" eaLnBrk="0" hangingPunct="0">
              <a:defRPr>
                <a:solidFill>
                  <a:schemeClr val="tx1"/>
                </a:solidFill>
                <a:latin typeface="Arial" panose="020B0604020202020204" pitchFamily="34" charset="0"/>
                <a:cs typeface="Arial" panose="020B0604020202020204" pitchFamily="34" charset="0"/>
              </a:defRPr>
            </a:lvl5pPr>
            <a:lvl6pPr marL="2463372"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259"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9144"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7031"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0D6BCC8-FE61-4689-9CE9-AE15901BE97B}" type="slidenum">
              <a:rPr lang="en-US" altLang="en-US">
                <a:solidFill>
                  <a:prstClr val="black"/>
                </a:solidFill>
                <a:latin typeface="Calibri" panose="020F0502020204030204" pitchFamily="34" charset="0"/>
              </a:rPr>
              <a:pPr eaLnBrk="1" hangingPunct="1"/>
              <a:t>13</a:t>
            </a:fld>
            <a:endParaRPr lang="en-US" altLang="en-US">
              <a:solidFill>
                <a:prstClr val="black"/>
              </a:solidFill>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applicants develop their evaluation plans, we want to offer a bit more guidance.</a:t>
            </a:r>
          </a:p>
          <a:p>
            <a:endParaRPr lang="en-US" dirty="0" smtClean="0"/>
          </a:p>
          <a:p>
            <a:r>
              <a:rPr lang="en-US" dirty="0" smtClean="0"/>
              <a:t>Read slide…</a:t>
            </a:r>
          </a:p>
          <a:p>
            <a:endParaRPr lang="en-US" dirty="0" smtClean="0"/>
          </a:p>
          <a:p>
            <a:r>
              <a:rPr lang="en-US" dirty="0" smtClean="0"/>
              <a:t>Additionally,</a:t>
            </a:r>
            <a:r>
              <a:rPr lang="en-US" baseline="0" dirty="0" smtClean="0"/>
              <a:t> where possible, your program evaluator should be closely involved as you drafting your application so that your Evaluation Plan is reflective of your Project Design.</a:t>
            </a:r>
            <a:endParaRPr lang="en-US" dirty="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14</a:t>
            </a:fld>
            <a:endParaRPr lang="en-US" altLang="en-US">
              <a:solidFill>
                <a:prstClr val="black"/>
              </a:solidFill>
            </a:endParaRPr>
          </a:p>
        </p:txBody>
      </p:sp>
    </p:spTree>
    <p:extLst>
      <p:ext uri="{BB962C8B-B14F-4D97-AF65-F5344CB8AC3E}">
        <p14:creationId xmlns:p14="http://schemas.microsoft.com/office/powerpoint/2010/main" val="3343760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of Logic Models, as I mentioned</a:t>
            </a:r>
            <a:r>
              <a:rPr lang="en-US" baseline="0" dirty="0" smtClean="0"/>
              <a:t> before, </a:t>
            </a:r>
            <a:r>
              <a:rPr lang="en-US" dirty="0" smtClean="0"/>
              <a:t>applicants are strongly encouraged to include logic models as a tool to show the applicant’s plan to implement and evaluate the proposed project.  The logic model should be reflective</a:t>
            </a:r>
            <a:r>
              <a:rPr lang="en-US" baseline="0" dirty="0" smtClean="0"/>
              <a:t> of your </a:t>
            </a:r>
            <a:r>
              <a:rPr lang="en-US" dirty="0" smtClean="0"/>
              <a:t>Project Design as you</a:t>
            </a:r>
            <a:r>
              <a:rPr lang="en-US" baseline="0" dirty="0" smtClean="0"/>
              <a:t> show how your Project Design</a:t>
            </a:r>
            <a:r>
              <a:rPr lang="en-US" dirty="0" smtClean="0"/>
              <a:t> demonstrates</a:t>
            </a:r>
            <a:r>
              <a:rPr lang="en-US" baseline="0" dirty="0" smtClean="0"/>
              <a:t> rational.  Your logic model</a:t>
            </a:r>
            <a:r>
              <a:rPr lang="en-US" dirty="0" smtClean="0"/>
              <a:t> should also link to the application’s Evaluation Plan.   Only one logic model is needed for each application</a:t>
            </a:r>
            <a:r>
              <a:rPr lang="en-US" baseline="0" dirty="0" smtClean="0"/>
              <a:t> and should be uploaded as Appendix G  of your submitted application.  </a:t>
            </a:r>
            <a:r>
              <a:rPr lang="en-US" dirty="0" smtClean="0"/>
              <a:t>This slides provides several resource links that may be helpful as you design your logic model. </a:t>
            </a:r>
            <a:endParaRPr lang="en-US" dirty="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15</a:t>
            </a:fld>
            <a:endParaRPr lang="en-US" altLang="en-US">
              <a:solidFill>
                <a:prstClr val="black"/>
              </a:solidFill>
            </a:endParaRPr>
          </a:p>
        </p:txBody>
      </p:sp>
    </p:spTree>
    <p:extLst>
      <p:ext uri="{BB962C8B-B14F-4D97-AF65-F5344CB8AC3E}">
        <p14:creationId xmlns:p14="http://schemas.microsoft.com/office/powerpoint/2010/main" val="3343760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This ends the section on TQP Competition</a:t>
            </a:r>
            <a:r>
              <a:rPr lang="en-US" altLang="en-US" baseline="0" dirty="0" smtClean="0"/>
              <a:t> Selection Criteria</a:t>
            </a:r>
            <a:r>
              <a:rPr lang="en-US" altLang="en-US" dirty="0" smtClean="0"/>
              <a:t>.  If you have questions, please refer to the TQP FAQ document and if necessary you may email additional questions to the TQP inbox.</a:t>
            </a:r>
          </a:p>
          <a:p>
            <a:endParaRPr lang="en-US" altLang="en-US" dirty="0"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815" indent="-279929" eaLnBrk="0" hangingPunct="0">
              <a:defRPr>
                <a:solidFill>
                  <a:schemeClr val="tx1"/>
                </a:solidFill>
                <a:latin typeface="Arial" panose="020B0604020202020204" pitchFamily="34" charset="0"/>
                <a:cs typeface="Arial" panose="020B0604020202020204" pitchFamily="34" charset="0"/>
              </a:defRPr>
            </a:lvl2pPr>
            <a:lvl3pPr marL="1119714" indent="-223942" eaLnBrk="0" hangingPunct="0">
              <a:defRPr>
                <a:solidFill>
                  <a:schemeClr val="tx1"/>
                </a:solidFill>
                <a:latin typeface="Arial" panose="020B0604020202020204" pitchFamily="34" charset="0"/>
                <a:cs typeface="Arial" panose="020B0604020202020204" pitchFamily="34" charset="0"/>
              </a:defRPr>
            </a:lvl3pPr>
            <a:lvl4pPr marL="1567601" indent="-223942" eaLnBrk="0" hangingPunct="0">
              <a:defRPr>
                <a:solidFill>
                  <a:schemeClr val="tx1"/>
                </a:solidFill>
                <a:latin typeface="Arial" panose="020B0604020202020204" pitchFamily="34" charset="0"/>
                <a:cs typeface="Arial" panose="020B0604020202020204" pitchFamily="34" charset="0"/>
              </a:defRPr>
            </a:lvl4pPr>
            <a:lvl5pPr marL="2015487" indent="-223942" eaLnBrk="0" hangingPunct="0">
              <a:defRPr>
                <a:solidFill>
                  <a:schemeClr val="tx1"/>
                </a:solidFill>
                <a:latin typeface="Arial" panose="020B0604020202020204" pitchFamily="34" charset="0"/>
                <a:cs typeface="Arial" panose="020B0604020202020204" pitchFamily="34" charset="0"/>
              </a:defRPr>
            </a:lvl5pPr>
            <a:lvl6pPr marL="2463372"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259"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9144"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7031"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908DF17-509C-4600-A33D-35AC802AD4EB}" type="slidenum">
              <a:rPr lang="en-US" altLang="en-US">
                <a:solidFill>
                  <a:srgbClr val="000000"/>
                </a:solidFill>
                <a:latin typeface="Calibri" panose="020F0502020204030204" pitchFamily="34" charset="0"/>
              </a:rPr>
              <a:pPr eaLnBrk="1" hangingPunct="1"/>
              <a:t>16</a:t>
            </a:fld>
            <a:endParaRPr lang="en-US" altLang="en-US">
              <a:solidFill>
                <a:srgbClr val="000000"/>
              </a:solidFill>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r>
              <a:rPr lang="en-US" altLang="en-US" dirty="0" smtClean="0"/>
              <a:t>We are excited</a:t>
            </a:r>
            <a:r>
              <a:rPr lang="en-US" altLang="en-US" baseline="0" dirty="0" smtClean="0"/>
              <a:t> that you are interested in the TQP program and would like improve the quality of new teachers across this great country.  We want to make the application process as seamless as possible and would like to provide resources to help you in summiting a successful TQP Application.</a:t>
            </a:r>
            <a:endParaRPr lang="en-US" altLang="en-US" dirty="0" smtClean="0"/>
          </a:p>
          <a:p>
            <a:endParaRPr lang="en-US" altLang="en-US" dirty="0" smtClean="0"/>
          </a:p>
          <a:p>
            <a:r>
              <a:rPr lang="en-US" altLang="en-US" dirty="0" smtClean="0"/>
              <a:t>The </a:t>
            </a:r>
            <a:r>
              <a:rPr lang="en-US" altLang="en-US" baseline="0" dirty="0" smtClean="0"/>
              <a:t>TQP webpage will be your one stop shop for all things TQP.  The TQP webpage link is listed at the top of this slide.  Over the next two slides we will discuss some valuable resources that are located on the TQP program webpage.</a:t>
            </a:r>
          </a:p>
          <a:p>
            <a:endParaRPr lang="en-US" altLang="en-US" baseline="0" dirty="0" smtClean="0"/>
          </a:p>
          <a:p>
            <a:r>
              <a:rPr lang="en-US" altLang="en-US" baseline="0" dirty="0" smtClean="0"/>
              <a:t>On the TQP webpage you will find links to the FY 18 TQP NIA, FY 18 TQP Application Package and the FY 18 TQP FAQ Doc.  Again you are encouraged to download these documents and review them thoroughly.  </a:t>
            </a:r>
          </a:p>
          <a:p>
            <a:endParaRPr lang="en-US" altLang="en-US" baseline="0" dirty="0" smtClean="0"/>
          </a:p>
          <a:p>
            <a:r>
              <a:rPr lang="en-US" altLang="en-US" baseline="0" dirty="0" smtClean="0"/>
              <a:t>The TQP program has many, many requirements.  We have provided four TQP optional program checklists that are designed to help you document and track all requirements.  While these checklists are optional, applicants are strongly encouraged to use them. These checklists help both you to the Department easily find where this information is located in your application and they help to ensure that all necessary information has been included.  These option checklists will also help the TQP staff complete eligibility screenings for each application effectively and efficiently.</a:t>
            </a:r>
          </a:p>
          <a:p>
            <a:endParaRPr lang="en-US" altLang="en-US" baseline="0" dirty="0" smtClean="0"/>
          </a:p>
          <a:p>
            <a:r>
              <a:rPr lang="en-US" altLang="en-US" baseline="0" dirty="0" smtClean="0"/>
              <a:t>Finally, you are required to provide proof of your matching funds at the time of application.  We have included some resources that will help you document and track your matching funds.</a:t>
            </a:r>
            <a:endParaRPr lang="en-US" alt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aseline="0" dirty="0" smtClean="0"/>
              <a:t>The TQP program staff has been very thoughtful in preparing a FAQ document that it believe will answer most of your questions. Keep in mind that the FAQ Document is not intended to be a way to circumvent reading the NIA so we ask that you read the NIA first then review the FAQ document.  If you are still unable to find a response to your questions, you may inbox us your questions to the TQP program inbox which is listed on this slide.  We ask that you please not wait until the last minute to ask your questions.  Please give the TQP staff ample time to receive and respond to your questions.</a:t>
            </a:r>
          </a:p>
          <a:p>
            <a:endParaRPr lang="en-US" altLang="en-US" baseline="0" dirty="0" smtClean="0"/>
          </a:p>
          <a:p>
            <a:r>
              <a:rPr lang="en-US" altLang="en-US" baseline="0" dirty="0" smtClean="0"/>
              <a:t>As you all know we have provided three informational webinars designed to provide technical assistance to applicants as you begin this application process.  Feel free to download these webinars so they are available to you whenever you need them.</a:t>
            </a:r>
          </a:p>
          <a:p>
            <a:endParaRPr lang="en-US" altLang="en-US" baseline="0" dirty="0" smtClean="0"/>
          </a:p>
          <a:p>
            <a:r>
              <a:rPr lang="en-US" altLang="en-US" baseline="0" dirty="0" smtClean="0"/>
              <a:t>Finally, an under utilized resource on the program webpage are the currently funded project narratives.  We encourage prospective applicants to take some time to read about the work that is currently being funded with our FY 14 and FY 16 cohorts.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Finally</a:t>
            </a:r>
            <a:r>
              <a:rPr lang="en-US" altLang="en-US" baseline="0" dirty="0" smtClean="0"/>
              <a:t> we want to provide some very important reminders that we hope you will not forget.</a:t>
            </a:r>
          </a:p>
          <a:p>
            <a:endParaRPr lang="en-US" altLang="en-US" baseline="0" dirty="0" smtClean="0"/>
          </a:p>
          <a:p>
            <a:r>
              <a:rPr lang="en-US" altLang="en-US" baseline="0" dirty="0" smtClean="0"/>
              <a:t>The ever important closing date for submission of your FY 18 TQP applications is </a:t>
            </a:r>
            <a:r>
              <a:rPr lang="en-US" altLang="en-US" baseline="0" dirty="0" smtClean="0">
                <a:solidFill>
                  <a:srgbClr val="FF0000"/>
                </a:solidFill>
              </a:rPr>
              <a:t>June 26, 2018 </a:t>
            </a:r>
            <a:r>
              <a:rPr lang="en-US" altLang="en-US" baseline="0" dirty="0" smtClean="0"/>
              <a:t>at 4:30:00 pm Washington D.C. time.  All applications are time and date stamps in the Grants.gov system once your upload is complete. If you application is stamped after 4:30:00 pm it will be considered late and will not be read.  Remember your application is time and date stamped once the upload is complete, not when the upload starts.</a:t>
            </a:r>
          </a:p>
          <a:p>
            <a:endParaRPr lang="en-US" altLang="en-US" baseline="0" dirty="0" smtClean="0"/>
          </a:p>
          <a:p>
            <a:r>
              <a:rPr lang="en-US" altLang="en-US" baseline="0" dirty="0" smtClean="0"/>
              <a:t>If you plan to apply for a TQP grant, please let us know.  Please email your Intent to Apply to the TQP inbox no later than </a:t>
            </a:r>
            <a:r>
              <a:rPr lang="en-US" altLang="en-US" baseline="0" dirty="0" smtClean="0">
                <a:solidFill>
                  <a:srgbClr val="FF0000"/>
                </a:solidFill>
              </a:rPr>
              <a:t>June 11, 2018 </a:t>
            </a:r>
            <a:r>
              <a:rPr lang="en-US" altLang="en-US" baseline="0" dirty="0" smtClean="0"/>
              <a:t>with Intent to Apply in the email subject line.  Intents to Apply are not required but they help us to better plan for the upcoming competition.</a:t>
            </a:r>
            <a:endParaRPr lang="en-US" altLang="en-US" dirty="0" smtClean="0"/>
          </a:p>
          <a:p>
            <a:endParaRPr lang="en-US" altLang="en-US" dirty="0" smtClean="0"/>
          </a:p>
          <a:p>
            <a:r>
              <a:rPr lang="en-US" altLang="en-US" dirty="0" smtClean="0"/>
              <a:t>Finally all applications</a:t>
            </a:r>
            <a:r>
              <a:rPr lang="en-US" altLang="en-US" baseline="0" dirty="0" smtClean="0"/>
              <a:t> must be submitted electronically via Grants.gov.  If you have not used Grants.gov before you are encouraged to register for this system TODAY as it may take some time to complete the entire registration process.  If you have used Grants.gov in the past, you are also encouraged to check to make sure your account is current. </a:t>
            </a:r>
            <a:endParaRPr lang="en-US" altLang="en-US" dirty="0" smtClean="0"/>
          </a:p>
          <a:p>
            <a:endParaRPr lang="en-US" altLang="en-US" baseline="0"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know these pre-recorded webinars are located</a:t>
            </a:r>
            <a:r>
              <a:rPr lang="en-US" baseline="0" dirty="0" smtClean="0"/>
              <a:t> on the TQP webpage and may be downloaded.  </a:t>
            </a:r>
            <a:r>
              <a:rPr lang="en-US" dirty="0" smtClean="0"/>
              <a:t>We also encourage applicants to download the TQP Application Package also</a:t>
            </a:r>
            <a:r>
              <a:rPr lang="en-US" baseline="0" dirty="0" smtClean="0"/>
              <a:t> found on</a:t>
            </a:r>
            <a:r>
              <a:rPr lang="en-US" dirty="0" smtClean="0"/>
              <a:t> the TQP program webpage.  The TQP Application Package serves as an additional set of instructions  and guidance for potential applicants when applying for a</a:t>
            </a:r>
            <a:r>
              <a:rPr lang="en-US" baseline="0" dirty="0" smtClean="0"/>
              <a:t> TQP </a:t>
            </a:r>
            <a:r>
              <a:rPr lang="en-US" dirty="0" smtClean="0"/>
              <a:t>grant.  We will make references to the TQP Application Package several times during these webinars and again we encourage you to download it as soon as possible. </a:t>
            </a:r>
          </a:p>
          <a:p>
            <a:endParaRPr lang="en-US" dirty="0" smtClean="0"/>
          </a:p>
          <a:p>
            <a:r>
              <a:rPr lang="en-US" dirty="0" smtClean="0"/>
              <a:t>Finally, we want to stress that the information provided during these webinars is intended for guidance only.  Applicants should refer to the official documents published in the Federal Register when applying for a</a:t>
            </a:r>
            <a:r>
              <a:rPr lang="en-US" baseline="0" dirty="0" smtClean="0"/>
              <a:t> FY 18</a:t>
            </a:r>
            <a:r>
              <a:rPr lang="en-US" dirty="0" smtClean="0"/>
              <a:t> TQP grant.</a:t>
            </a:r>
            <a:endParaRPr lang="en-US" dirty="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2</a:t>
            </a:fld>
            <a:endParaRPr lang="en-US" altLang="en-US">
              <a:solidFill>
                <a:prstClr val="black"/>
              </a:solidFill>
            </a:endParaRPr>
          </a:p>
        </p:txBody>
      </p:sp>
    </p:spTree>
    <p:extLst>
      <p:ext uri="{BB962C8B-B14F-4D97-AF65-F5344CB8AC3E}">
        <p14:creationId xmlns:p14="http://schemas.microsoft.com/office/powerpoint/2010/main" val="1039549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0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This ends the section on TQP Competition Resources</a:t>
            </a:r>
            <a:r>
              <a:rPr lang="en-US" altLang="en-US" baseline="0" dirty="0" smtClean="0"/>
              <a:t> and Reminders</a:t>
            </a:r>
            <a:r>
              <a:rPr lang="en-US" altLang="en-US" dirty="0" smtClean="0"/>
              <a:t>.  If you have questions, please refer to the TQP FAQ document and if necessary you may email additional questions to the TQP inbox.</a:t>
            </a:r>
          </a:p>
          <a:p>
            <a:endParaRPr lang="en-US" altLang="en-US" dirty="0"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815" indent="-279929" eaLnBrk="0" hangingPunct="0">
              <a:defRPr>
                <a:solidFill>
                  <a:schemeClr val="tx1"/>
                </a:solidFill>
                <a:latin typeface="Arial" panose="020B0604020202020204" pitchFamily="34" charset="0"/>
                <a:cs typeface="Arial" panose="020B0604020202020204" pitchFamily="34" charset="0"/>
              </a:defRPr>
            </a:lvl2pPr>
            <a:lvl3pPr marL="1119714" indent="-223942" eaLnBrk="0" hangingPunct="0">
              <a:defRPr>
                <a:solidFill>
                  <a:schemeClr val="tx1"/>
                </a:solidFill>
                <a:latin typeface="Arial" panose="020B0604020202020204" pitchFamily="34" charset="0"/>
                <a:cs typeface="Arial" panose="020B0604020202020204" pitchFamily="34" charset="0"/>
              </a:defRPr>
            </a:lvl3pPr>
            <a:lvl4pPr marL="1567601" indent="-223942" eaLnBrk="0" hangingPunct="0">
              <a:defRPr>
                <a:solidFill>
                  <a:schemeClr val="tx1"/>
                </a:solidFill>
                <a:latin typeface="Arial" panose="020B0604020202020204" pitchFamily="34" charset="0"/>
                <a:cs typeface="Arial" panose="020B0604020202020204" pitchFamily="34" charset="0"/>
              </a:defRPr>
            </a:lvl4pPr>
            <a:lvl5pPr marL="2015487" indent="-223942" eaLnBrk="0" hangingPunct="0">
              <a:defRPr>
                <a:solidFill>
                  <a:schemeClr val="tx1"/>
                </a:solidFill>
                <a:latin typeface="Arial" panose="020B0604020202020204" pitchFamily="34" charset="0"/>
                <a:cs typeface="Arial" panose="020B0604020202020204" pitchFamily="34" charset="0"/>
              </a:defRPr>
            </a:lvl5pPr>
            <a:lvl6pPr marL="2463372"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259"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9144"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7031"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E00977C-ABED-4938-AF44-2FD2ADDB8087}" type="slidenum">
              <a:rPr lang="en-US" altLang="en-US">
                <a:solidFill>
                  <a:prstClr val="black"/>
                </a:solidFill>
                <a:latin typeface="Calibri" panose="020F0502020204030204" pitchFamily="34" charset="0"/>
              </a:rPr>
              <a:pPr eaLnBrk="1" hangingPunct="1"/>
              <a:t>20</a:t>
            </a:fld>
            <a:endParaRPr lang="en-US" altLang="en-US">
              <a:solidFill>
                <a:prstClr val="black"/>
              </a:solidFill>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z="1000" dirty="0">
                <a:ea typeface="MS PGothic" panose="020B0600070205080204" pitchFamily="34" charset="-128"/>
              </a:rPr>
              <a:t>This ends the final FY 18 TQP Competition webinar.  Applicants are encouraged to download the TQP Application Package and all the TQP information webinars from the TQP webpage so that you may continue to reference the information provided as your design and draft your FY 18 TQP Application.</a:t>
            </a:r>
          </a:p>
          <a:p>
            <a:endParaRPr lang="en-US" altLang="en-US" sz="1000" dirty="0">
              <a:ea typeface="MS PGothic" panose="020B0600070205080204" pitchFamily="34" charset="-128"/>
            </a:endParaRPr>
          </a:p>
          <a:p>
            <a:r>
              <a:rPr lang="en-US" altLang="en-US" sz="1000" dirty="0">
                <a:ea typeface="MS PGothic" panose="020B0600070205080204" pitchFamily="34" charset="-128"/>
              </a:rPr>
              <a:t>Applicants are also reminded that the FY 18 TQP closing date is June 26, 2018.  All applications must be submitted electronically via Grants.gov and late applications will not be accepted. </a:t>
            </a:r>
          </a:p>
          <a:p>
            <a:endParaRPr lang="en-US" altLang="en-US" sz="1000" dirty="0">
              <a:ea typeface="MS PGothic" panose="020B0600070205080204" pitchFamily="34" charset="-128"/>
            </a:endParaRPr>
          </a:p>
          <a:p>
            <a:r>
              <a:rPr lang="en-US" altLang="en-US" sz="1000" dirty="0">
                <a:ea typeface="MS PGothic" panose="020B0600070205080204" pitchFamily="34" charset="-128"/>
              </a:rPr>
              <a:t>Again thank you for your interest in the Teacher Quality Partnership Program and best wishes on a successful TQP application.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these</a:t>
            </a:r>
            <a:r>
              <a:rPr lang="en-US" baseline="0" dirty="0" smtClean="0"/>
              <a:t> webinars are pre-recorded, you will not be able to ask live questions.  Applicants are encouraged to download the TQP FAQ document which will be found on the TQP webpage and read it in its entirety. The TQP FAQ document may not be available immediately but we will upload the document as quickly as possible.  Please continue to check the TQP webpage for updates. After reading the FAQ document, if you still have questions you make email your questions to the TQP program inbox.  We will answer your questions as quickly as possible, but we ask that you please not wait until the last minute or the day applications are due to email your questions.  Staff may be busy with other competition tasks and may not be able to answer emails as quickly as we move closer to the </a:t>
            </a:r>
            <a:r>
              <a:rPr lang="en-US" baseline="0" dirty="0" smtClean="0">
                <a:solidFill>
                  <a:srgbClr val="FF0000"/>
                </a:solidFill>
              </a:rPr>
              <a:t>June 26, 2108 </a:t>
            </a:r>
            <a:r>
              <a:rPr lang="en-US" baseline="0" dirty="0" smtClean="0"/>
              <a:t>closing date.</a:t>
            </a:r>
            <a:endParaRPr lang="en-US" dirty="0" smtClean="0"/>
          </a:p>
          <a:p>
            <a:endParaRPr lang="en-US" dirty="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3</a:t>
            </a:fld>
            <a:endParaRPr lang="en-US" altLang="en-US">
              <a:solidFill>
                <a:prstClr val="black"/>
              </a:solidFill>
            </a:endParaRPr>
          </a:p>
        </p:txBody>
      </p:sp>
    </p:spTree>
    <p:extLst>
      <p:ext uri="{BB962C8B-B14F-4D97-AF65-F5344CB8AC3E}">
        <p14:creationId xmlns:p14="http://schemas.microsoft.com/office/powerpoint/2010/main" val="1543611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year we have provided three pre-recorded webinars.  Each webinar will address with a different section of the FY 18 TQP competition.  This third and final webinar will cover:  Selection Criteria &amp; Scoring</a:t>
            </a:r>
            <a:r>
              <a:rPr lang="en-US" baseline="0" dirty="0" smtClean="0"/>
              <a:t> and </a:t>
            </a:r>
            <a:r>
              <a:rPr lang="en-US" dirty="0" smtClean="0"/>
              <a:t>Competition Reminders and Resources.</a:t>
            </a:r>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4</a:t>
            </a:fld>
            <a:endParaRPr lang="en-US" altLang="en-US">
              <a:solidFill>
                <a:prstClr val="black"/>
              </a:solidFill>
            </a:endParaRPr>
          </a:p>
        </p:txBody>
      </p:sp>
    </p:spTree>
    <p:extLst>
      <p:ext uri="{BB962C8B-B14F-4D97-AF65-F5344CB8AC3E}">
        <p14:creationId xmlns:p14="http://schemas.microsoft.com/office/powerpoint/2010/main" val="1182994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In this webinar we</a:t>
            </a:r>
            <a:r>
              <a:rPr lang="en-US" altLang="en-US" baseline="0" dirty="0" smtClean="0"/>
              <a:t> will discuss </a:t>
            </a:r>
            <a:r>
              <a:rPr lang="en-US" altLang="en-US" dirty="0" smtClean="0"/>
              <a:t>the Selection Criteria and scoring</a:t>
            </a:r>
            <a:r>
              <a:rPr lang="en-US" altLang="en-US" baseline="0" dirty="0" smtClean="0"/>
              <a:t> for the FY 18 TQP Competition</a:t>
            </a:r>
            <a:r>
              <a:rPr lang="en-US" altLang="en-US" dirty="0" smtClean="0"/>
              <a:t>. The selection criteria are the criteria by which all applications will be reviewed and scored. </a:t>
            </a:r>
          </a:p>
          <a:p>
            <a:endParaRPr lang="en-US" altLang="en-US" dirty="0" smtClean="0"/>
          </a:p>
          <a:p>
            <a:r>
              <a:rPr lang="en-US" altLang="en-US" dirty="0" smtClean="0"/>
              <a:t>When addressing the Selection Criteria, here are some over</a:t>
            </a:r>
            <a:r>
              <a:rPr lang="en-US" altLang="en-US" baseline="0" dirty="0" smtClean="0"/>
              <a:t> arching themes to </a:t>
            </a:r>
            <a:r>
              <a:rPr lang="en-US" altLang="en-US" dirty="0" smtClean="0"/>
              <a:t>consider:</a:t>
            </a:r>
          </a:p>
          <a:p>
            <a:endParaRPr lang="en-US" altLang="en-US" dirty="0" smtClean="0"/>
          </a:p>
          <a:p>
            <a:r>
              <a:rPr lang="en-US" altLang="en-US" dirty="0" smtClean="0"/>
              <a:t>Read Slide</a:t>
            </a:r>
          </a:p>
          <a:p>
            <a:endParaRPr lang="en-US" altLang="en-US" dirty="0" smtClean="0"/>
          </a:p>
          <a:p>
            <a:r>
              <a:rPr lang="en-US" altLang="en-US" dirty="0" smtClean="0"/>
              <a:t>Over the next few slides, we will review each criterion</a:t>
            </a:r>
            <a:r>
              <a:rPr lang="en-US" altLang="en-US" baseline="0" dirty="0" smtClean="0"/>
              <a:t> and its sub-factors.  </a:t>
            </a:r>
            <a:r>
              <a:rPr lang="en-US" altLang="en-US" dirty="0" smtClean="0"/>
              <a:t>The selection criteria slides do not include the full language of each criterion or sub-factor. Applicants should read the full selection criteria</a:t>
            </a:r>
            <a:r>
              <a:rPr lang="en-US" altLang="en-US" baseline="0" dirty="0" smtClean="0"/>
              <a:t> </a:t>
            </a:r>
            <a:r>
              <a:rPr lang="en-US" altLang="en-US" dirty="0" smtClean="0"/>
              <a:t>language included the TQP NIA. </a:t>
            </a:r>
          </a:p>
          <a:p>
            <a:endParaRPr lang="en-US" altLang="en-US" dirty="0"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815" indent="-279929" eaLnBrk="0" hangingPunct="0">
              <a:defRPr>
                <a:solidFill>
                  <a:schemeClr val="tx1"/>
                </a:solidFill>
                <a:latin typeface="Arial" panose="020B0604020202020204" pitchFamily="34" charset="0"/>
                <a:cs typeface="Arial" panose="020B0604020202020204" pitchFamily="34" charset="0"/>
              </a:defRPr>
            </a:lvl2pPr>
            <a:lvl3pPr marL="1119714" indent="-223942" eaLnBrk="0" hangingPunct="0">
              <a:defRPr>
                <a:solidFill>
                  <a:schemeClr val="tx1"/>
                </a:solidFill>
                <a:latin typeface="Arial" panose="020B0604020202020204" pitchFamily="34" charset="0"/>
                <a:cs typeface="Arial" panose="020B0604020202020204" pitchFamily="34" charset="0"/>
              </a:defRPr>
            </a:lvl3pPr>
            <a:lvl4pPr marL="1567601" indent="-223942" eaLnBrk="0" hangingPunct="0">
              <a:defRPr>
                <a:solidFill>
                  <a:schemeClr val="tx1"/>
                </a:solidFill>
                <a:latin typeface="Arial" panose="020B0604020202020204" pitchFamily="34" charset="0"/>
                <a:cs typeface="Arial" panose="020B0604020202020204" pitchFamily="34" charset="0"/>
              </a:defRPr>
            </a:lvl4pPr>
            <a:lvl5pPr marL="2015487" indent="-223942" eaLnBrk="0" hangingPunct="0">
              <a:defRPr>
                <a:solidFill>
                  <a:schemeClr val="tx1"/>
                </a:solidFill>
                <a:latin typeface="Arial" panose="020B0604020202020204" pitchFamily="34" charset="0"/>
                <a:cs typeface="Arial" panose="020B0604020202020204" pitchFamily="34" charset="0"/>
              </a:defRPr>
            </a:lvl5pPr>
            <a:lvl6pPr marL="2463372"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259"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9144"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7031"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7B1A927-3411-4114-9C35-A66C872315B1}" type="slidenum">
              <a:rPr lang="en-US" altLang="en-US">
                <a:solidFill>
                  <a:prstClr val="black"/>
                </a:solidFill>
                <a:latin typeface="Calibri" panose="020F0502020204030204" pitchFamily="34" charset="0"/>
              </a:rPr>
              <a:pPr eaLnBrk="1" hangingPunct="1"/>
              <a:t>5</a:t>
            </a:fld>
            <a:endParaRPr lang="en-US" altLang="en-US">
              <a:solidFill>
                <a:prstClr val="black"/>
              </a:solidFill>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This chart displays the FY 18 TQP selection criteria and the points associated with each criterion.  The</a:t>
            </a:r>
            <a:r>
              <a:rPr lang="en-US" altLang="en-US" baseline="0" dirty="0" smtClean="0"/>
              <a:t> criteria</a:t>
            </a:r>
            <a:r>
              <a:rPr lang="en-US" altLang="en-US" dirty="0" smtClean="0"/>
              <a:t> are Quality</a:t>
            </a:r>
            <a:r>
              <a:rPr lang="en-US" altLang="en-US" baseline="0" dirty="0" smtClean="0"/>
              <a:t> of Project Services</a:t>
            </a:r>
            <a:r>
              <a:rPr lang="en-US" altLang="en-US" dirty="0" smtClean="0"/>
              <a:t>, Quality of the Project Design, Quality of the Management Plan, and Quality of the Project Evaluation.  Total</a:t>
            </a:r>
            <a:r>
              <a:rPr lang="en-US" altLang="en-US" baseline="0" dirty="0" smtClean="0"/>
              <a:t> Selection Criteria is 100 points.</a:t>
            </a:r>
            <a:endParaRPr lang="en-US" altLang="en-US" dirty="0" smtClean="0"/>
          </a:p>
          <a:p>
            <a:endParaRPr lang="en-US" altLang="en-US" dirty="0" smtClean="0"/>
          </a:p>
          <a:p>
            <a:r>
              <a:rPr lang="en-US" altLang="en-US" dirty="0" smtClean="0"/>
              <a:t>Applicants may receive up to an 8 additional points for responding to the Competitive Preference Priority if</a:t>
            </a:r>
            <a:r>
              <a:rPr lang="en-US" altLang="en-US" baseline="0" dirty="0" smtClean="0"/>
              <a:t> they</a:t>
            </a:r>
            <a:r>
              <a:rPr lang="en-US" altLang="en-US" dirty="0" smtClean="0"/>
              <a:t> chose to address the</a:t>
            </a:r>
            <a:r>
              <a:rPr lang="en-US" altLang="en-US" baseline="0" dirty="0" smtClean="0"/>
              <a:t> CPP</a:t>
            </a:r>
            <a:r>
              <a:rPr lang="en-US" altLang="en-US" dirty="0" smtClean="0"/>
              <a:t>. Peer reviewers will assign points based on how well they believe an applicant addresses the selection criteria and, if applicable, the competitive preference priorities.  </a:t>
            </a:r>
          </a:p>
          <a:p>
            <a:endParaRPr lang="en-US" altLang="en-US" dirty="0" smtClean="0"/>
          </a:p>
          <a:p>
            <a:r>
              <a:rPr lang="en-US" altLang="en-US" dirty="0" smtClean="0"/>
              <a:t>An application may receive up to 108 total points</a:t>
            </a:r>
            <a:r>
              <a:rPr lang="en-US" altLang="en-US" baseline="0" dirty="0" smtClean="0"/>
              <a:t>. This includes</a:t>
            </a:r>
            <a:r>
              <a:rPr lang="en-US" altLang="en-US" dirty="0" smtClean="0"/>
              <a:t> up to 100 points for addressing the selection criteria, and up to 8 points for addressing the optional competitive preference priorities.   </a:t>
            </a:r>
          </a:p>
          <a:p>
            <a:endParaRPr lang="en-US" altLang="en-US" dirty="0" smtClean="0">
              <a:ea typeface="MS PGothic" panose="020B0600070205080204" pitchFamily="34" charset="-128"/>
            </a:endParaRPr>
          </a:p>
          <a:p>
            <a:r>
              <a:rPr lang="en-US" altLang="en-US" dirty="0" smtClean="0">
                <a:ea typeface="MS PGothic" panose="020B0600070205080204" pitchFamily="34" charset="-128"/>
              </a:rPr>
              <a:t>Over the next few slides, we will review the sub-factors</a:t>
            </a:r>
            <a:r>
              <a:rPr lang="en-US" altLang="en-US" baseline="0" dirty="0" smtClean="0">
                <a:ea typeface="MS PGothic" panose="020B0600070205080204" pitchFamily="34" charset="-128"/>
              </a:rPr>
              <a:t> for </a:t>
            </a:r>
            <a:r>
              <a:rPr lang="en-US" altLang="en-US" dirty="0" smtClean="0">
                <a:ea typeface="MS PGothic" panose="020B0600070205080204" pitchFamily="34" charset="-128"/>
              </a:rPr>
              <a:t>each criterion from TQP selection criteria and provide some guidance on what may be addressed.</a:t>
            </a:r>
            <a:endParaRPr lang="en-US" altLang="en-US" dirty="0"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815" indent="-279929" eaLnBrk="0" hangingPunct="0">
              <a:defRPr>
                <a:solidFill>
                  <a:schemeClr val="tx1"/>
                </a:solidFill>
                <a:latin typeface="Arial" panose="020B0604020202020204" pitchFamily="34" charset="0"/>
                <a:cs typeface="Arial" panose="020B0604020202020204" pitchFamily="34" charset="0"/>
              </a:defRPr>
            </a:lvl2pPr>
            <a:lvl3pPr marL="1119714" indent="-223942" eaLnBrk="0" hangingPunct="0">
              <a:defRPr>
                <a:solidFill>
                  <a:schemeClr val="tx1"/>
                </a:solidFill>
                <a:latin typeface="Arial" panose="020B0604020202020204" pitchFamily="34" charset="0"/>
                <a:cs typeface="Arial" panose="020B0604020202020204" pitchFamily="34" charset="0"/>
              </a:defRPr>
            </a:lvl3pPr>
            <a:lvl4pPr marL="1567601" indent="-223942" eaLnBrk="0" hangingPunct="0">
              <a:defRPr>
                <a:solidFill>
                  <a:schemeClr val="tx1"/>
                </a:solidFill>
                <a:latin typeface="Arial" panose="020B0604020202020204" pitchFamily="34" charset="0"/>
                <a:cs typeface="Arial" panose="020B0604020202020204" pitchFamily="34" charset="0"/>
              </a:defRPr>
            </a:lvl4pPr>
            <a:lvl5pPr marL="2015487" indent="-223942" eaLnBrk="0" hangingPunct="0">
              <a:defRPr>
                <a:solidFill>
                  <a:schemeClr val="tx1"/>
                </a:solidFill>
                <a:latin typeface="Arial" panose="020B0604020202020204" pitchFamily="34" charset="0"/>
                <a:cs typeface="Arial" panose="020B0604020202020204" pitchFamily="34" charset="0"/>
              </a:defRPr>
            </a:lvl5pPr>
            <a:lvl6pPr marL="2463372"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259"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9144"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7031"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A168C50-9046-43D9-9CB8-643CBCFF3975}" type="slidenum">
              <a:rPr lang="en-US" altLang="en-US">
                <a:solidFill>
                  <a:prstClr val="black"/>
                </a:solidFill>
                <a:latin typeface="Calibri" panose="020F0502020204030204" pitchFamily="34" charset="0"/>
              </a:rPr>
              <a:pPr eaLnBrk="1" hangingPunct="1"/>
              <a:t>6</a:t>
            </a:fld>
            <a:endParaRPr lang="en-US" altLang="en-US">
              <a:solidFill>
                <a:prstClr val="black"/>
              </a:solidFill>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The first criterion is Quality</a:t>
            </a:r>
            <a:r>
              <a:rPr lang="en-US" altLang="en-US" baseline="0" dirty="0" smtClean="0"/>
              <a:t> of Project Services worth up to 15 points</a:t>
            </a:r>
            <a:r>
              <a:rPr lang="en-US" altLang="en-US" dirty="0" smtClean="0"/>
              <a:t>.  The section is where an applicant should describe</a:t>
            </a:r>
            <a:r>
              <a:rPr lang="en-US" altLang="en-US" baseline="0" dirty="0" smtClean="0"/>
              <a:t> the services that will be provided to project participants and explain how those services will positively impact educator preparation and advance the field of teacher preparation and professional development</a:t>
            </a:r>
            <a:endParaRPr lang="en-US" altLang="en-US" dirty="0" smtClean="0"/>
          </a:p>
          <a:p>
            <a:endParaRPr lang="en-US" altLang="en-US" dirty="0" smtClean="0"/>
          </a:p>
          <a:p>
            <a:r>
              <a:rPr lang="en-US" altLang="en-US" dirty="0" smtClean="0"/>
              <a:t>The first sub-factor looks at collaboration and maximizing project services. The applicant should ask</a:t>
            </a:r>
            <a:r>
              <a:rPr lang="en-US" altLang="en-US" dirty="0"/>
              <a:t>:</a:t>
            </a:r>
            <a:r>
              <a:rPr lang="en-US" altLang="en-US" dirty="0" smtClean="0"/>
              <a:t> Are project partners working together to ensure the proposed project will be successful?  Also are project partners working to ensure that project services will continue after federal funds have ended.</a:t>
            </a:r>
          </a:p>
          <a:p>
            <a:endParaRPr lang="en-US" altLang="en-US" dirty="0" smtClean="0"/>
          </a:p>
          <a:p>
            <a:r>
              <a:rPr lang="en-US" altLang="en-US" dirty="0" smtClean="0"/>
              <a:t>The second sub-factor examines the whether</a:t>
            </a:r>
            <a:r>
              <a:rPr lang="en-US" altLang="en-US" baseline="0" dirty="0" smtClean="0"/>
              <a:t> the services being provide are relevant and effective in teaching practices.</a:t>
            </a:r>
            <a:r>
              <a:rPr lang="en-US" altLang="en-US" dirty="0" smtClean="0"/>
              <a:t> Applicants should ask: Have we researched and used effective and current teaching styles?</a:t>
            </a:r>
          </a:p>
          <a:p>
            <a:endParaRPr lang="en-US" altLang="en-US" dirty="0"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815" indent="-279929" eaLnBrk="0" hangingPunct="0">
              <a:defRPr>
                <a:solidFill>
                  <a:schemeClr val="tx1"/>
                </a:solidFill>
                <a:latin typeface="Arial" panose="020B0604020202020204" pitchFamily="34" charset="0"/>
                <a:cs typeface="Arial" panose="020B0604020202020204" pitchFamily="34" charset="0"/>
              </a:defRPr>
            </a:lvl2pPr>
            <a:lvl3pPr marL="1119714" indent="-223942" eaLnBrk="0" hangingPunct="0">
              <a:defRPr>
                <a:solidFill>
                  <a:schemeClr val="tx1"/>
                </a:solidFill>
                <a:latin typeface="Arial" panose="020B0604020202020204" pitchFamily="34" charset="0"/>
                <a:cs typeface="Arial" panose="020B0604020202020204" pitchFamily="34" charset="0"/>
              </a:defRPr>
            </a:lvl3pPr>
            <a:lvl4pPr marL="1567601" indent="-223942" eaLnBrk="0" hangingPunct="0">
              <a:defRPr>
                <a:solidFill>
                  <a:schemeClr val="tx1"/>
                </a:solidFill>
                <a:latin typeface="Arial" panose="020B0604020202020204" pitchFamily="34" charset="0"/>
                <a:cs typeface="Arial" panose="020B0604020202020204" pitchFamily="34" charset="0"/>
              </a:defRPr>
            </a:lvl4pPr>
            <a:lvl5pPr marL="2015487" indent="-223942" eaLnBrk="0" hangingPunct="0">
              <a:defRPr>
                <a:solidFill>
                  <a:schemeClr val="tx1"/>
                </a:solidFill>
                <a:latin typeface="Arial" panose="020B0604020202020204" pitchFamily="34" charset="0"/>
                <a:cs typeface="Arial" panose="020B0604020202020204" pitchFamily="34" charset="0"/>
              </a:defRPr>
            </a:lvl5pPr>
            <a:lvl6pPr marL="2463372"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259"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9144"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7031"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C833EEC-FC79-470A-8D85-33DD243A9EA7}" type="slidenum">
              <a:rPr lang="en-US" altLang="en-US">
                <a:solidFill>
                  <a:prstClr val="black"/>
                </a:solidFill>
                <a:latin typeface="Calibri" panose="020F0502020204030204" pitchFamily="34" charset="0"/>
              </a:rPr>
              <a:pPr eaLnBrk="1" hangingPunct="1"/>
              <a:t>7</a:t>
            </a:fld>
            <a:endParaRPr lang="en-US" altLang="en-US">
              <a:solidFill>
                <a:prstClr val="black"/>
              </a:solidFill>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a:p>
            <a:r>
              <a:rPr lang="en-US" altLang="en-US" dirty="0" smtClean="0"/>
              <a:t>The final</a:t>
            </a:r>
            <a:r>
              <a:rPr lang="en-US" altLang="en-US" baseline="0" dirty="0" smtClean="0"/>
              <a:t> sub-factor for Quality of Project services looks at the effectiveness of the services being provided.  Applicants should ask:  Are the services we are providing of high quality and are they going to be effective in improving student outcomes?</a:t>
            </a:r>
            <a:endParaRPr lang="en-US" altLang="en-US" dirty="0"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815" indent="-279929" eaLnBrk="0" hangingPunct="0">
              <a:defRPr>
                <a:solidFill>
                  <a:schemeClr val="tx1"/>
                </a:solidFill>
                <a:latin typeface="Arial" panose="020B0604020202020204" pitchFamily="34" charset="0"/>
                <a:cs typeface="Arial" panose="020B0604020202020204" pitchFamily="34" charset="0"/>
              </a:defRPr>
            </a:lvl2pPr>
            <a:lvl3pPr marL="1119714" indent="-223942" eaLnBrk="0" hangingPunct="0">
              <a:defRPr>
                <a:solidFill>
                  <a:schemeClr val="tx1"/>
                </a:solidFill>
                <a:latin typeface="Arial" panose="020B0604020202020204" pitchFamily="34" charset="0"/>
                <a:cs typeface="Arial" panose="020B0604020202020204" pitchFamily="34" charset="0"/>
              </a:defRPr>
            </a:lvl3pPr>
            <a:lvl4pPr marL="1567601" indent="-223942" eaLnBrk="0" hangingPunct="0">
              <a:defRPr>
                <a:solidFill>
                  <a:schemeClr val="tx1"/>
                </a:solidFill>
                <a:latin typeface="Arial" panose="020B0604020202020204" pitchFamily="34" charset="0"/>
                <a:cs typeface="Arial" panose="020B0604020202020204" pitchFamily="34" charset="0"/>
              </a:defRPr>
            </a:lvl4pPr>
            <a:lvl5pPr marL="2015487" indent="-223942" eaLnBrk="0" hangingPunct="0">
              <a:defRPr>
                <a:solidFill>
                  <a:schemeClr val="tx1"/>
                </a:solidFill>
                <a:latin typeface="Arial" panose="020B0604020202020204" pitchFamily="34" charset="0"/>
                <a:cs typeface="Arial" panose="020B0604020202020204" pitchFamily="34" charset="0"/>
              </a:defRPr>
            </a:lvl5pPr>
            <a:lvl6pPr marL="2463372"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259"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9144"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7031"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C833EEC-FC79-470A-8D85-33DD243A9EA7}" type="slidenum">
              <a:rPr lang="en-US" altLang="en-US">
                <a:solidFill>
                  <a:prstClr val="black"/>
                </a:solidFill>
                <a:latin typeface="Calibri" panose="020F0502020204030204" pitchFamily="34" charset="0"/>
              </a:rPr>
              <a:pPr eaLnBrk="1" hangingPunct="1"/>
              <a:t>8</a:t>
            </a:fld>
            <a:endParaRPr lang="en-US" altLang="en-US">
              <a:solidFill>
                <a:prstClr val="black"/>
              </a:solidFill>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ea typeface="MS PGothic" panose="020B0600070205080204" pitchFamily="34" charset="-128"/>
              </a:rPr>
              <a:t>The second criterion is Quality of the Project Design.  </a:t>
            </a:r>
          </a:p>
          <a:p>
            <a:r>
              <a:rPr lang="en-US" altLang="en-US" dirty="0" smtClean="0">
                <a:ea typeface="MS PGothic" panose="020B0600070205080204" pitchFamily="34" charset="-128"/>
              </a:rPr>
              <a:t>The Project Design is the heart of the application and it establishes on the specific goals and objectives of the proposed project and how those goals will be met.  It also discusses the strategies used and necessary resources needed to implement a successful project.   </a:t>
            </a:r>
          </a:p>
          <a:p>
            <a:endParaRPr lang="en-US" altLang="en-US" dirty="0" smtClean="0">
              <a:ea typeface="MS PGothic" panose="020B0600070205080204" pitchFamily="34" charset="-128"/>
            </a:endParaRPr>
          </a:p>
          <a:p>
            <a:r>
              <a:rPr lang="en-US" altLang="en-US" dirty="0" smtClean="0">
                <a:ea typeface="MS PGothic" panose="020B0600070205080204" pitchFamily="34" charset="-128"/>
              </a:rPr>
              <a:t>The first sub-factor deals with demonstration</a:t>
            </a:r>
            <a:r>
              <a:rPr lang="en-US" altLang="en-US" baseline="0" dirty="0" smtClean="0">
                <a:ea typeface="MS PGothic" panose="020B0600070205080204" pitchFamily="34" charset="-128"/>
              </a:rPr>
              <a:t> of rational. </a:t>
            </a:r>
            <a:r>
              <a:rPr lang="en-US" altLang="en-US" dirty="0" smtClean="0">
                <a:ea typeface="MS PGothic" panose="020B0600070205080204" pitchFamily="34" charset="-128"/>
              </a:rPr>
              <a:t>The applicant should ask:  Does your Logic Model reflect research and evaluation that support your project design being effective ?</a:t>
            </a:r>
          </a:p>
          <a:p>
            <a:endParaRPr lang="en-US" altLang="en-US" dirty="0" smtClean="0">
              <a:ea typeface="MS PGothic" panose="020B0600070205080204" pitchFamily="34" charset="-128"/>
            </a:endParaRPr>
          </a:p>
          <a:p>
            <a:r>
              <a:rPr lang="en-US" altLang="en-US" dirty="0" smtClean="0">
                <a:ea typeface="MS PGothic" panose="020B0600070205080204" pitchFamily="34" charset="-128"/>
              </a:rPr>
              <a:t>The second sub-factor speaks</a:t>
            </a:r>
            <a:r>
              <a:rPr lang="en-US" altLang="en-US" baseline="0" dirty="0" smtClean="0">
                <a:ea typeface="MS PGothic" panose="020B0600070205080204" pitchFamily="34" charset="-128"/>
              </a:rPr>
              <a:t> to addressing the specific goals and objectives of your proposed project. The applicant should ask:  </a:t>
            </a:r>
            <a:r>
              <a:rPr lang="en-US" altLang="en-US" dirty="0" smtClean="0">
                <a:ea typeface="MS PGothic" panose="020B0600070205080204" pitchFamily="34" charset="-128"/>
              </a:rPr>
              <a:t>Are the proposed</a:t>
            </a:r>
            <a:r>
              <a:rPr lang="en-US" altLang="en-US" baseline="0" dirty="0" smtClean="0">
                <a:ea typeface="MS PGothic" panose="020B0600070205080204" pitchFamily="34" charset="-128"/>
              </a:rPr>
              <a:t> project objectives Specific, Measureable, Attainable, Relevant, and able to be achieved in a Timely manner.</a:t>
            </a:r>
          </a:p>
          <a:p>
            <a:endParaRPr lang="en-US" altLang="en-US" baseline="0" dirty="0" smtClean="0">
              <a:ea typeface="MS PGothic" panose="020B0600070205080204" pitchFamily="34" charset="-128"/>
            </a:endParaRPr>
          </a:p>
          <a:p>
            <a:endParaRPr lang="en-US" altLang="en-US" dirty="0" smtClean="0">
              <a:ea typeface="MS PGothic" panose="020B0600070205080204" pitchFamily="34" charset="-128"/>
            </a:endParaRPr>
          </a:p>
          <a:p>
            <a:r>
              <a:rPr lang="en-US" altLang="en-US" dirty="0" smtClean="0">
                <a:ea typeface="MS PGothic" panose="020B0600070205080204" pitchFamily="34" charset="-128"/>
              </a:rPr>
              <a:t>We also want to remind applicants that they are strongly</a:t>
            </a:r>
            <a:r>
              <a:rPr lang="en-US" altLang="en-US" baseline="0" dirty="0" smtClean="0">
                <a:ea typeface="MS PGothic" panose="020B0600070205080204" pitchFamily="34" charset="-128"/>
              </a:rPr>
              <a:t> encouraged to include a logic model as part of the Project Design.  The logic models are designed to lay out your project design and link it to your</a:t>
            </a:r>
            <a:r>
              <a:rPr lang="en-US" altLang="en-US" dirty="0" smtClean="0">
                <a:ea typeface="MS PGothic" panose="020B0600070205080204" pitchFamily="34" charset="-128"/>
              </a:rPr>
              <a:t> </a:t>
            </a:r>
            <a:r>
              <a:rPr lang="en-US" altLang="en-US" baseline="0" dirty="0" smtClean="0">
                <a:ea typeface="MS PGothic" panose="020B0600070205080204" pitchFamily="34" charset="-128"/>
              </a:rPr>
              <a:t>project goals, project activities,</a:t>
            </a:r>
            <a:r>
              <a:rPr lang="en-US" altLang="en-US" dirty="0" smtClean="0">
                <a:ea typeface="MS PGothic" panose="020B0600070205080204" pitchFamily="34" charset="-128"/>
              </a:rPr>
              <a:t> </a:t>
            </a:r>
            <a:r>
              <a:rPr lang="en-US" altLang="en-US" baseline="0" dirty="0" smtClean="0">
                <a:ea typeface="MS PGothic" panose="020B0600070205080204" pitchFamily="34" charset="-128"/>
              </a:rPr>
              <a:t>project outcomes and project evaluatio</a:t>
            </a:r>
            <a:r>
              <a:rPr lang="en-US" altLang="en-US" dirty="0" smtClean="0">
                <a:ea typeface="MS PGothic" panose="020B0600070205080204" pitchFamily="34" charset="-128"/>
              </a:rPr>
              <a:t>n plan</a:t>
            </a:r>
            <a:r>
              <a:rPr lang="en-US" altLang="en-US" baseline="0" dirty="0" smtClean="0">
                <a:ea typeface="MS PGothic" panose="020B0600070205080204" pitchFamily="34" charset="-128"/>
              </a:rPr>
              <a:t>.</a:t>
            </a:r>
            <a:endParaRPr lang="en-US" altLang="en-US" dirty="0" smtClean="0">
              <a:ea typeface="MS PGothic" panose="020B0600070205080204" pitchFamily="34" charset="-128"/>
            </a:endParaRPr>
          </a:p>
          <a:p>
            <a:endParaRPr lang="en-US" altLang="en-US" dirty="0" smtClean="0">
              <a:ea typeface="MS PGothic" panose="020B0600070205080204" pitchFamily="34" charset="-128"/>
            </a:endParaRPr>
          </a:p>
          <a:p>
            <a:endParaRPr lang="en-US" altLang="en-US" dirty="0" smtClean="0">
              <a:ea typeface="MS PGothic" panose="020B0600070205080204" pitchFamily="34" charset="-128"/>
            </a:endParaRPr>
          </a:p>
          <a:p>
            <a:endParaRPr lang="en-US" altLang="en-US" dirty="0"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815" indent="-279929" eaLnBrk="0" hangingPunct="0">
              <a:defRPr>
                <a:solidFill>
                  <a:schemeClr val="tx1"/>
                </a:solidFill>
                <a:latin typeface="Arial" panose="020B0604020202020204" pitchFamily="34" charset="0"/>
                <a:cs typeface="Arial" panose="020B0604020202020204" pitchFamily="34" charset="0"/>
              </a:defRPr>
            </a:lvl2pPr>
            <a:lvl3pPr marL="1119714" indent="-223942" eaLnBrk="0" hangingPunct="0">
              <a:defRPr>
                <a:solidFill>
                  <a:schemeClr val="tx1"/>
                </a:solidFill>
                <a:latin typeface="Arial" panose="020B0604020202020204" pitchFamily="34" charset="0"/>
                <a:cs typeface="Arial" panose="020B0604020202020204" pitchFamily="34" charset="0"/>
              </a:defRPr>
            </a:lvl3pPr>
            <a:lvl4pPr marL="1567601" indent="-223942" eaLnBrk="0" hangingPunct="0">
              <a:defRPr>
                <a:solidFill>
                  <a:schemeClr val="tx1"/>
                </a:solidFill>
                <a:latin typeface="Arial" panose="020B0604020202020204" pitchFamily="34" charset="0"/>
                <a:cs typeface="Arial" panose="020B0604020202020204" pitchFamily="34" charset="0"/>
              </a:defRPr>
            </a:lvl4pPr>
            <a:lvl5pPr marL="2015487" indent="-223942" eaLnBrk="0" hangingPunct="0">
              <a:defRPr>
                <a:solidFill>
                  <a:schemeClr val="tx1"/>
                </a:solidFill>
                <a:latin typeface="Arial" panose="020B0604020202020204" pitchFamily="34" charset="0"/>
                <a:cs typeface="Arial" panose="020B0604020202020204" pitchFamily="34" charset="0"/>
              </a:defRPr>
            </a:lvl5pPr>
            <a:lvl6pPr marL="2463372"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259"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9144"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7031"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2966BC4-1DA2-4FE8-BF39-D5AE0A485B88}" type="slidenum">
              <a:rPr lang="en-US" altLang="en-US">
                <a:solidFill>
                  <a:prstClr val="black"/>
                </a:solidFill>
                <a:latin typeface="Calibri" panose="020F0502020204030204" pitchFamily="34" charset="0"/>
              </a:rPr>
              <a:pPr eaLnBrk="1" hangingPunct="1"/>
              <a:t>9</a:t>
            </a:fld>
            <a:endParaRPr lang="en-US" altLang="en-US">
              <a:solidFill>
                <a:prstClr val="black"/>
              </a:solidFill>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5" name="Rounded Rectangle 4"/>
          <p:cNvSpPr/>
          <p:nvPr/>
        </p:nvSpPr>
        <p:spPr>
          <a:xfrm>
            <a:off x="65088" y="69850"/>
            <a:ext cx="9013825" cy="6691313"/>
          </a:xfrm>
          <a:prstGeom prst="roundRect">
            <a:avLst>
              <a:gd name="adj" fmla="val 4929"/>
            </a:avLst>
          </a:prstGeom>
          <a:noFill/>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6" name="Rectangle 5"/>
          <p:cNvSpPr/>
          <p:nvPr/>
        </p:nvSpPr>
        <p:spPr>
          <a:xfrm>
            <a:off x="63500" y="1449388"/>
            <a:ext cx="9020175" cy="1527175"/>
          </a:xfrm>
          <a:prstGeom prst="rect">
            <a:avLst/>
          </a:prstGeom>
          <a:solidFill>
            <a:srgbClr val="0D287B"/>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7" name="Rectangle 6"/>
          <p:cNvSpPr/>
          <p:nvPr/>
        </p:nvSpPr>
        <p:spPr>
          <a:xfrm>
            <a:off x="63500" y="1397000"/>
            <a:ext cx="9020175" cy="120650"/>
          </a:xfrm>
          <a:prstGeom prst="rect">
            <a:avLst/>
          </a:prstGeom>
          <a:solidFill>
            <a:srgbClr val="507AA8"/>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10" name="Rectangle 9"/>
          <p:cNvSpPr/>
          <p:nvPr/>
        </p:nvSpPr>
        <p:spPr>
          <a:xfrm>
            <a:off x="63500" y="2976563"/>
            <a:ext cx="9020175" cy="111125"/>
          </a:xfrm>
          <a:prstGeom prst="rect">
            <a:avLst/>
          </a:prstGeom>
          <a:solidFill>
            <a:srgbClr val="99CC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2"/>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Tree>
    <p:extLst>
      <p:ext uri="{BB962C8B-B14F-4D97-AF65-F5344CB8AC3E}">
        <p14:creationId xmlns:p14="http://schemas.microsoft.com/office/powerpoint/2010/main" val="1631056955"/>
      </p:ext>
    </p:extLst>
  </p:cSld>
  <p:clrMapOvr>
    <a:overrideClrMapping bg1="lt1" tx1="dk1" bg2="lt2" tx2="dk2" accent1="accent1" accent2="accent2" accent3="accent3" accent4="accent4" accent5="accent5" accent6="accent6" hlink="hlink" folHlink="folHlink"/>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22"/>
          <p:cNvSpPr>
            <a:spLocks noGrp="1"/>
          </p:cNvSpPr>
          <p:nvPr>
            <p:ph type="sldNum" sz="quarter" idx="10"/>
          </p:nvPr>
        </p:nvSpPr>
        <p:spPr/>
        <p:txBody>
          <a:bodyPr/>
          <a:lstStyle>
            <a:lvl1pPr algn="l">
              <a:defRPr>
                <a:solidFill>
                  <a:schemeClr val="tx1"/>
                </a:solidFill>
              </a:defRPr>
            </a:lvl1pPr>
          </a:lstStyle>
          <a:p>
            <a:fld id="{DFEB4CA8-12BE-4B53-A681-772B1984DB55}"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243090979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2"/>
          <p:cNvSpPr>
            <a:spLocks noGrp="1"/>
          </p:cNvSpPr>
          <p:nvPr>
            <p:ph type="sldNum" sz="quarter" idx="10"/>
          </p:nvPr>
        </p:nvSpPr>
        <p:spPr/>
        <p:txBody>
          <a:bodyPr/>
          <a:lstStyle>
            <a:lvl1pPr algn="l">
              <a:defRPr>
                <a:solidFill>
                  <a:schemeClr val="tx1"/>
                </a:solidFill>
              </a:defRPr>
            </a:lvl1pPr>
          </a:lstStyle>
          <a:p>
            <a:fld id="{6EF47F61-5C3B-46AB-80FB-BA4AD2A22BEB}"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396612689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22"/>
          <p:cNvSpPr>
            <a:spLocks noGrp="1"/>
          </p:cNvSpPr>
          <p:nvPr>
            <p:ph type="sldNum" sz="quarter" idx="10"/>
          </p:nvPr>
        </p:nvSpPr>
        <p:spPr/>
        <p:txBody>
          <a:bodyPr/>
          <a:lstStyle>
            <a:lvl1pPr algn="l">
              <a:defRPr>
                <a:solidFill>
                  <a:schemeClr val="tx1"/>
                </a:solidFill>
              </a:defRPr>
            </a:lvl1pPr>
          </a:lstStyle>
          <a:p>
            <a:fld id="{8E330AB6-7EFE-45B2-8AC5-40C64341D870}"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170531743"/>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useBgFill="1">
        <p:nvSpPr>
          <p:cNvPr id="8" name="Rounded Rectangle 7"/>
          <p:cNvSpPr/>
          <p:nvPr/>
        </p:nvSpPr>
        <p:spPr>
          <a:xfrm>
            <a:off x="53975"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1028"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Slide Number Placeholder 4"/>
          <p:cNvSpPr>
            <a:spLocks noGrp="1"/>
          </p:cNvSpPr>
          <p:nvPr>
            <p:ph type="sldNum" sz="quarter" idx="4"/>
          </p:nvPr>
        </p:nvSpPr>
        <p:spPr bwMode="auto">
          <a:xfrm>
            <a:off x="146050" y="6210300"/>
            <a:ext cx="457200" cy="457200"/>
          </a:xfrm>
          <a:prstGeom prst="ellipse">
            <a:avLst/>
          </a:prstGeom>
          <a:ln>
            <a:noFill/>
            <a:miter lim="800000"/>
            <a:headEnd/>
            <a:tailEnd/>
          </a:ln>
        </p:spPr>
        <p:txBody>
          <a:bodyPr vert="horz" wrap="square" lIns="0" tIns="45720" rIns="0" bIns="45720" numCol="1" anchor="t" anchorCtr="0" compatLnSpc="1">
            <a:prstTxWarp prst="textNoShape">
              <a:avLst/>
            </a:prstTxWarp>
          </a:bodyPr>
          <a:lstStyle>
            <a:lvl1pPr algn="r">
              <a:defRPr sz="1400">
                <a:solidFill>
                  <a:schemeClr val="tx2"/>
                </a:solidFill>
              </a:defRPr>
            </a:lvl1pPr>
          </a:lstStyle>
          <a:p>
            <a:pPr fontAlgn="base">
              <a:spcBef>
                <a:spcPct val="0"/>
              </a:spcBef>
              <a:spcAft>
                <a:spcPct val="0"/>
              </a:spcAft>
            </a:pPr>
            <a:fld id="{EFF00014-884B-46DF-996E-CF94FC169F1D}" type="slidenum">
              <a:rPr lang="en-US" altLang="en-US">
                <a:solidFill>
                  <a:srgbClr val="5B6973"/>
                </a:solidFill>
                <a:cs typeface="Arial" panose="020B0604020202020204" pitchFamily="34" charset="0"/>
              </a:rPr>
              <a:pPr fontAlgn="base">
                <a:spcBef>
                  <a:spcPct val="0"/>
                </a:spcBef>
                <a:spcAft>
                  <a:spcPct val="0"/>
                </a:spcAft>
              </a:pPr>
              <a:t>‹#›</a:t>
            </a:fld>
            <a:endParaRPr lang="en-US" altLang="en-US">
              <a:solidFill>
                <a:srgbClr val="5B6973"/>
              </a:solidFill>
              <a:cs typeface="Arial" panose="020B0604020202020204" pitchFamily="34" charset="0"/>
            </a:endParaRPr>
          </a:p>
        </p:txBody>
      </p:sp>
    </p:spTree>
    <p:extLst>
      <p:ext uri="{BB962C8B-B14F-4D97-AF65-F5344CB8AC3E}">
        <p14:creationId xmlns:p14="http://schemas.microsoft.com/office/powerpoint/2010/main" val="36129989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ransition/>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hyperlink" Target="http://relpacific.mcrel.org/resources/pomt-app" TargetMode="External"/><Relationship Id="rId3" Type="http://schemas.openxmlformats.org/officeDocument/2006/relationships/hyperlink" Target="http://ies.ed.gov/ncee/edlabs/regions/pacific/pdf/REL_2014025.pdf" TargetMode="External"/><Relationship Id="rId7" Type="http://schemas.openxmlformats.org/officeDocument/2006/relationships/hyperlink" Target="http://relpacific.mcrel.org/resources/elm-app"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hyperlink" Target="http://ies.ed.gov/ncee/edlabs/regions/pacific/pdf/REL_2014034.pdf" TargetMode="External"/><Relationship Id="rId11" Type="http://schemas.openxmlformats.org/officeDocument/2006/relationships/hyperlink" Target="https://www.wkkf.org/resource-directory/resource/2006/02/wk-kellogg-foundation-logic-model-development-guide" TargetMode="External"/><Relationship Id="rId5" Type="http://schemas.openxmlformats.org/officeDocument/2006/relationships/hyperlink" Target="http://ies.ed.gov/ncee/edlabs/regions/pacific/pdf/REL_2014011.pdf" TargetMode="External"/><Relationship Id="rId10" Type="http://schemas.openxmlformats.org/officeDocument/2006/relationships/hyperlink" Target="https://tqp.grads360.org/services/PDCService.svc/GetPDCDocumentFile?fileId=28615" TargetMode="External"/><Relationship Id="rId4" Type="http://schemas.openxmlformats.org/officeDocument/2006/relationships/hyperlink" Target="http://ies.ed.gov/ncee/edlabs/regions/pacific/pdf/REL_2014007.pdf" TargetMode="External"/><Relationship Id="rId9" Type="http://schemas.openxmlformats.org/officeDocument/2006/relationships/hyperlink" Target="https://tqp.grads360.org/#program/2017-tqp-new-grantee-meetin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mailto:TQPartnership@ed.gov"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innovation.ed.gov/what-we-do/teacher-quality/teacher-quality-partnership/"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mailto:toTQPartnership@ed.gov"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mailto:TQPartnership@ed.gov"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mailto:TQPartnership@ed.gov"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innovation.ed.gov/what-we-do/teacher-quality/teacher-quality-partnership/"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mailto:TQPartnership@ed.gov"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mailto:TQPartnership@ed.gov"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ubtitle 1"/>
          <p:cNvSpPr>
            <a:spLocks noGrp="1"/>
          </p:cNvSpPr>
          <p:nvPr>
            <p:ph type="subTitle" idx="1"/>
          </p:nvPr>
        </p:nvSpPr>
        <p:spPr>
          <a:xfrm>
            <a:off x="457200" y="3039018"/>
            <a:ext cx="8229599" cy="1453055"/>
          </a:xfrm>
        </p:spPr>
        <p:txBody>
          <a:bodyPr/>
          <a:lstStyle/>
          <a:p>
            <a:pPr eaLnBrk="1" hangingPunct="1"/>
            <a:r>
              <a:rPr lang="en-US" altLang="en-US" b="1" dirty="0" smtClean="0">
                <a:solidFill>
                  <a:schemeClr val="tx1"/>
                </a:solidFill>
                <a:cs typeface="Arial" panose="020B0604020202020204" pitchFamily="34" charset="0"/>
              </a:rPr>
              <a:t>U.S. Department of Education</a:t>
            </a:r>
          </a:p>
          <a:p>
            <a:pPr eaLnBrk="1" hangingPunct="1"/>
            <a:r>
              <a:rPr lang="en-US" altLang="en-US" b="1" dirty="0" smtClean="0">
                <a:solidFill>
                  <a:schemeClr val="tx1"/>
                </a:solidFill>
                <a:cs typeface="Arial" panose="020B0604020202020204" pitchFamily="34" charset="0"/>
              </a:rPr>
              <a:t>Office of Innovation and Improvement</a:t>
            </a:r>
          </a:p>
          <a:p>
            <a:pPr eaLnBrk="1" hangingPunct="1"/>
            <a:r>
              <a:rPr lang="en-US" altLang="en-US" b="1" dirty="0" smtClean="0">
                <a:solidFill>
                  <a:schemeClr val="tx1"/>
                </a:solidFill>
                <a:cs typeface="Arial" panose="020B0604020202020204" pitchFamily="34" charset="0"/>
              </a:rPr>
              <a:t>Closing Date:  </a:t>
            </a:r>
            <a:r>
              <a:rPr lang="en-US" altLang="en-US" b="1" dirty="0" smtClean="0">
                <a:solidFill>
                  <a:srgbClr val="FF0000"/>
                </a:solidFill>
                <a:cs typeface="Arial" panose="020B0604020202020204" pitchFamily="34" charset="0"/>
              </a:rPr>
              <a:t>June 26, 2018 @ 4:30:00 PM Washington, D.C. time</a:t>
            </a:r>
          </a:p>
          <a:p>
            <a:pPr eaLnBrk="1" hangingPunct="1"/>
            <a:endParaRPr lang="en-US" altLang="en-US" b="1" dirty="0" smtClean="0">
              <a:solidFill>
                <a:schemeClr val="tx1"/>
              </a:solidFill>
              <a:cs typeface="Arial" panose="020B0604020202020204" pitchFamily="34" charset="0"/>
            </a:endParaRPr>
          </a:p>
        </p:txBody>
      </p:sp>
      <p:sp>
        <p:nvSpPr>
          <p:cNvPr id="75779" name="Title 2"/>
          <p:cNvSpPr>
            <a:spLocks noGrp="1"/>
          </p:cNvSpPr>
          <p:nvPr>
            <p:ph type="ctrTitle"/>
          </p:nvPr>
        </p:nvSpPr>
        <p:spPr/>
        <p:txBody>
          <a:bodyPr/>
          <a:lstStyle/>
          <a:p>
            <a:pPr eaLnBrk="1" hangingPunct="1"/>
            <a:r>
              <a:rPr altLang="en-US" sz="3800" b="1" dirty="0" smtClean="0">
                <a:cs typeface="Arial" panose="020B0604020202020204" pitchFamily="34" charset="0"/>
              </a:rPr>
              <a:t>Teacher Quality Partnership (TQP)</a:t>
            </a:r>
            <a:br>
              <a:rPr altLang="en-US" sz="3800" b="1" dirty="0" smtClean="0">
                <a:cs typeface="Arial" panose="020B0604020202020204" pitchFamily="34" charset="0"/>
              </a:rPr>
            </a:br>
            <a:r>
              <a:rPr altLang="en-US" sz="3800" b="1" dirty="0" smtClean="0">
                <a:cs typeface="Arial" panose="020B0604020202020204" pitchFamily="34" charset="0"/>
              </a:rPr>
              <a:t>Grant Competition FY 2018</a:t>
            </a:r>
          </a:p>
        </p:txBody>
      </p:sp>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5527" y="4953000"/>
            <a:ext cx="1602582" cy="1485680"/>
          </a:xfrm>
          <a:prstGeom prst="rect">
            <a:avLst/>
          </a:prstGeom>
          <a:noFill/>
        </p:spPr>
      </p:pic>
    </p:spTree>
    <p:extLst>
      <p:ext uri="{BB962C8B-B14F-4D97-AF65-F5344CB8AC3E}">
        <p14:creationId xmlns:p14="http://schemas.microsoft.com/office/powerpoint/2010/main" val="140701471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1"/>
          <p:cNvSpPr>
            <a:spLocks noChangeArrowheads="1"/>
          </p:cNvSpPr>
          <p:nvPr/>
        </p:nvSpPr>
        <p:spPr bwMode="auto">
          <a:xfrm>
            <a:off x="381000" y="5257800"/>
            <a:ext cx="2133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1800" b="1">
                <a:solidFill>
                  <a:srgbClr val="FFFFFF"/>
                </a:solidFill>
                <a:cs typeface="Arial" panose="020B0604020202020204" pitchFamily="34" charset="0"/>
              </a:rPr>
              <a:t>Balance of Costs with Outcomes of Project</a:t>
            </a:r>
          </a:p>
        </p:txBody>
      </p:sp>
      <p:sp>
        <p:nvSpPr>
          <p:cNvPr id="119811" name="Title 1"/>
          <p:cNvSpPr>
            <a:spLocks noGrp="1"/>
          </p:cNvSpPr>
          <p:nvPr>
            <p:ph type="title"/>
          </p:nvPr>
        </p:nvSpPr>
        <p:spPr>
          <a:xfrm>
            <a:off x="-152400" y="292100"/>
            <a:ext cx="7772400" cy="1143000"/>
          </a:xfrm>
        </p:spPr>
        <p:txBody>
          <a:bodyPr/>
          <a:lstStyle/>
          <a:p>
            <a:pPr algn="ct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sz="3600" b="1" dirty="0" smtClean="0">
                <a:solidFill>
                  <a:schemeClr val="tx1"/>
                </a:solidFill>
                <a:cs typeface="Arial" panose="020B0604020202020204" pitchFamily="34" charset="0"/>
              </a:rPr>
              <a:t>Selection Criterion: </a:t>
            </a:r>
            <a:br>
              <a:rPr lang="en-US" altLang="en-US" sz="3600" b="1" dirty="0" smtClean="0">
                <a:solidFill>
                  <a:schemeClr val="tx1"/>
                </a:solidFill>
                <a:cs typeface="Arial" panose="020B0604020202020204" pitchFamily="34" charset="0"/>
              </a:rPr>
            </a:br>
            <a:r>
              <a:rPr lang="en-US" altLang="en-US" sz="3600" b="1" dirty="0" smtClean="0">
                <a:solidFill>
                  <a:schemeClr val="tx1"/>
                </a:solidFill>
                <a:cs typeface="Arial" panose="020B0604020202020204" pitchFamily="34" charset="0"/>
              </a:rPr>
              <a:t>Quality of the Project Design</a:t>
            </a:r>
          </a:p>
        </p:txBody>
      </p:sp>
      <p:grpSp>
        <p:nvGrpSpPr>
          <p:cNvPr id="119812" name="Group 15"/>
          <p:cNvGrpSpPr>
            <a:grpSpLocks/>
          </p:cNvGrpSpPr>
          <p:nvPr/>
        </p:nvGrpSpPr>
        <p:grpSpPr bwMode="auto">
          <a:xfrm>
            <a:off x="6080234" y="1540916"/>
            <a:ext cx="2698532" cy="4305300"/>
            <a:chOff x="228600" y="1992133"/>
            <a:chExt cx="2160354" cy="2333156"/>
          </a:xfrm>
        </p:grpSpPr>
        <p:sp>
          <p:nvSpPr>
            <p:cNvPr id="119820" name="Rectangle 16"/>
            <p:cNvSpPr>
              <a:spLocks noChangeArrowheads="1"/>
            </p:cNvSpPr>
            <p:nvPr/>
          </p:nvSpPr>
          <p:spPr bwMode="auto">
            <a:xfrm>
              <a:off x="228600" y="1992133"/>
              <a:ext cx="2133600" cy="961508"/>
            </a:xfrm>
            <a:prstGeom prst="rect">
              <a:avLst/>
            </a:prstGeom>
            <a:solidFill>
              <a:srgbClr val="0D287B"/>
            </a:solidFill>
            <a:ln w="12700" algn="ctr">
              <a:solidFill>
                <a:schemeClr val="tx1"/>
              </a:solidFill>
              <a:miter lim="800000"/>
              <a:headEnd/>
              <a:tailEnd/>
            </a:ln>
            <a:effectLst>
              <a:outerShdw dist="38100" dir="2700000" algn="tl" rotWithShape="0">
                <a:srgbClr val="808080">
                  <a:alpha val="39998"/>
                </a:srgbClr>
              </a:outerShdw>
            </a:effectLst>
          </p:spPr>
          <p:txBody>
            <a:bodyPr anchor="ct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1800" b="1" dirty="0" smtClean="0">
                  <a:solidFill>
                    <a:srgbClr val="FFFFFF"/>
                  </a:solidFill>
                  <a:cs typeface="Arial" panose="020B0604020202020204" pitchFamily="34" charset="0"/>
                </a:rPr>
                <a:t>Can this program be sustained without Federal funds?</a:t>
              </a:r>
              <a:endParaRPr lang="en-US" altLang="en-US" sz="1800" b="1" dirty="0">
                <a:solidFill>
                  <a:srgbClr val="FFFFFF"/>
                </a:solidFill>
                <a:cs typeface="Arial" panose="020B0604020202020204" pitchFamily="34" charset="0"/>
              </a:endParaRPr>
            </a:p>
          </p:txBody>
        </p:sp>
        <p:sp>
          <p:nvSpPr>
            <p:cNvPr id="119821" name="Rectangle 5"/>
            <p:cNvSpPr>
              <a:spLocks noChangeArrowheads="1"/>
            </p:cNvSpPr>
            <p:nvPr/>
          </p:nvSpPr>
          <p:spPr bwMode="auto">
            <a:xfrm>
              <a:off x="255354" y="3431280"/>
              <a:ext cx="2133600" cy="894009"/>
            </a:xfrm>
            <a:prstGeom prst="rect">
              <a:avLst/>
            </a:prstGeom>
            <a:solidFill>
              <a:srgbClr val="0D287B"/>
            </a:solidFill>
            <a:ln w="12700" algn="ctr">
              <a:solidFill>
                <a:schemeClr val="tx1"/>
              </a:solidFill>
              <a:miter lim="800000"/>
              <a:headEnd/>
              <a:tailEnd/>
            </a:ln>
            <a:effectLst>
              <a:outerShdw dist="38100" dir="2700000" algn="tl" rotWithShape="0">
                <a:srgbClr val="808080">
                  <a:alpha val="39998"/>
                </a:srgbClr>
              </a:outerShdw>
            </a:effectLst>
          </p:spPr>
          <p:txBody>
            <a:bodyPr anchor="ct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1800" b="1" dirty="0" smtClean="0">
                  <a:solidFill>
                    <a:srgbClr val="FFFFFF"/>
                  </a:solidFill>
                  <a:cs typeface="Arial" panose="020B0604020202020204" pitchFamily="34" charset="0"/>
                </a:rPr>
                <a:t>Have all the absolute priority requirements been addressed in an exception and innovative way?</a:t>
              </a:r>
              <a:endParaRPr lang="en-US" altLang="en-US" sz="1800" b="1" dirty="0">
                <a:solidFill>
                  <a:srgbClr val="FFFFFF"/>
                </a:solidFill>
                <a:cs typeface="Arial" panose="020B0604020202020204" pitchFamily="34" charset="0"/>
              </a:endParaRPr>
            </a:p>
          </p:txBody>
        </p:sp>
      </p:grpSp>
      <p:sp>
        <p:nvSpPr>
          <p:cNvPr id="10" name="TextBox 9"/>
          <p:cNvSpPr txBox="1"/>
          <p:nvPr/>
        </p:nvSpPr>
        <p:spPr>
          <a:xfrm>
            <a:off x="355600" y="1524000"/>
            <a:ext cx="5486400" cy="4431983"/>
          </a:xfrm>
          <a:prstGeom prst="rect">
            <a:avLst/>
          </a:prstGeom>
          <a:noFill/>
        </p:spPr>
        <p:txBody>
          <a:bodyPr>
            <a:spAutoFit/>
          </a:bodyPr>
          <a:lstStyle/>
          <a:p>
            <a:pPr marL="342900" indent="-342900" fontAlgn="base">
              <a:spcBef>
                <a:spcPct val="0"/>
              </a:spcBef>
              <a:spcAft>
                <a:spcPct val="0"/>
              </a:spcAft>
              <a:buFont typeface="Arial" panose="020B0604020202020204" pitchFamily="34" charset="0"/>
              <a:buChar char="•"/>
              <a:defRPr/>
            </a:pPr>
            <a:r>
              <a:rPr lang="en-US" sz="2200" dirty="0">
                <a:solidFill>
                  <a:prstClr val="black"/>
                </a:solidFill>
                <a:cs typeface="Arial" charset="0"/>
              </a:rPr>
              <a:t>The extent to which the proposed project is designed to build capacity and yield results that will extend beyond the period of Federal financial assistance.</a:t>
            </a:r>
          </a:p>
          <a:p>
            <a:pPr fontAlgn="base">
              <a:spcBef>
                <a:spcPct val="0"/>
              </a:spcBef>
              <a:spcAft>
                <a:spcPct val="0"/>
              </a:spcAft>
              <a:defRPr/>
            </a:pPr>
            <a:r>
              <a:rPr lang="en-US" sz="2200" dirty="0">
                <a:solidFill>
                  <a:prstClr val="black"/>
                </a:solidFill>
                <a:cs typeface="Arial" charset="0"/>
              </a:rPr>
              <a:t> </a:t>
            </a:r>
          </a:p>
          <a:p>
            <a:pPr fontAlgn="base">
              <a:spcBef>
                <a:spcPct val="0"/>
              </a:spcBef>
              <a:spcAft>
                <a:spcPct val="0"/>
              </a:spcAft>
              <a:defRPr/>
            </a:pPr>
            <a:endParaRPr lang="en-US" sz="2200" dirty="0">
              <a:solidFill>
                <a:prstClr val="black"/>
              </a:solidFill>
              <a:cs typeface="Arial" charset="0"/>
            </a:endParaRPr>
          </a:p>
          <a:p>
            <a:pPr fontAlgn="base">
              <a:spcBef>
                <a:spcPct val="0"/>
              </a:spcBef>
              <a:spcAft>
                <a:spcPct val="0"/>
              </a:spcAft>
              <a:defRPr/>
            </a:pPr>
            <a:endParaRPr lang="en-US" sz="2200" dirty="0">
              <a:solidFill>
                <a:prstClr val="black"/>
              </a:solidFill>
              <a:cs typeface="Arial" charset="0"/>
            </a:endParaRPr>
          </a:p>
          <a:p>
            <a:pPr fontAlgn="base">
              <a:spcBef>
                <a:spcPct val="0"/>
              </a:spcBef>
              <a:spcAft>
                <a:spcPct val="0"/>
              </a:spcAft>
              <a:defRPr/>
            </a:pPr>
            <a:endParaRPr lang="en-US" sz="2200" dirty="0">
              <a:solidFill>
                <a:prstClr val="black"/>
              </a:solidFill>
              <a:cs typeface="Arial" charset="0"/>
            </a:endParaRPr>
          </a:p>
          <a:p>
            <a:pPr marL="285750" indent="-285750" fontAlgn="base">
              <a:spcBef>
                <a:spcPct val="0"/>
              </a:spcBef>
              <a:spcAft>
                <a:spcPct val="0"/>
              </a:spcAft>
              <a:buFont typeface="Arial" pitchFamily="34" charset="0"/>
              <a:buChar char="•"/>
              <a:defRPr/>
            </a:pPr>
            <a:r>
              <a:rPr lang="en-US" sz="2200" dirty="0">
                <a:solidFill>
                  <a:prstClr val="black"/>
                </a:solidFill>
                <a:cs typeface="Arial" charset="0"/>
              </a:rPr>
              <a:t>The extent to which the proposed project represents an exceptional approach to the priority or priorities established for this competition.</a:t>
            </a:r>
            <a:r>
              <a:rPr lang="en-US" dirty="0">
                <a:solidFill>
                  <a:prstClr val="black"/>
                </a:solidFill>
                <a:cs typeface="Arial" charset="0"/>
              </a:rPr>
              <a:t>	</a:t>
            </a:r>
          </a:p>
          <a:p>
            <a:pPr fontAlgn="base">
              <a:spcBef>
                <a:spcPct val="0"/>
              </a:spcBef>
              <a:spcAft>
                <a:spcPct val="0"/>
              </a:spcAft>
              <a:defRPr/>
            </a:pPr>
            <a:endParaRPr lang="en-US" dirty="0">
              <a:solidFill>
                <a:prstClr val="black"/>
              </a:solidFill>
              <a:cs typeface="Arial" charset="0"/>
            </a:endParaRPr>
          </a:p>
        </p:txBody>
      </p:sp>
      <p:sp>
        <p:nvSpPr>
          <p:cNvPr id="11981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hangingPunct="1">
              <a:spcBef>
                <a:spcPct val="0"/>
              </a:spcBef>
              <a:buSzTx/>
              <a:buFontTx/>
              <a:buNone/>
            </a:pPr>
            <a:fld id="{13EAB8AA-CD31-4E50-9350-B3DF8C9BDE67}" type="slidenum">
              <a:rPr lang="en-US" altLang="en-US" sz="1400">
                <a:solidFill>
                  <a:prstClr val="black"/>
                </a:solidFill>
              </a:rPr>
              <a:pPr eaLnBrk="1" hangingPunct="1">
                <a:spcBef>
                  <a:spcPct val="0"/>
                </a:spcBef>
                <a:buSzTx/>
                <a:buFontTx/>
                <a:buNone/>
              </a:pPr>
              <a:t>10</a:t>
            </a:fld>
            <a:endParaRPr lang="en-US" altLang="en-US" sz="1400">
              <a:solidFill>
                <a:prstClr val="black"/>
              </a:solidFill>
            </a:endParaRPr>
          </a:p>
        </p:txBody>
      </p:sp>
      <p:sp>
        <p:nvSpPr>
          <p:cNvPr id="119816" name="AutoShape 11" descr="Image result for heart"/>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fontAlgn="base" hangingPunct="1">
              <a:spcBef>
                <a:spcPct val="0"/>
              </a:spcBef>
              <a:spcAft>
                <a:spcPct val="0"/>
              </a:spcAft>
              <a:buSzTx/>
              <a:buFontTx/>
              <a:buNone/>
            </a:pPr>
            <a:endParaRPr lang="en-US" altLang="en-US" sz="1800">
              <a:solidFill>
                <a:prstClr val="black"/>
              </a:solidFill>
              <a:cs typeface="Arial" panose="020B0604020202020204" pitchFamily="34" charset="0"/>
            </a:endParaRPr>
          </a:p>
        </p:txBody>
      </p:sp>
      <p:sp>
        <p:nvSpPr>
          <p:cNvPr id="119817" name="AutoShape 13" descr="Image result for heart"/>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fontAlgn="base" hangingPunct="1">
              <a:spcBef>
                <a:spcPct val="0"/>
              </a:spcBef>
              <a:spcAft>
                <a:spcPct val="0"/>
              </a:spcAft>
              <a:buSzTx/>
              <a:buFontTx/>
              <a:buNone/>
            </a:pPr>
            <a:endParaRPr lang="en-US" altLang="en-US" sz="1800">
              <a:solidFill>
                <a:prstClr val="black"/>
              </a:solidFill>
              <a:cs typeface="Arial" panose="020B0604020202020204" pitchFamily="34" charset="0"/>
            </a:endParaRPr>
          </a:p>
        </p:txBody>
      </p:sp>
      <p:sp>
        <p:nvSpPr>
          <p:cNvPr id="119818" name="AutoShape 15" descr="Image result for heart"/>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fontAlgn="base" hangingPunct="1">
              <a:spcBef>
                <a:spcPct val="0"/>
              </a:spcBef>
              <a:spcAft>
                <a:spcPct val="0"/>
              </a:spcAft>
              <a:buSzTx/>
              <a:buFontTx/>
              <a:buNone/>
            </a:pPr>
            <a:endParaRPr lang="en-US" altLang="en-US" sz="1800">
              <a:solidFill>
                <a:prstClr val="black"/>
              </a:solidFill>
              <a:cs typeface="Arial" panose="020B0604020202020204" pitchFamily="34" charset="0"/>
            </a:endParaRPr>
          </a:p>
        </p:txBody>
      </p:sp>
      <p:pic>
        <p:nvPicPr>
          <p:cNvPr id="119819"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0" y="211138"/>
            <a:ext cx="1214438"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230633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a:xfrm>
            <a:off x="685800" y="290513"/>
            <a:ext cx="7772400" cy="1219200"/>
          </a:xfrm>
        </p:spPr>
        <p:txBody>
          <a:bodyPr/>
          <a:lstStyle/>
          <a:p>
            <a:pPr algn="ctr"/>
            <a:r>
              <a:rPr lang="en-US" altLang="en-US" sz="3200" b="1" smtClean="0">
                <a:solidFill>
                  <a:schemeClr val="tx1"/>
                </a:solidFill>
                <a:cs typeface="Arial" panose="020B0604020202020204" pitchFamily="34" charset="0"/>
              </a:rPr>
              <a:t>Selection Criterion:  Quality of the Management Plan and Personnel</a:t>
            </a:r>
          </a:p>
        </p:txBody>
      </p:sp>
      <p:sp>
        <p:nvSpPr>
          <p:cNvPr id="120835" name="Rectangle 4"/>
          <p:cNvSpPr>
            <a:spLocks noChangeArrowheads="1"/>
          </p:cNvSpPr>
          <p:nvPr/>
        </p:nvSpPr>
        <p:spPr bwMode="auto">
          <a:xfrm>
            <a:off x="6311900" y="1981200"/>
            <a:ext cx="2451100" cy="1600200"/>
          </a:xfrm>
          <a:prstGeom prst="rect">
            <a:avLst/>
          </a:prstGeom>
          <a:solidFill>
            <a:srgbClr val="0D287B"/>
          </a:solidFill>
          <a:ln w="12700" algn="ctr">
            <a:solidFill>
              <a:schemeClr val="tx1"/>
            </a:solidFill>
            <a:miter lim="800000"/>
            <a:headEnd/>
            <a:tailEnd/>
          </a:ln>
          <a:effectLst>
            <a:outerShdw dist="38100" dir="2700000" algn="tl" rotWithShape="0">
              <a:srgbClr val="808080">
                <a:alpha val="39998"/>
              </a:srgbClr>
            </a:outerShdw>
          </a:effectLst>
        </p:spPr>
        <p:txBody>
          <a:bodyPr anchor="ct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2000" b="1" dirty="0">
                <a:solidFill>
                  <a:srgbClr val="FFFFFF"/>
                </a:solidFill>
                <a:cs typeface="Arial" panose="020B0604020202020204" pitchFamily="34" charset="0"/>
              </a:rPr>
              <a:t>Is there a viable plan to carry out the proposed project?</a:t>
            </a:r>
          </a:p>
        </p:txBody>
      </p:sp>
      <p:sp>
        <p:nvSpPr>
          <p:cNvPr id="120836" name="Rectangle 1"/>
          <p:cNvSpPr>
            <a:spLocks noChangeArrowheads="1"/>
          </p:cNvSpPr>
          <p:nvPr/>
        </p:nvSpPr>
        <p:spPr bwMode="auto">
          <a:xfrm>
            <a:off x="381000" y="1413411"/>
            <a:ext cx="5715000" cy="510909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231775" indent="-231775"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fontAlgn="base" hangingPunct="1">
              <a:spcBef>
                <a:spcPct val="0"/>
              </a:spcBef>
              <a:spcAft>
                <a:spcPct val="0"/>
              </a:spcAft>
              <a:buSzTx/>
              <a:buFont typeface="Arial" panose="020B0604020202020204" pitchFamily="34" charset="0"/>
              <a:buChar char="•"/>
            </a:pPr>
            <a:r>
              <a:rPr lang="en-US" altLang="en-US" sz="2400" dirty="0">
                <a:solidFill>
                  <a:prstClr val="black"/>
                </a:solidFill>
                <a:cs typeface="Arial" panose="020B0604020202020204" pitchFamily="34" charset="0"/>
              </a:rPr>
              <a:t>The adequacy of the management plan to achieve the objectives of the proposed project on time and within budget, including clearly defined responsibilities, timelines, and milestones for accomplishing the project tasks.</a:t>
            </a:r>
          </a:p>
          <a:p>
            <a:pPr eaLnBrk="1" fontAlgn="base" hangingPunct="1">
              <a:spcBef>
                <a:spcPct val="0"/>
              </a:spcBef>
              <a:spcAft>
                <a:spcPct val="0"/>
              </a:spcAft>
              <a:buSzTx/>
              <a:buFont typeface="Arial" panose="020B0604020202020204" pitchFamily="34" charset="0"/>
              <a:buChar char="•"/>
            </a:pPr>
            <a:endParaRPr lang="en-US" altLang="en-US" sz="1800" dirty="0">
              <a:solidFill>
                <a:prstClr val="black"/>
              </a:solidFill>
              <a:cs typeface="Arial" panose="020B0604020202020204" pitchFamily="34" charset="0"/>
            </a:endParaRPr>
          </a:p>
          <a:p>
            <a:pPr eaLnBrk="1" fontAlgn="base" hangingPunct="1">
              <a:spcBef>
                <a:spcPct val="0"/>
              </a:spcBef>
              <a:spcAft>
                <a:spcPct val="0"/>
              </a:spcAft>
              <a:buSzTx/>
              <a:buFont typeface="Arial" panose="020B0604020202020204" pitchFamily="34" charset="0"/>
              <a:buChar char="•"/>
            </a:pPr>
            <a:r>
              <a:rPr lang="en-US" altLang="en-US" sz="2400" dirty="0">
                <a:solidFill>
                  <a:prstClr val="black"/>
                </a:solidFill>
                <a:cs typeface="Arial" panose="020B0604020202020204" pitchFamily="34" charset="0"/>
              </a:rPr>
              <a:t>The </a:t>
            </a:r>
            <a:r>
              <a:rPr lang="en-US" altLang="en-US" sz="2400" dirty="0" smtClean="0">
                <a:solidFill>
                  <a:prstClr val="black"/>
                </a:solidFill>
                <a:cs typeface="Arial" panose="020B0604020202020204" pitchFamily="34" charset="0"/>
              </a:rPr>
              <a:t>potential for the incorporation of project purposes, activities, or benefits into the ongoing program of the agency or organization at the end of Federal funding.</a:t>
            </a:r>
            <a:r>
              <a:rPr lang="en-US" altLang="en-US" sz="2400" i="1" dirty="0">
                <a:solidFill>
                  <a:prstClr val="black"/>
                </a:solidFill>
                <a:cs typeface="Arial" panose="020B0604020202020204" pitchFamily="34" charset="0"/>
              </a:rPr>
              <a:t>	</a:t>
            </a:r>
            <a:endParaRPr lang="en-US" altLang="en-US" sz="2400" dirty="0">
              <a:solidFill>
                <a:prstClr val="black"/>
              </a:solidFill>
              <a:cs typeface="Arial" panose="020B0604020202020204" pitchFamily="34" charset="0"/>
            </a:endParaRPr>
          </a:p>
          <a:p>
            <a:pPr eaLnBrk="1" fontAlgn="base" hangingPunct="1">
              <a:spcBef>
                <a:spcPct val="0"/>
              </a:spcBef>
              <a:spcAft>
                <a:spcPct val="0"/>
              </a:spcAft>
              <a:buSzTx/>
              <a:buFontTx/>
              <a:buNone/>
            </a:pPr>
            <a:r>
              <a:rPr lang="en-US" altLang="en-US" sz="2000" i="1" dirty="0">
                <a:solidFill>
                  <a:prstClr val="black"/>
                </a:solidFill>
                <a:cs typeface="Arial" panose="020B0604020202020204" pitchFamily="34" charset="0"/>
              </a:rPr>
              <a:t>	</a:t>
            </a:r>
          </a:p>
        </p:txBody>
      </p:sp>
      <p:sp>
        <p:nvSpPr>
          <p:cNvPr id="120837" name="Rectangle 4"/>
          <p:cNvSpPr>
            <a:spLocks noChangeArrowheads="1"/>
          </p:cNvSpPr>
          <p:nvPr/>
        </p:nvSpPr>
        <p:spPr bwMode="auto">
          <a:xfrm>
            <a:off x="6324600" y="4356100"/>
            <a:ext cx="2438400" cy="1905000"/>
          </a:xfrm>
          <a:prstGeom prst="rect">
            <a:avLst/>
          </a:prstGeom>
          <a:solidFill>
            <a:srgbClr val="0D287B"/>
          </a:solidFill>
          <a:ln w="12700" algn="ctr">
            <a:solidFill>
              <a:schemeClr val="tx1"/>
            </a:solidFill>
            <a:miter lim="800000"/>
            <a:headEnd/>
            <a:tailEnd/>
          </a:ln>
          <a:effectLst>
            <a:outerShdw dist="38100" dir="2700000" algn="tl" rotWithShape="0">
              <a:srgbClr val="808080">
                <a:alpha val="39998"/>
              </a:srgbClr>
            </a:outerShdw>
          </a:effectLst>
        </p:spPr>
        <p:txBody>
          <a:bodyPr anchor="ct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2000" b="1" dirty="0">
                <a:solidFill>
                  <a:srgbClr val="FFFFFF"/>
                </a:solidFill>
                <a:cs typeface="Arial" panose="020B0604020202020204" pitchFamily="34" charset="0"/>
              </a:rPr>
              <a:t>Are all project pieces connecting  and do we have a plan to continue this </a:t>
            </a:r>
            <a:r>
              <a:rPr lang="en-US" altLang="en-US" sz="2000" b="1" dirty="0" smtClean="0">
                <a:solidFill>
                  <a:srgbClr val="FFFFFF"/>
                </a:solidFill>
                <a:cs typeface="Arial" panose="020B0604020202020204" pitchFamily="34" charset="0"/>
              </a:rPr>
              <a:t>work long term? </a:t>
            </a:r>
            <a:endParaRPr lang="en-US" altLang="en-US" sz="2000" b="1" dirty="0">
              <a:solidFill>
                <a:srgbClr val="FFFFFF"/>
              </a:solidFill>
              <a:cs typeface="Arial" panose="020B0604020202020204" pitchFamily="34" charset="0"/>
            </a:endParaRPr>
          </a:p>
        </p:txBody>
      </p:sp>
      <p:sp>
        <p:nvSpPr>
          <p:cNvPr id="12083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hangingPunct="1">
              <a:spcBef>
                <a:spcPct val="0"/>
              </a:spcBef>
              <a:buSzTx/>
              <a:buFontTx/>
              <a:buNone/>
            </a:pPr>
            <a:fld id="{854BBFE7-CCD7-495D-B87F-351A7778A7B9}" type="slidenum">
              <a:rPr lang="en-US" altLang="en-US" sz="1400">
                <a:solidFill>
                  <a:prstClr val="black"/>
                </a:solidFill>
              </a:rPr>
              <a:pPr eaLnBrk="1" hangingPunct="1">
                <a:spcBef>
                  <a:spcPct val="0"/>
                </a:spcBef>
                <a:buSzTx/>
                <a:buFontTx/>
                <a:buNone/>
              </a:pPr>
              <a:t>11</a:t>
            </a:fld>
            <a:endParaRPr lang="en-US" altLang="en-US" sz="1400">
              <a:solidFill>
                <a:prstClr val="black"/>
              </a:solidFill>
            </a:endParaRPr>
          </a:p>
        </p:txBody>
      </p:sp>
    </p:spTree>
    <p:extLst>
      <p:ext uri="{BB962C8B-B14F-4D97-AF65-F5344CB8AC3E}">
        <p14:creationId xmlns:p14="http://schemas.microsoft.com/office/powerpoint/2010/main" val="403363619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a:xfrm>
            <a:off x="685800" y="290513"/>
            <a:ext cx="7772400" cy="1219200"/>
          </a:xfrm>
        </p:spPr>
        <p:txBody>
          <a:bodyPr/>
          <a:lstStyle/>
          <a:p>
            <a:pPr algn="ctr"/>
            <a:r>
              <a:rPr lang="en-US" altLang="en-US" sz="3200" b="1" smtClean="0">
                <a:solidFill>
                  <a:schemeClr val="tx1"/>
                </a:solidFill>
                <a:cs typeface="Arial" panose="020B0604020202020204" pitchFamily="34" charset="0"/>
              </a:rPr>
              <a:t>Selection Criterion:  Quality of the Management Plan and Personnel</a:t>
            </a:r>
          </a:p>
        </p:txBody>
      </p:sp>
      <p:sp>
        <p:nvSpPr>
          <p:cNvPr id="120835" name="Rectangle 4"/>
          <p:cNvSpPr>
            <a:spLocks noChangeArrowheads="1"/>
          </p:cNvSpPr>
          <p:nvPr/>
        </p:nvSpPr>
        <p:spPr bwMode="auto">
          <a:xfrm>
            <a:off x="5943600" y="1752600"/>
            <a:ext cx="2819400" cy="1828800"/>
          </a:xfrm>
          <a:prstGeom prst="rect">
            <a:avLst/>
          </a:prstGeom>
          <a:solidFill>
            <a:srgbClr val="0D287B"/>
          </a:solidFill>
          <a:ln w="12700" algn="ctr">
            <a:solidFill>
              <a:schemeClr val="tx1"/>
            </a:solidFill>
            <a:miter lim="800000"/>
            <a:headEnd/>
            <a:tailEnd/>
          </a:ln>
          <a:effectLst>
            <a:outerShdw dist="38100" dir="2700000" algn="tl" rotWithShape="0">
              <a:srgbClr val="808080">
                <a:alpha val="39998"/>
              </a:srgbClr>
            </a:outerShdw>
          </a:effectLst>
        </p:spPr>
        <p:txBody>
          <a:bodyPr anchor="ct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2000" b="1" dirty="0" smtClean="0">
                <a:solidFill>
                  <a:srgbClr val="FFFFFF"/>
                </a:solidFill>
                <a:cs typeface="Arial" panose="020B0604020202020204" pitchFamily="34" charset="0"/>
              </a:rPr>
              <a:t>Do you have full support from project partners to make the proposed project a success?</a:t>
            </a:r>
            <a:endParaRPr lang="en-US" altLang="en-US" sz="2000" b="1" dirty="0">
              <a:solidFill>
                <a:srgbClr val="FFFFFF"/>
              </a:solidFill>
              <a:cs typeface="Arial" panose="020B0604020202020204" pitchFamily="34" charset="0"/>
            </a:endParaRPr>
          </a:p>
        </p:txBody>
      </p:sp>
      <p:sp>
        <p:nvSpPr>
          <p:cNvPr id="120836" name="Rectangle 1"/>
          <p:cNvSpPr>
            <a:spLocks noChangeArrowheads="1"/>
          </p:cNvSpPr>
          <p:nvPr/>
        </p:nvSpPr>
        <p:spPr bwMode="auto">
          <a:xfrm>
            <a:off x="381000" y="1752600"/>
            <a:ext cx="5181600" cy="32624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231775" indent="-231775"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fontAlgn="base" hangingPunct="1">
              <a:spcBef>
                <a:spcPct val="0"/>
              </a:spcBef>
              <a:spcAft>
                <a:spcPct val="0"/>
              </a:spcAft>
              <a:buSzTx/>
              <a:buFont typeface="Arial" panose="020B0604020202020204" pitchFamily="34" charset="0"/>
              <a:buChar char="•"/>
            </a:pPr>
            <a:r>
              <a:rPr lang="en-US" altLang="en-US" sz="2400" dirty="0">
                <a:solidFill>
                  <a:prstClr val="black"/>
                </a:solidFill>
                <a:cs typeface="Arial" panose="020B0604020202020204" pitchFamily="34" charset="0"/>
              </a:rPr>
              <a:t>The adequacy of </a:t>
            </a:r>
            <a:r>
              <a:rPr lang="en-US" altLang="en-US" sz="2400" dirty="0" smtClean="0">
                <a:solidFill>
                  <a:prstClr val="black"/>
                </a:solidFill>
                <a:cs typeface="Arial" panose="020B0604020202020204" pitchFamily="34" charset="0"/>
              </a:rPr>
              <a:t>support, including facilities, equipment, supplies and other resources, from the applicant organization or the lead applicant organization.</a:t>
            </a:r>
          </a:p>
          <a:p>
            <a:pPr eaLnBrk="1" fontAlgn="base" hangingPunct="1">
              <a:spcBef>
                <a:spcPct val="0"/>
              </a:spcBef>
              <a:spcAft>
                <a:spcPct val="0"/>
              </a:spcAft>
              <a:buSzTx/>
              <a:buFont typeface="Arial" panose="020B0604020202020204" pitchFamily="34" charset="0"/>
              <a:buChar char="•"/>
            </a:pPr>
            <a:endParaRPr lang="en-US" altLang="en-US" sz="2400" dirty="0">
              <a:solidFill>
                <a:prstClr val="black"/>
              </a:solidFill>
              <a:cs typeface="Arial" panose="020B0604020202020204" pitchFamily="34" charset="0"/>
            </a:endParaRPr>
          </a:p>
          <a:p>
            <a:pPr eaLnBrk="1" fontAlgn="base" hangingPunct="1">
              <a:spcBef>
                <a:spcPct val="0"/>
              </a:spcBef>
              <a:spcAft>
                <a:spcPct val="0"/>
              </a:spcAft>
              <a:buSzTx/>
              <a:buFont typeface="Arial" panose="020B0604020202020204" pitchFamily="34" charset="0"/>
              <a:buChar char="•"/>
            </a:pPr>
            <a:endParaRPr lang="en-US" altLang="en-US" sz="2400" dirty="0">
              <a:solidFill>
                <a:prstClr val="black"/>
              </a:solidFill>
              <a:cs typeface="Arial" panose="020B0604020202020204" pitchFamily="34" charset="0"/>
            </a:endParaRPr>
          </a:p>
          <a:p>
            <a:pPr eaLnBrk="1" fontAlgn="base" hangingPunct="1">
              <a:spcBef>
                <a:spcPct val="0"/>
              </a:spcBef>
              <a:spcAft>
                <a:spcPct val="0"/>
              </a:spcAft>
              <a:buSzTx/>
              <a:buFont typeface="Arial" panose="020B0604020202020204" pitchFamily="34" charset="0"/>
              <a:buChar char="•"/>
            </a:pPr>
            <a:endParaRPr lang="en-US" altLang="en-US" sz="1800" dirty="0">
              <a:solidFill>
                <a:prstClr val="black"/>
              </a:solidFill>
              <a:cs typeface="Arial" panose="020B0604020202020204" pitchFamily="34" charset="0"/>
            </a:endParaRPr>
          </a:p>
          <a:p>
            <a:pPr marL="0" indent="0" eaLnBrk="1" fontAlgn="base" hangingPunct="1">
              <a:spcBef>
                <a:spcPct val="0"/>
              </a:spcBef>
              <a:spcAft>
                <a:spcPct val="0"/>
              </a:spcAft>
              <a:buSzTx/>
              <a:buFont typeface="Wingdings 2" panose="05020102010507070707" pitchFamily="18" charset="2"/>
              <a:buNone/>
            </a:pPr>
            <a:r>
              <a:rPr lang="en-US" altLang="en-US" sz="2000" i="1" dirty="0">
                <a:solidFill>
                  <a:prstClr val="black"/>
                </a:solidFill>
                <a:cs typeface="Arial" panose="020B0604020202020204" pitchFamily="34" charset="0"/>
              </a:rPr>
              <a:t>	</a:t>
            </a:r>
          </a:p>
        </p:txBody>
      </p:sp>
      <p:sp>
        <p:nvSpPr>
          <p:cNvPr id="12083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hangingPunct="1">
              <a:spcBef>
                <a:spcPct val="0"/>
              </a:spcBef>
              <a:buSzTx/>
              <a:buFontTx/>
              <a:buNone/>
            </a:pPr>
            <a:fld id="{854BBFE7-CCD7-495D-B87F-351A7778A7B9}" type="slidenum">
              <a:rPr lang="en-US" altLang="en-US" sz="1400">
                <a:solidFill>
                  <a:prstClr val="black"/>
                </a:solidFill>
              </a:rPr>
              <a:pPr eaLnBrk="1" hangingPunct="1">
                <a:spcBef>
                  <a:spcPct val="0"/>
                </a:spcBef>
                <a:buSzTx/>
                <a:buFontTx/>
                <a:buNone/>
              </a:pPr>
              <a:t>12</a:t>
            </a:fld>
            <a:endParaRPr lang="en-US" altLang="en-US" sz="1400">
              <a:solidFill>
                <a:prstClr val="black"/>
              </a:solidFill>
            </a:endParaRPr>
          </a:p>
        </p:txBody>
      </p:sp>
    </p:spTree>
    <p:extLst>
      <p:ext uri="{BB962C8B-B14F-4D97-AF65-F5344CB8AC3E}">
        <p14:creationId xmlns:p14="http://schemas.microsoft.com/office/powerpoint/2010/main" val="317301596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a:spLocks noChangeArrowheads="1"/>
          </p:cNvSpPr>
          <p:nvPr/>
        </p:nvSpPr>
        <p:spPr bwMode="auto">
          <a:xfrm>
            <a:off x="304800" y="739171"/>
            <a:ext cx="5334000" cy="5324535"/>
          </a:xfrm>
          <a:prstGeom prst="rect">
            <a:avLst/>
          </a:prstGeom>
          <a:solidFill>
            <a:schemeClr val="bg1"/>
          </a:solidFill>
          <a:ln>
            <a:noFill/>
          </a:ln>
          <a:extLst/>
        </p:spPr>
        <p:txBody>
          <a:bodyPr wrap="square" anchor="ctr">
            <a:spAutoFit/>
          </a:bodyPr>
          <a:lstStyle/>
          <a:p>
            <a:pPr fontAlgn="base">
              <a:spcBef>
                <a:spcPct val="0"/>
              </a:spcBef>
              <a:spcAft>
                <a:spcPct val="0"/>
              </a:spcAft>
              <a:defRPr/>
            </a:pPr>
            <a:endParaRPr lang="en-US" dirty="0">
              <a:solidFill>
                <a:prstClr val="black"/>
              </a:solidFill>
              <a:cs typeface="Arial" charset="0"/>
            </a:endParaRPr>
          </a:p>
          <a:p>
            <a:pPr fontAlgn="base">
              <a:spcBef>
                <a:spcPct val="0"/>
              </a:spcBef>
              <a:spcAft>
                <a:spcPct val="0"/>
              </a:spcAft>
              <a:defRPr/>
            </a:pPr>
            <a:endParaRPr lang="en-US" dirty="0">
              <a:solidFill>
                <a:prstClr val="black"/>
              </a:solidFill>
              <a:cs typeface="Arial" charset="0"/>
            </a:endParaRPr>
          </a:p>
          <a:p>
            <a:pPr fontAlgn="base">
              <a:spcBef>
                <a:spcPct val="0"/>
              </a:spcBef>
              <a:spcAft>
                <a:spcPct val="0"/>
              </a:spcAft>
              <a:defRPr/>
            </a:pPr>
            <a:endParaRPr lang="en-US" dirty="0">
              <a:solidFill>
                <a:prstClr val="black"/>
              </a:solidFill>
              <a:cs typeface="Arial" charset="0"/>
            </a:endParaRPr>
          </a:p>
          <a:p>
            <a:pPr marL="285750" indent="-285750" fontAlgn="base">
              <a:spcBef>
                <a:spcPct val="0"/>
              </a:spcBef>
              <a:spcAft>
                <a:spcPct val="0"/>
              </a:spcAft>
              <a:buFont typeface="Arial" panose="020B0604020202020204" pitchFamily="34" charset="0"/>
              <a:buChar char="•"/>
              <a:defRPr/>
            </a:pPr>
            <a:r>
              <a:rPr lang="en-US" sz="2200" dirty="0">
                <a:solidFill>
                  <a:prstClr val="black"/>
                </a:solidFill>
                <a:cs typeface="Arial" charset="0"/>
              </a:rPr>
              <a:t>The extent to which the methods of evaluation will provide valid and reliable performance data on relevant outcomes.</a:t>
            </a:r>
          </a:p>
          <a:p>
            <a:pPr fontAlgn="base">
              <a:spcBef>
                <a:spcPct val="0"/>
              </a:spcBef>
              <a:spcAft>
                <a:spcPct val="0"/>
              </a:spcAft>
              <a:defRPr/>
            </a:pPr>
            <a:endParaRPr lang="en-US" sz="2200" dirty="0">
              <a:solidFill>
                <a:prstClr val="black"/>
              </a:solidFill>
              <a:cs typeface="Arial" charset="0"/>
            </a:endParaRPr>
          </a:p>
          <a:p>
            <a:pPr fontAlgn="base">
              <a:spcBef>
                <a:spcPct val="0"/>
              </a:spcBef>
              <a:spcAft>
                <a:spcPct val="0"/>
              </a:spcAft>
              <a:defRPr/>
            </a:pPr>
            <a:endParaRPr lang="en-US" sz="2200" dirty="0">
              <a:solidFill>
                <a:prstClr val="black"/>
              </a:solidFill>
              <a:cs typeface="Arial" charset="0"/>
            </a:endParaRPr>
          </a:p>
          <a:p>
            <a:pPr fontAlgn="base">
              <a:spcBef>
                <a:spcPct val="0"/>
              </a:spcBef>
              <a:spcAft>
                <a:spcPct val="0"/>
              </a:spcAft>
              <a:defRPr/>
            </a:pPr>
            <a:endParaRPr lang="en-US" sz="2200" dirty="0">
              <a:solidFill>
                <a:prstClr val="black"/>
              </a:solidFill>
              <a:cs typeface="Arial" charset="0"/>
            </a:endParaRPr>
          </a:p>
          <a:p>
            <a:pPr marL="231775" indent="-231775" fontAlgn="base">
              <a:spcBef>
                <a:spcPct val="0"/>
              </a:spcBef>
              <a:spcAft>
                <a:spcPct val="0"/>
              </a:spcAft>
              <a:buFont typeface="Arial" charset="0"/>
              <a:buChar char="•"/>
              <a:defRPr/>
            </a:pPr>
            <a:r>
              <a:rPr lang="en-US" sz="2200" dirty="0">
                <a:solidFill>
                  <a:prstClr val="black"/>
                </a:solidFill>
                <a:cs typeface="Arial" charset="0"/>
              </a:rPr>
              <a:t>The extent to which the methods of evaluation are thorough, feasible, and appropriate to the goals, objectives, and outcomes of the proposed project.</a:t>
            </a:r>
          </a:p>
          <a:p>
            <a:pPr fontAlgn="base">
              <a:spcBef>
                <a:spcPct val="0"/>
              </a:spcBef>
              <a:spcAft>
                <a:spcPct val="0"/>
              </a:spcAft>
              <a:defRPr/>
            </a:pPr>
            <a:endParaRPr lang="en-US" sz="2200" dirty="0">
              <a:solidFill>
                <a:prstClr val="black"/>
              </a:solidFill>
              <a:cs typeface="Arial" charset="0"/>
            </a:endParaRPr>
          </a:p>
          <a:p>
            <a:pPr marL="231775" indent="-231775" fontAlgn="base">
              <a:spcBef>
                <a:spcPct val="0"/>
              </a:spcBef>
              <a:spcAft>
                <a:spcPct val="0"/>
              </a:spcAft>
              <a:defRPr/>
            </a:pPr>
            <a:r>
              <a:rPr lang="en-US" sz="2200" i="1" dirty="0">
                <a:solidFill>
                  <a:prstClr val="black"/>
                </a:solidFill>
                <a:cs typeface="Arial" charset="0"/>
              </a:rPr>
              <a:t>	</a:t>
            </a:r>
          </a:p>
        </p:txBody>
      </p:sp>
      <p:sp>
        <p:nvSpPr>
          <p:cNvPr id="121858" name="Title 1"/>
          <p:cNvSpPr>
            <a:spLocks noGrp="1"/>
          </p:cNvSpPr>
          <p:nvPr>
            <p:ph type="title"/>
          </p:nvPr>
        </p:nvSpPr>
        <p:spPr>
          <a:xfrm>
            <a:off x="152400" y="228600"/>
            <a:ext cx="9144000" cy="1143000"/>
          </a:xfrm>
        </p:spPr>
        <p:txBody>
          <a:bodyPr/>
          <a:lstStyle/>
          <a:p>
            <a:pPr algn="ctr"/>
            <a:r>
              <a:rPr lang="en-US" altLang="en-US" sz="3600" b="1" dirty="0" smtClean="0">
                <a:solidFill>
                  <a:schemeClr val="tx1"/>
                </a:solidFill>
                <a:cs typeface="Arial" panose="020B0604020202020204" pitchFamily="34" charset="0"/>
              </a:rPr>
              <a:t>Selection Criterion:</a:t>
            </a:r>
            <a:br>
              <a:rPr lang="en-US" altLang="en-US" sz="3600" b="1" dirty="0" smtClean="0">
                <a:solidFill>
                  <a:schemeClr val="tx1"/>
                </a:solidFill>
                <a:cs typeface="Arial" panose="020B0604020202020204" pitchFamily="34" charset="0"/>
              </a:rPr>
            </a:br>
            <a:r>
              <a:rPr lang="en-US" altLang="en-US" sz="3600" b="1" dirty="0" smtClean="0">
                <a:solidFill>
                  <a:schemeClr val="tx1"/>
                </a:solidFill>
                <a:cs typeface="Arial" panose="020B0604020202020204" pitchFamily="34" charset="0"/>
              </a:rPr>
              <a:t>Quality of Project Evaluation</a:t>
            </a:r>
          </a:p>
        </p:txBody>
      </p:sp>
      <p:sp>
        <p:nvSpPr>
          <p:cNvPr id="121859" name="Rectangle 5"/>
          <p:cNvSpPr>
            <a:spLocks noChangeArrowheads="1"/>
          </p:cNvSpPr>
          <p:nvPr/>
        </p:nvSpPr>
        <p:spPr bwMode="auto">
          <a:xfrm>
            <a:off x="6019800" y="1524000"/>
            <a:ext cx="2819400" cy="1401763"/>
          </a:xfrm>
          <a:prstGeom prst="rect">
            <a:avLst/>
          </a:prstGeom>
          <a:solidFill>
            <a:srgbClr val="0D287B"/>
          </a:solidFill>
          <a:ln w="12700" algn="ctr">
            <a:solidFill>
              <a:schemeClr val="tx1"/>
            </a:solidFill>
            <a:miter lim="800000"/>
            <a:headEnd/>
            <a:tailEnd/>
          </a:ln>
          <a:effectLst>
            <a:outerShdw dist="38100" dir="2700000" algn="tl" rotWithShape="0">
              <a:srgbClr val="808080">
                <a:alpha val="39998"/>
              </a:srgbClr>
            </a:outerShdw>
          </a:effectLst>
        </p:spPr>
        <p:txBody>
          <a:bodyPr anchor="ct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1800" b="1" dirty="0">
                <a:solidFill>
                  <a:srgbClr val="FFFFFF"/>
                </a:solidFill>
                <a:cs typeface="Arial" panose="020B0604020202020204" pitchFamily="34" charset="0"/>
              </a:rPr>
              <a:t>Are key questions being asked that will provide data to support project outcomes?</a:t>
            </a:r>
          </a:p>
        </p:txBody>
      </p:sp>
      <p:sp>
        <p:nvSpPr>
          <p:cNvPr id="121860" name="TextBox 10"/>
          <p:cNvSpPr txBox="1">
            <a:spLocks noChangeArrowheads="1"/>
          </p:cNvSpPr>
          <p:nvPr/>
        </p:nvSpPr>
        <p:spPr bwMode="auto">
          <a:xfrm>
            <a:off x="6019800" y="4015581"/>
            <a:ext cx="2819400" cy="1200329"/>
          </a:xfrm>
          <a:prstGeom prst="rect">
            <a:avLst/>
          </a:prstGeom>
          <a:solidFill>
            <a:srgbClr val="0D287B"/>
          </a:solidFill>
          <a:ln w="9525">
            <a:solidFill>
              <a:srgbClr val="000066"/>
            </a:solidFill>
            <a:miter lim="800000"/>
            <a:headEnd/>
            <a:tailEnd/>
          </a:ln>
        </p:spPr>
        <p:txBody>
          <a:bodyPr wrap="square">
            <a:spAutoFit/>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1800" b="1" dirty="0">
                <a:solidFill>
                  <a:srgbClr val="FFFFFF"/>
                </a:solidFill>
                <a:cs typeface="Arial" panose="020B0604020202020204" pitchFamily="34" charset="0"/>
              </a:rPr>
              <a:t>What data will be generated to help determine if the project </a:t>
            </a:r>
            <a:r>
              <a:rPr lang="en-US" altLang="en-US" sz="1800" b="1" dirty="0" smtClean="0">
                <a:solidFill>
                  <a:srgbClr val="FFFFFF"/>
                </a:solidFill>
                <a:cs typeface="Arial" panose="020B0604020202020204" pitchFamily="34" charset="0"/>
              </a:rPr>
              <a:t>has </a:t>
            </a:r>
            <a:r>
              <a:rPr lang="en-US" altLang="en-US" sz="1800" b="1" dirty="0">
                <a:solidFill>
                  <a:srgbClr val="FFFFFF"/>
                </a:solidFill>
                <a:cs typeface="Arial" panose="020B0604020202020204" pitchFamily="34" charset="0"/>
              </a:rPr>
              <a:t>meet its goals?</a:t>
            </a:r>
          </a:p>
        </p:txBody>
      </p:sp>
      <p:sp>
        <p:nvSpPr>
          <p:cNvPr id="12186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hangingPunct="1">
              <a:spcBef>
                <a:spcPct val="0"/>
              </a:spcBef>
              <a:buSzTx/>
              <a:buFontTx/>
              <a:buNone/>
            </a:pPr>
            <a:fld id="{F9B1BDE3-6E84-4370-97BE-04C13DF5C711}" type="slidenum">
              <a:rPr lang="en-US" altLang="en-US" sz="1400">
                <a:solidFill>
                  <a:prstClr val="black"/>
                </a:solidFill>
              </a:rPr>
              <a:pPr eaLnBrk="1" hangingPunct="1">
                <a:spcBef>
                  <a:spcPct val="0"/>
                </a:spcBef>
                <a:buSzTx/>
                <a:buFontTx/>
                <a:buNone/>
              </a:pPr>
              <a:t>13</a:t>
            </a:fld>
            <a:endParaRPr lang="en-US" altLang="en-US" sz="1400">
              <a:solidFill>
                <a:prstClr val="black"/>
              </a:solidFill>
            </a:endParaRPr>
          </a:p>
        </p:txBody>
      </p:sp>
    </p:spTree>
    <p:extLst>
      <p:ext uri="{BB962C8B-B14F-4D97-AF65-F5344CB8AC3E}">
        <p14:creationId xmlns:p14="http://schemas.microsoft.com/office/powerpoint/2010/main" val="257861988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14</a:t>
            </a:fld>
            <a:endParaRPr lang="en-US" altLang="en-US">
              <a:solidFill>
                <a:prstClr val="black"/>
              </a:solidFill>
            </a:endParaRPr>
          </a:p>
        </p:txBody>
      </p:sp>
      <p:sp>
        <p:nvSpPr>
          <p:cNvPr id="3" name="Title 1"/>
          <p:cNvSpPr txBox="1">
            <a:spLocks/>
          </p:cNvSpPr>
          <p:nvPr/>
        </p:nvSpPr>
        <p:spPr>
          <a:xfrm>
            <a:off x="441434" y="228600"/>
            <a:ext cx="8321566" cy="1241425"/>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sz="3600" b="1" dirty="0">
                <a:solidFill>
                  <a:prstClr val="black"/>
                </a:solidFill>
                <a:cs typeface="Arial" panose="020B0604020202020204" pitchFamily="34" charset="0"/>
              </a:rPr>
              <a:t>Additional Evaluation Plan Guidance</a:t>
            </a:r>
            <a:endParaRPr lang="en-US" altLang="en-US" sz="3600" b="1" dirty="0" smtClean="0">
              <a:solidFill>
                <a:prstClr val="black"/>
              </a:solidFill>
              <a:cs typeface="Arial" panose="020B0604020202020204" pitchFamily="34" charset="0"/>
            </a:endParaRPr>
          </a:p>
        </p:txBody>
      </p:sp>
      <p:sp>
        <p:nvSpPr>
          <p:cNvPr id="4" name="Content Placeholder 2"/>
          <p:cNvSpPr txBox="1">
            <a:spLocks/>
          </p:cNvSpPr>
          <p:nvPr/>
        </p:nvSpPr>
        <p:spPr>
          <a:xfrm>
            <a:off x="441434" y="12573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eaLnBrk="1" hangingPunct="1">
              <a:spcBef>
                <a:spcPct val="0"/>
              </a:spcBef>
              <a:buFont typeface="Wingdings 2" panose="05020102010507070707" pitchFamily="18" charset="2"/>
              <a:buNone/>
              <a:defRPr/>
            </a:pPr>
            <a:endParaRPr lang="en-US" sz="1800" dirty="0" smtClean="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
        <p:nvSpPr>
          <p:cNvPr id="6" name="Rectangle 5"/>
          <p:cNvSpPr/>
          <p:nvPr/>
        </p:nvSpPr>
        <p:spPr>
          <a:xfrm>
            <a:off x="289034" y="1237484"/>
            <a:ext cx="8473966" cy="5047536"/>
          </a:xfrm>
          <a:prstGeom prst="rect">
            <a:avLst/>
          </a:prstGeom>
        </p:spPr>
        <p:txBody>
          <a:bodyPr wrap="square">
            <a:spAutoFit/>
          </a:bodyPr>
          <a:lstStyle/>
          <a:p>
            <a:pPr marL="342900" indent="-342900" fontAlgn="base">
              <a:spcBef>
                <a:spcPct val="0"/>
              </a:spcBef>
              <a:spcAft>
                <a:spcPct val="0"/>
              </a:spcAft>
              <a:buFont typeface="Wingdings" panose="05000000000000000000" pitchFamily="2" charset="2"/>
              <a:buChar char="Ø"/>
              <a:defRPr/>
            </a:pPr>
            <a:r>
              <a:rPr lang="en-US" altLang="en-US" sz="2300" dirty="0">
                <a:solidFill>
                  <a:prstClr val="black"/>
                </a:solidFill>
                <a:cs typeface="Arial" panose="020B0604020202020204" pitchFamily="34" charset="0"/>
              </a:rPr>
              <a:t>Evaluation plans should be clear and detailed.</a:t>
            </a:r>
          </a:p>
          <a:p>
            <a:pPr marL="342900" indent="-342900" fontAlgn="base">
              <a:spcBef>
                <a:spcPct val="0"/>
              </a:spcBef>
              <a:spcAft>
                <a:spcPct val="0"/>
              </a:spcAft>
              <a:buFont typeface="Wingdings" panose="05000000000000000000" pitchFamily="2" charset="2"/>
              <a:buChar char="Ø"/>
              <a:defRPr/>
            </a:pPr>
            <a:r>
              <a:rPr lang="en-US" altLang="en-US" sz="2300" dirty="0">
                <a:solidFill>
                  <a:prstClr val="black"/>
                </a:solidFill>
                <a:cs typeface="Arial" panose="020B0604020202020204" pitchFamily="34" charset="0"/>
              </a:rPr>
              <a:t>Evaluation plans should include objectives that are S.M.A.R.T </a:t>
            </a:r>
            <a:r>
              <a:rPr lang="en-US" altLang="en-US" sz="2000" dirty="0">
                <a:solidFill>
                  <a:prstClr val="black"/>
                </a:solidFill>
                <a:cs typeface="Arial" panose="020B0604020202020204" pitchFamily="34" charset="0"/>
              </a:rPr>
              <a:t>(Specific, Measureable, Attainable, Relevant, and Timely)</a:t>
            </a:r>
          </a:p>
          <a:p>
            <a:pPr marL="342900" indent="-342900" fontAlgn="base">
              <a:spcBef>
                <a:spcPct val="0"/>
              </a:spcBef>
              <a:spcAft>
                <a:spcPct val="0"/>
              </a:spcAft>
              <a:buFont typeface="Wingdings" panose="05000000000000000000" pitchFamily="2" charset="2"/>
              <a:buChar char="Ø"/>
              <a:defRPr/>
            </a:pPr>
            <a:r>
              <a:rPr lang="en-US" altLang="en-US" sz="2300" dirty="0">
                <a:solidFill>
                  <a:prstClr val="black"/>
                </a:solidFill>
                <a:cs typeface="Arial" panose="020B0604020202020204" pitchFamily="34" charset="0"/>
              </a:rPr>
              <a:t>Evaluation plans should include key questions and proposed methods for addressing them.</a:t>
            </a:r>
          </a:p>
          <a:p>
            <a:pPr marL="342900" indent="-342900" fontAlgn="base">
              <a:spcBef>
                <a:spcPct val="0"/>
              </a:spcBef>
              <a:spcAft>
                <a:spcPct val="0"/>
              </a:spcAft>
              <a:buFont typeface="Wingdings" panose="05000000000000000000" pitchFamily="2" charset="2"/>
              <a:buChar char="Ø"/>
              <a:defRPr/>
            </a:pPr>
            <a:r>
              <a:rPr lang="en-US" altLang="en-US" sz="2300" dirty="0">
                <a:solidFill>
                  <a:prstClr val="black"/>
                </a:solidFill>
                <a:cs typeface="Arial" panose="020B0604020202020204" pitchFamily="34" charset="0"/>
              </a:rPr>
              <a:t>Evaluation plans should link to a Logic model (Project Design) connecting inputs with intermediate and final outcomes.</a:t>
            </a:r>
          </a:p>
          <a:p>
            <a:pPr marL="342900" indent="-342900" fontAlgn="base">
              <a:spcBef>
                <a:spcPct val="0"/>
              </a:spcBef>
              <a:spcAft>
                <a:spcPct val="0"/>
              </a:spcAft>
              <a:buFont typeface="Wingdings" panose="05000000000000000000" pitchFamily="2" charset="2"/>
              <a:buChar char="Ø"/>
              <a:defRPr/>
            </a:pPr>
            <a:r>
              <a:rPr lang="en-US" altLang="en-US" sz="2300" dirty="0">
                <a:solidFill>
                  <a:prstClr val="black"/>
                </a:solidFill>
                <a:cs typeface="Arial" panose="020B0604020202020204" pitchFamily="34" charset="0"/>
              </a:rPr>
              <a:t>Evaluation plans should include a summary of data to be collected and how it will be collected.</a:t>
            </a:r>
          </a:p>
          <a:p>
            <a:pPr marL="342900" indent="-342900" fontAlgn="base">
              <a:spcBef>
                <a:spcPct val="0"/>
              </a:spcBef>
              <a:spcAft>
                <a:spcPct val="0"/>
              </a:spcAft>
              <a:buFont typeface="Wingdings" panose="05000000000000000000" pitchFamily="2" charset="2"/>
              <a:buChar char="Ø"/>
              <a:defRPr/>
            </a:pPr>
            <a:r>
              <a:rPr lang="en-US" altLang="en-US" sz="2300" dirty="0">
                <a:solidFill>
                  <a:prstClr val="black"/>
                </a:solidFill>
                <a:cs typeface="Arial" panose="020B0604020202020204" pitchFamily="34" charset="0"/>
              </a:rPr>
              <a:t>Evaluation plans should include a justification for evaluation costs.</a:t>
            </a:r>
          </a:p>
          <a:p>
            <a:pPr marL="342900" indent="-342900" fontAlgn="base">
              <a:spcBef>
                <a:spcPct val="0"/>
              </a:spcBef>
              <a:spcAft>
                <a:spcPct val="0"/>
              </a:spcAft>
              <a:buFont typeface="Wingdings" panose="05000000000000000000" pitchFamily="2" charset="2"/>
              <a:buChar char="Ø"/>
              <a:defRPr/>
            </a:pPr>
            <a:r>
              <a:rPr lang="en-US" altLang="en-US" sz="2300" dirty="0">
                <a:solidFill>
                  <a:prstClr val="black"/>
                </a:solidFill>
                <a:cs typeface="Arial" panose="020B0604020202020204" pitchFamily="34" charset="0"/>
              </a:rPr>
              <a:t>Evaluation plans should include qualifications for the desired evaluation staff.</a:t>
            </a:r>
          </a:p>
        </p:txBody>
      </p:sp>
    </p:spTree>
    <p:extLst>
      <p:ext uri="{BB962C8B-B14F-4D97-AF65-F5344CB8AC3E}">
        <p14:creationId xmlns:p14="http://schemas.microsoft.com/office/powerpoint/2010/main" val="139291015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15</a:t>
            </a:fld>
            <a:endParaRPr lang="en-US" altLang="en-US">
              <a:solidFill>
                <a:prstClr val="black"/>
              </a:solidFill>
            </a:endParaRPr>
          </a:p>
        </p:txBody>
      </p:sp>
      <p:sp>
        <p:nvSpPr>
          <p:cNvPr id="3" name="Title 1"/>
          <p:cNvSpPr txBox="1">
            <a:spLocks/>
          </p:cNvSpPr>
          <p:nvPr/>
        </p:nvSpPr>
        <p:spPr>
          <a:xfrm>
            <a:off x="441434" y="228600"/>
            <a:ext cx="8321566" cy="1241425"/>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endParaRPr lang="en-US" altLang="en-US" sz="3600" b="1" dirty="0" smtClean="0">
              <a:solidFill>
                <a:prstClr val="black"/>
              </a:solidFill>
              <a:cs typeface="Arial" panose="020B0604020202020204" pitchFamily="34" charset="0"/>
            </a:endParaRPr>
          </a:p>
        </p:txBody>
      </p:sp>
      <p:sp>
        <p:nvSpPr>
          <p:cNvPr id="4" name="Content Placeholder 2"/>
          <p:cNvSpPr txBox="1">
            <a:spLocks/>
          </p:cNvSpPr>
          <p:nvPr/>
        </p:nvSpPr>
        <p:spPr>
          <a:xfrm>
            <a:off x="459827" y="876822"/>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eaLnBrk="1" hangingPunct="1">
              <a:spcBef>
                <a:spcPct val="0"/>
              </a:spcBef>
              <a:buFont typeface="Wingdings 2" panose="05020102010507070707" pitchFamily="18" charset="2"/>
              <a:buNone/>
              <a:defRPr/>
            </a:pPr>
            <a:endParaRPr lang="en-US" sz="1800" dirty="0" smtClean="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
        <p:nvSpPr>
          <p:cNvPr id="6" name="Rectangle 5"/>
          <p:cNvSpPr/>
          <p:nvPr/>
        </p:nvSpPr>
        <p:spPr>
          <a:xfrm>
            <a:off x="449317" y="1225689"/>
            <a:ext cx="8229600" cy="5262979"/>
          </a:xfrm>
          <a:prstGeom prst="rect">
            <a:avLst/>
          </a:prstGeom>
        </p:spPr>
        <p:txBody>
          <a:bodyPr wrap="square">
            <a:spAutoFit/>
          </a:bodyPr>
          <a:lstStyle/>
          <a:p>
            <a:pPr algn="ctr" eaLnBrk="0" fontAlgn="base" hangingPunct="0">
              <a:spcBef>
                <a:spcPts val="575"/>
              </a:spcBef>
              <a:spcAft>
                <a:spcPct val="0"/>
              </a:spcAft>
              <a:buSzPct val="85000"/>
              <a:defRPr/>
            </a:pPr>
            <a:r>
              <a:rPr lang="en-US" sz="2000" u="sng" dirty="0">
                <a:solidFill>
                  <a:srgbClr val="696464"/>
                </a:solidFill>
                <a:cs typeface="Arial" panose="020B0604020202020204" pitchFamily="34" charset="0"/>
                <a:hlinkClick r:id="rId3"/>
              </a:rPr>
              <a:t>http://ies.ed.gov/ncee/edlabs/regions/pacific/pdf/REL_2014025.pdf</a:t>
            </a:r>
            <a:endParaRPr lang="en-US" sz="2000" dirty="0">
              <a:solidFill>
                <a:srgbClr val="696464"/>
              </a:solidFill>
              <a:cs typeface="Arial" panose="020B0604020202020204" pitchFamily="34" charset="0"/>
            </a:endParaRPr>
          </a:p>
          <a:p>
            <a:pPr algn="ctr" eaLnBrk="0" fontAlgn="base" hangingPunct="0">
              <a:spcBef>
                <a:spcPts val="575"/>
              </a:spcBef>
              <a:spcAft>
                <a:spcPct val="0"/>
              </a:spcAft>
              <a:buSzPct val="85000"/>
              <a:defRPr/>
            </a:pPr>
            <a:r>
              <a:rPr lang="en-US" sz="2000" u="sng" dirty="0">
                <a:solidFill>
                  <a:srgbClr val="696464"/>
                </a:solidFill>
                <a:cs typeface="Arial" panose="020B0604020202020204" pitchFamily="34" charset="0"/>
                <a:hlinkClick r:id="rId4"/>
              </a:rPr>
              <a:t>http://ies.ed.gov/ncee/edlabs/regions/pacific/pdf/REL_2014007.pdf</a:t>
            </a:r>
            <a:endParaRPr lang="en-US" sz="2000" dirty="0">
              <a:solidFill>
                <a:srgbClr val="696464"/>
              </a:solidFill>
              <a:cs typeface="Arial" panose="020B0604020202020204" pitchFamily="34" charset="0"/>
            </a:endParaRPr>
          </a:p>
          <a:p>
            <a:pPr algn="ctr" eaLnBrk="0" fontAlgn="base" hangingPunct="0">
              <a:spcBef>
                <a:spcPts val="575"/>
              </a:spcBef>
              <a:spcAft>
                <a:spcPct val="0"/>
              </a:spcAft>
              <a:buSzPct val="85000"/>
              <a:defRPr/>
            </a:pPr>
            <a:r>
              <a:rPr lang="en-US" sz="2000" u="sng" dirty="0">
                <a:solidFill>
                  <a:srgbClr val="696464"/>
                </a:solidFill>
                <a:cs typeface="Arial" panose="020B0604020202020204" pitchFamily="34" charset="0"/>
                <a:hlinkClick r:id="rId5"/>
              </a:rPr>
              <a:t>http://ies.ed.gov/ncee/edlabs/regions/pacific/pdf/REL_2014011.pdf</a:t>
            </a:r>
            <a:endParaRPr lang="en-US" sz="2000" dirty="0">
              <a:solidFill>
                <a:srgbClr val="696464"/>
              </a:solidFill>
              <a:cs typeface="Arial" panose="020B0604020202020204" pitchFamily="34" charset="0"/>
            </a:endParaRPr>
          </a:p>
          <a:p>
            <a:pPr algn="ctr" eaLnBrk="0" fontAlgn="base" hangingPunct="0">
              <a:spcBef>
                <a:spcPts val="575"/>
              </a:spcBef>
              <a:spcAft>
                <a:spcPct val="0"/>
              </a:spcAft>
              <a:buSzPct val="85000"/>
              <a:defRPr/>
            </a:pPr>
            <a:r>
              <a:rPr lang="en-US" sz="2000" u="sng" dirty="0">
                <a:solidFill>
                  <a:srgbClr val="696464"/>
                </a:solidFill>
                <a:cs typeface="Arial" panose="020B0604020202020204" pitchFamily="34" charset="0"/>
                <a:hlinkClick r:id="rId6"/>
              </a:rPr>
              <a:t>http://ies.ed.gov/ncee/edlabs/regions/pacific/pdf/REL_2014034.pdf</a:t>
            </a:r>
            <a:endParaRPr lang="en-US" sz="2000" dirty="0">
              <a:solidFill>
                <a:srgbClr val="000000"/>
              </a:solidFill>
              <a:latin typeface="Georgia"/>
              <a:cs typeface="Times New Roman"/>
            </a:endParaRPr>
          </a:p>
          <a:p>
            <a:pPr eaLnBrk="0" fontAlgn="base" hangingPunct="0">
              <a:spcBef>
                <a:spcPts val="575"/>
              </a:spcBef>
              <a:spcAft>
                <a:spcPct val="0"/>
              </a:spcAft>
              <a:buSzPct val="85000"/>
              <a:defRPr/>
            </a:pPr>
            <a:r>
              <a:rPr lang="en-US" sz="2000" u="sng" dirty="0">
                <a:solidFill>
                  <a:srgbClr val="1F497D"/>
                </a:solidFill>
                <a:ea typeface="Calibri"/>
                <a:cs typeface="Times New Roman"/>
                <a:hlinkClick r:id="rId7"/>
              </a:rPr>
              <a:t>http://relpacific.mcrel.org/resources/elm-app</a:t>
            </a:r>
            <a:endParaRPr lang="en-US" sz="2000" dirty="0">
              <a:solidFill>
                <a:srgbClr val="000000"/>
              </a:solidFill>
              <a:ea typeface="Calibri"/>
              <a:cs typeface="Times New Roman"/>
            </a:endParaRPr>
          </a:p>
          <a:p>
            <a:pPr eaLnBrk="0" fontAlgn="base" hangingPunct="0">
              <a:buSzPct val="85000"/>
              <a:defRPr/>
            </a:pPr>
            <a:r>
              <a:rPr lang="en-US" sz="2000" u="sng" dirty="0">
                <a:solidFill>
                  <a:srgbClr val="1F497D"/>
                </a:solidFill>
                <a:ea typeface="Calibri"/>
                <a:cs typeface="Times New Roman"/>
                <a:hlinkClick r:id="rId8"/>
              </a:rPr>
              <a:t>http://relpacific.mcrel.org/resources/pomt-app</a:t>
            </a:r>
            <a:endParaRPr lang="en-US" sz="2000" u="sng" dirty="0">
              <a:solidFill>
                <a:srgbClr val="1F497D"/>
              </a:solidFill>
              <a:ea typeface="Calibri"/>
              <a:cs typeface="Times New Roman"/>
            </a:endParaRPr>
          </a:p>
          <a:p>
            <a:pPr eaLnBrk="0" fontAlgn="base" hangingPunct="0">
              <a:buSzPct val="85000"/>
              <a:defRPr/>
            </a:pPr>
            <a:r>
              <a:rPr lang="en-US" sz="2000" u="sng" dirty="0">
                <a:solidFill>
                  <a:srgbClr val="1F497D"/>
                </a:solidFill>
                <a:ea typeface="Calibri"/>
                <a:cs typeface="Times New Roman"/>
                <a:hlinkClick r:id="rId9"/>
              </a:rPr>
              <a:t>https://tqp.grads360.org/#program/2017-tqp-new-grantee-meeting</a:t>
            </a:r>
            <a:endParaRPr lang="en-US" sz="2000" u="sng" dirty="0">
              <a:solidFill>
                <a:srgbClr val="1F497D"/>
              </a:solidFill>
              <a:ea typeface="Calibri"/>
              <a:cs typeface="Times New Roman"/>
            </a:endParaRPr>
          </a:p>
          <a:p>
            <a:pPr algn="ctr" eaLnBrk="0" fontAlgn="base" hangingPunct="0">
              <a:buSzPct val="85000"/>
              <a:defRPr/>
            </a:pPr>
            <a:r>
              <a:rPr lang="en-US" sz="2000" u="sng" dirty="0">
                <a:solidFill>
                  <a:srgbClr val="1F497D"/>
                </a:solidFill>
                <a:ea typeface="Calibri"/>
                <a:cs typeface="Times New Roman"/>
                <a:hlinkClick r:id="rId10"/>
              </a:rPr>
              <a:t>https://tqp.grads360.org/services/PDCService.svc/GetPDCDocumentFile?fileId=28615</a:t>
            </a:r>
            <a:endParaRPr lang="en-US" sz="2000" u="sng" dirty="0">
              <a:solidFill>
                <a:srgbClr val="1F497D"/>
              </a:solidFill>
              <a:ea typeface="Calibri"/>
              <a:cs typeface="Times New Roman"/>
            </a:endParaRPr>
          </a:p>
          <a:p>
            <a:pPr eaLnBrk="0" fontAlgn="base" hangingPunct="0">
              <a:buSzPct val="85000"/>
              <a:defRPr/>
            </a:pPr>
            <a:r>
              <a:rPr lang="en-US" sz="2000" u="sng" dirty="0">
                <a:solidFill>
                  <a:srgbClr val="1F497D"/>
                </a:solidFill>
                <a:ea typeface="Calibri"/>
                <a:cs typeface="Times New Roman"/>
                <a:hlinkClick r:id="rId11"/>
              </a:rPr>
              <a:t>https://www.wkkf.org/resource-directory/resource/2006/02/wk-kellogg-foundation-logic-model-development-guide</a:t>
            </a:r>
            <a:endParaRPr lang="en-US" sz="2000" u="sng" dirty="0">
              <a:solidFill>
                <a:srgbClr val="1F497D"/>
              </a:solidFill>
              <a:ea typeface="Calibri"/>
              <a:cs typeface="Times New Roman"/>
            </a:endParaRPr>
          </a:p>
          <a:p>
            <a:pPr algn="ctr" eaLnBrk="0" fontAlgn="base" hangingPunct="0">
              <a:buSzPct val="85000"/>
              <a:defRPr/>
            </a:pPr>
            <a:endParaRPr lang="en-US" sz="2400" u="sng" dirty="0">
              <a:solidFill>
                <a:srgbClr val="1F497D"/>
              </a:solidFill>
              <a:ea typeface="Calibri"/>
              <a:cs typeface="Times New Roman"/>
            </a:endParaRPr>
          </a:p>
          <a:p>
            <a:pPr eaLnBrk="0" fontAlgn="base" hangingPunct="0">
              <a:buSzPct val="85000"/>
              <a:defRPr/>
            </a:pPr>
            <a:r>
              <a:rPr lang="en-US" sz="2400" dirty="0">
                <a:solidFill>
                  <a:srgbClr val="000000"/>
                </a:solidFill>
                <a:ea typeface="Calibri"/>
                <a:cs typeface="Times New Roman"/>
              </a:rPr>
              <a:t>*Resources are from the Institute of Educational Sciences   at the U.S. Department of Education</a:t>
            </a:r>
            <a:r>
              <a:rPr lang="en-US" sz="2400" dirty="0">
                <a:solidFill>
                  <a:srgbClr val="696464"/>
                </a:solidFill>
                <a:cs typeface="Arial" panose="020B0604020202020204" pitchFamily="34" charset="0"/>
              </a:rPr>
              <a:t> </a:t>
            </a:r>
            <a:r>
              <a:rPr lang="en-US" sz="2400" dirty="0">
                <a:solidFill>
                  <a:prstClr val="black"/>
                </a:solidFill>
                <a:cs typeface="Arial" panose="020B0604020202020204" pitchFamily="34" charset="0"/>
              </a:rPr>
              <a:t>and AEM Education Services.</a:t>
            </a:r>
            <a:endParaRPr lang="en-US" sz="2400" dirty="0">
              <a:solidFill>
                <a:prstClr val="black"/>
              </a:solidFill>
              <a:ea typeface="Calibri"/>
              <a:cs typeface="Times New Roman"/>
            </a:endParaRPr>
          </a:p>
        </p:txBody>
      </p:sp>
      <p:sp>
        <p:nvSpPr>
          <p:cNvPr id="5" name="Rectangle 4"/>
          <p:cNvSpPr/>
          <p:nvPr/>
        </p:nvSpPr>
        <p:spPr>
          <a:xfrm>
            <a:off x="751490" y="228600"/>
            <a:ext cx="7620000" cy="677108"/>
          </a:xfrm>
          <a:prstGeom prst="rect">
            <a:avLst/>
          </a:prstGeom>
        </p:spPr>
        <p:txBody>
          <a:bodyPr wrap="square">
            <a:spAutoFit/>
          </a:bodyPr>
          <a:lstStyle/>
          <a:p>
            <a:pPr algn="ctr" fontAlgn="base">
              <a:spcBef>
                <a:spcPct val="0"/>
              </a:spcBef>
              <a:spcAft>
                <a:spcPct val="0"/>
              </a:spcAft>
            </a:pPr>
            <a:r>
              <a:rPr lang="en-US" sz="3800" b="1" dirty="0">
                <a:solidFill>
                  <a:prstClr val="black"/>
                </a:solidFill>
                <a:cs typeface="Arial" panose="020B0604020202020204" pitchFamily="34" charset="0"/>
              </a:rPr>
              <a:t>Sample Logic Model Resources</a:t>
            </a:r>
          </a:p>
        </p:txBody>
      </p:sp>
    </p:spTree>
    <p:extLst>
      <p:ext uri="{BB962C8B-B14F-4D97-AF65-F5344CB8AC3E}">
        <p14:creationId xmlns:p14="http://schemas.microsoft.com/office/powerpoint/2010/main" val="296428147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Placeholder 4"/>
          <p:cNvSpPr txBox="1">
            <a:spLocks/>
          </p:cNvSpPr>
          <p:nvPr/>
        </p:nvSpPr>
        <p:spPr bwMode="auto">
          <a:xfrm>
            <a:off x="57150" y="1066800"/>
            <a:ext cx="9029700" cy="1295400"/>
          </a:xfrm>
          <a:prstGeom prst="rect">
            <a:avLst/>
          </a:prstGeom>
          <a:solidFill>
            <a:srgbClr val="0D28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1098550" eaLnBrk="0" hangingPunct="0">
              <a:spcBef>
                <a:spcPts val="375"/>
              </a:spcBef>
              <a:buChar char="o"/>
              <a:defRPr sz="2000">
                <a:solidFill>
                  <a:schemeClr val="tx1"/>
                </a:solidFill>
                <a:latin typeface="Arial" panose="020B0604020202020204" pitchFamily="34" charset="0"/>
              </a:defRPr>
            </a:lvl5pPr>
            <a:lvl6pPr marL="1555750" eaLnBrk="0" fontAlgn="base" hangingPunct="0">
              <a:spcBef>
                <a:spcPts val="375"/>
              </a:spcBef>
              <a:spcAft>
                <a:spcPct val="0"/>
              </a:spcAft>
              <a:buChar char="o"/>
              <a:defRPr sz="2000">
                <a:solidFill>
                  <a:schemeClr val="tx1"/>
                </a:solidFill>
                <a:latin typeface="Arial" panose="020B0604020202020204" pitchFamily="34" charset="0"/>
              </a:defRPr>
            </a:lvl6pPr>
            <a:lvl7pPr marL="2012950" eaLnBrk="0" fontAlgn="base" hangingPunct="0">
              <a:spcBef>
                <a:spcPts val="375"/>
              </a:spcBef>
              <a:spcAft>
                <a:spcPct val="0"/>
              </a:spcAft>
              <a:buChar char="o"/>
              <a:defRPr sz="2000">
                <a:solidFill>
                  <a:schemeClr val="tx1"/>
                </a:solidFill>
                <a:latin typeface="Arial" panose="020B0604020202020204" pitchFamily="34" charset="0"/>
              </a:defRPr>
            </a:lvl7pPr>
            <a:lvl8pPr marL="2470150" eaLnBrk="0" fontAlgn="base" hangingPunct="0">
              <a:spcBef>
                <a:spcPts val="375"/>
              </a:spcBef>
              <a:spcAft>
                <a:spcPct val="0"/>
              </a:spcAft>
              <a:buChar char="o"/>
              <a:defRPr sz="2000">
                <a:solidFill>
                  <a:schemeClr val="tx1"/>
                </a:solidFill>
                <a:latin typeface="Arial" panose="020B0604020202020204" pitchFamily="34" charset="0"/>
              </a:defRPr>
            </a:lvl8pPr>
            <a:lvl9pPr marL="2927350" eaLnBrk="0" fontAlgn="base" hangingPunct="0">
              <a:spcBef>
                <a:spcPts val="375"/>
              </a:spcBef>
              <a:spcAft>
                <a:spcPct val="0"/>
              </a:spcAft>
              <a:buChar char="o"/>
              <a:defRPr sz="2000">
                <a:solidFill>
                  <a:schemeClr val="tx1"/>
                </a:solidFill>
                <a:latin typeface="Arial" panose="020B0604020202020204" pitchFamily="34" charset="0"/>
              </a:defRPr>
            </a:lvl9pPr>
          </a:lstStyle>
          <a:p>
            <a:pPr lvl="4" eaLnBrk="1" fontAlgn="base" hangingPunct="1">
              <a:spcBef>
                <a:spcPct val="0"/>
              </a:spcBef>
              <a:spcAft>
                <a:spcPct val="0"/>
              </a:spcAft>
              <a:buFont typeface="Wingdings 2" panose="05020102010507070707" pitchFamily="18" charset="2"/>
              <a:buNone/>
            </a:pPr>
            <a:r>
              <a:rPr lang="en-US" altLang="en-US" sz="4000" b="1">
                <a:solidFill>
                  <a:srgbClr val="FFFFFF"/>
                </a:solidFill>
                <a:cs typeface="Arial" panose="020B0604020202020204" pitchFamily="34" charset="0"/>
              </a:rPr>
              <a:t>Selection Criteria Questions</a:t>
            </a:r>
          </a:p>
        </p:txBody>
      </p:sp>
      <p:sp>
        <p:nvSpPr>
          <p:cNvPr id="12493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hangingPunct="1">
              <a:spcBef>
                <a:spcPct val="0"/>
              </a:spcBef>
              <a:buSzTx/>
              <a:buFontTx/>
              <a:buNone/>
            </a:pPr>
            <a:fld id="{6B787F34-E8A9-4A90-AFE3-6999B9DF52C7}" type="slidenum">
              <a:rPr lang="en-US" altLang="en-US" sz="1400">
                <a:solidFill>
                  <a:srgbClr val="000000"/>
                </a:solidFill>
              </a:rPr>
              <a:pPr eaLnBrk="1" hangingPunct="1">
                <a:spcBef>
                  <a:spcPct val="0"/>
                </a:spcBef>
                <a:buSzTx/>
                <a:buFontTx/>
                <a:buNone/>
              </a:pPr>
              <a:t>16</a:t>
            </a:fld>
            <a:endParaRPr lang="en-US" altLang="en-US" sz="1400">
              <a:solidFill>
                <a:srgbClr val="000000"/>
              </a:solidFill>
            </a:endParaRPr>
          </a:p>
        </p:txBody>
      </p:sp>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5200" y="5181600"/>
            <a:ext cx="1562100" cy="1485900"/>
          </a:xfrm>
          <a:prstGeom prst="rect">
            <a:avLst/>
          </a:prstGeom>
          <a:noFill/>
        </p:spPr>
      </p:pic>
      <p:sp>
        <p:nvSpPr>
          <p:cNvPr id="6" name="TextBox 1"/>
          <p:cNvSpPr txBox="1">
            <a:spLocks noChangeArrowheads="1"/>
          </p:cNvSpPr>
          <p:nvPr/>
        </p:nvSpPr>
        <p:spPr bwMode="auto">
          <a:xfrm>
            <a:off x="381000" y="2971800"/>
            <a:ext cx="8382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2400" dirty="0" smtClean="0">
                <a:solidFill>
                  <a:prstClr val="black"/>
                </a:solidFill>
                <a:cs typeface="Arial" panose="020B0604020202020204" pitchFamily="34" charset="0"/>
              </a:rPr>
              <a:t>If you have questions about TQP Selection Criteria, please first review the TQP FAQ document on the TQP webpage.   If your question is not answered in the FAQ document, you may email your questions to </a:t>
            </a:r>
            <a:r>
              <a:rPr lang="en-US" altLang="en-US" sz="2400" dirty="0" smtClean="0">
                <a:solidFill>
                  <a:prstClr val="black"/>
                </a:solidFill>
                <a:cs typeface="Arial" panose="020B0604020202020204" pitchFamily="34" charset="0"/>
                <a:hlinkClick r:id="rId4"/>
              </a:rPr>
              <a:t>TQPartnership@ed.gov</a:t>
            </a:r>
            <a:r>
              <a:rPr lang="en-US" altLang="en-US" sz="2400" dirty="0" smtClean="0">
                <a:solidFill>
                  <a:prstClr val="black"/>
                </a:solidFill>
                <a:cs typeface="Arial" panose="020B0604020202020204" pitchFamily="34" charset="0"/>
              </a:rPr>
              <a:t>.   </a:t>
            </a:r>
          </a:p>
        </p:txBody>
      </p:sp>
    </p:spTree>
    <p:extLst>
      <p:ext uri="{BB962C8B-B14F-4D97-AF65-F5344CB8AC3E}">
        <p14:creationId xmlns:p14="http://schemas.microsoft.com/office/powerpoint/2010/main" val="209767807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a:xfrm>
            <a:off x="228600" y="-12700"/>
            <a:ext cx="8686800" cy="1143000"/>
          </a:xfrm>
        </p:spPr>
        <p:txBody>
          <a:bodyPr anchor="ctr"/>
          <a:lstStyle/>
          <a:p>
            <a:pPr algn="ctr" eaLnBrk="1" hangingPunct="1"/>
            <a:r>
              <a:rPr lang="en-US" altLang="en-US" sz="3600" b="1" dirty="0" smtClean="0">
                <a:solidFill>
                  <a:schemeClr val="tx1"/>
                </a:solidFill>
                <a:cs typeface="Arial" pitchFamily="34" charset="0"/>
              </a:rPr>
              <a:t>TQP Competition Resources</a:t>
            </a:r>
          </a:p>
        </p:txBody>
      </p:sp>
      <p:sp>
        <p:nvSpPr>
          <p:cNvPr id="132099" name="Rectangle 5"/>
          <p:cNvSpPr>
            <a:spLocks noChangeArrowheads="1"/>
          </p:cNvSpPr>
          <p:nvPr/>
        </p:nvSpPr>
        <p:spPr bwMode="auto">
          <a:xfrm>
            <a:off x="584857" y="793472"/>
            <a:ext cx="800735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eaLnBrk="0" hangingPunct="0">
              <a:spcBef>
                <a:spcPts val="575"/>
              </a:spcBef>
              <a:buSzPct val="85000"/>
              <a:buFont typeface="Wingdings 2" pitchFamily="18" charset="2"/>
              <a:buChar char=""/>
              <a:tabLst>
                <a:tab pos="3200400" algn="l"/>
              </a:tabLst>
              <a:defRPr sz="2600">
                <a:solidFill>
                  <a:schemeClr val="tx1"/>
                </a:solidFill>
                <a:latin typeface="Arial" pitchFamily="34" charset="0"/>
              </a:defRPr>
            </a:lvl1pPr>
            <a:lvl2pPr marL="1036638" indent="-342900" eaLnBrk="0" hangingPunct="0">
              <a:spcBef>
                <a:spcPts val="375"/>
              </a:spcBef>
              <a:buSzPct val="85000"/>
              <a:buFont typeface="Wingdings 2" pitchFamily="18" charset="2"/>
              <a:buChar char=""/>
              <a:tabLst>
                <a:tab pos="3200400" algn="l"/>
              </a:tabLst>
              <a:defRPr sz="2400">
                <a:solidFill>
                  <a:schemeClr val="tx1"/>
                </a:solidFill>
                <a:latin typeface="Arial" pitchFamily="34" charset="0"/>
              </a:defRPr>
            </a:lvl2pPr>
            <a:lvl3pPr marL="1143000" indent="-228600" eaLnBrk="0" hangingPunct="0">
              <a:spcBef>
                <a:spcPts val="375"/>
              </a:spcBef>
              <a:buSzPct val="85000"/>
              <a:buFont typeface="Wingdings 2" pitchFamily="18" charset="2"/>
              <a:buChar char=""/>
              <a:tabLst>
                <a:tab pos="3200400" algn="l"/>
              </a:tabLst>
              <a:defRPr sz="2000">
                <a:solidFill>
                  <a:schemeClr val="tx1"/>
                </a:solidFill>
                <a:latin typeface="Arial" pitchFamily="34" charset="0"/>
              </a:defRPr>
            </a:lvl3pPr>
            <a:lvl4pPr marL="1600200" indent="-228600" eaLnBrk="0" hangingPunct="0">
              <a:spcBef>
                <a:spcPts val="375"/>
              </a:spcBef>
              <a:buSzPct val="80000"/>
              <a:buFont typeface="Wingdings 2" pitchFamily="18" charset="2"/>
              <a:buChar char=""/>
              <a:tabLst>
                <a:tab pos="3200400" algn="l"/>
              </a:tabLst>
              <a:defRPr sz="2000">
                <a:solidFill>
                  <a:schemeClr val="tx1"/>
                </a:solidFill>
                <a:latin typeface="Arial" pitchFamily="34" charset="0"/>
              </a:defRPr>
            </a:lvl4pPr>
            <a:lvl5pPr marL="2057400" indent="-228600" eaLnBrk="0" hangingPunct="0">
              <a:spcBef>
                <a:spcPts val="375"/>
              </a:spcBef>
              <a:buChar char="o"/>
              <a:tabLst>
                <a:tab pos="3200400" algn="l"/>
              </a:tabLst>
              <a:defRPr sz="2000">
                <a:solidFill>
                  <a:schemeClr val="tx1"/>
                </a:solidFill>
                <a:latin typeface="Arial" pitchFamily="34" charset="0"/>
              </a:defRPr>
            </a:lvl5pPr>
            <a:lvl6pPr marL="2514600" indent="-228600" eaLnBrk="0" fontAlgn="base" hangingPunct="0">
              <a:spcBef>
                <a:spcPts val="375"/>
              </a:spcBef>
              <a:spcAft>
                <a:spcPct val="0"/>
              </a:spcAft>
              <a:buChar char="o"/>
              <a:tabLst>
                <a:tab pos="3200400" algn="l"/>
              </a:tabLst>
              <a:defRPr sz="2000">
                <a:solidFill>
                  <a:schemeClr val="tx1"/>
                </a:solidFill>
                <a:latin typeface="Arial" pitchFamily="34" charset="0"/>
              </a:defRPr>
            </a:lvl6pPr>
            <a:lvl7pPr marL="2971800" indent="-228600" eaLnBrk="0" fontAlgn="base" hangingPunct="0">
              <a:spcBef>
                <a:spcPts val="375"/>
              </a:spcBef>
              <a:spcAft>
                <a:spcPct val="0"/>
              </a:spcAft>
              <a:buChar char="o"/>
              <a:tabLst>
                <a:tab pos="3200400" algn="l"/>
              </a:tabLst>
              <a:defRPr sz="2000">
                <a:solidFill>
                  <a:schemeClr val="tx1"/>
                </a:solidFill>
                <a:latin typeface="Arial" pitchFamily="34" charset="0"/>
              </a:defRPr>
            </a:lvl7pPr>
            <a:lvl8pPr marL="3429000" indent="-228600" eaLnBrk="0" fontAlgn="base" hangingPunct="0">
              <a:spcBef>
                <a:spcPts val="375"/>
              </a:spcBef>
              <a:spcAft>
                <a:spcPct val="0"/>
              </a:spcAft>
              <a:buChar char="o"/>
              <a:tabLst>
                <a:tab pos="3200400" algn="l"/>
              </a:tabLst>
              <a:defRPr sz="2000">
                <a:solidFill>
                  <a:schemeClr val="tx1"/>
                </a:solidFill>
                <a:latin typeface="Arial" pitchFamily="34" charset="0"/>
              </a:defRPr>
            </a:lvl8pPr>
            <a:lvl9pPr marL="3886200" indent="-228600" eaLnBrk="0" fontAlgn="base" hangingPunct="0">
              <a:spcBef>
                <a:spcPts val="375"/>
              </a:spcBef>
              <a:spcAft>
                <a:spcPct val="0"/>
              </a:spcAft>
              <a:buChar char="o"/>
              <a:tabLst>
                <a:tab pos="3200400" algn="l"/>
              </a:tabLst>
              <a:defRPr sz="2000">
                <a:solidFill>
                  <a:schemeClr val="tx1"/>
                </a:solidFill>
                <a:latin typeface="Arial" pitchFamily="34" charset="0"/>
              </a:defRPr>
            </a:lvl9pPr>
          </a:lstStyle>
          <a:p>
            <a:pPr marL="693738" lvl="1" indent="0" fontAlgn="base">
              <a:spcBef>
                <a:spcPts val="800"/>
              </a:spcBef>
              <a:spcAft>
                <a:spcPts val="800"/>
              </a:spcAft>
              <a:buSzTx/>
              <a:buFont typeface="Wingdings 2" pitchFamily="18" charset="2"/>
              <a:buNone/>
            </a:pPr>
            <a:r>
              <a:rPr lang="en-US" altLang="en-US" b="1" dirty="0" smtClean="0">
                <a:solidFill>
                  <a:prstClr val="black"/>
                </a:solidFill>
                <a:cs typeface="Arial" panose="020B0604020202020204" pitchFamily="34" charset="0"/>
              </a:rPr>
              <a:t>TQP </a:t>
            </a:r>
            <a:r>
              <a:rPr lang="en-US" altLang="en-US" b="1" dirty="0">
                <a:solidFill>
                  <a:prstClr val="black"/>
                </a:solidFill>
                <a:cs typeface="Arial" panose="020B0604020202020204" pitchFamily="34" charset="0"/>
              </a:rPr>
              <a:t>Program </a:t>
            </a:r>
            <a:r>
              <a:rPr lang="en-US" altLang="en-US" b="1" dirty="0" smtClean="0">
                <a:solidFill>
                  <a:prstClr val="black"/>
                </a:solidFill>
                <a:cs typeface="Arial" panose="020B0604020202020204" pitchFamily="34" charset="0"/>
              </a:rPr>
              <a:t>Webpage                                             </a:t>
            </a:r>
            <a:r>
              <a:rPr lang="en-US" altLang="en-US" sz="1800" dirty="0">
                <a:solidFill>
                  <a:prstClr val="black"/>
                </a:solidFill>
                <a:cs typeface="Arial" panose="020B0604020202020204" pitchFamily="34" charset="0"/>
                <a:hlinkClick r:id="rId3"/>
              </a:rPr>
              <a:t>http://innovation.ed.gov/what-we-do/teacher-quality/teacher-quality-partnership/</a:t>
            </a:r>
            <a:endParaRPr lang="en-US" altLang="en-US" sz="1800" dirty="0">
              <a:solidFill>
                <a:prstClr val="black"/>
              </a:solidFill>
              <a:cs typeface="Arial" panose="020B0604020202020204" pitchFamily="34" charset="0"/>
            </a:endParaRPr>
          </a:p>
          <a:p>
            <a:pPr lvl="2" fontAlgn="base">
              <a:spcBef>
                <a:spcPts val="800"/>
              </a:spcBef>
              <a:spcAft>
                <a:spcPts val="800"/>
              </a:spcAft>
              <a:buSzTx/>
              <a:buFont typeface="Arial" pitchFamily="34" charset="0"/>
              <a:buChar char="•"/>
            </a:pPr>
            <a:r>
              <a:rPr lang="en-US" altLang="en-US" sz="1800" b="1" dirty="0">
                <a:solidFill>
                  <a:prstClr val="black"/>
                </a:solidFill>
                <a:cs typeface="Arial" panose="020B0604020202020204" pitchFamily="34" charset="0"/>
              </a:rPr>
              <a:t>FY </a:t>
            </a:r>
            <a:r>
              <a:rPr lang="en-US" altLang="en-US" sz="1800" b="1" dirty="0" smtClean="0">
                <a:solidFill>
                  <a:prstClr val="black"/>
                </a:solidFill>
                <a:cs typeface="Arial" panose="020B0604020202020204" pitchFamily="34" charset="0"/>
              </a:rPr>
              <a:t>18 </a:t>
            </a:r>
            <a:r>
              <a:rPr lang="en-US" altLang="en-US" sz="1800" b="1" dirty="0">
                <a:solidFill>
                  <a:prstClr val="black"/>
                </a:solidFill>
                <a:cs typeface="Arial" panose="020B0604020202020204" pitchFamily="34" charset="0"/>
              </a:rPr>
              <a:t>TQP Notice Inviting Applications (NIA)</a:t>
            </a:r>
          </a:p>
          <a:p>
            <a:pPr lvl="2" fontAlgn="base">
              <a:spcBef>
                <a:spcPts val="800"/>
              </a:spcBef>
              <a:spcAft>
                <a:spcPts val="800"/>
              </a:spcAft>
              <a:buSzTx/>
              <a:buFont typeface="Arial" pitchFamily="34" charset="0"/>
              <a:buChar char="•"/>
            </a:pPr>
            <a:r>
              <a:rPr lang="en-US" altLang="en-US" sz="1800" b="1" dirty="0">
                <a:solidFill>
                  <a:prstClr val="black"/>
                </a:solidFill>
                <a:cs typeface="Arial" panose="020B0604020202020204" pitchFamily="34" charset="0"/>
              </a:rPr>
              <a:t>FY </a:t>
            </a:r>
            <a:r>
              <a:rPr lang="en-US" altLang="en-US" sz="1800" b="1" dirty="0" smtClean="0">
                <a:solidFill>
                  <a:prstClr val="black"/>
                </a:solidFill>
                <a:cs typeface="Arial" panose="020B0604020202020204" pitchFamily="34" charset="0"/>
              </a:rPr>
              <a:t>18 </a:t>
            </a:r>
            <a:r>
              <a:rPr lang="en-US" altLang="en-US" sz="1800" b="1" dirty="0">
                <a:solidFill>
                  <a:prstClr val="black"/>
                </a:solidFill>
                <a:cs typeface="Arial" panose="020B0604020202020204" pitchFamily="34" charset="0"/>
              </a:rPr>
              <a:t>TQP Application Package</a:t>
            </a:r>
          </a:p>
          <a:p>
            <a:pPr lvl="2" fontAlgn="base">
              <a:spcBef>
                <a:spcPts val="800"/>
              </a:spcBef>
              <a:spcAft>
                <a:spcPts val="800"/>
              </a:spcAft>
              <a:buSzTx/>
              <a:buFont typeface="Arial" pitchFamily="34" charset="0"/>
              <a:buChar char="•"/>
            </a:pPr>
            <a:r>
              <a:rPr lang="en-US" altLang="en-US" sz="1800" b="1" dirty="0" smtClean="0">
                <a:solidFill>
                  <a:prstClr val="black"/>
                </a:solidFill>
                <a:cs typeface="Arial" panose="020B0604020202020204" pitchFamily="34" charset="0"/>
              </a:rPr>
              <a:t>TQP Application Checklist</a:t>
            </a:r>
            <a:endParaRPr lang="en-US" altLang="en-US" sz="1800" b="1" dirty="0">
              <a:solidFill>
                <a:prstClr val="black"/>
              </a:solidFill>
              <a:cs typeface="Arial" panose="020B0604020202020204" pitchFamily="34" charset="0"/>
            </a:endParaRPr>
          </a:p>
          <a:p>
            <a:pPr lvl="2" fontAlgn="base">
              <a:spcBef>
                <a:spcPts val="800"/>
              </a:spcBef>
              <a:spcAft>
                <a:spcPts val="800"/>
              </a:spcAft>
              <a:buSzTx/>
              <a:buFont typeface="Arial" pitchFamily="34" charset="0"/>
              <a:buChar char="•"/>
            </a:pPr>
            <a:r>
              <a:rPr lang="en-US" altLang="en-US" sz="1800" b="1" dirty="0">
                <a:solidFill>
                  <a:prstClr val="black"/>
                </a:solidFill>
                <a:cs typeface="Arial" panose="020B0604020202020204" pitchFamily="34" charset="0"/>
              </a:rPr>
              <a:t>TQP Optional Program Checklists (4</a:t>
            </a:r>
            <a:r>
              <a:rPr lang="en-US" altLang="en-US" sz="1800" b="1" dirty="0" smtClean="0">
                <a:solidFill>
                  <a:prstClr val="black"/>
                </a:solidFill>
                <a:cs typeface="Arial" panose="020B0604020202020204" pitchFamily="34" charset="0"/>
              </a:rPr>
              <a:t>)</a:t>
            </a:r>
          </a:p>
          <a:p>
            <a:pPr lvl="3" fontAlgn="base">
              <a:spcBef>
                <a:spcPts val="800"/>
              </a:spcBef>
              <a:spcAft>
                <a:spcPts val="800"/>
              </a:spcAft>
              <a:buSzTx/>
              <a:buFont typeface="Arial" pitchFamily="34" charset="0"/>
              <a:buChar char="•"/>
            </a:pPr>
            <a:r>
              <a:rPr lang="en-US" altLang="en-US" sz="1800" dirty="0">
                <a:solidFill>
                  <a:prstClr val="black"/>
                </a:solidFill>
                <a:cs typeface="Arial" panose="020B0604020202020204" pitchFamily="34" charset="0"/>
              </a:rPr>
              <a:t>Optional Eligible Partnership AND IHE Verification </a:t>
            </a:r>
            <a:r>
              <a:rPr lang="en-US" altLang="en-US" sz="1800" dirty="0" smtClean="0">
                <a:solidFill>
                  <a:prstClr val="black"/>
                </a:solidFill>
                <a:cs typeface="Arial" panose="020B0604020202020204" pitchFamily="34" charset="0"/>
              </a:rPr>
              <a:t>Checklist</a:t>
            </a:r>
            <a:endParaRPr lang="en-US" altLang="en-US" sz="1800" dirty="0">
              <a:solidFill>
                <a:prstClr val="black"/>
              </a:solidFill>
              <a:cs typeface="Arial" panose="020B0604020202020204" pitchFamily="34" charset="0"/>
            </a:endParaRPr>
          </a:p>
          <a:p>
            <a:pPr lvl="3" fontAlgn="base">
              <a:spcBef>
                <a:spcPts val="800"/>
              </a:spcBef>
              <a:spcAft>
                <a:spcPts val="800"/>
              </a:spcAft>
              <a:buSzTx/>
              <a:buFont typeface="Arial" pitchFamily="34" charset="0"/>
              <a:buChar char="•"/>
            </a:pPr>
            <a:r>
              <a:rPr lang="en-US" altLang="en-US" sz="1800" dirty="0" smtClean="0">
                <a:solidFill>
                  <a:prstClr val="black"/>
                </a:solidFill>
                <a:cs typeface="Arial" panose="020B0604020202020204" pitchFamily="34" charset="0"/>
              </a:rPr>
              <a:t>Optional </a:t>
            </a:r>
            <a:r>
              <a:rPr lang="en-US" altLang="en-US" sz="1800" dirty="0">
                <a:solidFill>
                  <a:prstClr val="black"/>
                </a:solidFill>
                <a:cs typeface="Arial" panose="020B0604020202020204" pitchFamily="34" charset="0"/>
              </a:rPr>
              <a:t>TQP General Application and Program Requirements Checklist </a:t>
            </a:r>
          </a:p>
          <a:p>
            <a:pPr lvl="3" fontAlgn="base">
              <a:spcBef>
                <a:spcPts val="800"/>
              </a:spcBef>
              <a:spcAft>
                <a:spcPts val="800"/>
              </a:spcAft>
              <a:buSzTx/>
              <a:buFont typeface="Arial" pitchFamily="34" charset="0"/>
              <a:buChar char="•"/>
            </a:pPr>
            <a:r>
              <a:rPr lang="en-US" altLang="en-US" sz="1800" dirty="0" smtClean="0">
                <a:solidFill>
                  <a:prstClr val="black"/>
                </a:solidFill>
                <a:cs typeface="Arial" panose="020B0604020202020204" pitchFamily="34" charset="0"/>
              </a:rPr>
              <a:t>Optional </a:t>
            </a:r>
            <a:r>
              <a:rPr lang="en-US" altLang="en-US" sz="1800" dirty="0">
                <a:solidFill>
                  <a:prstClr val="black"/>
                </a:solidFill>
                <a:cs typeface="Arial" panose="020B0604020202020204" pitchFamily="34" charset="0"/>
              </a:rPr>
              <a:t>High-Need LEA AND High-Need School Checklist </a:t>
            </a:r>
            <a:endParaRPr lang="en-US" altLang="en-US" sz="1800" dirty="0" smtClean="0">
              <a:solidFill>
                <a:prstClr val="black"/>
              </a:solidFill>
              <a:cs typeface="Arial" panose="020B0604020202020204" pitchFamily="34" charset="0"/>
            </a:endParaRPr>
          </a:p>
          <a:p>
            <a:pPr lvl="3" fontAlgn="base">
              <a:spcBef>
                <a:spcPts val="800"/>
              </a:spcBef>
              <a:spcAft>
                <a:spcPts val="800"/>
              </a:spcAft>
              <a:buSzTx/>
              <a:buFont typeface="Arial" pitchFamily="34" charset="0"/>
              <a:buChar char="•"/>
            </a:pPr>
            <a:r>
              <a:rPr lang="en-US" altLang="en-US" sz="1800" dirty="0" smtClean="0">
                <a:solidFill>
                  <a:prstClr val="black"/>
                </a:solidFill>
                <a:cs typeface="Arial" panose="020B0604020202020204" pitchFamily="34" charset="0"/>
              </a:rPr>
              <a:t>Option Absolute </a:t>
            </a:r>
            <a:r>
              <a:rPr lang="en-US" altLang="en-US" sz="1800" dirty="0">
                <a:solidFill>
                  <a:prstClr val="black"/>
                </a:solidFill>
                <a:cs typeface="Arial" panose="020B0604020202020204" pitchFamily="34" charset="0"/>
              </a:rPr>
              <a:t>Priority </a:t>
            </a:r>
            <a:r>
              <a:rPr lang="en-US" altLang="en-US" sz="1800" dirty="0" smtClean="0">
                <a:solidFill>
                  <a:prstClr val="black"/>
                </a:solidFill>
                <a:cs typeface="Arial" panose="020B0604020202020204" pitchFamily="34" charset="0"/>
              </a:rPr>
              <a:t>Checklists </a:t>
            </a:r>
          </a:p>
          <a:p>
            <a:pPr lvl="3" fontAlgn="base">
              <a:spcBef>
                <a:spcPts val="800"/>
              </a:spcBef>
              <a:spcAft>
                <a:spcPts val="800"/>
              </a:spcAft>
              <a:buSzTx/>
              <a:buFont typeface="Arial" pitchFamily="34" charset="0"/>
              <a:buChar char="•"/>
            </a:pPr>
            <a:r>
              <a:rPr lang="en-US" altLang="en-US" sz="1800" dirty="0" smtClean="0">
                <a:solidFill>
                  <a:prstClr val="black"/>
                </a:solidFill>
                <a:cs typeface="Arial" panose="020B0604020202020204" pitchFamily="34" charset="0"/>
              </a:rPr>
              <a:t>Match Documentation Forms</a:t>
            </a:r>
            <a:endParaRPr lang="en-US" altLang="en-US" sz="1800" dirty="0">
              <a:solidFill>
                <a:prstClr val="black"/>
              </a:solidFill>
              <a:cs typeface="Arial" panose="020B0604020202020204" pitchFamily="34" charset="0"/>
            </a:endParaRPr>
          </a:p>
        </p:txBody>
      </p:sp>
      <p:sp>
        <p:nvSpPr>
          <p:cNvPr id="13210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spcBef>
                <a:spcPts val="575"/>
              </a:spcBef>
              <a:buSzPct val="85000"/>
              <a:buFont typeface="Wingdings 2" pitchFamily="18" charset="2"/>
              <a:buChar char=""/>
              <a:defRPr sz="2600">
                <a:solidFill>
                  <a:schemeClr val="tx1"/>
                </a:solidFill>
                <a:latin typeface="Arial" pitchFamily="34" charset="0"/>
              </a:defRPr>
            </a:lvl1pPr>
            <a:lvl2pPr marL="742950" indent="-285750" eaLnBrk="0" hangingPunct="0">
              <a:spcBef>
                <a:spcPts val="375"/>
              </a:spcBef>
              <a:buSzPct val="85000"/>
              <a:buFont typeface="Wingdings 2" pitchFamily="18" charset="2"/>
              <a:buChar char=""/>
              <a:defRPr sz="2400">
                <a:solidFill>
                  <a:schemeClr val="tx1"/>
                </a:solidFill>
                <a:latin typeface="Arial" pitchFamily="34" charset="0"/>
              </a:defRPr>
            </a:lvl2pPr>
            <a:lvl3pPr marL="1143000" indent="-228600" eaLnBrk="0" hangingPunct="0">
              <a:spcBef>
                <a:spcPts val="375"/>
              </a:spcBef>
              <a:buSzPct val="85000"/>
              <a:buFont typeface="Wingdings 2" pitchFamily="18" charset="2"/>
              <a:buChar char=""/>
              <a:defRPr sz="2000">
                <a:solidFill>
                  <a:schemeClr val="tx1"/>
                </a:solidFill>
                <a:latin typeface="Arial" pitchFamily="34" charset="0"/>
              </a:defRPr>
            </a:lvl3pPr>
            <a:lvl4pPr marL="1600200" indent="-228600" eaLnBrk="0" hangingPunct="0">
              <a:spcBef>
                <a:spcPts val="375"/>
              </a:spcBef>
              <a:buSzPct val="80000"/>
              <a:buFont typeface="Wingdings 2" pitchFamily="18" charset="2"/>
              <a:buChar char=""/>
              <a:defRPr sz="2000">
                <a:solidFill>
                  <a:schemeClr val="tx1"/>
                </a:solidFill>
                <a:latin typeface="Arial" pitchFamily="34" charset="0"/>
              </a:defRPr>
            </a:lvl4pPr>
            <a:lvl5pPr marL="2057400" indent="-228600" eaLnBrk="0" hangingPunct="0">
              <a:spcBef>
                <a:spcPts val="375"/>
              </a:spcBef>
              <a:buChar char="o"/>
              <a:defRPr sz="2000">
                <a:solidFill>
                  <a:schemeClr val="tx1"/>
                </a:solidFill>
                <a:latin typeface="Arial" pitchFamily="34" charset="0"/>
              </a:defRPr>
            </a:lvl5pPr>
            <a:lvl6pPr marL="2514600" indent="-228600" eaLnBrk="0" fontAlgn="base" hangingPunct="0">
              <a:spcBef>
                <a:spcPts val="375"/>
              </a:spcBef>
              <a:spcAft>
                <a:spcPct val="0"/>
              </a:spcAft>
              <a:buChar char="o"/>
              <a:defRPr sz="2000">
                <a:solidFill>
                  <a:schemeClr val="tx1"/>
                </a:solidFill>
                <a:latin typeface="Arial" pitchFamily="34" charset="0"/>
              </a:defRPr>
            </a:lvl6pPr>
            <a:lvl7pPr marL="2971800" indent="-228600" eaLnBrk="0" fontAlgn="base" hangingPunct="0">
              <a:spcBef>
                <a:spcPts val="375"/>
              </a:spcBef>
              <a:spcAft>
                <a:spcPct val="0"/>
              </a:spcAft>
              <a:buChar char="o"/>
              <a:defRPr sz="2000">
                <a:solidFill>
                  <a:schemeClr val="tx1"/>
                </a:solidFill>
                <a:latin typeface="Arial" pitchFamily="34" charset="0"/>
              </a:defRPr>
            </a:lvl7pPr>
            <a:lvl8pPr marL="3429000" indent="-228600" eaLnBrk="0" fontAlgn="base" hangingPunct="0">
              <a:spcBef>
                <a:spcPts val="375"/>
              </a:spcBef>
              <a:spcAft>
                <a:spcPct val="0"/>
              </a:spcAft>
              <a:buChar char="o"/>
              <a:defRPr sz="2000">
                <a:solidFill>
                  <a:schemeClr val="tx1"/>
                </a:solidFill>
                <a:latin typeface="Arial" pitchFamily="34" charset="0"/>
              </a:defRPr>
            </a:lvl8pPr>
            <a:lvl9pPr marL="3886200" indent="-228600" eaLnBrk="0" fontAlgn="base" hangingPunct="0">
              <a:spcBef>
                <a:spcPts val="375"/>
              </a:spcBef>
              <a:spcAft>
                <a:spcPct val="0"/>
              </a:spcAft>
              <a:buChar char="o"/>
              <a:defRPr sz="2000">
                <a:solidFill>
                  <a:schemeClr val="tx1"/>
                </a:solidFill>
                <a:latin typeface="Arial" pitchFamily="34" charset="0"/>
              </a:defRPr>
            </a:lvl9pPr>
          </a:lstStyle>
          <a:p>
            <a:pPr eaLnBrk="1" hangingPunct="1">
              <a:spcBef>
                <a:spcPct val="0"/>
              </a:spcBef>
              <a:buSzTx/>
              <a:buFontTx/>
              <a:buNone/>
            </a:pPr>
            <a:fld id="{EBF93466-96A4-483F-AE56-75A177D9FB59}" type="slidenum">
              <a:rPr lang="en-US" altLang="en-US" sz="1400" smtClean="0">
                <a:solidFill>
                  <a:prstClr val="black"/>
                </a:solidFill>
              </a:rPr>
              <a:pPr eaLnBrk="1" hangingPunct="1">
                <a:spcBef>
                  <a:spcPct val="0"/>
                </a:spcBef>
                <a:buSzTx/>
                <a:buFontTx/>
                <a:buNone/>
              </a:pPr>
              <a:t>17</a:t>
            </a:fld>
            <a:endParaRPr lang="en-US" altLang="en-US" sz="1400" smtClean="0">
              <a:solidFill>
                <a:prstClr val="black"/>
              </a:solidFill>
            </a:endParaRPr>
          </a:p>
        </p:txBody>
      </p:sp>
    </p:spTree>
    <p:extLst>
      <p:ext uri="{BB962C8B-B14F-4D97-AF65-F5344CB8AC3E}">
        <p14:creationId xmlns:p14="http://schemas.microsoft.com/office/powerpoint/2010/main" val="73136628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a:xfrm>
            <a:off x="228600" y="228600"/>
            <a:ext cx="8686800" cy="1143000"/>
          </a:xfrm>
        </p:spPr>
        <p:txBody>
          <a:bodyPr anchor="ctr"/>
          <a:lstStyle/>
          <a:p>
            <a:pPr algn="ctr" eaLnBrk="1" hangingPunct="1"/>
            <a:r>
              <a:rPr lang="en-US" altLang="en-US" sz="3600" b="1" dirty="0" smtClean="0">
                <a:solidFill>
                  <a:schemeClr val="tx1"/>
                </a:solidFill>
                <a:cs typeface="Arial" pitchFamily="34" charset="0"/>
              </a:rPr>
              <a:t>TQP Competition Resources</a:t>
            </a:r>
          </a:p>
        </p:txBody>
      </p:sp>
      <p:sp>
        <p:nvSpPr>
          <p:cNvPr id="132099" name="Rectangle 5"/>
          <p:cNvSpPr>
            <a:spLocks noChangeArrowheads="1"/>
          </p:cNvSpPr>
          <p:nvPr/>
        </p:nvSpPr>
        <p:spPr bwMode="auto">
          <a:xfrm>
            <a:off x="451944" y="342037"/>
            <a:ext cx="8082456" cy="59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eaLnBrk="0" hangingPunct="0">
              <a:spcBef>
                <a:spcPts val="575"/>
              </a:spcBef>
              <a:buSzPct val="85000"/>
              <a:buFont typeface="Wingdings 2" pitchFamily="18" charset="2"/>
              <a:buChar char=""/>
              <a:tabLst>
                <a:tab pos="3200400" algn="l"/>
              </a:tabLst>
              <a:defRPr sz="2600">
                <a:solidFill>
                  <a:schemeClr val="tx1"/>
                </a:solidFill>
                <a:latin typeface="Arial" pitchFamily="34" charset="0"/>
              </a:defRPr>
            </a:lvl1pPr>
            <a:lvl2pPr marL="1036638" indent="-342900" eaLnBrk="0" hangingPunct="0">
              <a:spcBef>
                <a:spcPts val="375"/>
              </a:spcBef>
              <a:buSzPct val="85000"/>
              <a:buFont typeface="Wingdings 2" pitchFamily="18" charset="2"/>
              <a:buChar char=""/>
              <a:tabLst>
                <a:tab pos="3200400" algn="l"/>
              </a:tabLst>
              <a:defRPr sz="2400">
                <a:solidFill>
                  <a:schemeClr val="tx1"/>
                </a:solidFill>
                <a:latin typeface="Arial" pitchFamily="34" charset="0"/>
              </a:defRPr>
            </a:lvl2pPr>
            <a:lvl3pPr marL="1143000" indent="-228600" eaLnBrk="0" hangingPunct="0">
              <a:spcBef>
                <a:spcPts val="375"/>
              </a:spcBef>
              <a:buSzPct val="85000"/>
              <a:buFont typeface="Wingdings 2" pitchFamily="18" charset="2"/>
              <a:buChar char=""/>
              <a:tabLst>
                <a:tab pos="3200400" algn="l"/>
              </a:tabLst>
              <a:defRPr sz="2000">
                <a:solidFill>
                  <a:schemeClr val="tx1"/>
                </a:solidFill>
                <a:latin typeface="Arial" pitchFamily="34" charset="0"/>
              </a:defRPr>
            </a:lvl3pPr>
            <a:lvl4pPr marL="1600200" indent="-228600" eaLnBrk="0" hangingPunct="0">
              <a:spcBef>
                <a:spcPts val="375"/>
              </a:spcBef>
              <a:buSzPct val="80000"/>
              <a:buFont typeface="Wingdings 2" pitchFamily="18" charset="2"/>
              <a:buChar char=""/>
              <a:tabLst>
                <a:tab pos="3200400" algn="l"/>
              </a:tabLst>
              <a:defRPr sz="2000">
                <a:solidFill>
                  <a:schemeClr val="tx1"/>
                </a:solidFill>
                <a:latin typeface="Arial" pitchFamily="34" charset="0"/>
              </a:defRPr>
            </a:lvl4pPr>
            <a:lvl5pPr marL="2057400" indent="-228600" eaLnBrk="0" hangingPunct="0">
              <a:spcBef>
                <a:spcPts val="375"/>
              </a:spcBef>
              <a:buChar char="o"/>
              <a:tabLst>
                <a:tab pos="3200400" algn="l"/>
              </a:tabLst>
              <a:defRPr sz="2000">
                <a:solidFill>
                  <a:schemeClr val="tx1"/>
                </a:solidFill>
                <a:latin typeface="Arial" pitchFamily="34" charset="0"/>
              </a:defRPr>
            </a:lvl5pPr>
            <a:lvl6pPr marL="2514600" indent="-228600" eaLnBrk="0" fontAlgn="base" hangingPunct="0">
              <a:spcBef>
                <a:spcPts val="375"/>
              </a:spcBef>
              <a:spcAft>
                <a:spcPct val="0"/>
              </a:spcAft>
              <a:buChar char="o"/>
              <a:tabLst>
                <a:tab pos="3200400" algn="l"/>
              </a:tabLst>
              <a:defRPr sz="2000">
                <a:solidFill>
                  <a:schemeClr val="tx1"/>
                </a:solidFill>
                <a:latin typeface="Arial" pitchFamily="34" charset="0"/>
              </a:defRPr>
            </a:lvl6pPr>
            <a:lvl7pPr marL="2971800" indent="-228600" eaLnBrk="0" fontAlgn="base" hangingPunct="0">
              <a:spcBef>
                <a:spcPts val="375"/>
              </a:spcBef>
              <a:spcAft>
                <a:spcPct val="0"/>
              </a:spcAft>
              <a:buChar char="o"/>
              <a:tabLst>
                <a:tab pos="3200400" algn="l"/>
              </a:tabLst>
              <a:defRPr sz="2000">
                <a:solidFill>
                  <a:schemeClr val="tx1"/>
                </a:solidFill>
                <a:latin typeface="Arial" pitchFamily="34" charset="0"/>
              </a:defRPr>
            </a:lvl7pPr>
            <a:lvl8pPr marL="3429000" indent="-228600" eaLnBrk="0" fontAlgn="base" hangingPunct="0">
              <a:spcBef>
                <a:spcPts val="375"/>
              </a:spcBef>
              <a:spcAft>
                <a:spcPct val="0"/>
              </a:spcAft>
              <a:buChar char="o"/>
              <a:tabLst>
                <a:tab pos="3200400" algn="l"/>
              </a:tabLst>
              <a:defRPr sz="2000">
                <a:solidFill>
                  <a:schemeClr val="tx1"/>
                </a:solidFill>
                <a:latin typeface="Arial" pitchFamily="34" charset="0"/>
              </a:defRPr>
            </a:lvl8pPr>
            <a:lvl9pPr marL="3886200" indent="-228600" eaLnBrk="0" fontAlgn="base" hangingPunct="0">
              <a:spcBef>
                <a:spcPts val="375"/>
              </a:spcBef>
              <a:spcAft>
                <a:spcPct val="0"/>
              </a:spcAft>
              <a:buChar char="o"/>
              <a:tabLst>
                <a:tab pos="3200400" algn="l"/>
              </a:tabLst>
              <a:defRPr sz="2000">
                <a:solidFill>
                  <a:schemeClr val="tx1"/>
                </a:solidFill>
                <a:latin typeface="Arial" pitchFamily="34" charset="0"/>
              </a:defRPr>
            </a:lvl9pPr>
          </a:lstStyle>
          <a:p>
            <a:pPr fontAlgn="base">
              <a:spcBef>
                <a:spcPct val="0"/>
              </a:spcBef>
              <a:spcAft>
                <a:spcPct val="0"/>
              </a:spcAft>
              <a:buSzTx/>
              <a:buFontTx/>
              <a:buNone/>
            </a:pPr>
            <a:endParaRPr lang="en-US" altLang="en-US" sz="800" dirty="0">
              <a:solidFill>
                <a:prstClr val="black"/>
              </a:solidFill>
              <a:cs typeface="Arial" panose="020B0604020202020204" pitchFamily="34" charset="0"/>
            </a:endParaRPr>
          </a:p>
          <a:p>
            <a:pPr marL="693738" lvl="1" indent="0" fontAlgn="base">
              <a:spcBef>
                <a:spcPts val="800"/>
              </a:spcBef>
              <a:spcAft>
                <a:spcPts val="800"/>
              </a:spcAft>
              <a:buSzTx/>
              <a:buFont typeface="Wingdings 2" pitchFamily="18" charset="2"/>
              <a:buNone/>
            </a:pPr>
            <a:r>
              <a:rPr lang="en-US" altLang="en-US" b="1" dirty="0" smtClean="0">
                <a:solidFill>
                  <a:prstClr val="black"/>
                </a:solidFill>
                <a:cs typeface="Arial" panose="020B0604020202020204" pitchFamily="34" charset="0"/>
              </a:rPr>
              <a:t>   </a:t>
            </a:r>
          </a:p>
          <a:p>
            <a:pPr marL="693738" lvl="1" indent="0" fontAlgn="base">
              <a:spcBef>
                <a:spcPts val="800"/>
              </a:spcBef>
              <a:spcAft>
                <a:spcPts val="800"/>
              </a:spcAft>
              <a:buSzTx/>
              <a:buFont typeface="Wingdings 2" pitchFamily="18" charset="2"/>
              <a:buNone/>
            </a:pPr>
            <a:r>
              <a:rPr lang="en-US" altLang="en-US" b="1" dirty="0">
                <a:solidFill>
                  <a:prstClr val="black"/>
                </a:solidFill>
                <a:cs typeface="Arial" panose="020B0604020202020204" pitchFamily="34" charset="0"/>
              </a:rPr>
              <a:t> </a:t>
            </a:r>
            <a:r>
              <a:rPr lang="en-US" altLang="en-US" b="1" dirty="0" smtClean="0">
                <a:solidFill>
                  <a:prstClr val="black"/>
                </a:solidFill>
                <a:cs typeface="Arial" panose="020B0604020202020204" pitchFamily="34" charset="0"/>
              </a:rPr>
              <a:t>  FY 18 TQP FAQ Document</a:t>
            </a:r>
          </a:p>
          <a:p>
            <a:pPr lvl="2" fontAlgn="base">
              <a:spcBef>
                <a:spcPts val="800"/>
              </a:spcBef>
              <a:spcAft>
                <a:spcPts val="800"/>
              </a:spcAft>
              <a:buSzTx/>
            </a:pPr>
            <a:r>
              <a:rPr lang="en-US" altLang="en-US" sz="2200" dirty="0" smtClean="0">
                <a:solidFill>
                  <a:prstClr val="black"/>
                </a:solidFill>
                <a:cs typeface="Arial" panose="020B0604020202020204" pitchFamily="34" charset="0"/>
              </a:rPr>
              <a:t>TQP FAQ document will be available on the TQP webpage shortly after the TQP NIA has been published. </a:t>
            </a:r>
            <a:endParaRPr lang="en-US" sz="1800" dirty="0" smtClean="0">
              <a:solidFill>
                <a:prstClr val="black"/>
              </a:solidFill>
              <a:cs typeface="Arial" panose="020B0604020202020204" pitchFamily="34" charset="0"/>
            </a:endParaRPr>
          </a:p>
          <a:p>
            <a:pPr marL="914400" lvl="2" indent="0" fontAlgn="base">
              <a:spcBef>
                <a:spcPts val="800"/>
              </a:spcBef>
              <a:spcAft>
                <a:spcPts val="800"/>
              </a:spcAft>
              <a:buSzTx/>
              <a:buFont typeface="Wingdings 2" pitchFamily="18" charset="2"/>
              <a:buNone/>
            </a:pPr>
            <a:r>
              <a:rPr lang="en-US" altLang="en-US" sz="2400" b="1" dirty="0" smtClean="0">
                <a:solidFill>
                  <a:prstClr val="black"/>
                </a:solidFill>
                <a:cs typeface="Arial" panose="020B0604020202020204" pitchFamily="34" charset="0"/>
              </a:rPr>
              <a:t>Additional </a:t>
            </a:r>
            <a:r>
              <a:rPr lang="en-US" altLang="en-US" sz="2400" b="1" dirty="0">
                <a:solidFill>
                  <a:prstClr val="black"/>
                </a:solidFill>
                <a:cs typeface="Arial" panose="020B0604020202020204" pitchFamily="34" charset="0"/>
              </a:rPr>
              <a:t>TQP questions may be sent to: </a:t>
            </a:r>
            <a:r>
              <a:rPr lang="en-US" altLang="en-US" sz="2400" b="1" dirty="0">
                <a:solidFill>
                  <a:prstClr val="black"/>
                </a:solidFill>
                <a:cs typeface="Arial" panose="020B0604020202020204" pitchFamily="34" charset="0"/>
                <a:hlinkClick r:id="rId3"/>
              </a:rPr>
              <a:t> </a:t>
            </a:r>
            <a:r>
              <a:rPr lang="en-US" altLang="en-US" dirty="0">
                <a:solidFill>
                  <a:prstClr val="black"/>
                </a:solidFill>
                <a:cs typeface="Arial" panose="020B0604020202020204" pitchFamily="34" charset="0"/>
                <a:hlinkClick r:id="rId4"/>
              </a:rPr>
              <a:t>TQPartnership@ed.gov</a:t>
            </a:r>
            <a:endParaRPr lang="en-US" altLang="en-US" dirty="0">
              <a:solidFill>
                <a:prstClr val="black"/>
              </a:solidFill>
              <a:cs typeface="Arial" panose="020B0604020202020204" pitchFamily="34" charset="0"/>
            </a:endParaRPr>
          </a:p>
          <a:p>
            <a:pPr lvl="2" fontAlgn="base">
              <a:spcBef>
                <a:spcPts val="800"/>
              </a:spcBef>
              <a:spcAft>
                <a:spcPts val="800"/>
              </a:spcAft>
              <a:buSzTx/>
            </a:pPr>
            <a:r>
              <a:rPr lang="en-US" altLang="en-US" sz="2200" dirty="0" smtClean="0">
                <a:solidFill>
                  <a:prstClr val="black"/>
                </a:solidFill>
                <a:cs typeface="Arial" panose="020B0604020202020204" pitchFamily="34" charset="0"/>
              </a:rPr>
              <a:t>Please do not wait unit the last minute to send us questions about your application.</a:t>
            </a:r>
          </a:p>
          <a:p>
            <a:pPr marL="914400" lvl="2" indent="0" fontAlgn="base">
              <a:spcBef>
                <a:spcPts val="800"/>
              </a:spcBef>
              <a:spcAft>
                <a:spcPts val="800"/>
              </a:spcAft>
              <a:buSzTx/>
              <a:buFont typeface="Wingdings 2" pitchFamily="18" charset="2"/>
              <a:buNone/>
            </a:pPr>
            <a:r>
              <a:rPr lang="en-US" altLang="en-US" sz="2400" b="1" dirty="0" smtClean="0">
                <a:solidFill>
                  <a:prstClr val="black"/>
                </a:solidFill>
                <a:cs typeface="Arial" panose="020B0604020202020204" pitchFamily="34" charset="0"/>
              </a:rPr>
              <a:t>Pre-recorded Information Webinars.</a:t>
            </a:r>
          </a:p>
          <a:p>
            <a:pPr marL="914400" lvl="2" indent="0" fontAlgn="base">
              <a:spcBef>
                <a:spcPts val="800"/>
              </a:spcBef>
              <a:spcAft>
                <a:spcPts val="800"/>
              </a:spcAft>
              <a:buSzTx/>
              <a:buFont typeface="Wingdings 2" pitchFamily="18" charset="2"/>
              <a:buNone/>
            </a:pPr>
            <a:r>
              <a:rPr lang="en-US" altLang="en-US" sz="2400" b="1" dirty="0" smtClean="0">
                <a:solidFill>
                  <a:prstClr val="black"/>
                </a:solidFill>
                <a:cs typeface="Arial" panose="020B0604020202020204" pitchFamily="34" charset="0"/>
              </a:rPr>
              <a:t>Currently funded TQP projects.</a:t>
            </a:r>
          </a:p>
          <a:p>
            <a:pPr lvl="2" fontAlgn="base">
              <a:spcBef>
                <a:spcPts val="800"/>
              </a:spcBef>
              <a:spcAft>
                <a:spcPts val="800"/>
              </a:spcAft>
              <a:buSzTx/>
            </a:pPr>
            <a:r>
              <a:rPr lang="en-US" altLang="en-US" sz="2200" dirty="0" smtClean="0">
                <a:solidFill>
                  <a:prstClr val="black"/>
                </a:solidFill>
                <a:cs typeface="Arial" panose="020B0604020202020204" pitchFamily="34" charset="0"/>
              </a:rPr>
              <a:t>FY 14 and FY 16</a:t>
            </a:r>
          </a:p>
        </p:txBody>
      </p:sp>
      <p:sp>
        <p:nvSpPr>
          <p:cNvPr id="13210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spcBef>
                <a:spcPts val="575"/>
              </a:spcBef>
              <a:buSzPct val="85000"/>
              <a:buFont typeface="Wingdings 2" pitchFamily="18" charset="2"/>
              <a:buChar char=""/>
              <a:defRPr sz="2600">
                <a:solidFill>
                  <a:schemeClr val="tx1"/>
                </a:solidFill>
                <a:latin typeface="Arial" pitchFamily="34" charset="0"/>
              </a:defRPr>
            </a:lvl1pPr>
            <a:lvl2pPr marL="742950" indent="-285750" eaLnBrk="0" hangingPunct="0">
              <a:spcBef>
                <a:spcPts val="375"/>
              </a:spcBef>
              <a:buSzPct val="85000"/>
              <a:buFont typeface="Wingdings 2" pitchFamily="18" charset="2"/>
              <a:buChar char=""/>
              <a:defRPr sz="2400">
                <a:solidFill>
                  <a:schemeClr val="tx1"/>
                </a:solidFill>
                <a:latin typeface="Arial" pitchFamily="34" charset="0"/>
              </a:defRPr>
            </a:lvl2pPr>
            <a:lvl3pPr marL="1143000" indent="-228600" eaLnBrk="0" hangingPunct="0">
              <a:spcBef>
                <a:spcPts val="375"/>
              </a:spcBef>
              <a:buSzPct val="85000"/>
              <a:buFont typeface="Wingdings 2" pitchFamily="18" charset="2"/>
              <a:buChar char=""/>
              <a:defRPr sz="2000">
                <a:solidFill>
                  <a:schemeClr val="tx1"/>
                </a:solidFill>
                <a:latin typeface="Arial" pitchFamily="34" charset="0"/>
              </a:defRPr>
            </a:lvl3pPr>
            <a:lvl4pPr marL="1600200" indent="-228600" eaLnBrk="0" hangingPunct="0">
              <a:spcBef>
                <a:spcPts val="375"/>
              </a:spcBef>
              <a:buSzPct val="80000"/>
              <a:buFont typeface="Wingdings 2" pitchFamily="18" charset="2"/>
              <a:buChar char=""/>
              <a:defRPr sz="2000">
                <a:solidFill>
                  <a:schemeClr val="tx1"/>
                </a:solidFill>
                <a:latin typeface="Arial" pitchFamily="34" charset="0"/>
              </a:defRPr>
            </a:lvl4pPr>
            <a:lvl5pPr marL="2057400" indent="-228600" eaLnBrk="0" hangingPunct="0">
              <a:spcBef>
                <a:spcPts val="375"/>
              </a:spcBef>
              <a:buChar char="o"/>
              <a:defRPr sz="2000">
                <a:solidFill>
                  <a:schemeClr val="tx1"/>
                </a:solidFill>
                <a:latin typeface="Arial" pitchFamily="34" charset="0"/>
              </a:defRPr>
            </a:lvl5pPr>
            <a:lvl6pPr marL="2514600" indent="-228600" eaLnBrk="0" fontAlgn="base" hangingPunct="0">
              <a:spcBef>
                <a:spcPts val="375"/>
              </a:spcBef>
              <a:spcAft>
                <a:spcPct val="0"/>
              </a:spcAft>
              <a:buChar char="o"/>
              <a:defRPr sz="2000">
                <a:solidFill>
                  <a:schemeClr val="tx1"/>
                </a:solidFill>
                <a:latin typeface="Arial" pitchFamily="34" charset="0"/>
              </a:defRPr>
            </a:lvl6pPr>
            <a:lvl7pPr marL="2971800" indent="-228600" eaLnBrk="0" fontAlgn="base" hangingPunct="0">
              <a:spcBef>
                <a:spcPts val="375"/>
              </a:spcBef>
              <a:spcAft>
                <a:spcPct val="0"/>
              </a:spcAft>
              <a:buChar char="o"/>
              <a:defRPr sz="2000">
                <a:solidFill>
                  <a:schemeClr val="tx1"/>
                </a:solidFill>
                <a:latin typeface="Arial" pitchFamily="34" charset="0"/>
              </a:defRPr>
            </a:lvl7pPr>
            <a:lvl8pPr marL="3429000" indent="-228600" eaLnBrk="0" fontAlgn="base" hangingPunct="0">
              <a:spcBef>
                <a:spcPts val="375"/>
              </a:spcBef>
              <a:spcAft>
                <a:spcPct val="0"/>
              </a:spcAft>
              <a:buChar char="o"/>
              <a:defRPr sz="2000">
                <a:solidFill>
                  <a:schemeClr val="tx1"/>
                </a:solidFill>
                <a:latin typeface="Arial" pitchFamily="34" charset="0"/>
              </a:defRPr>
            </a:lvl8pPr>
            <a:lvl9pPr marL="3886200" indent="-228600" eaLnBrk="0" fontAlgn="base" hangingPunct="0">
              <a:spcBef>
                <a:spcPts val="375"/>
              </a:spcBef>
              <a:spcAft>
                <a:spcPct val="0"/>
              </a:spcAft>
              <a:buChar char="o"/>
              <a:defRPr sz="2000">
                <a:solidFill>
                  <a:schemeClr val="tx1"/>
                </a:solidFill>
                <a:latin typeface="Arial" pitchFamily="34" charset="0"/>
              </a:defRPr>
            </a:lvl9pPr>
          </a:lstStyle>
          <a:p>
            <a:pPr eaLnBrk="1" hangingPunct="1">
              <a:spcBef>
                <a:spcPct val="0"/>
              </a:spcBef>
              <a:buSzTx/>
              <a:buFontTx/>
              <a:buNone/>
            </a:pPr>
            <a:fld id="{EBF93466-96A4-483F-AE56-75A177D9FB59}" type="slidenum">
              <a:rPr lang="en-US" altLang="en-US" sz="1400" smtClean="0">
                <a:solidFill>
                  <a:prstClr val="black"/>
                </a:solidFill>
              </a:rPr>
              <a:pPr eaLnBrk="1" hangingPunct="1">
                <a:spcBef>
                  <a:spcPct val="0"/>
                </a:spcBef>
                <a:buSzTx/>
                <a:buFontTx/>
                <a:buNone/>
              </a:pPr>
              <a:t>18</a:t>
            </a:fld>
            <a:endParaRPr lang="en-US" altLang="en-US" sz="1400" smtClean="0">
              <a:solidFill>
                <a:prstClr val="black"/>
              </a:solidFill>
            </a:endParaRPr>
          </a:p>
        </p:txBody>
      </p:sp>
    </p:spTree>
    <p:extLst>
      <p:ext uri="{BB962C8B-B14F-4D97-AF65-F5344CB8AC3E}">
        <p14:creationId xmlns:p14="http://schemas.microsoft.com/office/powerpoint/2010/main" val="170974521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a:xfrm>
            <a:off x="228600" y="228600"/>
            <a:ext cx="8686800" cy="1143000"/>
          </a:xfrm>
        </p:spPr>
        <p:txBody>
          <a:bodyPr anchor="ctr"/>
          <a:lstStyle/>
          <a:p>
            <a:pPr algn="ctr" eaLnBrk="1" hangingPunct="1"/>
            <a:r>
              <a:rPr lang="en-US" altLang="en-US" sz="3600" b="1" dirty="0" smtClean="0">
                <a:solidFill>
                  <a:schemeClr val="tx1"/>
                </a:solidFill>
                <a:cs typeface="Arial" pitchFamily="34" charset="0"/>
              </a:rPr>
              <a:t>TQP Competition Reminders</a:t>
            </a:r>
          </a:p>
        </p:txBody>
      </p:sp>
      <p:sp>
        <p:nvSpPr>
          <p:cNvPr id="132099" name="Rectangle 5"/>
          <p:cNvSpPr>
            <a:spLocks noChangeArrowheads="1"/>
          </p:cNvSpPr>
          <p:nvPr/>
        </p:nvSpPr>
        <p:spPr bwMode="auto">
          <a:xfrm>
            <a:off x="603250" y="1371600"/>
            <a:ext cx="8137634"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eaLnBrk="0" hangingPunct="0">
              <a:spcBef>
                <a:spcPts val="575"/>
              </a:spcBef>
              <a:buSzPct val="85000"/>
              <a:buFont typeface="Wingdings 2" pitchFamily="18" charset="2"/>
              <a:buChar char=""/>
              <a:tabLst>
                <a:tab pos="3200400" algn="l"/>
              </a:tabLst>
              <a:defRPr sz="2600">
                <a:solidFill>
                  <a:schemeClr val="tx1"/>
                </a:solidFill>
                <a:latin typeface="Arial" pitchFamily="34" charset="0"/>
              </a:defRPr>
            </a:lvl1pPr>
            <a:lvl2pPr marL="1036638" indent="-342900" eaLnBrk="0" hangingPunct="0">
              <a:spcBef>
                <a:spcPts val="375"/>
              </a:spcBef>
              <a:buSzPct val="85000"/>
              <a:buFont typeface="Wingdings 2" pitchFamily="18" charset="2"/>
              <a:buChar char=""/>
              <a:tabLst>
                <a:tab pos="3200400" algn="l"/>
              </a:tabLst>
              <a:defRPr sz="2400">
                <a:solidFill>
                  <a:schemeClr val="tx1"/>
                </a:solidFill>
                <a:latin typeface="Arial" pitchFamily="34" charset="0"/>
              </a:defRPr>
            </a:lvl2pPr>
            <a:lvl3pPr marL="1143000" indent="-228600" eaLnBrk="0" hangingPunct="0">
              <a:spcBef>
                <a:spcPts val="375"/>
              </a:spcBef>
              <a:buSzPct val="85000"/>
              <a:buFont typeface="Wingdings 2" pitchFamily="18" charset="2"/>
              <a:buChar char=""/>
              <a:tabLst>
                <a:tab pos="3200400" algn="l"/>
              </a:tabLst>
              <a:defRPr sz="2000">
                <a:solidFill>
                  <a:schemeClr val="tx1"/>
                </a:solidFill>
                <a:latin typeface="Arial" pitchFamily="34" charset="0"/>
              </a:defRPr>
            </a:lvl3pPr>
            <a:lvl4pPr marL="1600200" indent="-228600" eaLnBrk="0" hangingPunct="0">
              <a:spcBef>
                <a:spcPts val="375"/>
              </a:spcBef>
              <a:buSzPct val="80000"/>
              <a:buFont typeface="Wingdings 2" pitchFamily="18" charset="2"/>
              <a:buChar char=""/>
              <a:tabLst>
                <a:tab pos="3200400" algn="l"/>
              </a:tabLst>
              <a:defRPr sz="2000">
                <a:solidFill>
                  <a:schemeClr val="tx1"/>
                </a:solidFill>
                <a:latin typeface="Arial" pitchFamily="34" charset="0"/>
              </a:defRPr>
            </a:lvl4pPr>
            <a:lvl5pPr marL="2057400" indent="-228600" eaLnBrk="0" hangingPunct="0">
              <a:spcBef>
                <a:spcPts val="375"/>
              </a:spcBef>
              <a:buChar char="o"/>
              <a:tabLst>
                <a:tab pos="3200400" algn="l"/>
              </a:tabLst>
              <a:defRPr sz="2000">
                <a:solidFill>
                  <a:schemeClr val="tx1"/>
                </a:solidFill>
                <a:latin typeface="Arial" pitchFamily="34" charset="0"/>
              </a:defRPr>
            </a:lvl5pPr>
            <a:lvl6pPr marL="2514600" indent="-228600" eaLnBrk="0" fontAlgn="base" hangingPunct="0">
              <a:spcBef>
                <a:spcPts val="375"/>
              </a:spcBef>
              <a:spcAft>
                <a:spcPct val="0"/>
              </a:spcAft>
              <a:buChar char="o"/>
              <a:tabLst>
                <a:tab pos="3200400" algn="l"/>
              </a:tabLst>
              <a:defRPr sz="2000">
                <a:solidFill>
                  <a:schemeClr val="tx1"/>
                </a:solidFill>
                <a:latin typeface="Arial" pitchFamily="34" charset="0"/>
              </a:defRPr>
            </a:lvl6pPr>
            <a:lvl7pPr marL="2971800" indent="-228600" eaLnBrk="0" fontAlgn="base" hangingPunct="0">
              <a:spcBef>
                <a:spcPts val="375"/>
              </a:spcBef>
              <a:spcAft>
                <a:spcPct val="0"/>
              </a:spcAft>
              <a:buChar char="o"/>
              <a:tabLst>
                <a:tab pos="3200400" algn="l"/>
              </a:tabLst>
              <a:defRPr sz="2000">
                <a:solidFill>
                  <a:schemeClr val="tx1"/>
                </a:solidFill>
                <a:latin typeface="Arial" pitchFamily="34" charset="0"/>
              </a:defRPr>
            </a:lvl7pPr>
            <a:lvl8pPr marL="3429000" indent="-228600" eaLnBrk="0" fontAlgn="base" hangingPunct="0">
              <a:spcBef>
                <a:spcPts val="375"/>
              </a:spcBef>
              <a:spcAft>
                <a:spcPct val="0"/>
              </a:spcAft>
              <a:buChar char="o"/>
              <a:tabLst>
                <a:tab pos="3200400" algn="l"/>
              </a:tabLst>
              <a:defRPr sz="2000">
                <a:solidFill>
                  <a:schemeClr val="tx1"/>
                </a:solidFill>
                <a:latin typeface="Arial" pitchFamily="34" charset="0"/>
              </a:defRPr>
            </a:lvl8pPr>
            <a:lvl9pPr marL="3886200" indent="-228600" eaLnBrk="0" fontAlgn="base" hangingPunct="0">
              <a:spcBef>
                <a:spcPts val="375"/>
              </a:spcBef>
              <a:spcAft>
                <a:spcPct val="0"/>
              </a:spcAft>
              <a:buChar char="o"/>
              <a:tabLst>
                <a:tab pos="3200400" algn="l"/>
              </a:tabLst>
              <a:defRPr sz="2000">
                <a:solidFill>
                  <a:schemeClr val="tx1"/>
                </a:solidFill>
                <a:latin typeface="Arial" pitchFamily="34" charset="0"/>
              </a:defRPr>
            </a:lvl9pPr>
          </a:lstStyle>
          <a:p>
            <a:pPr fontAlgn="base">
              <a:spcBef>
                <a:spcPct val="0"/>
              </a:spcBef>
              <a:spcAft>
                <a:spcPct val="0"/>
              </a:spcAft>
              <a:buSzTx/>
              <a:buFontTx/>
              <a:buNone/>
            </a:pPr>
            <a:endParaRPr lang="en-US" altLang="en-US" sz="800" dirty="0">
              <a:solidFill>
                <a:prstClr val="black"/>
              </a:solidFill>
              <a:cs typeface="Arial" panose="020B0604020202020204" pitchFamily="34" charset="0"/>
            </a:endParaRPr>
          </a:p>
          <a:p>
            <a:pPr lvl="1" fontAlgn="base">
              <a:spcBef>
                <a:spcPts val="800"/>
              </a:spcBef>
              <a:spcAft>
                <a:spcPts val="800"/>
              </a:spcAft>
              <a:buSzTx/>
            </a:pPr>
            <a:r>
              <a:rPr lang="en-US" altLang="en-US" b="1" dirty="0" smtClean="0">
                <a:solidFill>
                  <a:prstClr val="black"/>
                </a:solidFill>
                <a:cs typeface="Arial" panose="020B0604020202020204" pitchFamily="34" charset="0"/>
              </a:rPr>
              <a:t>Closing Date:  </a:t>
            </a:r>
            <a:r>
              <a:rPr lang="en-US" altLang="en-US" b="1" dirty="0" smtClean="0">
                <a:solidFill>
                  <a:srgbClr val="FF0000"/>
                </a:solidFill>
                <a:cs typeface="Arial" panose="020B0604020202020204" pitchFamily="34" charset="0"/>
              </a:rPr>
              <a:t>June 26, 2018 </a:t>
            </a:r>
            <a:r>
              <a:rPr lang="en-US" altLang="en-US" b="1" dirty="0" smtClean="0">
                <a:solidFill>
                  <a:prstClr val="black"/>
                </a:solidFill>
                <a:cs typeface="Arial" panose="020B0604020202020204" pitchFamily="34" charset="0"/>
              </a:rPr>
              <a:t>at 4:30:00 pm Washington, D.C. time.</a:t>
            </a:r>
          </a:p>
          <a:p>
            <a:pPr lvl="1" fontAlgn="base">
              <a:spcBef>
                <a:spcPts val="800"/>
              </a:spcBef>
              <a:spcAft>
                <a:spcPts val="800"/>
              </a:spcAft>
              <a:buSzTx/>
            </a:pPr>
            <a:r>
              <a:rPr lang="en-US" altLang="en-US" b="1" dirty="0" smtClean="0">
                <a:solidFill>
                  <a:prstClr val="black"/>
                </a:solidFill>
                <a:cs typeface="Arial" panose="020B0604020202020204" pitchFamily="34" charset="0"/>
              </a:rPr>
              <a:t>Late applications WILL NOT be reviewed.</a:t>
            </a:r>
          </a:p>
          <a:p>
            <a:pPr lvl="1" fontAlgn="base">
              <a:spcBef>
                <a:spcPts val="800"/>
              </a:spcBef>
              <a:spcAft>
                <a:spcPts val="800"/>
              </a:spcAft>
              <a:buSzTx/>
            </a:pPr>
            <a:r>
              <a:rPr lang="en-US" altLang="en-US" b="1" dirty="0" smtClean="0">
                <a:solidFill>
                  <a:prstClr val="black"/>
                </a:solidFill>
                <a:cs typeface="Arial" panose="020B0604020202020204" pitchFamily="34" charset="0"/>
              </a:rPr>
              <a:t>FY 18 </a:t>
            </a:r>
            <a:r>
              <a:rPr lang="en-US" altLang="en-US" b="1" dirty="0">
                <a:solidFill>
                  <a:prstClr val="black"/>
                </a:solidFill>
                <a:cs typeface="Arial" panose="020B0604020202020204" pitchFamily="34" charset="0"/>
              </a:rPr>
              <a:t>Intent to </a:t>
            </a:r>
            <a:r>
              <a:rPr lang="en-US" altLang="en-US" b="1" dirty="0" smtClean="0">
                <a:solidFill>
                  <a:prstClr val="black"/>
                </a:solidFill>
                <a:cs typeface="Arial" panose="020B0604020202020204" pitchFamily="34" charset="0"/>
              </a:rPr>
              <a:t>Apply Due Date</a:t>
            </a:r>
            <a:r>
              <a:rPr lang="en-US" altLang="en-US" b="1" dirty="0" smtClean="0">
                <a:solidFill>
                  <a:prstClr val="black"/>
                </a:solidFill>
                <a:cs typeface="Arial" panose="020B0604020202020204" pitchFamily="34" charset="0"/>
                <a:sym typeface="Wingdings" panose="05000000000000000000" pitchFamily="2" charset="2"/>
              </a:rPr>
              <a:t>: </a:t>
            </a:r>
            <a:r>
              <a:rPr lang="en-US" altLang="en-US" dirty="0" smtClean="0">
                <a:solidFill>
                  <a:srgbClr val="FF0000"/>
                </a:solidFill>
                <a:cs typeface="Arial" panose="020B0604020202020204" pitchFamily="34" charset="0"/>
                <a:sym typeface="Wingdings" panose="05000000000000000000" pitchFamily="2" charset="2"/>
              </a:rPr>
              <a:t>June 11, 2018</a:t>
            </a:r>
            <a:r>
              <a:rPr lang="en-US" altLang="en-US" b="1" dirty="0" smtClean="0">
                <a:solidFill>
                  <a:prstClr val="black"/>
                </a:solidFill>
                <a:cs typeface="Arial" panose="020B0604020202020204" pitchFamily="34" charset="0"/>
              </a:rPr>
              <a:t> </a:t>
            </a:r>
            <a:r>
              <a:rPr lang="en-US" altLang="en-US" dirty="0" smtClean="0">
                <a:solidFill>
                  <a:prstClr val="black"/>
                </a:solidFill>
                <a:cs typeface="Arial" panose="020B0604020202020204" pitchFamily="34" charset="0"/>
              </a:rPr>
              <a:t>Send Intents to: </a:t>
            </a:r>
            <a:r>
              <a:rPr lang="en-US" altLang="en-US" sz="2000" dirty="0" smtClean="0">
                <a:solidFill>
                  <a:prstClr val="black"/>
                </a:solidFill>
                <a:cs typeface="Arial" panose="020B0604020202020204" pitchFamily="34" charset="0"/>
                <a:hlinkClick r:id="rId3"/>
              </a:rPr>
              <a:t>TQPartnership@ed.gov</a:t>
            </a:r>
            <a:endParaRPr lang="en-US" altLang="en-US" sz="2000" dirty="0" smtClean="0">
              <a:solidFill>
                <a:prstClr val="black"/>
              </a:solidFill>
              <a:cs typeface="Arial" panose="020B0604020202020204" pitchFamily="34" charset="0"/>
            </a:endParaRPr>
          </a:p>
          <a:p>
            <a:pPr lvl="1" fontAlgn="base">
              <a:spcBef>
                <a:spcPts val="800"/>
              </a:spcBef>
              <a:spcAft>
                <a:spcPts val="800"/>
              </a:spcAft>
              <a:buSzTx/>
            </a:pPr>
            <a:r>
              <a:rPr lang="en-US" altLang="en-US" dirty="0" smtClean="0">
                <a:solidFill>
                  <a:prstClr val="black"/>
                </a:solidFill>
                <a:cs typeface="Arial" panose="020B0604020202020204" pitchFamily="34" charset="0"/>
              </a:rPr>
              <a:t>All applications must be submitted electronically using </a:t>
            </a:r>
            <a:r>
              <a:rPr lang="en-US" altLang="en-US" b="1" dirty="0" smtClean="0">
                <a:solidFill>
                  <a:prstClr val="black"/>
                </a:solidFill>
                <a:cs typeface="Arial" panose="020B0604020202020204" pitchFamily="34" charset="0"/>
              </a:rPr>
              <a:t>Grants.gov</a:t>
            </a:r>
            <a:r>
              <a:rPr lang="en-US" altLang="en-US" dirty="0" smtClean="0">
                <a:solidFill>
                  <a:prstClr val="black"/>
                </a:solidFill>
                <a:cs typeface="Arial" panose="020B0604020202020204" pitchFamily="34" charset="0"/>
              </a:rPr>
              <a:t>.</a:t>
            </a:r>
          </a:p>
          <a:p>
            <a:pPr lvl="1" fontAlgn="base">
              <a:spcBef>
                <a:spcPts val="800"/>
              </a:spcBef>
              <a:spcAft>
                <a:spcPts val="800"/>
              </a:spcAft>
              <a:buSzTx/>
            </a:pPr>
            <a:r>
              <a:rPr lang="en-US" altLang="en-US" dirty="0" smtClean="0">
                <a:solidFill>
                  <a:prstClr val="black"/>
                </a:solidFill>
                <a:cs typeface="Arial" panose="020B0604020202020204" pitchFamily="34" charset="0"/>
              </a:rPr>
              <a:t>Grants.gov Help Desk: 1-800-518-4726.</a:t>
            </a:r>
            <a:endParaRPr lang="en-US" altLang="en-US" dirty="0">
              <a:solidFill>
                <a:prstClr val="black"/>
              </a:solidFill>
              <a:cs typeface="Arial" panose="020B0604020202020204" pitchFamily="34" charset="0"/>
            </a:endParaRPr>
          </a:p>
        </p:txBody>
      </p:sp>
      <p:sp>
        <p:nvSpPr>
          <p:cNvPr id="13210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spcBef>
                <a:spcPts val="575"/>
              </a:spcBef>
              <a:buSzPct val="85000"/>
              <a:buFont typeface="Wingdings 2" pitchFamily="18" charset="2"/>
              <a:buChar char=""/>
              <a:defRPr sz="2600">
                <a:solidFill>
                  <a:schemeClr val="tx1"/>
                </a:solidFill>
                <a:latin typeface="Arial" pitchFamily="34" charset="0"/>
              </a:defRPr>
            </a:lvl1pPr>
            <a:lvl2pPr marL="742950" indent="-285750" eaLnBrk="0" hangingPunct="0">
              <a:spcBef>
                <a:spcPts val="375"/>
              </a:spcBef>
              <a:buSzPct val="85000"/>
              <a:buFont typeface="Wingdings 2" pitchFamily="18" charset="2"/>
              <a:buChar char=""/>
              <a:defRPr sz="2400">
                <a:solidFill>
                  <a:schemeClr val="tx1"/>
                </a:solidFill>
                <a:latin typeface="Arial" pitchFamily="34" charset="0"/>
              </a:defRPr>
            </a:lvl2pPr>
            <a:lvl3pPr marL="1143000" indent="-228600" eaLnBrk="0" hangingPunct="0">
              <a:spcBef>
                <a:spcPts val="375"/>
              </a:spcBef>
              <a:buSzPct val="85000"/>
              <a:buFont typeface="Wingdings 2" pitchFamily="18" charset="2"/>
              <a:buChar char=""/>
              <a:defRPr sz="2000">
                <a:solidFill>
                  <a:schemeClr val="tx1"/>
                </a:solidFill>
                <a:latin typeface="Arial" pitchFamily="34" charset="0"/>
              </a:defRPr>
            </a:lvl3pPr>
            <a:lvl4pPr marL="1600200" indent="-228600" eaLnBrk="0" hangingPunct="0">
              <a:spcBef>
                <a:spcPts val="375"/>
              </a:spcBef>
              <a:buSzPct val="80000"/>
              <a:buFont typeface="Wingdings 2" pitchFamily="18" charset="2"/>
              <a:buChar char=""/>
              <a:defRPr sz="2000">
                <a:solidFill>
                  <a:schemeClr val="tx1"/>
                </a:solidFill>
                <a:latin typeface="Arial" pitchFamily="34" charset="0"/>
              </a:defRPr>
            </a:lvl4pPr>
            <a:lvl5pPr marL="2057400" indent="-228600" eaLnBrk="0" hangingPunct="0">
              <a:spcBef>
                <a:spcPts val="375"/>
              </a:spcBef>
              <a:buChar char="o"/>
              <a:defRPr sz="2000">
                <a:solidFill>
                  <a:schemeClr val="tx1"/>
                </a:solidFill>
                <a:latin typeface="Arial" pitchFamily="34" charset="0"/>
              </a:defRPr>
            </a:lvl5pPr>
            <a:lvl6pPr marL="2514600" indent="-228600" eaLnBrk="0" fontAlgn="base" hangingPunct="0">
              <a:spcBef>
                <a:spcPts val="375"/>
              </a:spcBef>
              <a:spcAft>
                <a:spcPct val="0"/>
              </a:spcAft>
              <a:buChar char="o"/>
              <a:defRPr sz="2000">
                <a:solidFill>
                  <a:schemeClr val="tx1"/>
                </a:solidFill>
                <a:latin typeface="Arial" pitchFamily="34" charset="0"/>
              </a:defRPr>
            </a:lvl6pPr>
            <a:lvl7pPr marL="2971800" indent="-228600" eaLnBrk="0" fontAlgn="base" hangingPunct="0">
              <a:spcBef>
                <a:spcPts val="375"/>
              </a:spcBef>
              <a:spcAft>
                <a:spcPct val="0"/>
              </a:spcAft>
              <a:buChar char="o"/>
              <a:defRPr sz="2000">
                <a:solidFill>
                  <a:schemeClr val="tx1"/>
                </a:solidFill>
                <a:latin typeface="Arial" pitchFamily="34" charset="0"/>
              </a:defRPr>
            </a:lvl7pPr>
            <a:lvl8pPr marL="3429000" indent="-228600" eaLnBrk="0" fontAlgn="base" hangingPunct="0">
              <a:spcBef>
                <a:spcPts val="375"/>
              </a:spcBef>
              <a:spcAft>
                <a:spcPct val="0"/>
              </a:spcAft>
              <a:buChar char="o"/>
              <a:defRPr sz="2000">
                <a:solidFill>
                  <a:schemeClr val="tx1"/>
                </a:solidFill>
                <a:latin typeface="Arial" pitchFamily="34" charset="0"/>
              </a:defRPr>
            </a:lvl8pPr>
            <a:lvl9pPr marL="3886200" indent="-228600" eaLnBrk="0" fontAlgn="base" hangingPunct="0">
              <a:spcBef>
                <a:spcPts val="375"/>
              </a:spcBef>
              <a:spcAft>
                <a:spcPct val="0"/>
              </a:spcAft>
              <a:buChar char="o"/>
              <a:defRPr sz="2000">
                <a:solidFill>
                  <a:schemeClr val="tx1"/>
                </a:solidFill>
                <a:latin typeface="Arial" pitchFamily="34" charset="0"/>
              </a:defRPr>
            </a:lvl9pPr>
          </a:lstStyle>
          <a:p>
            <a:pPr eaLnBrk="1" hangingPunct="1">
              <a:spcBef>
                <a:spcPct val="0"/>
              </a:spcBef>
              <a:buSzTx/>
              <a:buFontTx/>
              <a:buNone/>
            </a:pPr>
            <a:fld id="{EBF93466-96A4-483F-AE56-75A177D9FB59}" type="slidenum">
              <a:rPr lang="en-US" altLang="en-US" sz="1400" smtClean="0">
                <a:solidFill>
                  <a:prstClr val="black"/>
                </a:solidFill>
              </a:rPr>
              <a:pPr eaLnBrk="1" hangingPunct="1">
                <a:spcBef>
                  <a:spcPct val="0"/>
                </a:spcBef>
                <a:buSzTx/>
                <a:buFontTx/>
                <a:buNone/>
              </a:pPr>
              <a:t>19</a:t>
            </a:fld>
            <a:endParaRPr lang="en-US" altLang="en-US" sz="1400" smtClean="0">
              <a:solidFill>
                <a:prstClr val="black"/>
              </a:solidFill>
            </a:endParaRPr>
          </a:p>
        </p:txBody>
      </p:sp>
    </p:spTree>
    <p:extLst>
      <p:ext uri="{BB962C8B-B14F-4D97-AF65-F5344CB8AC3E}">
        <p14:creationId xmlns:p14="http://schemas.microsoft.com/office/powerpoint/2010/main" val="164278707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2</a:t>
            </a:fld>
            <a:endParaRPr lang="en-US" altLang="en-US">
              <a:solidFill>
                <a:prstClr val="black"/>
              </a:solidFill>
            </a:endParaRPr>
          </a:p>
        </p:txBody>
      </p:sp>
      <p:sp>
        <p:nvSpPr>
          <p:cNvPr id="3" name="Title 1"/>
          <p:cNvSpPr txBox="1">
            <a:spLocks/>
          </p:cNvSpPr>
          <p:nvPr/>
        </p:nvSpPr>
        <p:spPr>
          <a:xfrm>
            <a:off x="441434" y="0"/>
            <a:ext cx="8229600" cy="1470025"/>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b="1" dirty="0" smtClean="0">
                <a:solidFill>
                  <a:prstClr val="black"/>
                </a:solidFill>
                <a:cs typeface="Arial" panose="020B0604020202020204" pitchFamily="34" charset="0"/>
              </a:rPr>
              <a:t>Note About These Slides</a:t>
            </a:r>
          </a:p>
        </p:txBody>
      </p:sp>
      <p:sp>
        <p:nvSpPr>
          <p:cNvPr id="4" name="Content Placeholder 2"/>
          <p:cNvSpPr txBox="1">
            <a:spLocks/>
          </p:cNvSpPr>
          <p:nvPr/>
        </p:nvSpPr>
        <p:spPr>
          <a:xfrm>
            <a:off x="441434" y="1143000"/>
            <a:ext cx="8229600" cy="39624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eaLnBrk="1" hangingPunct="1">
              <a:spcBef>
                <a:spcPct val="0"/>
              </a:spcBef>
              <a:buFont typeface="Arial" pitchFamily="34" charset="0"/>
              <a:buChar char="•"/>
              <a:defRPr/>
            </a:pPr>
            <a:r>
              <a:rPr lang="en-US" sz="2400" dirty="0" smtClean="0">
                <a:solidFill>
                  <a:prstClr val="black"/>
                </a:solidFill>
                <a:cs typeface="Arial" pitchFamily="34" charset="0"/>
              </a:rPr>
              <a:t>The slides presented on this webinar will be available for download on the TQP webpage.</a:t>
            </a:r>
          </a:p>
          <a:p>
            <a:pPr marL="0" indent="0" eaLnBrk="1" hangingPunct="1">
              <a:spcBef>
                <a:spcPct val="0"/>
              </a:spcBef>
              <a:buFont typeface="Wingdings 2" panose="05020102010507070707" pitchFamily="18" charset="2"/>
              <a:buNone/>
              <a:defRPr/>
            </a:pPr>
            <a:endParaRPr lang="en-US" sz="2400" dirty="0" smtClean="0">
              <a:solidFill>
                <a:prstClr val="black"/>
              </a:solidFill>
              <a:cs typeface="Arial" pitchFamily="34" charset="0"/>
            </a:endParaRPr>
          </a:p>
          <a:p>
            <a:pPr eaLnBrk="1" hangingPunct="1">
              <a:spcBef>
                <a:spcPct val="0"/>
              </a:spcBef>
              <a:buFont typeface="Arial" pitchFamily="34" charset="0"/>
              <a:buChar char="•"/>
              <a:defRPr/>
            </a:pPr>
            <a:r>
              <a:rPr lang="en-US" sz="2400" dirty="0" smtClean="0">
                <a:solidFill>
                  <a:prstClr val="black"/>
                </a:solidFill>
                <a:cs typeface="Arial" pitchFamily="34" charset="0"/>
              </a:rPr>
              <a:t>Applicants are strongly encouraged to download the </a:t>
            </a:r>
            <a:r>
              <a:rPr lang="en-US" sz="2400" dirty="0" smtClean="0">
                <a:solidFill>
                  <a:prstClr val="white"/>
                </a:solidFill>
                <a:cs typeface="Arial" pitchFamily="34" charset="0"/>
              </a:rPr>
              <a:t>TQP </a:t>
            </a:r>
            <a:r>
              <a:rPr lang="en-US" sz="2400" dirty="0" err="1" smtClean="0">
                <a:solidFill>
                  <a:prstClr val="black"/>
                </a:solidFill>
                <a:cs typeface="Arial" pitchFamily="34" charset="0"/>
              </a:rPr>
              <a:t>TQP</a:t>
            </a:r>
            <a:r>
              <a:rPr lang="en-US" sz="2400" dirty="0">
                <a:solidFill>
                  <a:prstClr val="black"/>
                </a:solidFill>
                <a:cs typeface="Arial" pitchFamily="34" charset="0"/>
              </a:rPr>
              <a:t> </a:t>
            </a:r>
            <a:r>
              <a:rPr lang="en-US" sz="2400" dirty="0" smtClean="0">
                <a:solidFill>
                  <a:prstClr val="black"/>
                </a:solidFill>
                <a:cs typeface="Arial" pitchFamily="34" charset="0"/>
              </a:rPr>
              <a:t>Application Package from the TQP webpage </a:t>
            </a:r>
            <a:r>
              <a:rPr lang="en-US" sz="2400" dirty="0">
                <a:solidFill>
                  <a:prstClr val="black"/>
                </a:solidFill>
                <a:cs typeface="Arial" pitchFamily="34" charset="0"/>
              </a:rPr>
              <a:t>and review it in its </a:t>
            </a:r>
            <a:r>
              <a:rPr lang="en-US" sz="2400" dirty="0" smtClean="0">
                <a:solidFill>
                  <a:prstClr val="black"/>
                </a:solidFill>
                <a:cs typeface="Arial" pitchFamily="34" charset="0"/>
              </a:rPr>
              <a:t>entirety.  The TQP Application Package provides instructions needed to apply for this TQP grant.</a:t>
            </a:r>
          </a:p>
          <a:p>
            <a:pPr eaLnBrk="1" hangingPunct="1">
              <a:spcBef>
                <a:spcPct val="0"/>
              </a:spcBef>
              <a:buFont typeface="Arial" pitchFamily="34" charset="0"/>
              <a:buChar char="•"/>
              <a:defRPr/>
            </a:pPr>
            <a:endParaRPr lang="en-US" sz="2400" dirty="0" smtClean="0">
              <a:solidFill>
                <a:prstClr val="black"/>
              </a:solidFill>
              <a:cs typeface="Arial" pitchFamily="34" charset="0"/>
            </a:endParaRPr>
          </a:p>
          <a:p>
            <a:pPr marL="0" indent="0" eaLnBrk="1" hangingPunct="1">
              <a:spcBef>
                <a:spcPct val="0"/>
              </a:spcBef>
              <a:buFont typeface="Wingdings 2" panose="05020102010507070707" pitchFamily="18" charset="2"/>
              <a:buNone/>
              <a:defRPr/>
            </a:pPr>
            <a:r>
              <a:rPr lang="en-US" sz="1800" dirty="0" smtClean="0">
                <a:solidFill>
                  <a:prstClr val="black"/>
                </a:solidFill>
                <a:cs typeface="Arial" pitchFamily="34" charset="0"/>
                <a:hlinkClick r:id="rId3"/>
              </a:rPr>
              <a:t>http://innovation.ed.gov/what-we-do/teacher-quality/teacher-quality-partnership/</a:t>
            </a:r>
            <a:endParaRPr lang="en-US" sz="1800" dirty="0" smtClean="0">
              <a:solidFill>
                <a:prstClr val="black"/>
              </a:solidFill>
              <a:cs typeface="Arial" pitchFamily="34" charset="0"/>
            </a:endParaRPr>
          </a:p>
          <a:p>
            <a:pPr marL="0" indent="0" eaLnBrk="1" hangingPunct="1">
              <a:spcBef>
                <a:spcPct val="0"/>
              </a:spcBef>
              <a:buFont typeface="Wingdings 2" panose="05020102010507070707" pitchFamily="18" charset="2"/>
              <a:buNone/>
              <a:defRPr/>
            </a:pPr>
            <a:endParaRPr lang="en-US" sz="1800" dirty="0" smtClean="0">
              <a:solidFill>
                <a:prstClr val="black"/>
              </a:solidFill>
              <a:cs typeface="Arial" pitchFamily="34" charset="0"/>
            </a:endParaRPr>
          </a:p>
        </p:txBody>
      </p:sp>
      <p:sp>
        <p:nvSpPr>
          <p:cNvPr id="6" name="TextBox 5"/>
          <p:cNvSpPr txBox="1">
            <a:spLocks noChangeArrowheads="1"/>
          </p:cNvSpPr>
          <p:nvPr/>
        </p:nvSpPr>
        <p:spPr bwMode="auto">
          <a:xfrm>
            <a:off x="784334" y="4800600"/>
            <a:ext cx="7543800" cy="1631216"/>
          </a:xfrm>
          <a:prstGeom prst="rect">
            <a:avLst/>
          </a:prstGeom>
          <a:solidFill>
            <a:schemeClr val="bg1"/>
          </a:solidFill>
          <a:ln w="28575">
            <a:solidFill>
              <a:schemeClr val="tx1"/>
            </a:solidFill>
            <a:miter lim="800000"/>
            <a:headEnd/>
            <a:tailEnd/>
          </a:ln>
        </p:spPr>
        <p:txBody>
          <a:bodyPr>
            <a:spAutoFit/>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2000" b="1" dirty="0">
                <a:solidFill>
                  <a:srgbClr val="FF0000"/>
                </a:solidFill>
                <a:cs typeface="Arial" panose="020B0604020202020204" pitchFamily="34" charset="0"/>
              </a:rPr>
              <a:t>Note: </a:t>
            </a:r>
            <a:r>
              <a:rPr lang="en-US" altLang="en-US" sz="2000" dirty="0">
                <a:solidFill>
                  <a:prstClr val="black"/>
                </a:solidFill>
                <a:cs typeface="Arial" panose="020B0604020202020204" pitchFamily="34" charset="0"/>
              </a:rPr>
              <a:t>These slides are intended as guidance </a:t>
            </a:r>
            <a:r>
              <a:rPr lang="en-US" altLang="en-US" sz="2000" dirty="0" smtClean="0">
                <a:solidFill>
                  <a:prstClr val="black"/>
                </a:solidFill>
                <a:cs typeface="Arial" panose="020B0604020202020204" pitchFamily="34" charset="0"/>
              </a:rPr>
              <a:t>only and do </a:t>
            </a:r>
            <a:r>
              <a:rPr lang="en-US" sz="2000" dirty="0" smtClean="0">
                <a:solidFill>
                  <a:prstClr val="black"/>
                </a:solidFill>
                <a:cs typeface="Arial" panose="020B0604020202020204" pitchFamily="34" charset="0"/>
              </a:rPr>
              <a:t>not </a:t>
            </a:r>
            <a:r>
              <a:rPr lang="en-US" sz="2000" dirty="0">
                <a:solidFill>
                  <a:prstClr val="black"/>
                </a:solidFill>
                <a:cs typeface="Arial" panose="020B0604020202020204" pitchFamily="34" charset="0"/>
              </a:rPr>
              <a:t>impose any requirements beyond those included in the language of 20 </a:t>
            </a:r>
            <a:r>
              <a:rPr lang="en-US" sz="2000" dirty="0" err="1">
                <a:solidFill>
                  <a:prstClr val="black"/>
                </a:solidFill>
                <a:cs typeface="Arial" panose="020B0604020202020204" pitchFamily="34" charset="0"/>
              </a:rPr>
              <a:t>U.S.C</a:t>
            </a:r>
            <a:r>
              <a:rPr lang="en-US" sz="2000" dirty="0">
                <a:solidFill>
                  <a:prstClr val="black"/>
                </a:solidFill>
                <a:cs typeface="Arial" panose="020B0604020202020204" pitchFamily="34" charset="0"/>
              </a:rPr>
              <a:t>. §§1021—</a:t>
            </a:r>
            <a:r>
              <a:rPr lang="en-US" sz="2000" dirty="0" err="1">
                <a:solidFill>
                  <a:prstClr val="black"/>
                </a:solidFill>
                <a:cs typeface="Arial" panose="020B0604020202020204" pitchFamily="34" charset="0"/>
              </a:rPr>
              <a:t>1022h</a:t>
            </a:r>
            <a:r>
              <a:rPr lang="en-US" sz="2000" dirty="0">
                <a:solidFill>
                  <a:prstClr val="black"/>
                </a:solidFill>
                <a:cs typeface="Arial" panose="020B0604020202020204" pitchFamily="34" charset="0"/>
              </a:rPr>
              <a:t>, the NIA, and any other applicable provisions established in rules for this competition</a:t>
            </a:r>
            <a:r>
              <a:rPr lang="en-US" sz="2000" dirty="0" smtClean="0">
                <a:solidFill>
                  <a:prstClr val="black"/>
                </a:solidFill>
                <a:cs typeface="Arial" panose="020B0604020202020204" pitchFamily="34" charset="0"/>
              </a:rPr>
              <a:t>.</a:t>
            </a:r>
            <a:r>
              <a:rPr lang="en-US" altLang="en-US" sz="2000" dirty="0" smtClean="0">
                <a:solidFill>
                  <a:prstClr val="black"/>
                </a:solidFill>
                <a:cs typeface="Arial" panose="020B0604020202020204" pitchFamily="34" charset="0"/>
              </a:rPr>
              <a:t> </a:t>
            </a:r>
            <a:r>
              <a:rPr lang="en-US" altLang="en-US" sz="2000" dirty="0">
                <a:solidFill>
                  <a:prstClr val="black"/>
                </a:solidFill>
                <a:cs typeface="Arial" panose="020B0604020202020204" pitchFamily="34" charset="0"/>
              </a:rPr>
              <a:t>Please</a:t>
            </a:r>
            <a:br>
              <a:rPr lang="en-US" altLang="en-US" sz="2000" dirty="0">
                <a:solidFill>
                  <a:prstClr val="black"/>
                </a:solidFill>
                <a:cs typeface="Arial" panose="020B0604020202020204" pitchFamily="34" charset="0"/>
              </a:rPr>
            </a:br>
            <a:r>
              <a:rPr lang="en-US" altLang="en-US" sz="2000" dirty="0">
                <a:solidFill>
                  <a:prstClr val="black"/>
                </a:solidFill>
                <a:cs typeface="Arial" panose="020B0604020202020204" pitchFamily="34" charset="0"/>
              </a:rPr>
              <a:t>refer to the official documents published in the </a:t>
            </a:r>
            <a:r>
              <a:rPr lang="en-US" altLang="en-US" sz="2000" i="1" dirty="0">
                <a:solidFill>
                  <a:prstClr val="black"/>
                </a:solidFill>
                <a:cs typeface="Arial" panose="020B0604020202020204" pitchFamily="34" charset="0"/>
              </a:rPr>
              <a:t>Federal Register</a:t>
            </a:r>
            <a:r>
              <a:rPr lang="en-US" altLang="en-US" sz="2000" dirty="0">
                <a:solidFill>
                  <a:prstClr val="black"/>
                </a:solidFill>
                <a:latin typeface="Perpetua" panose="02020502060401020303" pitchFamily="18" charset="0"/>
                <a:cs typeface="Arial" panose="020B0604020202020204" pitchFamily="34" charset="0"/>
              </a:rPr>
              <a:t>.</a:t>
            </a:r>
          </a:p>
        </p:txBody>
      </p:sp>
    </p:spTree>
    <p:extLst>
      <p:ext uri="{BB962C8B-B14F-4D97-AF65-F5344CB8AC3E}">
        <p14:creationId xmlns:p14="http://schemas.microsoft.com/office/powerpoint/2010/main" val="327568615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Placeholder 4"/>
          <p:cNvSpPr txBox="1">
            <a:spLocks/>
          </p:cNvSpPr>
          <p:nvPr/>
        </p:nvSpPr>
        <p:spPr bwMode="auto">
          <a:xfrm>
            <a:off x="57150" y="1066800"/>
            <a:ext cx="9029700" cy="1295400"/>
          </a:xfrm>
          <a:prstGeom prst="rect">
            <a:avLst/>
          </a:prstGeom>
          <a:solidFill>
            <a:srgbClr val="0D28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1098550" eaLnBrk="0" hangingPunct="0">
              <a:spcBef>
                <a:spcPts val="375"/>
              </a:spcBef>
              <a:buChar char="o"/>
              <a:defRPr sz="2000">
                <a:solidFill>
                  <a:schemeClr val="tx1"/>
                </a:solidFill>
                <a:latin typeface="Arial" panose="020B0604020202020204" pitchFamily="34" charset="0"/>
              </a:defRPr>
            </a:lvl5pPr>
            <a:lvl6pPr marL="1555750" eaLnBrk="0" fontAlgn="base" hangingPunct="0">
              <a:spcBef>
                <a:spcPts val="375"/>
              </a:spcBef>
              <a:spcAft>
                <a:spcPct val="0"/>
              </a:spcAft>
              <a:buChar char="o"/>
              <a:defRPr sz="2000">
                <a:solidFill>
                  <a:schemeClr val="tx1"/>
                </a:solidFill>
                <a:latin typeface="Arial" panose="020B0604020202020204" pitchFamily="34" charset="0"/>
              </a:defRPr>
            </a:lvl6pPr>
            <a:lvl7pPr marL="2012950" eaLnBrk="0" fontAlgn="base" hangingPunct="0">
              <a:spcBef>
                <a:spcPts val="375"/>
              </a:spcBef>
              <a:spcAft>
                <a:spcPct val="0"/>
              </a:spcAft>
              <a:buChar char="o"/>
              <a:defRPr sz="2000">
                <a:solidFill>
                  <a:schemeClr val="tx1"/>
                </a:solidFill>
                <a:latin typeface="Arial" panose="020B0604020202020204" pitchFamily="34" charset="0"/>
              </a:defRPr>
            </a:lvl7pPr>
            <a:lvl8pPr marL="2470150" eaLnBrk="0" fontAlgn="base" hangingPunct="0">
              <a:spcBef>
                <a:spcPts val="375"/>
              </a:spcBef>
              <a:spcAft>
                <a:spcPct val="0"/>
              </a:spcAft>
              <a:buChar char="o"/>
              <a:defRPr sz="2000">
                <a:solidFill>
                  <a:schemeClr val="tx1"/>
                </a:solidFill>
                <a:latin typeface="Arial" panose="020B0604020202020204" pitchFamily="34" charset="0"/>
              </a:defRPr>
            </a:lvl8pPr>
            <a:lvl9pPr marL="2927350" eaLnBrk="0" fontAlgn="base" hangingPunct="0">
              <a:spcBef>
                <a:spcPts val="375"/>
              </a:spcBef>
              <a:spcAft>
                <a:spcPct val="0"/>
              </a:spcAft>
              <a:buChar char="o"/>
              <a:defRPr sz="2000">
                <a:solidFill>
                  <a:schemeClr val="tx1"/>
                </a:solidFill>
                <a:latin typeface="Arial" panose="020B0604020202020204" pitchFamily="34" charset="0"/>
              </a:defRPr>
            </a:lvl9pPr>
          </a:lstStyle>
          <a:p>
            <a:pPr lvl="4" algn="ctr" eaLnBrk="1" fontAlgn="base" hangingPunct="1">
              <a:spcBef>
                <a:spcPct val="0"/>
              </a:spcBef>
              <a:spcAft>
                <a:spcPct val="0"/>
              </a:spcAft>
              <a:buFont typeface="Wingdings 2" panose="05020102010507070707" pitchFamily="18" charset="2"/>
              <a:buNone/>
            </a:pPr>
            <a:r>
              <a:rPr lang="en-US" altLang="en-US" sz="4000" b="1" dirty="0" smtClean="0">
                <a:solidFill>
                  <a:prstClr val="white"/>
                </a:solidFill>
                <a:cs typeface="Arial" panose="020B0604020202020204" pitchFamily="34" charset="0"/>
              </a:rPr>
              <a:t> Resources and Reminders Questions</a:t>
            </a:r>
            <a:endParaRPr lang="en-US" altLang="en-US" sz="4000" b="1" dirty="0">
              <a:solidFill>
                <a:prstClr val="white"/>
              </a:solidFill>
              <a:cs typeface="Arial" panose="020B0604020202020204" pitchFamily="34" charset="0"/>
            </a:endParaRPr>
          </a:p>
        </p:txBody>
      </p:sp>
      <p:sp>
        <p:nvSpPr>
          <p:cNvPr id="13721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hangingPunct="1">
              <a:spcBef>
                <a:spcPct val="0"/>
              </a:spcBef>
              <a:buSzTx/>
              <a:buFontTx/>
              <a:buNone/>
            </a:pPr>
            <a:fld id="{02216297-B30D-42FF-A2BA-C019E7080380}" type="slidenum">
              <a:rPr lang="en-US" altLang="en-US" sz="1400">
                <a:solidFill>
                  <a:prstClr val="black"/>
                </a:solidFill>
              </a:rPr>
              <a:pPr eaLnBrk="1" hangingPunct="1">
                <a:spcBef>
                  <a:spcPct val="0"/>
                </a:spcBef>
                <a:buSzTx/>
                <a:buFontTx/>
                <a:buNone/>
              </a:pPr>
              <a:t>20</a:t>
            </a:fld>
            <a:endParaRPr lang="en-US" altLang="en-US" sz="1400">
              <a:solidFill>
                <a:prstClr val="black"/>
              </a:solidFill>
            </a:endParaRPr>
          </a:p>
        </p:txBody>
      </p:sp>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5200" y="5181600"/>
            <a:ext cx="1562100" cy="1485900"/>
          </a:xfrm>
          <a:prstGeom prst="rect">
            <a:avLst/>
          </a:prstGeom>
          <a:noFill/>
        </p:spPr>
      </p:pic>
      <p:sp>
        <p:nvSpPr>
          <p:cNvPr id="6" name="TextBox 1"/>
          <p:cNvSpPr txBox="1">
            <a:spLocks noChangeArrowheads="1"/>
          </p:cNvSpPr>
          <p:nvPr/>
        </p:nvSpPr>
        <p:spPr bwMode="auto">
          <a:xfrm>
            <a:off x="304800" y="2895600"/>
            <a:ext cx="85725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2400" dirty="0" smtClean="0">
                <a:solidFill>
                  <a:prstClr val="black"/>
                </a:solidFill>
                <a:cs typeface="Arial" panose="020B0604020202020204" pitchFamily="34" charset="0"/>
              </a:rPr>
              <a:t>If you have questions about TQP  competition Resources or Reminders, please review the TQP FAQ document first on the TQP webpage.</a:t>
            </a:r>
          </a:p>
          <a:p>
            <a:pPr algn="ctr" eaLnBrk="1" fontAlgn="base" hangingPunct="1">
              <a:spcBef>
                <a:spcPct val="0"/>
              </a:spcBef>
              <a:spcAft>
                <a:spcPct val="0"/>
              </a:spcAft>
              <a:buSzTx/>
              <a:buFontTx/>
              <a:buNone/>
            </a:pPr>
            <a:r>
              <a:rPr lang="en-US" altLang="en-US" sz="2400" dirty="0" smtClean="0">
                <a:solidFill>
                  <a:prstClr val="black"/>
                </a:solidFill>
                <a:cs typeface="Arial" panose="020B0604020202020204" pitchFamily="34" charset="0"/>
              </a:rPr>
              <a:t>If your question is not answered in the FAQ document, you may email your question to </a:t>
            </a:r>
            <a:r>
              <a:rPr lang="en-US" altLang="en-US" sz="2400" dirty="0" smtClean="0">
                <a:solidFill>
                  <a:prstClr val="black"/>
                </a:solidFill>
                <a:cs typeface="Arial" panose="020B0604020202020204" pitchFamily="34" charset="0"/>
                <a:hlinkClick r:id="rId4"/>
              </a:rPr>
              <a:t>TQPartnership@ed.gov</a:t>
            </a:r>
            <a:r>
              <a:rPr lang="en-US" altLang="en-US" sz="2400" dirty="0" smtClean="0">
                <a:solidFill>
                  <a:prstClr val="black"/>
                </a:solidFill>
                <a:cs typeface="Arial" panose="020B0604020202020204" pitchFamily="34" charset="0"/>
              </a:rPr>
              <a:t>.   </a:t>
            </a:r>
          </a:p>
        </p:txBody>
      </p:sp>
    </p:spTree>
    <p:extLst>
      <p:ext uri="{BB962C8B-B14F-4D97-AF65-F5344CB8AC3E}">
        <p14:creationId xmlns:p14="http://schemas.microsoft.com/office/powerpoint/2010/main" val="326732090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Title 2"/>
          <p:cNvSpPr>
            <a:spLocks noGrp="1"/>
          </p:cNvSpPr>
          <p:nvPr>
            <p:ph type="ctrTitle"/>
          </p:nvPr>
        </p:nvSpPr>
        <p:spPr>
          <a:xfrm>
            <a:off x="457200" y="1219200"/>
            <a:ext cx="8229600" cy="2227868"/>
          </a:xfrm>
        </p:spPr>
        <p:txBody>
          <a:bodyPr/>
          <a:lstStyle/>
          <a:p>
            <a:pPr eaLnBrk="1" hangingPunct="1"/>
            <a:r>
              <a:rPr lang="en-US" altLang="en-US" sz="3800" b="1" dirty="0">
                <a:cs typeface="Arial" panose="020B0604020202020204" pitchFamily="34" charset="0"/>
              </a:rPr>
              <a:t>Thank you for your interest in </a:t>
            </a:r>
            <a:br>
              <a:rPr lang="en-US" altLang="en-US" sz="3800" b="1" dirty="0">
                <a:cs typeface="Arial" panose="020B0604020202020204" pitchFamily="34" charset="0"/>
              </a:rPr>
            </a:br>
            <a:r>
              <a:rPr lang="en-US" altLang="en-US" sz="3800" b="1" dirty="0">
                <a:cs typeface="Arial" panose="020B0604020202020204" pitchFamily="34" charset="0"/>
              </a:rPr>
              <a:t>the TQP Grant Program</a:t>
            </a:r>
            <a:r>
              <a:rPr lang="en-US" altLang="en-US" sz="3800" b="1" dirty="0" smtClean="0">
                <a:cs typeface="Arial" panose="020B0604020202020204" pitchFamily="34" charset="0"/>
              </a:rPr>
              <a:t>.</a:t>
            </a:r>
            <a:br>
              <a:rPr lang="en-US" altLang="en-US" sz="3800" b="1" dirty="0" smtClean="0">
                <a:cs typeface="Arial" panose="020B0604020202020204" pitchFamily="34" charset="0"/>
              </a:rPr>
            </a:br>
            <a:endParaRPr lang="en-US" altLang="en-US" sz="3800" b="1" dirty="0">
              <a:cs typeface="Arial" panose="020B0604020202020204" pitchFamily="34" charset="0"/>
            </a:endParaRPr>
          </a:p>
        </p:txBody>
      </p:sp>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90937" y="4800600"/>
            <a:ext cx="1762125" cy="1371600"/>
          </a:xfrm>
          <a:prstGeom prst="rect">
            <a:avLst/>
          </a:prstGeom>
          <a:noFill/>
        </p:spPr>
      </p:pic>
      <p:sp>
        <p:nvSpPr>
          <p:cNvPr id="3" name="TextBox 2"/>
          <p:cNvSpPr txBox="1"/>
          <p:nvPr/>
        </p:nvSpPr>
        <p:spPr>
          <a:xfrm>
            <a:off x="457200" y="3057886"/>
            <a:ext cx="8229600" cy="1569660"/>
          </a:xfrm>
          <a:prstGeom prst="rect">
            <a:avLst/>
          </a:prstGeom>
          <a:noFill/>
        </p:spPr>
        <p:txBody>
          <a:bodyPr wrap="square" rtlCol="0">
            <a:spAutoFit/>
          </a:bodyPr>
          <a:lstStyle/>
          <a:p>
            <a:pPr algn="ctr" fontAlgn="base">
              <a:spcBef>
                <a:spcPct val="0"/>
              </a:spcBef>
              <a:spcAft>
                <a:spcPct val="0"/>
              </a:spcAft>
            </a:pPr>
            <a:r>
              <a:rPr lang="en-US" sz="2400" b="1" dirty="0">
                <a:solidFill>
                  <a:prstClr val="black"/>
                </a:solidFill>
                <a:cs typeface="Arial" panose="020B0604020202020204" pitchFamily="34" charset="0"/>
              </a:rPr>
              <a:t>Best Wishes on a successful </a:t>
            </a:r>
          </a:p>
          <a:p>
            <a:pPr algn="ctr" fontAlgn="base">
              <a:spcBef>
                <a:spcPct val="0"/>
              </a:spcBef>
              <a:spcAft>
                <a:spcPct val="0"/>
              </a:spcAft>
            </a:pPr>
            <a:r>
              <a:rPr lang="en-US" sz="2400" b="1" dirty="0">
                <a:solidFill>
                  <a:prstClr val="black"/>
                </a:solidFill>
                <a:cs typeface="Arial" panose="020B0604020202020204" pitchFamily="34" charset="0"/>
              </a:rPr>
              <a:t>TQP application submission.</a:t>
            </a:r>
          </a:p>
          <a:p>
            <a:pPr algn="ctr" fontAlgn="base">
              <a:spcBef>
                <a:spcPct val="0"/>
              </a:spcBef>
              <a:spcAft>
                <a:spcPct val="0"/>
              </a:spcAft>
            </a:pPr>
            <a:r>
              <a:rPr lang="en-US" sz="2400" b="1" dirty="0">
                <a:solidFill>
                  <a:prstClr val="black"/>
                </a:solidFill>
                <a:cs typeface="Arial" panose="020B0604020202020204" pitchFamily="34" charset="0"/>
              </a:rPr>
              <a:t>Closing Date:  </a:t>
            </a:r>
            <a:r>
              <a:rPr lang="en-US" sz="2400" b="1" dirty="0">
                <a:solidFill>
                  <a:srgbClr val="FF0000"/>
                </a:solidFill>
                <a:cs typeface="Arial" panose="020B0604020202020204" pitchFamily="34" charset="0"/>
              </a:rPr>
              <a:t>June 26, 2018 @ 4:30:00 PM </a:t>
            </a:r>
          </a:p>
          <a:p>
            <a:pPr algn="ctr" fontAlgn="base">
              <a:spcBef>
                <a:spcPct val="0"/>
              </a:spcBef>
              <a:spcAft>
                <a:spcPct val="0"/>
              </a:spcAft>
            </a:pPr>
            <a:r>
              <a:rPr lang="en-US" sz="2400" b="1" dirty="0">
                <a:solidFill>
                  <a:srgbClr val="FF0000"/>
                </a:solidFill>
                <a:cs typeface="Arial" panose="020B0604020202020204" pitchFamily="34" charset="0"/>
              </a:rPr>
              <a:t>Washington, D.C. time </a:t>
            </a:r>
          </a:p>
        </p:txBody>
      </p:sp>
    </p:spTree>
    <p:extLst>
      <p:ext uri="{BB962C8B-B14F-4D97-AF65-F5344CB8AC3E}">
        <p14:creationId xmlns:p14="http://schemas.microsoft.com/office/powerpoint/2010/main" val="73525793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3</a:t>
            </a:fld>
            <a:endParaRPr lang="en-US" altLang="en-US">
              <a:solidFill>
                <a:prstClr val="black"/>
              </a:solidFill>
            </a:endParaRPr>
          </a:p>
        </p:txBody>
      </p:sp>
      <p:sp>
        <p:nvSpPr>
          <p:cNvPr id="3" name="Title 1"/>
          <p:cNvSpPr txBox="1">
            <a:spLocks/>
          </p:cNvSpPr>
          <p:nvPr/>
        </p:nvSpPr>
        <p:spPr>
          <a:xfrm>
            <a:off x="441434" y="228601"/>
            <a:ext cx="8229600" cy="1066800"/>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b="1" dirty="0">
                <a:solidFill>
                  <a:prstClr val="black"/>
                </a:solidFill>
                <a:cs typeface="Arial" panose="020B0604020202020204" pitchFamily="34" charset="0"/>
              </a:rPr>
              <a:t>General </a:t>
            </a:r>
            <a:r>
              <a:rPr lang="en-US" altLang="en-US" b="1" dirty="0" smtClean="0">
                <a:solidFill>
                  <a:prstClr val="black"/>
                </a:solidFill>
                <a:cs typeface="Arial" panose="020B0604020202020204" pitchFamily="34" charset="0"/>
              </a:rPr>
              <a:t>TQP Competition Q&amp;A</a:t>
            </a:r>
          </a:p>
        </p:txBody>
      </p:sp>
      <p:sp>
        <p:nvSpPr>
          <p:cNvPr id="4" name="Content Placeholder 2"/>
          <p:cNvSpPr txBox="1">
            <a:spLocks/>
          </p:cNvSpPr>
          <p:nvPr/>
        </p:nvSpPr>
        <p:spPr>
          <a:xfrm>
            <a:off x="441434" y="11430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93725" lvl="2" indent="0" eaLnBrk="1" hangingPunct="1">
              <a:spcBef>
                <a:spcPct val="0"/>
              </a:spcBef>
              <a:buFont typeface="Wingdings 2" panose="05020102010507070707" pitchFamily="18" charset="2"/>
              <a:buNone/>
              <a:defRPr/>
            </a:pPr>
            <a:endParaRPr lang="en-US" dirty="0">
              <a:solidFill>
                <a:prstClr val="black"/>
              </a:solidFill>
              <a:cs typeface="Arial" pitchFamily="34" charset="0"/>
            </a:endParaRPr>
          </a:p>
          <a:p>
            <a:pPr eaLnBrk="1" hangingPunct="1">
              <a:spcBef>
                <a:spcPct val="0"/>
              </a:spcBef>
              <a:buFont typeface="Arial" pitchFamily="34" charset="0"/>
              <a:buChar char="•"/>
              <a:defRPr/>
            </a:pPr>
            <a:r>
              <a:rPr lang="en-US" sz="2400" dirty="0" smtClean="0">
                <a:solidFill>
                  <a:prstClr val="black"/>
                </a:solidFill>
                <a:cs typeface="Arial" pitchFamily="34" charset="0"/>
              </a:rPr>
              <a:t>Applicants are strongly encouraged to read the TQP Notice Inviting Applicants in its entirety.</a:t>
            </a:r>
          </a:p>
          <a:p>
            <a:pPr eaLnBrk="1" hangingPunct="1">
              <a:spcBef>
                <a:spcPct val="0"/>
              </a:spcBef>
              <a:buFont typeface="Arial" pitchFamily="34" charset="0"/>
              <a:buChar char="•"/>
              <a:defRPr/>
            </a:pPr>
            <a:r>
              <a:rPr lang="en-US" sz="2400" dirty="0">
                <a:solidFill>
                  <a:prstClr val="black"/>
                </a:solidFill>
                <a:cs typeface="Arial" pitchFamily="34" charset="0"/>
              </a:rPr>
              <a:t>Applicants are strongly encouraged to read </a:t>
            </a:r>
            <a:r>
              <a:rPr lang="en-US" sz="2400" dirty="0" smtClean="0">
                <a:solidFill>
                  <a:prstClr val="black"/>
                </a:solidFill>
                <a:cs typeface="Arial" pitchFamily="34" charset="0"/>
              </a:rPr>
              <a:t>the </a:t>
            </a:r>
            <a:r>
              <a:rPr lang="en-US" sz="2400" dirty="0">
                <a:solidFill>
                  <a:prstClr val="black"/>
                </a:solidFill>
                <a:cs typeface="Arial" pitchFamily="34" charset="0"/>
              </a:rPr>
              <a:t>TQP Frequently Asked Questions (FAQ) </a:t>
            </a:r>
            <a:r>
              <a:rPr lang="en-US" sz="2400" dirty="0" smtClean="0">
                <a:solidFill>
                  <a:prstClr val="black"/>
                </a:solidFill>
                <a:cs typeface="Arial" pitchFamily="34" charset="0"/>
              </a:rPr>
              <a:t>document in its entirety as it addresses </a:t>
            </a:r>
            <a:r>
              <a:rPr lang="en-US" sz="2400" dirty="0">
                <a:solidFill>
                  <a:prstClr val="black"/>
                </a:solidFill>
                <a:cs typeface="Arial" pitchFamily="34" charset="0"/>
              </a:rPr>
              <a:t>many questions that applicants may ask. </a:t>
            </a:r>
            <a:r>
              <a:rPr lang="en-US" sz="2400" dirty="0" smtClean="0">
                <a:solidFill>
                  <a:prstClr val="black"/>
                </a:solidFill>
                <a:cs typeface="Arial" pitchFamily="34" charset="0"/>
              </a:rPr>
              <a:t>The FAQ Document will be available on the TQP webpage shortly after the TQP NIA is published.</a:t>
            </a:r>
          </a:p>
          <a:p>
            <a:pPr eaLnBrk="1" hangingPunct="1">
              <a:spcBef>
                <a:spcPct val="0"/>
              </a:spcBef>
              <a:buFont typeface="Arial" pitchFamily="34" charset="0"/>
              <a:buChar char="•"/>
              <a:defRPr/>
            </a:pPr>
            <a:r>
              <a:rPr lang="en-US" sz="2400" dirty="0" smtClean="0">
                <a:solidFill>
                  <a:prstClr val="black"/>
                </a:solidFill>
                <a:cs typeface="Arial" pitchFamily="34" charset="0"/>
              </a:rPr>
              <a:t>If your questions are not answered in the TQP FAQ document, you may email them to the TQP program inbox at </a:t>
            </a:r>
            <a:r>
              <a:rPr lang="en-US" sz="2400" dirty="0" smtClean="0">
                <a:solidFill>
                  <a:prstClr val="black"/>
                </a:solidFill>
                <a:cs typeface="Arial" pitchFamily="34" charset="0"/>
                <a:hlinkClick r:id="rId3"/>
              </a:rPr>
              <a:t>TQPartnership@ed.gov</a:t>
            </a:r>
            <a:r>
              <a:rPr lang="en-US" sz="2400" dirty="0" smtClean="0">
                <a:solidFill>
                  <a:prstClr val="black"/>
                </a:solidFill>
                <a:cs typeface="Arial" pitchFamily="34" charset="0"/>
              </a:rPr>
              <a:t>.  Please do not  wait until the last minute to email your questions. </a:t>
            </a:r>
          </a:p>
          <a:p>
            <a:pPr eaLnBrk="1" hangingPunct="1">
              <a:spcBef>
                <a:spcPct val="0"/>
              </a:spcBef>
              <a:buFont typeface="Arial" pitchFamily="34" charset="0"/>
              <a:buChar char="•"/>
              <a:defRPr/>
            </a:pPr>
            <a:endParaRPr lang="en-US" sz="2200" dirty="0">
              <a:solidFill>
                <a:prstClr val="black"/>
              </a:solidFill>
              <a:cs typeface="Arial" pitchFamily="34" charset="0"/>
            </a:endParaRPr>
          </a:p>
          <a:p>
            <a:pPr marL="0" indent="0" eaLnBrk="1" hangingPunct="1">
              <a:spcBef>
                <a:spcPct val="0"/>
              </a:spcBef>
              <a:buFont typeface="Wingdings 2" panose="05020102010507070707" pitchFamily="18" charset="2"/>
              <a:buNone/>
              <a:defRPr/>
            </a:pPr>
            <a:endParaRPr lang="en-US" sz="1800" dirty="0">
              <a:solidFill>
                <a:prstClr val="black"/>
              </a:solidFill>
              <a:cs typeface="Arial" pitchFamily="34" charset="0"/>
            </a:endParaRPr>
          </a:p>
          <a:p>
            <a:pPr marL="0" indent="0" eaLnBrk="1" hangingPunct="1">
              <a:spcBef>
                <a:spcPct val="0"/>
              </a:spcBef>
              <a:buFont typeface="Wingdings 2" panose="05020102010507070707" pitchFamily="18" charset="2"/>
              <a:buNone/>
              <a:defRPr/>
            </a:pPr>
            <a:endParaRPr lang="en-US" sz="2000" dirty="0" smtClean="0">
              <a:solidFill>
                <a:prstClr val="black"/>
              </a:solidFill>
              <a:cs typeface="Arial" pitchFamily="34" charset="0"/>
            </a:endParaRPr>
          </a:p>
          <a:p>
            <a:pPr marL="0" indent="0" eaLnBrk="1" hangingPunct="1">
              <a:spcBef>
                <a:spcPct val="0"/>
              </a:spcBef>
              <a:buFont typeface="Wingdings 2" panose="05020102010507070707" pitchFamily="18" charset="2"/>
              <a:buNone/>
              <a:defRPr/>
            </a:pPr>
            <a:endParaRPr lang="en-US" sz="1800" dirty="0">
              <a:solidFill>
                <a:prstClr val="black"/>
              </a:solidFill>
              <a:cs typeface="Arial" pitchFamily="34" charset="0"/>
            </a:endParaRPr>
          </a:p>
          <a:p>
            <a:pPr marL="0" indent="0" eaLnBrk="1" hangingPunct="1">
              <a:spcBef>
                <a:spcPct val="0"/>
              </a:spcBef>
              <a:buFont typeface="Wingdings 2" panose="05020102010507070707" pitchFamily="18" charset="2"/>
              <a:buNone/>
              <a:defRPr/>
            </a:pPr>
            <a:endParaRPr lang="en-US" sz="1800" dirty="0" smtClean="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Tree>
    <p:extLst>
      <p:ext uri="{BB962C8B-B14F-4D97-AF65-F5344CB8AC3E}">
        <p14:creationId xmlns:p14="http://schemas.microsoft.com/office/powerpoint/2010/main" val="223439915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4</a:t>
            </a:fld>
            <a:endParaRPr lang="en-US" altLang="en-US">
              <a:solidFill>
                <a:prstClr val="black"/>
              </a:solidFill>
            </a:endParaRPr>
          </a:p>
        </p:txBody>
      </p:sp>
      <p:sp>
        <p:nvSpPr>
          <p:cNvPr id="3" name="Title 1"/>
          <p:cNvSpPr txBox="1">
            <a:spLocks/>
          </p:cNvSpPr>
          <p:nvPr/>
        </p:nvSpPr>
        <p:spPr>
          <a:xfrm>
            <a:off x="441434" y="228600"/>
            <a:ext cx="8229600" cy="1241425"/>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b="1" dirty="0">
                <a:solidFill>
                  <a:prstClr val="black"/>
                </a:solidFill>
                <a:cs typeface="Arial" panose="020B0604020202020204" pitchFamily="34" charset="0"/>
              </a:rPr>
              <a:t>Agenda for </a:t>
            </a:r>
            <a:r>
              <a:rPr lang="en-US" altLang="en-US" b="1" dirty="0" smtClean="0">
                <a:solidFill>
                  <a:prstClr val="black"/>
                </a:solidFill>
                <a:cs typeface="Arial" panose="020B0604020202020204" pitchFamily="34" charset="0"/>
              </a:rPr>
              <a:t>This </a:t>
            </a:r>
            <a:r>
              <a:rPr lang="en-US" altLang="en-US" b="1" dirty="0">
                <a:solidFill>
                  <a:prstClr val="black"/>
                </a:solidFill>
                <a:cs typeface="Arial" panose="020B0604020202020204" pitchFamily="34" charset="0"/>
              </a:rPr>
              <a:t>Webinar</a:t>
            </a:r>
            <a:endParaRPr lang="en-US" altLang="en-US" b="1" dirty="0" smtClean="0">
              <a:solidFill>
                <a:prstClr val="black"/>
              </a:solidFill>
              <a:cs typeface="Arial" panose="020B0604020202020204" pitchFamily="34" charset="0"/>
            </a:endParaRPr>
          </a:p>
        </p:txBody>
      </p:sp>
      <p:sp>
        <p:nvSpPr>
          <p:cNvPr id="4" name="Content Placeholder 2"/>
          <p:cNvSpPr txBox="1">
            <a:spLocks/>
          </p:cNvSpPr>
          <p:nvPr/>
        </p:nvSpPr>
        <p:spPr>
          <a:xfrm>
            <a:off x="441434" y="11430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eaLnBrk="1" hangingPunct="1">
              <a:spcBef>
                <a:spcPct val="0"/>
              </a:spcBef>
              <a:buFont typeface="Wingdings 2" panose="05020102010507070707" pitchFamily="18" charset="2"/>
              <a:buNone/>
              <a:defRPr/>
            </a:pPr>
            <a:endParaRPr lang="en-US" sz="1800" dirty="0" smtClean="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
        <p:nvSpPr>
          <p:cNvPr id="5" name="Rectangle 4"/>
          <p:cNvSpPr/>
          <p:nvPr/>
        </p:nvSpPr>
        <p:spPr>
          <a:xfrm>
            <a:off x="603250" y="1470026"/>
            <a:ext cx="8312150" cy="3970318"/>
          </a:xfrm>
          <a:prstGeom prst="rect">
            <a:avLst/>
          </a:prstGeom>
        </p:spPr>
        <p:txBody>
          <a:bodyPr wrap="square">
            <a:spAutoFit/>
          </a:bodyPr>
          <a:lstStyle/>
          <a:p>
            <a:pPr fontAlgn="base">
              <a:lnSpc>
                <a:spcPct val="150000"/>
              </a:lnSpc>
              <a:spcBef>
                <a:spcPct val="0"/>
              </a:spcBef>
              <a:spcAft>
                <a:spcPct val="0"/>
              </a:spcAft>
            </a:pPr>
            <a:r>
              <a:rPr lang="en-US" sz="2600" dirty="0">
                <a:solidFill>
                  <a:prstClr val="white">
                    <a:lumMod val="50000"/>
                  </a:prstClr>
                </a:solidFill>
                <a:cs typeface="Arial" panose="020B0604020202020204" pitchFamily="34" charset="0"/>
              </a:rPr>
              <a:t>I</a:t>
            </a:r>
            <a:r>
              <a:rPr lang="en-US" sz="2800" dirty="0">
                <a:solidFill>
                  <a:prstClr val="white">
                    <a:lumMod val="50000"/>
                  </a:prstClr>
                </a:solidFill>
                <a:cs typeface="Arial" panose="020B0604020202020204" pitchFamily="34" charset="0"/>
              </a:rPr>
              <a:t>.  TQP Program Purpose and Overview</a:t>
            </a:r>
          </a:p>
          <a:p>
            <a:pPr fontAlgn="base">
              <a:lnSpc>
                <a:spcPct val="150000"/>
              </a:lnSpc>
              <a:spcBef>
                <a:spcPct val="0"/>
              </a:spcBef>
              <a:spcAft>
                <a:spcPct val="0"/>
              </a:spcAft>
            </a:pPr>
            <a:r>
              <a:rPr lang="en-US" sz="2800" dirty="0">
                <a:solidFill>
                  <a:prstClr val="white">
                    <a:lumMod val="50000"/>
                  </a:prstClr>
                </a:solidFill>
                <a:cs typeface="Arial" panose="020B0604020202020204" pitchFamily="34" charset="0"/>
              </a:rPr>
              <a:t>II. Eligibility Requirements</a:t>
            </a:r>
          </a:p>
          <a:p>
            <a:pPr fontAlgn="base">
              <a:lnSpc>
                <a:spcPct val="150000"/>
              </a:lnSpc>
              <a:spcBef>
                <a:spcPct val="0"/>
              </a:spcBef>
              <a:spcAft>
                <a:spcPct val="0"/>
              </a:spcAft>
            </a:pPr>
            <a:r>
              <a:rPr lang="en-US" sz="2800" dirty="0">
                <a:solidFill>
                  <a:prstClr val="white">
                    <a:lumMod val="50000"/>
                  </a:prstClr>
                </a:solidFill>
                <a:cs typeface="Arial" panose="020B0604020202020204" pitchFamily="34" charset="0"/>
              </a:rPr>
              <a:t>III.TQP Program Requirements</a:t>
            </a:r>
          </a:p>
          <a:p>
            <a:pPr fontAlgn="base">
              <a:lnSpc>
                <a:spcPct val="150000"/>
              </a:lnSpc>
              <a:spcBef>
                <a:spcPct val="0"/>
              </a:spcBef>
              <a:spcAft>
                <a:spcPct val="0"/>
              </a:spcAft>
            </a:pPr>
            <a:r>
              <a:rPr lang="en-US" sz="2800" dirty="0">
                <a:solidFill>
                  <a:prstClr val="white">
                    <a:lumMod val="50000"/>
                  </a:prstClr>
                </a:solidFill>
                <a:cs typeface="Arial" panose="020B0604020202020204" pitchFamily="34" charset="0"/>
              </a:rPr>
              <a:t>IV. FY 18 Program Priorities</a:t>
            </a:r>
          </a:p>
          <a:p>
            <a:pPr fontAlgn="base">
              <a:lnSpc>
                <a:spcPct val="150000"/>
              </a:lnSpc>
              <a:spcBef>
                <a:spcPct val="0"/>
              </a:spcBef>
              <a:spcAft>
                <a:spcPct val="0"/>
              </a:spcAft>
            </a:pPr>
            <a:r>
              <a:rPr lang="en-US" sz="2800" dirty="0">
                <a:solidFill>
                  <a:srgbClr val="00B050"/>
                </a:solidFill>
                <a:cs typeface="Arial" panose="020B0604020202020204" pitchFamily="34" charset="0"/>
              </a:rPr>
              <a:t>V. Selection Criteria &amp; Scoring</a:t>
            </a:r>
          </a:p>
          <a:p>
            <a:pPr fontAlgn="base">
              <a:lnSpc>
                <a:spcPct val="150000"/>
              </a:lnSpc>
              <a:spcBef>
                <a:spcPct val="0"/>
              </a:spcBef>
              <a:spcAft>
                <a:spcPct val="0"/>
              </a:spcAft>
            </a:pPr>
            <a:r>
              <a:rPr lang="en-US" sz="2800" dirty="0">
                <a:solidFill>
                  <a:srgbClr val="00B050"/>
                </a:solidFill>
                <a:cs typeface="Arial" panose="020B0604020202020204" pitchFamily="34" charset="0"/>
              </a:rPr>
              <a:t>VI. Competition Reminders and Resources</a:t>
            </a:r>
          </a:p>
        </p:txBody>
      </p:sp>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78263" y="5327431"/>
            <a:ext cx="1508234" cy="1347952"/>
          </a:xfrm>
          <a:prstGeom prst="rect">
            <a:avLst/>
          </a:prstGeom>
          <a:noFill/>
        </p:spPr>
      </p:pic>
    </p:spTree>
    <p:extLst>
      <p:ext uri="{BB962C8B-B14F-4D97-AF65-F5344CB8AC3E}">
        <p14:creationId xmlns:p14="http://schemas.microsoft.com/office/powerpoint/2010/main" val="213978527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Placeholder 4"/>
          <p:cNvSpPr txBox="1">
            <a:spLocks/>
          </p:cNvSpPr>
          <p:nvPr/>
        </p:nvSpPr>
        <p:spPr bwMode="auto">
          <a:xfrm>
            <a:off x="57150" y="1066800"/>
            <a:ext cx="9029700" cy="1295400"/>
          </a:xfrm>
          <a:prstGeom prst="rect">
            <a:avLst/>
          </a:prstGeom>
          <a:solidFill>
            <a:srgbClr val="0D28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1098550" eaLnBrk="0" hangingPunct="0">
              <a:spcBef>
                <a:spcPts val="375"/>
              </a:spcBef>
              <a:buChar char="o"/>
              <a:defRPr sz="2000">
                <a:solidFill>
                  <a:schemeClr val="tx1"/>
                </a:solidFill>
                <a:latin typeface="Arial" panose="020B0604020202020204" pitchFamily="34" charset="0"/>
              </a:defRPr>
            </a:lvl5pPr>
            <a:lvl6pPr marL="1555750" eaLnBrk="0" fontAlgn="base" hangingPunct="0">
              <a:spcBef>
                <a:spcPts val="375"/>
              </a:spcBef>
              <a:spcAft>
                <a:spcPct val="0"/>
              </a:spcAft>
              <a:buChar char="o"/>
              <a:defRPr sz="2000">
                <a:solidFill>
                  <a:schemeClr val="tx1"/>
                </a:solidFill>
                <a:latin typeface="Arial" panose="020B0604020202020204" pitchFamily="34" charset="0"/>
              </a:defRPr>
            </a:lvl6pPr>
            <a:lvl7pPr marL="2012950" eaLnBrk="0" fontAlgn="base" hangingPunct="0">
              <a:spcBef>
                <a:spcPts val="375"/>
              </a:spcBef>
              <a:spcAft>
                <a:spcPct val="0"/>
              </a:spcAft>
              <a:buChar char="o"/>
              <a:defRPr sz="2000">
                <a:solidFill>
                  <a:schemeClr val="tx1"/>
                </a:solidFill>
                <a:latin typeface="Arial" panose="020B0604020202020204" pitchFamily="34" charset="0"/>
              </a:defRPr>
            </a:lvl7pPr>
            <a:lvl8pPr marL="2470150" eaLnBrk="0" fontAlgn="base" hangingPunct="0">
              <a:spcBef>
                <a:spcPts val="375"/>
              </a:spcBef>
              <a:spcAft>
                <a:spcPct val="0"/>
              </a:spcAft>
              <a:buChar char="o"/>
              <a:defRPr sz="2000">
                <a:solidFill>
                  <a:schemeClr val="tx1"/>
                </a:solidFill>
                <a:latin typeface="Arial" panose="020B0604020202020204" pitchFamily="34" charset="0"/>
              </a:defRPr>
            </a:lvl8pPr>
            <a:lvl9pPr marL="2927350" eaLnBrk="0" fontAlgn="base" hangingPunct="0">
              <a:spcBef>
                <a:spcPts val="375"/>
              </a:spcBef>
              <a:spcAft>
                <a:spcPct val="0"/>
              </a:spcAft>
              <a:buChar char="o"/>
              <a:defRPr sz="2000">
                <a:solidFill>
                  <a:schemeClr val="tx1"/>
                </a:solidFill>
                <a:latin typeface="Arial" panose="020B0604020202020204" pitchFamily="34" charset="0"/>
              </a:defRPr>
            </a:lvl9pPr>
          </a:lstStyle>
          <a:p>
            <a:pPr lvl="4" eaLnBrk="1" fontAlgn="base" hangingPunct="1">
              <a:spcBef>
                <a:spcPct val="0"/>
              </a:spcBef>
              <a:spcAft>
                <a:spcPct val="0"/>
              </a:spcAft>
              <a:buFont typeface="Wingdings 2" panose="05020102010507070707" pitchFamily="18" charset="2"/>
              <a:buNone/>
            </a:pPr>
            <a:r>
              <a:rPr lang="en-US" altLang="en-US" sz="4000">
                <a:solidFill>
                  <a:prstClr val="white"/>
                </a:solidFill>
                <a:cs typeface="Arial" panose="020B0604020202020204" pitchFamily="34" charset="0"/>
              </a:rPr>
              <a:t>TQP Selection Criteria &amp; Scoring</a:t>
            </a:r>
          </a:p>
        </p:txBody>
      </p:sp>
      <p:sp>
        <p:nvSpPr>
          <p:cNvPr id="11673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hangingPunct="1">
              <a:spcBef>
                <a:spcPct val="0"/>
              </a:spcBef>
              <a:buSzTx/>
              <a:buFontTx/>
              <a:buNone/>
            </a:pPr>
            <a:fld id="{A7DCEF1A-A68D-483D-B9B7-73C3BF64C729}" type="slidenum">
              <a:rPr lang="en-US" altLang="en-US" sz="1400">
                <a:solidFill>
                  <a:prstClr val="black"/>
                </a:solidFill>
              </a:rPr>
              <a:pPr eaLnBrk="1" hangingPunct="1">
                <a:spcBef>
                  <a:spcPct val="0"/>
                </a:spcBef>
                <a:buSzTx/>
                <a:buFontTx/>
                <a:buNone/>
              </a:pPr>
              <a:t>5</a:t>
            </a:fld>
            <a:endParaRPr lang="en-US" altLang="en-US" sz="1400">
              <a:solidFill>
                <a:prstClr val="black"/>
              </a:solidFill>
            </a:endParaRPr>
          </a:p>
        </p:txBody>
      </p:sp>
      <p:sp>
        <p:nvSpPr>
          <p:cNvPr id="116740" name="TextBox 6"/>
          <p:cNvSpPr txBox="1">
            <a:spLocks noChangeArrowheads="1"/>
          </p:cNvSpPr>
          <p:nvPr/>
        </p:nvSpPr>
        <p:spPr bwMode="auto">
          <a:xfrm>
            <a:off x="533400" y="2590800"/>
            <a:ext cx="80010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06450" indent="-342900"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fontAlgn="base" hangingPunct="1">
              <a:spcBef>
                <a:spcPct val="0"/>
              </a:spcBef>
              <a:spcAft>
                <a:spcPct val="0"/>
              </a:spcAft>
              <a:buFont typeface="Arial" panose="020B0604020202020204" pitchFamily="34" charset="0"/>
              <a:buChar char="•"/>
            </a:pPr>
            <a:r>
              <a:rPr lang="en-US" altLang="en-US" sz="2400" dirty="0">
                <a:solidFill>
                  <a:prstClr val="black"/>
                </a:solidFill>
                <a:cs typeface="Arial" panose="020B0604020202020204" pitchFamily="34" charset="0"/>
              </a:rPr>
              <a:t>Applicants should read the TQP NIA for full TQP Selection Criteria language</a:t>
            </a:r>
            <a:r>
              <a:rPr lang="en-US" altLang="en-US" sz="2400" dirty="0" smtClean="0">
                <a:solidFill>
                  <a:prstClr val="black"/>
                </a:solidFill>
                <a:cs typeface="Arial" panose="020B0604020202020204" pitchFamily="34" charset="0"/>
              </a:rPr>
              <a:t>.</a:t>
            </a:r>
          </a:p>
          <a:p>
            <a:pPr eaLnBrk="1" fontAlgn="base" hangingPunct="1">
              <a:spcBef>
                <a:spcPct val="0"/>
              </a:spcBef>
              <a:spcAft>
                <a:spcPct val="0"/>
              </a:spcAft>
              <a:buFont typeface="Arial" panose="020B0604020202020204" pitchFamily="34" charset="0"/>
              <a:buChar char="•"/>
            </a:pPr>
            <a:r>
              <a:rPr lang="en-US" altLang="en-US" sz="2400" dirty="0" smtClean="0">
                <a:solidFill>
                  <a:prstClr val="black"/>
                </a:solidFill>
                <a:cs typeface="Arial" panose="020B0604020202020204" pitchFamily="34" charset="0"/>
              </a:rPr>
              <a:t>The </a:t>
            </a:r>
            <a:r>
              <a:rPr lang="en-US" altLang="en-US" sz="2400" dirty="0">
                <a:solidFill>
                  <a:prstClr val="black"/>
                </a:solidFill>
                <a:cs typeface="Arial" panose="020B0604020202020204" pitchFamily="34" charset="0"/>
              </a:rPr>
              <a:t>Selection Criteria are the criteria against which </a:t>
            </a:r>
            <a:r>
              <a:rPr lang="en-US" altLang="en-US" sz="2400" dirty="0" smtClean="0">
                <a:solidFill>
                  <a:prstClr val="black"/>
                </a:solidFill>
                <a:cs typeface="Arial" panose="020B0604020202020204" pitchFamily="34" charset="0"/>
              </a:rPr>
              <a:t>peer </a:t>
            </a:r>
            <a:r>
              <a:rPr lang="en-US" altLang="en-US" sz="2400" dirty="0">
                <a:solidFill>
                  <a:prstClr val="black"/>
                </a:solidFill>
                <a:cs typeface="Arial" panose="020B0604020202020204" pitchFamily="34" charset="0"/>
              </a:rPr>
              <a:t>reviewers </a:t>
            </a:r>
            <a:r>
              <a:rPr lang="en-US" altLang="en-US" sz="2400" dirty="0" smtClean="0">
                <a:solidFill>
                  <a:prstClr val="black"/>
                </a:solidFill>
                <a:cs typeface="Arial" panose="020B0604020202020204" pitchFamily="34" charset="0"/>
              </a:rPr>
              <a:t>will score </a:t>
            </a:r>
            <a:r>
              <a:rPr lang="en-US" altLang="en-US" sz="2400" dirty="0">
                <a:solidFill>
                  <a:prstClr val="black"/>
                </a:solidFill>
                <a:cs typeface="Arial" panose="020B0604020202020204" pitchFamily="34" charset="0"/>
              </a:rPr>
              <a:t>each application</a:t>
            </a:r>
          </a:p>
          <a:p>
            <a:pPr eaLnBrk="1" fontAlgn="base" hangingPunct="1">
              <a:spcBef>
                <a:spcPct val="0"/>
              </a:spcBef>
              <a:spcAft>
                <a:spcPct val="0"/>
              </a:spcAft>
              <a:buFont typeface="Arial" panose="020B0604020202020204" pitchFamily="34" charset="0"/>
              <a:buChar char="•"/>
            </a:pPr>
            <a:r>
              <a:rPr lang="en-US" altLang="en-US" sz="2400" dirty="0">
                <a:solidFill>
                  <a:prstClr val="black"/>
                </a:solidFill>
                <a:cs typeface="Arial" panose="020B0604020202020204" pitchFamily="34" charset="0"/>
              </a:rPr>
              <a:t>The Department selects grantees based on peer reviewer scores. It is </a:t>
            </a:r>
            <a:r>
              <a:rPr lang="en-US" altLang="en-US" sz="2400" u="sng" dirty="0">
                <a:solidFill>
                  <a:prstClr val="black"/>
                </a:solidFill>
                <a:cs typeface="Arial" panose="020B0604020202020204" pitchFamily="34" charset="0"/>
              </a:rPr>
              <a:t>critical</a:t>
            </a:r>
            <a:r>
              <a:rPr lang="en-US" altLang="en-US" sz="2400" dirty="0">
                <a:solidFill>
                  <a:prstClr val="black"/>
                </a:solidFill>
                <a:cs typeface="Arial" panose="020B0604020202020204" pitchFamily="34" charset="0"/>
              </a:rPr>
              <a:t> to clearly address the Selection </a:t>
            </a:r>
            <a:r>
              <a:rPr lang="en-US" altLang="en-US" sz="2400" dirty="0" smtClean="0">
                <a:solidFill>
                  <a:prstClr val="black"/>
                </a:solidFill>
                <a:cs typeface="Arial" panose="020B0604020202020204" pitchFamily="34" charset="0"/>
              </a:rPr>
              <a:t>Criteria.</a:t>
            </a:r>
            <a:endParaRPr lang="en-US" altLang="en-US" sz="2400" dirty="0">
              <a:solidFill>
                <a:prstClr val="black"/>
              </a:solidFill>
              <a:cs typeface="Arial" panose="020B0604020202020204" pitchFamily="34" charset="0"/>
            </a:endParaRPr>
          </a:p>
          <a:p>
            <a:pPr eaLnBrk="1" fontAlgn="base" hangingPunct="1">
              <a:spcBef>
                <a:spcPct val="0"/>
              </a:spcBef>
              <a:spcAft>
                <a:spcPct val="0"/>
              </a:spcAft>
              <a:buFont typeface="Arial" panose="020B0604020202020204" pitchFamily="34" charset="0"/>
              <a:buChar char="•"/>
            </a:pPr>
            <a:endParaRPr lang="en-US" altLang="en-US" sz="2400" dirty="0">
              <a:solidFill>
                <a:prstClr val="black"/>
              </a:solidFill>
              <a:cs typeface="Arial" panose="020B0604020202020204" pitchFamily="34" charset="0"/>
            </a:endParaRPr>
          </a:p>
        </p:txBody>
      </p:sp>
    </p:spTree>
    <p:extLst>
      <p:ext uri="{BB962C8B-B14F-4D97-AF65-F5344CB8AC3E}">
        <p14:creationId xmlns:p14="http://schemas.microsoft.com/office/powerpoint/2010/main" val="361758743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txBox="1">
            <a:spLocks/>
          </p:cNvSpPr>
          <p:nvPr/>
        </p:nvSpPr>
        <p:spPr bwMode="auto">
          <a:xfrm>
            <a:off x="228600" y="762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91440" anchor="ct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3600" b="1">
                <a:solidFill>
                  <a:prstClr val="black"/>
                </a:solidFill>
                <a:cs typeface="Arial" panose="020B0604020202020204" pitchFamily="34" charset="0"/>
              </a:rPr>
              <a:t>TQP Selection Criteria Point Allocation</a:t>
            </a:r>
          </a:p>
        </p:txBody>
      </p:sp>
      <p:graphicFrame>
        <p:nvGraphicFramePr>
          <p:cNvPr id="6" name="Table 5"/>
          <p:cNvGraphicFramePr>
            <a:graphicFrameLocks noGrp="1"/>
          </p:cNvGraphicFramePr>
          <p:nvPr>
            <p:extLst>
              <p:ext uri="{D42A27DB-BD31-4B8C-83A1-F6EECF244321}">
                <p14:modId xmlns:p14="http://schemas.microsoft.com/office/powerpoint/2010/main" val="843506917"/>
              </p:ext>
            </p:extLst>
          </p:nvPr>
        </p:nvGraphicFramePr>
        <p:xfrm>
          <a:off x="863600" y="1066800"/>
          <a:ext cx="7391400" cy="5257800"/>
        </p:xfrm>
        <a:graphic>
          <a:graphicData uri="http://schemas.openxmlformats.org/drawingml/2006/table">
            <a:tbl>
              <a:tblPr/>
              <a:tblGrid>
                <a:gridCol w="5039591">
                  <a:extLst>
                    <a:ext uri="{9D8B030D-6E8A-4147-A177-3AD203B41FA5}">
                      <a16:colId xmlns:a16="http://schemas.microsoft.com/office/drawing/2014/main" xmlns="" val="20000"/>
                    </a:ext>
                  </a:extLst>
                </a:gridCol>
                <a:gridCol w="2351809">
                  <a:extLst>
                    <a:ext uri="{9D8B030D-6E8A-4147-A177-3AD203B41FA5}">
                      <a16:colId xmlns:a16="http://schemas.microsoft.com/office/drawing/2014/main" xmlns="" val="20001"/>
                    </a:ext>
                  </a:extLst>
                </a:gridCol>
              </a:tblGrid>
              <a:tr h="954688">
                <a:tc>
                  <a:txBody>
                    <a:bodyPr/>
                    <a:lstStyle/>
                    <a:p>
                      <a:pPr marL="0" marR="0">
                        <a:spcBef>
                          <a:spcPts val="0"/>
                        </a:spcBef>
                        <a:spcAft>
                          <a:spcPts val="600"/>
                        </a:spcAft>
                      </a:pPr>
                      <a:r>
                        <a:rPr lang="en-US" sz="2400" b="1" dirty="0">
                          <a:solidFill>
                            <a:schemeClr val="bg1"/>
                          </a:solidFill>
                          <a:latin typeface="Arial" pitchFamily="34" charset="0"/>
                          <a:ea typeface="Times New Roman"/>
                          <a:cs typeface="Arial" pitchFamily="34" charset="0"/>
                        </a:rPr>
                        <a:t>Selection Criteria</a:t>
                      </a:r>
                      <a:endParaRPr lang="en-US" sz="2400" dirty="0">
                        <a:solidFill>
                          <a:schemeClr val="bg1"/>
                        </a:solidFill>
                        <a:latin typeface="Arial" pitchFamily="34" charset="0"/>
                        <a:ea typeface="Times New Roman"/>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D287B"/>
                    </a:solidFill>
                  </a:tcPr>
                </a:tc>
                <a:tc>
                  <a:txBody>
                    <a:bodyPr/>
                    <a:lstStyle/>
                    <a:p>
                      <a:pPr marL="0" marR="0" algn="ctr">
                        <a:spcBef>
                          <a:spcPts val="0"/>
                        </a:spcBef>
                        <a:spcAft>
                          <a:spcPts val="600"/>
                        </a:spcAft>
                      </a:pPr>
                      <a:r>
                        <a:rPr lang="en-US" sz="2400" b="1" dirty="0" smtClean="0">
                          <a:solidFill>
                            <a:schemeClr val="bg1"/>
                          </a:solidFill>
                          <a:latin typeface="Arial" pitchFamily="34" charset="0"/>
                          <a:ea typeface="Times New Roman"/>
                          <a:cs typeface="Arial" pitchFamily="34" charset="0"/>
                        </a:rPr>
                        <a:t>Max Points</a:t>
                      </a:r>
                      <a:endParaRPr lang="en-US" sz="2400" dirty="0">
                        <a:solidFill>
                          <a:schemeClr val="bg1"/>
                        </a:solidFill>
                        <a:latin typeface="Arial" pitchFamily="34" charset="0"/>
                        <a:ea typeface="Times New Roman"/>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D287B"/>
                    </a:solidFill>
                  </a:tcPr>
                </a:tc>
                <a:extLst>
                  <a:ext uri="{0D108BD9-81ED-4DB2-BD59-A6C34878D82A}">
                    <a16:rowId xmlns:a16="http://schemas.microsoft.com/office/drawing/2014/main" xmlns="" val="10000"/>
                  </a:ext>
                </a:extLst>
              </a:tr>
              <a:tr h="982752">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lphaUcPeriod"/>
                        <a:tabLst/>
                        <a:defRPr/>
                      </a:pPr>
                      <a:r>
                        <a:rPr lang="en-US" sz="2400" b="1" dirty="0" smtClean="0">
                          <a:solidFill>
                            <a:schemeClr val="bg1"/>
                          </a:solidFill>
                          <a:latin typeface="Arial" pitchFamily="34" charset="0"/>
                          <a:ea typeface="Times New Roman"/>
                          <a:cs typeface="Arial" pitchFamily="34" charset="0"/>
                        </a:rPr>
                        <a:t>Quality</a:t>
                      </a:r>
                      <a:r>
                        <a:rPr lang="en-US" sz="2400" b="1" baseline="0" dirty="0" smtClean="0">
                          <a:solidFill>
                            <a:schemeClr val="bg1"/>
                          </a:solidFill>
                          <a:latin typeface="Arial" pitchFamily="34" charset="0"/>
                          <a:ea typeface="Times New Roman"/>
                          <a:cs typeface="Arial" pitchFamily="34" charset="0"/>
                        </a:rPr>
                        <a:t> of Project Services</a:t>
                      </a:r>
                      <a:endParaRPr lang="en-US" sz="2400" b="1" dirty="0" smtClean="0">
                        <a:solidFill>
                          <a:schemeClr val="bg1"/>
                        </a:solidFill>
                        <a:latin typeface="Arial" pitchFamily="34" charset="0"/>
                        <a:ea typeface="Times New Roman"/>
                        <a:cs typeface="Arial" pitchFamily="34" charset="0"/>
                      </a:endParaRPr>
                    </a:p>
                    <a:p>
                      <a:pPr marL="0" marR="0" lvl="0" indent="0">
                        <a:spcBef>
                          <a:spcPts val="0"/>
                        </a:spcBef>
                        <a:spcAft>
                          <a:spcPts val="0"/>
                        </a:spcAft>
                        <a:buFont typeface="+mj-lt"/>
                        <a:buNone/>
                      </a:pPr>
                      <a:endParaRPr lang="en-US" sz="2400" dirty="0">
                        <a:latin typeface="Arial" pitchFamily="34" charset="0"/>
                        <a:ea typeface="Times New Roman"/>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D287B"/>
                    </a:solidFill>
                  </a:tcPr>
                </a:tc>
                <a:tc>
                  <a:txBody>
                    <a:bodyPr/>
                    <a:lstStyle/>
                    <a:p>
                      <a:pPr marL="0" marR="0" algn="ctr">
                        <a:spcBef>
                          <a:spcPts val="0"/>
                        </a:spcBef>
                        <a:spcAft>
                          <a:spcPts val="600"/>
                        </a:spcAft>
                      </a:pPr>
                      <a:r>
                        <a:rPr lang="en-US" sz="2800" b="1" dirty="0" smtClean="0">
                          <a:latin typeface="Arial" pitchFamily="34" charset="0"/>
                          <a:ea typeface="Times New Roman"/>
                          <a:cs typeface="Arial" pitchFamily="34" charset="0"/>
                        </a:rPr>
                        <a:t>15</a:t>
                      </a:r>
                      <a:endParaRPr lang="en-US" sz="2800" b="1" dirty="0">
                        <a:latin typeface="Arial" pitchFamily="34" charset="0"/>
                        <a:ea typeface="Times New Roman"/>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596701">
                <a:tc>
                  <a:txBody>
                    <a:bodyPr/>
                    <a:lstStyle/>
                    <a:p>
                      <a:pPr marL="342900" marR="0" lvl="0" indent="-342900">
                        <a:spcBef>
                          <a:spcPts val="0"/>
                        </a:spcBef>
                        <a:spcAft>
                          <a:spcPts val="0"/>
                        </a:spcAft>
                        <a:buFont typeface="+mj-lt"/>
                        <a:buAutoNum type="alphaUcPeriod" startAt="2"/>
                      </a:pPr>
                      <a:r>
                        <a:rPr lang="en-US" sz="2400" b="1" dirty="0" smtClean="0">
                          <a:solidFill>
                            <a:schemeClr val="bg1"/>
                          </a:solidFill>
                          <a:latin typeface="Arial" pitchFamily="34" charset="0"/>
                          <a:ea typeface="Times New Roman"/>
                          <a:cs typeface="Arial" pitchFamily="34" charset="0"/>
                        </a:rPr>
                        <a:t>Quality</a:t>
                      </a:r>
                      <a:r>
                        <a:rPr lang="en-US" sz="2400" b="1" baseline="0" dirty="0" smtClean="0">
                          <a:solidFill>
                            <a:schemeClr val="bg1"/>
                          </a:solidFill>
                          <a:latin typeface="Arial" pitchFamily="34" charset="0"/>
                          <a:ea typeface="Times New Roman"/>
                          <a:cs typeface="Arial" pitchFamily="34" charset="0"/>
                        </a:rPr>
                        <a:t> of Project Design</a:t>
                      </a:r>
                      <a:endParaRPr lang="en-US" sz="2400" dirty="0">
                        <a:solidFill>
                          <a:schemeClr val="bg1"/>
                        </a:solidFill>
                        <a:latin typeface="Arial" pitchFamily="34" charset="0"/>
                        <a:ea typeface="Times New Roman"/>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D287B"/>
                    </a:solidFill>
                  </a:tcPr>
                </a:tc>
                <a:tc>
                  <a:txBody>
                    <a:bodyPr/>
                    <a:lstStyle/>
                    <a:p>
                      <a:pPr marL="0" marR="0" algn="ctr">
                        <a:spcBef>
                          <a:spcPts val="0"/>
                        </a:spcBef>
                        <a:spcAft>
                          <a:spcPts val="600"/>
                        </a:spcAft>
                      </a:pPr>
                      <a:r>
                        <a:rPr lang="en-US" sz="2800" b="1" dirty="0" smtClean="0">
                          <a:latin typeface="Arial" pitchFamily="34" charset="0"/>
                          <a:ea typeface="Times New Roman"/>
                          <a:cs typeface="Arial" pitchFamily="34" charset="0"/>
                        </a:rPr>
                        <a:t>40</a:t>
                      </a:r>
                      <a:endParaRPr lang="en-US" sz="2800" b="1" dirty="0">
                        <a:latin typeface="Arial" pitchFamily="34" charset="0"/>
                        <a:ea typeface="Times New Roman"/>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1291626">
                <a:tc>
                  <a:txBody>
                    <a:bodyPr/>
                    <a:lstStyle/>
                    <a:p>
                      <a:pPr marL="342900" marR="0" lvl="0" indent="-342900">
                        <a:spcBef>
                          <a:spcPts val="0"/>
                        </a:spcBef>
                        <a:spcAft>
                          <a:spcPts val="0"/>
                        </a:spcAft>
                        <a:buFont typeface="+mj-lt"/>
                        <a:buAutoNum type="alphaUcPeriod" startAt="3"/>
                      </a:pPr>
                      <a:r>
                        <a:rPr kumimoji="0" lang="en-US" sz="2400" b="1" kern="1200" dirty="0" smtClean="0">
                          <a:solidFill>
                            <a:schemeClr val="bg1"/>
                          </a:solidFill>
                          <a:latin typeface="Arial" pitchFamily="34" charset="0"/>
                          <a:ea typeface="Times New Roman"/>
                          <a:cs typeface="Arial" pitchFamily="34" charset="0"/>
                        </a:rPr>
                        <a:t>Quality of the Management Plan</a:t>
                      </a:r>
                      <a:endParaRPr kumimoji="0" lang="en-US" sz="2400" b="1" kern="1200" dirty="0">
                        <a:solidFill>
                          <a:schemeClr val="bg1"/>
                        </a:solidFill>
                        <a:latin typeface="Arial" pitchFamily="34" charset="0"/>
                        <a:ea typeface="Times New Roman"/>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D287B"/>
                    </a:solidFill>
                  </a:tcPr>
                </a:tc>
                <a:tc>
                  <a:txBody>
                    <a:bodyPr/>
                    <a:lstStyle/>
                    <a:p>
                      <a:pPr marL="0" marR="0" algn="ctr">
                        <a:spcBef>
                          <a:spcPts val="0"/>
                        </a:spcBef>
                        <a:spcAft>
                          <a:spcPts val="600"/>
                        </a:spcAft>
                      </a:pPr>
                      <a:r>
                        <a:rPr lang="en-US" sz="2800" b="1" dirty="0" smtClean="0">
                          <a:latin typeface="Arial" pitchFamily="34" charset="0"/>
                          <a:ea typeface="Times New Roman"/>
                          <a:cs typeface="Arial" pitchFamily="34" charset="0"/>
                        </a:rPr>
                        <a:t>25</a:t>
                      </a:r>
                      <a:endParaRPr lang="en-US" sz="2800" b="1" dirty="0">
                        <a:latin typeface="Arial" pitchFamily="34" charset="0"/>
                        <a:ea typeface="Times New Roman"/>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954688">
                <a:tc>
                  <a:txBody>
                    <a:bodyPr/>
                    <a:lstStyle/>
                    <a:p>
                      <a:pPr marL="342900" marR="0" lvl="0" indent="-342900">
                        <a:spcBef>
                          <a:spcPts val="0"/>
                        </a:spcBef>
                        <a:spcAft>
                          <a:spcPts val="0"/>
                        </a:spcAft>
                        <a:buFont typeface="+mj-lt"/>
                        <a:buAutoNum type="alphaUcPeriod" startAt="4"/>
                      </a:pPr>
                      <a:r>
                        <a:rPr lang="en-US" sz="2400" b="1" dirty="0" smtClean="0">
                          <a:solidFill>
                            <a:schemeClr val="bg1"/>
                          </a:solidFill>
                          <a:latin typeface="Arial" pitchFamily="34" charset="0"/>
                          <a:ea typeface="Times New Roman"/>
                          <a:cs typeface="Arial" pitchFamily="34" charset="0"/>
                        </a:rPr>
                        <a:t>Quality of the </a:t>
                      </a:r>
                      <a:br>
                        <a:rPr lang="en-US" sz="2400" b="1" dirty="0" smtClean="0">
                          <a:solidFill>
                            <a:schemeClr val="bg1"/>
                          </a:solidFill>
                          <a:latin typeface="Arial" pitchFamily="34" charset="0"/>
                          <a:ea typeface="Times New Roman"/>
                          <a:cs typeface="Arial" pitchFamily="34" charset="0"/>
                        </a:rPr>
                      </a:br>
                      <a:r>
                        <a:rPr lang="en-US" sz="2400" b="1" dirty="0" smtClean="0">
                          <a:solidFill>
                            <a:schemeClr val="bg1"/>
                          </a:solidFill>
                          <a:latin typeface="Arial" pitchFamily="34" charset="0"/>
                          <a:ea typeface="Times New Roman"/>
                          <a:cs typeface="Arial" pitchFamily="34" charset="0"/>
                        </a:rPr>
                        <a:t>Project Evaluation</a:t>
                      </a:r>
                      <a:endParaRPr lang="en-US" sz="2400" dirty="0">
                        <a:solidFill>
                          <a:schemeClr val="bg1"/>
                        </a:solidFill>
                        <a:latin typeface="Arial" pitchFamily="34" charset="0"/>
                        <a:ea typeface="Times New Roman"/>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D287B"/>
                    </a:solidFill>
                  </a:tcPr>
                </a:tc>
                <a:tc>
                  <a:txBody>
                    <a:bodyPr/>
                    <a:lstStyle/>
                    <a:p>
                      <a:pPr marL="0" marR="0" algn="ctr">
                        <a:spcBef>
                          <a:spcPts val="0"/>
                        </a:spcBef>
                        <a:spcAft>
                          <a:spcPts val="600"/>
                        </a:spcAft>
                      </a:pPr>
                      <a:r>
                        <a:rPr lang="en-US" sz="2800" b="1" dirty="0" smtClean="0">
                          <a:latin typeface="Arial" pitchFamily="34" charset="0"/>
                          <a:ea typeface="Times New Roman"/>
                          <a:cs typeface="Arial" pitchFamily="34" charset="0"/>
                        </a:rPr>
                        <a:t>20</a:t>
                      </a:r>
                      <a:endParaRPr lang="en-US" sz="2800" b="1" dirty="0">
                        <a:latin typeface="Arial" pitchFamily="34" charset="0"/>
                        <a:ea typeface="Times New Roman"/>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477345">
                <a:tc>
                  <a:txBody>
                    <a:bodyPr/>
                    <a:lstStyle/>
                    <a:p>
                      <a:pPr marL="0" marR="0">
                        <a:spcBef>
                          <a:spcPts val="0"/>
                        </a:spcBef>
                        <a:spcAft>
                          <a:spcPts val="600"/>
                        </a:spcAft>
                      </a:pPr>
                      <a:r>
                        <a:rPr lang="en-US" sz="2400" b="1" dirty="0">
                          <a:solidFill>
                            <a:schemeClr val="bg1"/>
                          </a:solidFill>
                          <a:latin typeface="Arial" pitchFamily="34" charset="0"/>
                          <a:ea typeface="Times New Roman"/>
                          <a:cs typeface="Arial" pitchFamily="34" charset="0"/>
                        </a:rPr>
                        <a:t>   Total Points </a:t>
                      </a:r>
                      <a:endParaRPr lang="en-US" sz="2400" dirty="0">
                        <a:solidFill>
                          <a:schemeClr val="bg1"/>
                        </a:solidFill>
                        <a:latin typeface="Arial" pitchFamily="34" charset="0"/>
                        <a:ea typeface="Times New Roman"/>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D287B"/>
                    </a:solidFill>
                  </a:tcPr>
                </a:tc>
                <a:tc>
                  <a:txBody>
                    <a:bodyPr/>
                    <a:lstStyle/>
                    <a:p>
                      <a:pPr marL="0" marR="0" algn="ctr">
                        <a:spcBef>
                          <a:spcPts val="0"/>
                        </a:spcBef>
                        <a:spcAft>
                          <a:spcPts val="600"/>
                        </a:spcAft>
                      </a:pPr>
                      <a:r>
                        <a:rPr lang="en-US" sz="2800" b="1" dirty="0">
                          <a:latin typeface="Arial" pitchFamily="34" charset="0"/>
                          <a:ea typeface="Times New Roman"/>
                          <a:cs typeface="Arial" pitchFamily="34" charset="0"/>
                        </a:rPr>
                        <a:t>100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
        <p:nvSpPr>
          <p:cNvPr id="11778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hangingPunct="1">
              <a:spcBef>
                <a:spcPct val="0"/>
              </a:spcBef>
              <a:buSzTx/>
              <a:buFontTx/>
              <a:buNone/>
            </a:pPr>
            <a:fld id="{883CCDA4-3EDD-4D9D-9668-B92940D7B864}" type="slidenum">
              <a:rPr lang="en-US" altLang="en-US" sz="1400">
                <a:solidFill>
                  <a:prstClr val="black"/>
                </a:solidFill>
              </a:rPr>
              <a:pPr eaLnBrk="1" hangingPunct="1">
                <a:spcBef>
                  <a:spcPct val="0"/>
                </a:spcBef>
                <a:buSzTx/>
                <a:buFontTx/>
                <a:buNone/>
              </a:pPr>
              <a:t>6</a:t>
            </a:fld>
            <a:endParaRPr lang="en-US" altLang="en-US" sz="1400">
              <a:solidFill>
                <a:prstClr val="black"/>
              </a:solidFill>
            </a:endParaRPr>
          </a:p>
        </p:txBody>
      </p:sp>
    </p:spTree>
    <p:extLst>
      <p:ext uri="{BB962C8B-B14F-4D97-AF65-F5344CB8AC3E}">
        <p14:creationId xmlns:p14="http://schemas.microsoft.com/office/powerpoint/2010/main" val="212637491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a:xfrm>
            <a:off x="0" y="274638"/>
            <a:ext cx="9144000" cy="1020762"/>
          </a:xfrm>
        </p:spPr>
        <p:txBody>
          <a:bodyPr/>
          <a:lstStyle/>
          <a:p>
            <a:pPr algn="ctr"/>
            <a:r>
              <a:rPr lang="en-US" altLang="en-US" sz="3600" b="1" dirty="0" smtClean="0">
                <a:solidFill>
                  <a:schemeClr val="tx1"/>
                </a:solidFill>
                <a:cs typeface="Arial" panose="020B0604020202020204" pitchFamily="34" charset="0"/>
              </a:rPr>
              <a:t>Selection Criterion:  </a:t>
            </a:r>
            <a:br>
              <a:rPr lang="en-US" altLang="en-US" sz="3600" b="1" dirty="0" smtClean="0">
                <a:solidFill>
                  <a:schemeClr val="tx1"/>
                </a:solidFill>
                <a:cs typeface="Arial" panose="020B0604020202020204" pitchFamily="34" charset="0"/>
              </a:rPr>
            </a:br>
            <a:r>
              <a:rPr lang="en-US" altLang="en-US" sz="3600" b="1" dirty="0" smtClean="0">
                <a:solidFill>
                  <a:schemeClr val="tx1"/>
                </a:solidFill>
                <a:cs typeface="Arial" panose="020B0604020202020204" pitchFamily="34" charset="0"/>
              </a:rPr>
              <a:t>Project of Project Services</a:t>
            </a:r>
          </a:p>
        </p:txBody>
      </p:sp>
      <p:sp>
        <p:nvSpPr>
          <p:cNvPr id="118787" name="Slide Number Placeholder 2"/>
          <p:cNvSpPr>
            <a:spLocks/>
          </p:cNvSpPr>
          <p:nvPr/>
        </p:nvSpPr>
        <p:spPr bwMode="auto">
          <a:xfrm>
            <a:off x="146050" y="6210300"/>
            <a:ext cx="457200" cy="4572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fontAlgn="base" hangingPunct="1">
              <a:spcBef>
                <a:spcPct val="0"/>
              </a:spcBef>
              <a:spcAft>
                <a:spcPct val="0"/>
              </a:spcAft>
              <a:buSzTx/>
              <a:buFontTx/>
              <a:buNone/>
            </a:pPr>
            <a:fld id="{D82D0A3E-938B-411A-986E-B1417792475A}" type="slidenum">
              <a:rPr lang="en-US" altLang="en-US" sz="1400">
                <a:solidFill>
                  <a:prstClr val="black"/>
                </a:solidFill>
                <a:cs typeface="Arial" panose="020B0604020202020204" pitchFamily="34" charset="0"/>
              </a:rPr>
              <a:pPr eaLnBrk="1" fontAlgn="base" hangingPunct="1">
                <a:spcBef>
                  <a:spcPct val="0"/>
                </a:spcBef>
                <a:spcAft>
                  <a:spcPct val="0"/>
                </a:spcAft>
                <a:buSzTx/>
                <a:buFontTx/>
                <a:buNone/>
              </a:pPr>
              <a:t>7</a:t>
            </a:fld>
            <a:endParaRPr lang="en-US" altLang="en-US" sz="1400">
              <a:solidFill>
                <a:prstClr val="black"/>
              </a:solidFill>
              <a:cs typeface="Arial" panose="020B0604020202020204" pitchFamily="34" charset="0"/>
            </a:endParaRPr>
          </a:p>
        </p:txBody>
      </p:sp>
      <p:sp>
        <p:nvSpPr>
          <p:cNvPr id="7" name="TextBox 6"/>
          <p:cNvSpPr txBox="1"/>
          <p:nvPr/>
        </p:nvSpPr>
        <p:spPr>
          <a:xfrm>
            <a:off x="374650" y="1524000"/>
            <a:ext cx="5791200" cy="4154984"/>
          </a:xfrm>
          <a:prstGeom prst="rect">
            <a:avLst/>
          </a:prstGeom>
          <a:noFill/>
        </p:spPr>
        <p:txBody>
          <a:bodyPr>
            <a:spAutoFit/>
          </a:bodyPr>
          <a:lstStyle/>
          <a:p>
            <a:pPr marL="285750" indent="-285750" fontAlgn="base">
              <a:spcBef>
                <a:spcPct val="0"/>
              </a:spcBef>
              <a:spcAft>
                <a:spcPct val="0"/>
              </a:spcAft>
              <a:buFont typeface="Arial" pitchFamily="34" charset="0"/>
              <a:buChar char="•"/>
              <a:defRPr/>
            </a:pPr>
            <a:r>
              <a:rPr lang="en-US" sz="2400" dirty="0">
                <a:solidFill>
                  <a:prstClr val="black"/>
                </a:solidFill>
                <a:cs typeface="Arial" panose="020B0604020202020204" pitchFamily="34" charset="0"/>
              </a:rPr>
              <a:t>The extent to which the services to be provided by the proposed project involve the collaboration of appropriate partners for maximizing the effectiveness of project services.</a:t>
            </a:r>
          </a:p>
          <a:p>
            <a:pPr fontAlgn="base">
              <a:spcBef>
                <a:spcPct val="0"/>
              </a:spcBef>
              <a:spcAft>
                <a:spcPct val="0"/>
              </a:spcAft>
              <a:defRPr/>
            </a:pPr>
            <a:endParaRPr lang="en-US" sz="2400" dirty="0">
              <a:solidFill>
                <a:prstClr val="black"/>
              </a:solidFill>
              <a:cs typeface="Arial" panose="020B0604020202020204" pitchFamily="34" charset="0"/>
            </a:endParaRPr>
          </a:p>
          <a:p>
            <a:pPr marL="285750" indent="-285750" fontAlgn="base">
              <a:spcBef>
                <a:spcPct val="0"/>
              </a:spcBef>
              <a:spcAft>
                <a:spcPct val="0"/>
              </a:spcAft>
              <a:buFont typeface="Arial" pitchFamily="34" charset="0"/>
              <a:buChar char="•"/>
              <a:defRPr/>
            </a:pPr>
            <a:r>
              <a:rPr lang="en-US" sz="2400" dirty="0">
                <a:solidFill>
                  <a:prstClr val="black"/>
                </a:solidFill>
                <a:cs typeface="Arial" panose="020B0604020202020204" pitchFamily="34" charset="0"/>
              </a:rPr>
              <a:t>The extent to which the services to be provided by the proposed project reflect up-to-date knowledge from research and effective practice. </a:t>
            </a:r>
          </a:p>
          <a:p>
            <a:pPr fontAlgn="base">
              <a:spcBef>
                <a:spcPct val="0"/>
              </a:spcBef>
              <a:spcAft>
                <a:spcPct val="0"/>
              </a:spcAft>
              <a:defRPr/>
            </a:pPr>
            <a:r>
              <a:rPr lang="en-US" sz="2400" dirty="0">
                <a:solidFill>
                  <a:prstClr val="black"/>
                </a:solidFill>
                <a:cs typeface="Arial" panose="020B0604020202020204" pitchFamily="34" charset="0"/>
              </a:rPr>
              <a:t> </a:t>
            </a:r>
            <a:endParaRPr lang="en-US" dirty="0">
              <a:solidFill>
                <a:prstClr val="black"/>
              </a:solidFill>
              <a:cs typeface="Arial" panose="020B0604020202020204" pitchFamily="34" charset="0"/>
            </a:endParaRPr>
          </a:p>
        </p:txBody>
      </p:sp>
      <p:sp>
        <p:nvSpPr>
          <p:cNvPr id="118789" name="Rectangle 7"/>
          <p:cNvSpPr>
            <a:spLocks noChangeArrowheads="1"/>
          </p:cNvSpPr>
          <p:nvPr/>
        </p:nvSpPr>
        <p:spPr bwMode="auto">
          <a:xfrm>
            <a:off x="6157091" y="1524000"/>
            <a:ext cx="2597150" cy="1524000"/>
          </a:xfrm>
          <a:prstGeom prst="rect">
            <a:avLst/>
          </a:prstGeom>
          <a:solidFill>
            <a:srgbClr val="0D287B"/>
          </a:solidFill>
          <a:ln w="12700" algn="ctr">
            <a:solidFill>
              <a:schemeClr val="tx1"/>
            </a:solidFill>
            <a:miter lim="800000"/>
            <a:headEnd/>
            <a:tailEnd/>
          </a:ln>
          <a:effectLst>
            <a:outerShdw dist="38100" dir="2700000" algn="tl" rotWithShape="0">
              <a:srgbClr val="808080">
                <a:alpha val="39998"/>
              </a:srgbClr>
            </a:outerShdw>
          </a:effectLst>
        </p:spPr>
        <p:txBody>
          <a:bodyPr anchor="ct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2000" b="1" dirty="0">
                <a:solidFill>
                  <a:srgbClr val="FFFFFF"/>
                </a:solidFill>
                <a:cs typeface="Arial" panose="020B0604020202020204" pitchFamily="34" charset="0"/>
              </a:rPr>
              <a:t>Are project partners working together to ensure the project is successful?</a:t>
            </a:r>
          </a:p>
        </p:txBody>
      </p:sp>
      <p:sp>
        <p:nvSpPr>
          <p:cNvPr id="118790" name="Rectangle 9"/>
          <p:cNvSpPr>
            <a:spLocks noChangeArrowheads="1"/>
          </p:cNvSpPr>
          <p:nvPr/>
        </p:nvSpPr>
        <p:spPr bwMode="auto">
          <a:xfrm>
            <a:off x="6191250" y="3810000"/>
            <a:ext cx="2597150" cy="1866900"/>
          </a:xfrm>
          <a:prstGeom prst="rect">
            <a:avLst/>
          </a:prstGeom>
          <a:solidFill>
            <a:srgbClr val="0D287B"/>
          </a:solidFill>
          <a:ln w="12700" algn="ctr">
            <a:solidFill>
              <a:schemeClr val="tx1"/>
            </a:solidFill>
            <a:miter lim="800000"/>
            <a:headEnd/>
            <a:tailEnd/>
          </a:ln>
          <a:effectLst>
            <a:outerShdw dist="38100" dir="2700000" algn="tl" rotWithShape="0">
              <a:srgbClr val="808080">
                <a:alpha val="39998"/>
              </a:srgbClr>
            </a:outerShdw>
          </a:effectLst>
        </p:spPr>
        <p:txBody>
          <a:bodyPr anchor="ct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2000" b="1" dirty="0" smtClean="0">
                <a:solidFill>
                  <a:srgbClr val="FFFFFF"/>
                </a:solidFill>
                <a:cs typeface="Arial" panose="020B0604020202020204" pitchFamily="34" charset="0"/>
              </a:rPr>
              <a:t>Have we researched and used effective and current teaching styles?</a:t>
            </a:r>
            <a:endParaRPr lang="en-US" altLang="en-US" sz="2000" b="1" dirty="0">
              <a:solidFill>
                <a:srgbClr val="FFFFFF"/>
              </a:solidFill>
              <a:cs typeface="Arial" panose="020B0604020202020204" pitchFamily="34" charset="0"/>
            </a:endParaRPr>
          </a:p>
        </p:txBody>
      </p:sp>
      <p:sp>
        <p:nvSpPr>
          <p:cNvPr id="11879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hangingPunct="1">
              <a:spcBef>
                <a:spcPct val="0"/>
              </a:spcBef>
              <a:buSzTx/>
              <a:buFontTx/>
              <a:buNone/>
            </a:pPr>
            <a:fld id="{64210CB3-7BAE-4549-8398-186E362C1723}" type="slidenum">
              <a:rPr lang="en-US" altLang="en-US" sz="1400">
                <a:solidFill>
                  <a:prstClr val="black"/>
                </a:solidFill>
              </a:rPr>
              <a:pPr eaLnBrk="1" hangingPunct="1">
                <a:spcBef>
                  <a:spcPct val="0"/>
                </a:spcBef>
                <a:buSzTx/>
                <a:buFontTx/>
                <a:buNone/>
              </a:pPr>
              <a:t>7</a:t>
            </a:fld>
            <a:endParaRPr lang="en-US" altLang="en-US" sz="1400">
              <a:solidFill>
                <a:prstClr val="black"/>
              </a:solidFill>
            </a:endParaRPr>
          </a:p>
        </p:txBody>
      </p:sp>
    </p:spTree>
    <p:extLst>
      <p:ext uri="{BB962C8B-B14F-4D97-AF65-F5344CB8AC3E}">
        <p14:creationId xmlns:p14="http://schemas.microsoft.com/office/powerpoint/2010/main" val="198309638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a:xfrm>
            <a:off x="0" y="274638"/>
            <a:ext cx="9144000" cy="1325562"/>
          </a:xfrm>
        </p:spPr>
        <p:txBody>
          <a:bodyPr/>
          <a:lstStyle/>
          <a:p>
            <a:pPr algn="ctr"/>
            <a:r>
              <a:rPr lang="en-US" altLang="en-US" sz="3600" b="1" dirty="0" smtClean="0">
                <a:solidFill>
                  <a:schemeClr val="tx1"/>
                </a:solidFill>
                <a:cs typeface="Arial" panose="020B0604020202020204" pitchFamily="34" charset="0"/>
              </a:rPr>
              <a:t>Selection Criterion:  </a:t>
            </a:r>
            <a:br>
              <a:rPr lang="en-US" altLang="en-US" sz="3600" b="1" dirty="0" smtClean="0">
                <a:solidFill>
                  <a:schemeClr val="tx1"/>
                </a:solidFill>
                <a:cs typeface="Arial" panose="020B0604020202020204" pitchFamily="34" charset="0"/>
              </a:rPr>
            </a:br>
            <a:r>
              <a:rPr lang="en-US" altLang="en-US" sz="3600" b="1" dirty="0" smtClean="0">
                <a:solidFill>
                  <a:schemeClr val="tx1"/>
                </a:solidFill>
                <a:cs typeface="Arial" panose="020B0604020202020204" pitchFamily="34" charset="0"/>
              </a:rPr>
              <a:t>Project of Project Services</a:t>
            </a:r>
          </a:p>
        </p:txBody>
      </p:sp>
      <p:sp>
        <p:nvSpPr>
          <p:cNvPr id="118787" name="Slide Number Placeholder 2"/>
          <p:cNvSpPr>
            <a:spLocks/>
          </p:cNvSpPr>
          <p:nvPr/>
        </p:nvSpPr>
        <p:spPr bwMode="auto">
          <a:xfrm>
            <a:off x="146050" y="6210300"/>
            <a:ext cx="457200" cy="4572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fontAlgn="base" hangingPunct="1">
              <a:spcBef>
                <a:spcPct val="0"/>
              </a:spcBef>
              <a:spcAft>
                <a:spcPct val="0"/>
              </a:spcAft>
              <a:buSzTx/>
              <a:buFontTx/>
              <a:buNone/>
            </a:pPr>
            <a:fld id="{D82D0A3E-938B-411A-986E-B1417792475A}" type="slidenum">
              <a:rPr lang="en-US" altLang="en-US" sz="1400">
                <a:solidFill>
                  <a:prstClr val="black"/>
                </a:solidFill>
                <a:cs typeface="Arial" panose="020B0604020202020204" pitchFamily="34" charset="0"/>
              </a:rPr>
              <a:pPr eaLnBrk="1" fontAlgn="base" hangingPunct="1">
                <a:spcBef>
                  <a:spcPct val="0"/>
                </a:spcBef>
                <a:spcAft>
                  <a:spcPct val="0"/>
                </a:spcAft>
                <a:buSzTx/>
                <a:buFontTx/>
                <a:buNone/>
              </a:pPr>
              <a:t>8</a:t>
            </a:fld>
            <a:endParaRPr lang="en-US" altLang="en-US" sz="1400">
              <a:solidFill>
                <a:prstClr val="black"/>
              </a:solidFill>
              <a:cs typeface="Arial" panose="020B0604020202020204" pitchFamily="34" charset="0"/>
            </a:endParaRPr>
          </a:p>
        </p:txBody>
      </p:sp>
      <p:sp>
        <p:nvSpPr>
          <p:cNvPr id="7" name="TextBox 6"/>
          <p:cNvSpPr txBox="1"/>
          <p:nvPr/>
        </p:nvSpPr>
        <p:spPr>
          <a:xfrm>
            <a:off x="365891" y="1905000"/>
            <a:ext cx="5791200" cy="3231654"/>
          </a:xfrm>
          <a:prstGeom prst="rect">
            <a:avLst/>
          </a:prstGeom>
          <a:noFill/>
        </p:spPr>
        <p:txBody>
          <a:bodyPr>
            <a:spAutoFit/>
          </a:bodyPr>
          <a:lstStyle/>
          <a:p>
            <a:pPr marL="285750" indent="-285750" fontAlgn="base">
              <a:spcBef>
                <a:spcPct val="0"/>
              </a:spcBef>
              <a:spcAft>
                <a:spcPct val="0"/>
              </a:spcAft>
              <a:buFont typeface="Arial" pitchFamily="34" charset="0"/>
              <a:buChar char="•"/>
              <a:defRPr/>
            </a:pPr>
            <a:r>
              <a:rPr lang="en-US" sz="2400" dirty="0">
                <a:solidFill>
                  <a:prstClr val="black"/>
                </a:solidFill>
                <a:cs typeface="Arial" panose="020B0604020202020204" pitchFamily="34" charset="0"/>
              </a:rPr>
              <a:t>The extent to which the training or professional development services to be provided by the proposed project are of sufficient quality, intensity, and duration to lead to improvements in practice among the recipients of those services.</a:t>
            </a:r>
          </a:p>
          <a:p>
            <a:pPr marL="285750" indent="-285750" fontAlgn="base">
              <a:spcBef>
                <a:spcPct val="0"/>
              </a:spcBef>
              <a:spcAft>
                <a:spcPct val="0"/>
              </a:spcAft>
              <a:buFont typeface="Arial" pitchFamily="34" charset="0"/>
              <a:buChar char="•"/>
              <a:defRPr/>
            </a:pPr>
            <a:endParaRPr lang="en-US" dirty="0">
              <a:solidFill>
                <a:prstClr val="black"/>
              </a:solidFill>
              <a:cs typeface="Arial" panose="020B0604020202020204" pitchFamily="34" charset="0"/>
            </a:endParaRPr>
          </a:p>
          <a:p>
            <a:pPr fontAlgn="base">
              <a:spcBef>
                <a:spcPct val="0"/>
              </a:spcBef>
              <a:spcAft>
                <a:spcPct val="0"/>
              </a:spcAft>
              <a:defRPr/>
            </a:pPr>
            <a:endParaRPr lang="en-US" dirty="0">
              <a:solidFill>
                <a:prstClr val="black"/>
              </a:solidFill>
              <a:cs typeface="Arial" panose="020B0604020202020204" pitchFamily="34" charset="0"/>
            </a:endParaRPr>
          </a:p>
        </p:txBody>
      </p:sp>
      <p:sp>
        <p:nvSpPr>
          <p:cNvPr id="118789" name="Rectangle 7"/>
          <p:cNvSpPr>
            <a:spLocks noChangeArrowheads="1"/>
          </p:cNvSpPr>
          <p:nvPr/>
        </p:nvSpPr>
        <p:spPr bwMode="auto">
          <a:xfrm>
            <a:off x="6019800" y="1920766"/>
            <a:ext cx="2721303" cy="2286000"/>
          </a:xfrm>
          <a:prstGeom prst="rect">
            <a:avLst/>
          </a:prstGeom>
          <a:solidFill>
            <a:srgbClr val="0D287B"/>
          </a:solidFill>
          <a:ln w="12700" algn="ctr">
            <a:solidFill>
              <a:schemeClr val="tx1"/>
            </a:solidFill>
            <a:miter lim="800000"/>
            <a:headEnd/>
            <a:tailEnd/>
          </a:ln>
          <a:effectLst>
            <a:outerShdw dist="38100" dir="2700000" algn="tl" rotWithShape="0">
              <a:srgbClr val="808080">
                <a:alpha val="39998"/>
              </a:srgbClr>
            </a:outerShdw>
          </a:effectLst>
        </p:spPr>
        <p:txBody>
          <a:bodyPr anchor="ct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2000" b="1" dirty="0">
                <a:solidFill>
                  <a:srgbClr val="FFFFFF"/>
                </a:solidFill>
                <a:cs typeface="Arial" panose="020B0604020202020204" pitchFamily="34" charset="0"/>
              </a:rPr>
              <a:t>Are the services we are providing of high quality and are they going to be </a:t>
            </a:r>
            <a:r>
              <a:rPr lang="en-US" altLang="en-US" sz="2000" b="1" dirty="0" smtClean="0">
                <a:solidFill>
                  <a:srgbClr val="FFFFFF"/>
                </a:solidFill>
                <a:cs typeface="Arial" panose="020B0604020202020204" pitchFamily="34" charset="0"/>
              </a:rPr>
              <a:t>effective </a:t>
            </a:r>
            <a:r>
              <a:rPr lang="en-US" altLang="en-US" sz="2000" b="1" dirty="0">
                <a:solidFill>
                  <a:srgbClr val="FFFFFF"/>
                </a:solidFill>
                <a:cs typeface="Arial" panose="020B0604020202020204" pitchFamily="34" charset="0"/>
              </a:rPr>
              <a:t>in improving student outcomes.</a:t>
            </a:r>
          </a:p>
        </p:txBody>
      </p:sp>
      <p:sp>
        <p:nvSpPr>
          <p:cNvPr id="11879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hangingPunct="1">
              <a:spcBef>
                <a:spcPct val="0"/>
              </a:spcBef>
              <a:buSzTx/>
              <a:buFontTx/>
              <a:buNone/>
            </a:pPr>
            <a:fld id="{64210CB3-7BAE-4549-8398-186E362C1723}" type="slidenum">
              <a:rPr lang="en-US" altLang="en-US" sz="1400">
                <a:solidFill>
                  <a:prstClr val="black"/>
                </a:solidFill>
              </a:rPr>
              <a:pPr eaLnBrk="1" hangingPunct="1">
                <a:spcBef>
                  <a:spcPct val="0"/>
                </a:spcBef>
                <a:buSzTx/>
                <a:buFontTx/>
                <a:buNone/>
              </a:pPr>
              <a:t>8</a:t>
            </a:fld>
            <a:endParaRPr lang="en-US" altLang="en-US" sz="1400">
              <a:solidFill>
                <a:prstClr val="black"/>
              </a:solidFill>
            </a:endParaRPr>
          </a:p>
        </p:txBody>
      </p:sp>
    </p:spTree>
    <p:extLst>
      <p:ext uri="{BB962C8B-B14F-4D97-AF65-F5344CB8AC3E}">
        <p14:creationId xmlns:p14="http://schemas.microsoft.com/office/powerpoint/2010/main" val="150642084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1"/>
          <p:cNvSpPr>
            <a:spLocks noChangeArrowheads="1"/>
          </p:cNvSpPr>
          <p:nvPr/>
        </p:nvSpPr>
        <p:spPr bwMode="auto">
          <a:xfrm>
            <a:off x="381000" y="5257800"/>
            <a:ext cx="2133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1800" b="1">
                <a:solidFill>
                  <a:srgbClr val="FFFFFF"/>
                </a:solidFill>
                <a:cs typeface="Arial" panose="020B0604020202020204" pitchFamily="34" charset="0"/>
              </a:rPr>
              <a:t>Balance of Costs with Outcomes of Project</a:t>
            </a:r>
          </a:p>
        </p:txBody>
      </p:sp>
      <p:sp>
        <p:nvSpPr>
          <p:cNvPr id="119811" name="Title 1"/>
          <p:cNvSpPr>
            <a:spLocks noGrp="1"/>
          </p:cNvSpPr>
          <p:nvPr>
            <p:ph type="title"/>
          </p:nvPr>
        </p:nvSpPr>
        <p:spPr>
          <a:xfrm>
            <a:off x="381000" y="292100"/>
            <a:ext cx="7239000" cy="1143000"/>
          </a:xfrm>
          <a:solidFill>
            <a:schemeClr val="bg1"/>
          </a:solidFill>
        </p:spPr>
        <p:txBody>
          <a:bodyPr/>
          <a:lstStyle/>
          <a:p>
            <a:pPr algn="ct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sz="3600" b="1" dirty="0" smtClean="0">
                <a:solidFill>
                  <a:schemeClr val="tx1"/>
                </a:solidFill>
                <a:cs typeface="Arial" panose="020B0604020202020204" pitchFamily="34" charset="0"/>
              </a:rPr>
              <a:t>Selection Criterion: </a:t>
            </a:r>
            <a:br>
              <a:rPr lang="en-US" altLang="en-US" sz="3600" b="1" dirty="0" smtClean="0">
                <a:solidFill>
                  <a:schemeClr val="tx1"/>
                </a:solidFill>
                <a:cs typeface="Arial" panose="020B0604020202020204" pitchFamily="34" charset="0"/>
              </a:rPr>
            </a:br>
            <a:r>
              <a:rPr lang="en-US" altLang="en-US" sz="3600" b="1" dirty="0" smtClean="0">
                <a:solidFill>
                  <a:schemeClr val="tx1"/>
                </a:solidFill>
                <a:cs typeface="Arial" panose="020B0604020202020204" pitchFamily="34" charset="0"/>
              </a:rPr>
              <a:t>Quality of the Project Design</a:t>
            </a:r>
          </a:p>
        </p:txBody>
      </p:sp>
      <p:sp>
        <p:nvSpPr>
          <p:cNvPr id="119820" name="Rectangle 16"/>
          <p:cNvSpPr>
            <a:spLocks noChangeArrowheads="1"/>
          </p:cNvSpPr>
          <p:nvPr/>
        </p:nvSpPr>
        <p:spPr bwMode="auto">
          <a:xfrm>
            <a:off x="5943600" y="1562100"/>
            <a:ext cx="2743200" cy="1714500"/>
          </a:xfrm>
          <a:prstGeom prst="rect">
            <a:avLst/>
          </a:prstGeom>
          <a:solidFill>
            <a:srgbClr val="0D287B"/>
          </a:solidFill>
          <a:ln w="12700" algn="ctr">
            <a:solidFill>
              <a:schemeClr val="tx1"/>
            </a:solidFill>
            <a:miter lim="800000"/>
            <a:headEnd/>
            <a:tailEnd/>
          </a:ln>
          <a:effectLst>
            <a:outerShdw dist="38100" dir="2700000" algn="tl" rotWithShape="0">
              <a:srgbClr val="808080">
                <a:alpha val="39998"/>
              </a:srgbClr>
            </a:outerShdw>
          </a:effectLst>
        </p:spPr>
        <p:txBody>
          <a:bodyPr anchor="ct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1800" b="1" dirty="0" smtClean="0">
                <a:solidFill>
                  <a:srgbClr val="FFFFFF"/>
                </a:solidFill>
                <a:cs typeface="Arial" panose="020B0604020202020204" pitchFamily="34" charset="0"/>
              </a:rPr>
              <a:t>Does our Logic Model reflect research and evaluation that support your project design being effective?</a:t>
            </a:r>
            <a:endParaRPr lang="en-US" altLang="en-US" sz="1800" b="1" dirty="0">
              <a:solidFill>
                <a:srgbClr val="FFFFFF"/>
              </a:solidFill>
              <a:cs typeface="Arial" panose="020B0604020202020204" pitchFamily="34" charset="0"/>
            </a:endParaRPr>
          </a:p>
        </p:txBody>
      </p:sp>
      <p:sp>
        <p:nvSpPr>
          <p:cNvPr id="10" name="TextBox 9"/>
          <p:cNvSpPr txBox="1"/>
          <p:nvPr/>
        </p:nvSpPr>
        <p:spPr>
          <a:xfrm>
            <a:off x="355600" y="1524000"/>
            <a:ext cx="5486400" cy="4093428"/>
          </a:xfrm>
          <a:prstGeom prst="rect">
            <a:avLst/>
          </a:prstGeom>
          <a:noFill/>
        </p:spPr>
        <p:txBody>
          <a:bodyPr>
            <a:spAutoFit/>
          </a:bodyPr>
          <a:lstStyle/>
          <a:p>
            <a:pPr marL="342900" indent="-342900" fontAlgn="base">
              <a:spcBef>
                <a:spcPct val="0"/>
              </a:spcBef>
              <a:spcAft>
                <a:spcPct val="0"/>
              </a:spcAft>
              <a:buFont typeface="Arial" panose="020B0604020202020204" pitchFamily="34" charset="0"/>
              <a:buChar char="•"/>
              <a:defRPr/>
            </a:pPr>
            <a:r>
              <a:rPr lang="en-US" sz="2200" dirty="0">
                <a:solidFill>
                  <a:prstClr val="black"/>
                </a:solidFill>
                <a:cs typeface="Arial" charset="0"/>
              </a:rPr>
              <a:t>The extent to which the proposed project demonstrates a rationale?</a:t>
            </a:r>
          </a:p>
          <a:p>
            <a:pPr fontAlgn="base">
              <a:spcBef>
                <a:spcPct val="0"/>
              </a:spcBef>
              <a:spcAft>
                <a:spcPct val="0"/>
              </a:spcAft>
              <a:defRPr/>
            </a:pPr>
            <a:r>
              <a:rPr lang="en-US" sz="2200" dirty="0">
                <a:solidFill>
                  <a:prstClr val="black"/>
                </a:solidFill>
                <a:cs typeface="Arial" charset="0"/>
              </a:rPr>
              <a:t> </a:t>
            </a:r>
          </a:p>
          <a:p>
            <a:pPr fontAlgn="base">
              <a:spcBef>
                <a:spcPct val="0"/>
              </a:spcBef>
              <a:spcAft>
                <a:spcPct val="0"/>
              </a:spcAft>
              <a:defRPr/>
            </a:pPr>
            <a:endParaRPr lang="en-US" sz="2200" dirty="0">
              <a:solidFill>
                <a:prstClr val="black"/>
              </a:solidFill>
              <a:cs typeface="Arial" charset="0"/>
            </a:endParaRPr>
          </a:p>
          <a:p>
            <a:pPr fontAlgn="base">
              <a:spcBef>
                <a:spcPct val="0"/>
              </a:spcBef>
              <a:spcAft>
                <a:spcPct val="0"/>
              </a:spcAft>
              <a:defRPr/>
            </a:pPr>
            <a:endParaRPr lang="en-US" sz="2200" dirty="0">
              <a:solidFill>
                <a:prstClr val="black"/>
              </a:solidFill>
              <a:cs typeface="Arial" charset="0"/>
            </a:endParaRPr>
          </a:p>
          <a:p>
            <a:pPr fontAlgn="base">
              <a:spcBef>
                <a:spcPct val="0"/>
              </a:spcBef>
              <a:spcAft>
                <a:spcPct val="0"/>
              </a:spcAft>
              <a:defRPr/>
            </a:pPr>
            <a:endParaRPr lang="en-US" sz="2200" dirty="0">
              <a:solidFill>
                <a:prstClr val="black"/>
              </a:solidFill>
              <a:cs typeface="Arial" charset="0"/>
            </a:endParaRPr>
          </a:p>
          <a:p>
            <a:pPr fontAlgn="base">
              <a:spcBef>
                <a:spcPct val="0"/>
              </a:spcBef>
              <a:spcAft>
                <a:spcPct val="0"/>
              </a:spcAft>
              <a:defRPr/>
            </a:pPr>
            <a:endParaRPr lang="en-US" sz="2200" dirty="0">
              <a:solidFill>
                <a:prstClr val="black"/>
              </a:solidFill>
              <a:cs typeface="Arial" charset="0"/>
            </a:endParaRPr>
          </a:p>
          <a:p>
            <a:pPr marL="285750" indent="-285750" fontAlgn="base">
              <a:spcBef>
                <a:spcPct val="0"/>
              </a:spcBef>
              <a:spcAft>
                <a:spcPct val="0"/>
              </a:spcAft>
              <a:buFont typeface="Arial" pitchFamily="34" charset="0"/>
              <a:buChar char="•"/>
              <a:defRPr/>
            </a:pPr>
            <a:r>
              <a:rPr lang="en-US" sz="2200" dirty="0">
                <a:solidFill>
                  <a:prstClr val="black"/>
                </a:solidFill>
                <a:cs typeface="Arial" charset="0"/>
              </a:rPr>
              <a:t>The extent to goals, objectives, and outcomes to be achieved by the proposed project are clearly specified and measureable.</a:t>
            </a:r>
            <a:r>
              <a:rPr lang="en-US" dirty="0">
                <a:solidFill>
                  <a:prstClr val="black"/>
                </a:solidFill>
                <a:cs typeface="Arial" charset="0"/>
              </a:rPr>
              <a:t>	</a:t>
            </a:r>
          </a:p>
          <a:p>
            <a:pPr fontAlgn="base">
              <a:spcBef>
                <a:spcPct val="0"/>
              </a:spcBef>
              <a:spcAft>
                <a:spcPct val="0"/>
              </a:spcAft>
              <a:defRPr/>
            </a:pPr>
            <a:endParaRPr lang="en-US" dirty="0">
              <a:solidFill>
                <a:prstClr val="black"/>
              </a:solidFill>
              <a:cs typeface="Arial" charset="0"/>
            </a:endParaRPr>
          </a:p>
        </p:txBody>
      </p:sp>
      <p:sp>
        <p:nvSpPr>
          <p:cNvPr id="11981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hangingPunct="1">
              <a:spcBef>
                <a:spcPct val="0"/>
              </a:spcBef>
              <a:buSzTx/>
              <a:buFontTx/>
              <a:buNone/>
            </a:pPr>
            <a:fld id="{13EAB8AA-CD31-4E50-9350-B3DF8C9BDE67}" type="slidenum">
              <a:rPr lang="en-US" altLang="en-US" sz="1400">
                <a:solidFill>
                  <a:prstClr val="black"/>
                </a:solidFill>
              </a:rPr>
              <a:pPr eaLnBrk="1" hangingPunct="1">
                <a:spcBef>
                  <a:spcPct val="0"/>
                </a:spcBef>
                <a:buSzTx/>
                <a:buFontTx/>
                <a:buNone/>
              </a:pPr>
              <a:t>9</a:t>
            </a:fld>
            <a:endParaRPr lang="en-US" altLang="en-US" sz="1400">
              <a:solidFill>
                <a:prstClr val="black"/>
              </a:solidFill>
            </a:endParaRPr>
          </a:p>
        </p:txBody>
      </p:sp>
      <p:sp>
        <p:nvSpPr>
          <p:cNvPr id="119815" name="Rectangle 16"/>
          <p:cNvSpPr>
            <a:spLocks noChangeArrowheads="1"/>
          </p:cNvSpPr>
          <p:nvPr/>
        </p:nvSpPr>
        <p:spPr bwMode="auto">
          <a:xfrm>
            <a:off x="5943600" y="3860909"/>
            <a:ext cx="2743200" cy="1381125"/>
          </a:xfrm>
          <a:prstGeom prst="rect">
            <a:avLst/>
          </a:prstGeom>
          <a:solidFill>
            <a:srgbClr val="0D287B"/>
          </a:solidFill>
          <a:ln w="12700" algn="ctr">
            <a:solidFill>
              <a:schemeClr val="tx1"/>
            </a:solidFill>
            <a:miter lim="800000"/>
            <a:headEnd/>
            <a:tailEnd/>
          </a:ln>
          <a:effectLst>
            <a:outerShdw dist="38100" dir="2700000" algn="tl" rotWithShape="0">
              <a:srgbClr val="808080">
                <a:alpha val="39998"/>
              </a:srgbClr>
            </a:outerShdw>
          </a:effectLst>
        </p:spPr>
        <p:txBody>
          <a:bodyPr anchor="ct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1800" b="1" dirty="0" smtClean="0">
                <a:solidFill>
                  <a:srgbClr val="FFFFFF"/>
                </a:solidFill>
                <a:cs typeface="Arial" panose="020B0604020202020204" pitchFamily="34" charset="0"/>
              </a:rPr>
              <a:t>Are your project objectives S.M.A.R.T?</a:t>
            </a:r>
            <a:endParaRPr lang="en-US" altLang="en-US" sz="1800" b="1" dirty="0">
              <a:solidFill>
                <a:srgbClr val="FFFFFF"/>
              </a:solidFill>
              <a:cs typeface="Arial" panose="020B0604020202020204" pitchFamily="34" charset="0"/>
            </a:endParaRPr>
          </a:p>
        </p:txBody>
      </p:sp>
      <p:sp>
        <p:nvSpPr>
          <p:cNvPr id="119816" name="AutoShape 11" descr="Image result for heart"/>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fontAlgn="base" hangingPunct="1">
              <a:spcBef>
                <a:spcPct val="0"/>
              </a:spcBef>
              <a:spcAft>
                <a:spcPct val="0"/>
              </a:spcAft>
              <a:buSzTx/>
              <a:buFontTx/>
              <a:buNone/>
            </a:pPr>
            <a:endParaRPr lang="en-US" altLang="en-US" sz="1800">
              <a:solidFill>
                <a:prstClr val="black"/>
              </a:solidFill>
              <a:cs typeface="Arial" panose="020B0604020202020204" pitchFamily="34" charset="0"/>
            </a:endParaRPr>
          </a:p>
        </p:txBody>
      </p:sp>
      <p:sp>
        <p:nvSpPr>
          <p:cNvPr id="119817" name="AutoShape 13" descr="Image result for heart"/>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fontAlgn="base" hangingPunct="1">
              <a:spcBef>
                <a:spcPct val="0"/>
              </a:spcBef>
              <a:spcAft>
                <a:spcPct val="0"/>
              </a:spcAft>
              <a:buSzTx/>
              <a:buFontTx/>
              <a:buNone/>
            </a:pPr>
            <a:endParaRPr lang="en-US" altLang="en-US" sz="1800">
              <a:solidFill>
                <a:prstClr val="black"/>
              </a:solidFill>
              <a:cs typeface="Arial" panose="020B0604020202020204" pitchFamily="34" charset="0"/>
            </a:endParaRPr>
          </a:p>
        </p:txBody>
      </p:sp>
      <p:sp>
        <p:nvSpPr>
          <p:cNvPr id="119818" name="AutoShape 15" descr="Image result for heart"/>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fontAlgn="base" hangingPunct="1">
              <a:spcBef>
                <a:spcPct val="0"/>
              </a:spcBef>
              <a:spcAft>
                <a:spcPct val="0"/>
              </a:spcAft>
              <a:buSzTx/>
              <a:buFontTx/>
              <a:buNone/>
            </a:pPr>
            <a:endParaRPr lang="en-US" altLang="en-US" sz="1800">
              <a:solidFill>
                <a:prstClr val="black"/>
              </a:solidFill>
              <a:cs typeface="Arial" panose="020B0604020202020204" pitchFamily="34" charset="0"/>
            </a:endParaRPr>
          </a:p>
        </p:txBody>
      </p:sp>
      <p:pic>
        <p:nvPicPr>
          <p:cNvPr id="119819"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0" y="211138"/>
            <a:ext cx="1214438"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7106835"/>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3813</Words>
  <Application>Microsoft Office PowerPoint</Application>
  <PresentationFormat>On-screen Show (4:3)</PresentationFormat>
  <Paragraphs>293</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Equity</vt:lpstr>
      <vt:lpstr>Teacher Quality Partnership (TQP) Grant Competition FY 2018</vt:lpstr>
      <vt:lpstr>PowerPoint Presentation</vt:lpstr>
      <vt:lpstr>PowerPoint Presentation</vt:lpstr>
      <vt:lpstr>PowerPoint Presentation</vt:lpstr>
      <vt:lpstr>PowerPoint Presentation</vt:lpstr>
      <vt:lpstr>PowerPoint Presentation</vt:lpstr>
      <vt:lpstr>Selection Criterion:   Project of Project Services</vt:lpstr>
      <vt:lpstr>Selection Criterion:   Project of Project Services</vt:lpstr>
      <vt:lpstr>        Selection Criterion:  Quality of the Project Design</vt:lpstr>
      <vt:lpstr>        Selection Criterion:  Quality of the Project Design</vt:lpstr>
      <vt:lpstr>Selection Criterion:  Quality of the Management Plan and Personnel</vt:lpstr>
      <vt:lpstr>Selection Criterion:  Quality of the Management Plan and Personnel</vt:lpstr>
      <vt:lpstr>Selection Criterion: Quality of Project Evaluation</vt:lpstr>
      <vt:lpstr>PowerPoint Presentation</vt:lpstr>
      <vt:lpstr>PowerPoint Presentation</vt:lpstr>
      <vt:lpstr>PowerPoint Presentation</vt:lpstr>
      <vt:lpstr>TQP Competition Resources</vt:lpstr>
      <vt:lpstr>TQP Competition Resources</vt:lpstr>
      <vt:lpstr>TQP Competition Reminders</vt:lpstr>
      <vt:lpstr>PowerPoint Presentation</vt:lpstr>
      <vt:lpstr>Thank you for your interest in  the TQP Grant Program. </vt:lpstr>
    </vt:vector>
  </TitlesOfParts>
  <Company>U.S. Department of Education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Teacher Quality Partnership (TQP) Grant Competition FY 2018</dc:title>
  <dc:creator>Howerton, Mia</dc:creator>
  <cp:lastModifiedBy>Authorised User</cp:lastModifiedBy>
  <cp:revision>1</cp:revision>
  <dcterms:created xsi:type="dcterms:W3CDTF">2018-05-11T15:10:03Z</dcterms:created>
  <dcterms:modified xsi:type="dcterms:W3CDTF">2018-05-11T16:34:32Z</dcterms:modified>
</cp:coreProperties>
</file>