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438" r:id="rId6"/>
    <p:sldId id="432" r:id="rId7"/>
    <p:sldId id="436" r:id="rId8"/>
    <p:sldId id="437" r:id="rId9"/>
    <p:sldId id="435" r:id="rId10"/>
    <p:sldId id="446" r:id="rId11"/>
    <p:sldId id="420" r:id="rId12"/>
    <p:sldId id="421" r:id="rId13"/>
    <p:sldId id="447" r:id="rId14"/>
    <p:sldId id="444" r:id="rId15"/>
    <p:sldId id="299" r:id="rId16"/>
    <p:sldId id="441" r:id="rId17"/>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Kelly Terpak" initials="KKT" lastIdx="4" clrIdx="3"/>
  <p:cmAuthor id="4" name="Debora Southwell" initials="D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666666"/>
    <a:srgbClr val="038A00"/>
    <a:srgbClr val="0C4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56" autoAdjust="0"/>
  </p:normalViewPr>
  <p:slideViewPr>
    <p:cSldViewPr snapToObjects="1">
      <p:cViewPr>
        <p:scale>
          <a:sx n="60" d="100"/>
          <a:sy n="60" d="100"/>
        </p:scale>
        <p:origin x="-2448" y="-59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informational slides will provide you with information on the Early-phase</a:t>
            </a:r>
            <a:r>
              <a:rPr lang="en-US" baseline="0" dirty="0" smtClean="0"/>
              <a:t> competition priorities, including the evidence requirement.</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Now let’s return to the chart with</a:t>
            </a:r>
            <a:r>
              <a:rPr lang="en-US" baseline="0" dirty="0" smtClean="0"/>
              <a:t> which </a:t>
            </a:r>
            <a:r>
              <a:rPr lang="en-US" dirty="0" smtClean="0"/>
              <a:t>we</a:t>
            </a:r>
            <a:r>
              <a:rPr lang="en-US" baseline="0" dirty="0" smtClean="0"/>
              <a:t> started.  In addition to addressing the first absolute priority, i.e. to demonstrate a rationale, you must select either Absolute Priority 2 or Absolute Priority 3 and clearly identify in the abstract and project narrative which of the two options you have selected.   As we continue the informational slides, let’s discuss the competitive preference priority.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For</a:t>
            </a:r>
            <a:r>
              <a:rPr lang="en-US" sz="1200" baseline="0" dirty="0" smtClean="0"/>
              <a:t> those applicants that address</a:t>
            </a:r>
            <a:r>
              <a:rPr lang="en-US" sz="1200" dirty="0" smtClean="0"/>
              <a:t> Absolute Priority 3 on</a:t>
            </a:r>
            <a:r>
              <a:rPr lang="en-US" sz="1200" baseline="0" dirty="0" smtClean="0"/>
              <a:t> STEM education, </a:t>
            </a:r>
            <a:r>
              <a:rPr lang="en-US" sz="1200" kern="1200" dirty="0" smtClean="0">
                <a:solidFill>
                  <a:schemeClr val="tx1"/>
                </a:solidFill>
                <a:effectLst/>
                <a:latin typeface="+mn-lt"/>
                <a:ea typeface="+mn-ea"/>
                <a:cs typeface="+mn-cs"/>
              </a:rPr>
              <a:t>we give competitive preference to applications that address this competitive preference priority on computer science</a:t>
            </a:r>
            <a:r>
              <a:rPr lang="en-US" sz="1200" baseline="0" dirty="0" smtClean="0"/>
              <a:t>.  </a:t>
            </a:r>
            <a:r>
              <a:rPr lang="en-US" sz="1200" kern="1200" dirty="0" smtClean="0">
                <a:solidFill>
                  <a:schemeClr val="tx1"/>
                </a:solidFill>
                <a:effectLst/>
                <a:latin typeface="+mn-lt"/>
                <a:ea typeface="+mn-ea"/>
                <a:cs typeface="+mn-cs"/>
              </a:rPr>
              <a:t>We award up to an additional five points to an application, depending on how well the application addresses this priority.</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competitive preference</a:t>
            </a:r>
            <a:r>
              <a:rPr lang="en-US" sz="1200" kern="1200" baseline="0" dirty="0" smtClean="0">
                <a:solidFill>
                  <a:schemeClr val="tx1"/>
                </a:solidFill>
                <a:effectLst/>
                <a:latin typeface="+mn-lt"/>
                <a:ea typeface="+mn-ea"/>
                <a:cs typeface="+mn-cs"/>
              </a:rPr>
              <a:t> priority requires an applicant to expand access to and participation in rigorous computer science coursework, expand access and participation for traditionally underrepresented students, and expand access and improve student achievement or other educational outcomes.  Note that p</a:t>
            </a:r>
            <a:r>
              <a:rPr lang="en-US" sz="1200" kern="1200" dirty="0" smtClean="0">
                <a:solidFill>
                  <a:schemeClr val="tx1"/>
                </a:solidFill>
                <a:effectLst/>
                <a:latin typeface="+mn-lt"/>
                <a:ea typeface="+mn-ea"/>
                <a:cs typeface="+mn-cs"/>
              </a:rPr>
              <a:t>rojects addressing this priority must be administered in a manner consistent with nondiscrimination requirements contained in the U.S. Constitution and federal civil rights laws.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avoid any confusion, please clearly indicate in your project narrative and abstract whether you are addressing this competitive preference priority.</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198694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a reminder.</a:t>
            </a:r>
            <a:r>
              <a:rPr lang="en-US" baseline="0" dirty="0" smtClean="0"/>
              <a:t>  Regardless of the priorities you address, you must target high-need students, which we discuss further in the matching and other requirements informational slides.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slides on the Early-phase priorities.  If you have additional questions, please consult the notice inviting applications for the competition.</a:t>
            </a:r>
          </a:p>
          <a:p>
            <a:endParaRPr lang="en-US" baseline="0" dirty="0" smtClean="0"/>
          </a:p>
          <a:p>
            <a:r>
              <a:rPr lang="en-US" baseline="0" dirty="0" smtClean="0"/>
              <a:t>We hope this information has been helpful 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Demonstrates a Rationale,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accordance with 34 CFR 75.105(b)(2)(iv), Absolute Priority 1 is from sections 4611(a)(1) and 8101(21)(a)(ii)(I) of the ESEA.  </a:t>
            </a:r>
            <a:r>
              <a:rPr lang="en-US" dirty="0" smtClean="0">
                <a:effectLst/>
              </a:rPr>
              <a:t> </a:t>
            </a:r>
            <a:r>
              <a:rPr lang="en-US" sz="1200" kern="1200" dirty="0" smtClean="0">
                <a:solidFill>
                  <a:schemeClr val="tx1"/>
                </a:solidFill>
                <a:effectLst/>
                <a:latin typeface="+mn-lt"/>
                <a:ea typeface="+mn-ea"/>
                <a:cs typeface="+mn-cs"/>
              </a:rPr>
              <a:t>Under 4611(a)(1), Early-phase grants must</a:t>
            </a:r>
            <a:r>
              <a:rPr lang="en-US" sz="1200" kern="1200" baseline="0" dirty="0" smtClean="0">
                <a:solidFill>
                  <a:schemeClr val="tx1"/>
                </a:solidFill>
                <a:effectLst/>
                <a:latin typeface="+mn-lt"/>
                <a:ea typeface="+mn-ea"/>
                <a:cs typeface="+mn-cs"/>
              </a:rPr>
              <a:t> be</a:t>
            </a:r>
            <a:r>
              <a:rPr lang="en-US" sz="1200" kern="1200" dirty="0" smtClean="0">
                <a:solidFill>
                  <a:schemeClr val="tx1"/>
                </a:solidFill>
                <a:effectLst/>
                <a:latin typeface="+mn-lt"/>
                <a:ea typeface="+mn-ea"/>
                <a:cs typeface="+mn-cs"/>
              </a:rPr>
              <a:t> evidence-based, and the evidence based-definition, 8101(21), includes the demonstrates a rationale language.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Read slide.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Please note that you</a:t>
            </a:r>
            <a:r>
              <a:rPr lang="en-US" sz="1200" kern="1200" baseline="0" dirty="0" smtClean="0">
                <a:solidFill>
                  <a:schemeClr val="tx1"/>
                </a:solidFill>
                <a:effectLst/>
                <a:latin typeface="+mn-lt"/>
                <a:ea typeface="+mn-ea"/>
                <a:cs typeface="+mn-cs"/>
              </a:rPr>
              <a:t> must demonstrate the high-quality research findings or positive evaluation on which the proposed project is based.  Applicants are encouraged to then link the research findings or positive evaluation to a logic model for the proposed project.</a:t>
            </a:r>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Demonstrates a Rationale,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new and relatively untested educational practices, and for their potential to widely influence future research and practice.  The field-initiated option is not intended to support tried and true practices that are already common, nor is it meant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406208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anose="020B0604020202020204" pitchFamily="34" charset="0"/>
              <a:buNone/>
            </a:pPr>
            <a:r>
              <a:rPr lang="en-US" dirty="0" smtClean="0"/>
              <a:t>If</a:t>
            </a:r>
            <a:r>
              <a:rPr lang="en-US" baseline="0" dirty="0" smtClean="0"/>
              <a:t> you don’t choose to propose something under Field-Initiated Innovations-General, then your other option is to address Absolute Priority 3, Field-Initiated Innovations -- Promoting Science, Technology, Engineering, or Math education, with a particular focus on computer science.  </a:t>
            </a:r>
          </a:p>
          <a:p>
            <a:pPr>
              <a:buFont typeface="Arial" panose="020B0604020202020204" pitchFamily="34" charset="0"/>
              <a:buNone/>
            </a:pPr>
            <a:endParaRPr lang="en-US"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Absolute Priority 3, the Department recognizes the importance of funding Pre-Kindergarten through grade 12 STEM education that addresses the enrollment and achievement gap for underrepresented students, in a manner consistent with nondiscrimination requirements contained in the U.S. Constitution and federal civil rights laws. The Department also includes funding to expand access to STEM education in rural areas, especially through partnerships with rural school districts to utilize virtual and remote access to makerspace technologies, such as 3-D printers, to expand opportunities for students in rural areas where such tools are often cost prohibitive.</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a:t>
            </a:r>
            <a:r>
              <a:rPr lang="en-US" baseline="0" dirty="0" smtClean="0"/>
              <a:t> applications</a:t>
            </a:r>
            <a:r>
              <a:rPr lang="en-US" dirty="0" smtClean="0"/>
              <a:t>.</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  </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This definition does not include using the computer for everyday activities such as browsing the internet, or using common software programs like word processing or spreadsheets. </a:t>
            </a:r>
          </a:p>
          <a:p>
            <a:pPr>
              <a:buFont typeface="Arial" panose="020B0604020202020204" pitchFamily="34" charset="0"/>
              <a:buNone/>
            </a:pPr>
            <a:endParaRPr lang="en-US" baseline="0"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addition, for FY 2019 the EIR program intends to award at least $60 million in funds for STEM education projects, contingent on receipt of a sufficient number of applications of sufficient quality.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670032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es.ed.gov/ncee/edlabs/regions/pacific/elm.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210320460"/>
              </p:ext>
            </p:extLst>
          </p:nvPr>
        </p:nvGraphicFramePr>
        <p:xfrm>
          <a:off x="228600" y="914399"/>
          <a:ext cx="8763000" cy="5273042"/>
        </p:xfrm>
        <a:graphic>
          <a:graphicData uri="http://schemas.openxmlformats.org/drawingml/2006/table">
            <a:tbl>
              <a:tblPr firstRow="1" firstCol="1" bandRow="1"/>
              <a:tblGrid>
                <a:gridCol w="2362200"/>
                <a:gridCol w="3733800"/>
                <a:gridCol w="2667000"/>
              </a:tblGrid>
              <a:tr h="1284652">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Everybody</a:t>
                      </a:r>
                      <a:r>
                        <a:rPr lang="en-US" sz="2200" b="1" baseline="0" dirty="0" smtClean="0">
                          <a:solidFill>
                            <a:schemeClr val="bg1"/>
                          </a:solidFill>
                          <a:effectLst/>
                          <a:latin typeface="+mn-lt"/>
                          <a:ea typeface="Calibri"/>
                          <a:cs typeface="Times New Roman"/>
                        </a:rPr>
                        <a:t> Must Address Absolute Priority 1</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a:t>
                      </a:r>
                      <a:r>
                        <a:rPr lang="en-US" sz="2200" b="1" dirty="0">
                          <a:solidFill>
                            <a:schemeClr val="bg1"/>
                          </a:solidFill>
                          <a:effectLst/>
                          <a:latin typeface="+mn-lt"/>
                          <a:ea typeface="Calibri"/>
                          <a:cs typeface="Times New Roman"/>
                        </a:rPr>
                        <a:t>Applicants Must </a:t>
                      </a:r>
                      <a:r>
                        <a:rPr lang="en-US" sz="2200" b="1" dirty="0" smtClean="0">
                          <a:solidFill>
                            <a:schemeClr val="bg1"/>
                          </a:solidFill>
                          <a:effectLst/>
                          <a:latin typeface="+mn-lt"/>
                          <a:ea typeface="Calibri"/>
                          <a:cs typeface="Times New Roman"/>
                        </a:rPr>
                        <a:t>Also Select and Addresses </a:t>
                      </a:r>
                      <a:endParaRPr lang="en-US" sz="2200" b="1" dirty="0">
                        <a:solidFill>
                          <a:schemeClr val="bg1"/>
                        </a:solidFill>
                        <a:effectLst/>
                        <a:latin typeface="+mn-lt"/>
                        <a:ea typeface="Calibri"/>
                        <a:cs typeface="Times New Roman"/>
                      </a:endParaRPr>
                    </a:p>
                    <a:p>
                      <a:pPr marL="0" marR="0">
                        <a:spcBef>
                          <a:spcPts val="0"/>
                        </a:spcBef>
                        <a:spcAft>
                          <a:spcPts val="0"/>
                        </a:spcAft>
                      </a:pPr>
                      <a:r>
                        <a:rPr lang="en-US" sz="2200" b="1" dirty="0">
                          <a:solidFill>
                            <a:schemeClr val="bg1"/>
                          </a:solidFill>
                          <a:effectLst/>
                          <a:latin typeface="+mn-lt"/>
                          <a:ea typeface="Calibri"/>
                          <a:cs typeface="Times New Roman"/>
                        </a:rPr>
                        <a:t>Either </a:t>
                      </a:r>
                      <a:r>
                        <a:rPr lang="en-US" sz="2200" b="1" dirty="0" smtClean="0">
                          <a:solidFill>
                            <a:schemeClr val="bg1"/>
                          </a:solidFill>
                          <a:effectLst/>
                          <a:latin typeface="+mn-lt"/>
                          <a:ea typeface="Calibri"/>
                          <a:cs typeface="Times New Roman"/>
                        </a:rPr>
                        <a:t>Absolute Priority 2 </a:t>
                      </a:r>
                      <a:r>
                        <a:rPr lang="en-US" sz="2200" b="1" dirty="0">
                          <a:solidFill>
                            <a:schemeClr val="bg1"/>
                          </a:solidFill>
                          <a:effectLst/>
                          <a:latin typeface="+mn-lt"/>
                          <a:ea typeface="Calibri"/>
                          <a:cs typeface="Times New Roman"/>
                        </a:rPr>
                        <a:t>or </a:t>
                      </a:r>
                      <a:r>
                        <a:rPr lang="en-US" sz="2200" b="1" dirty="0" smtClean="0">
                          <a:solidFill>
                            <a:schemeClr val="bg1"/>
                          </a:solidFill>
                          <a:effectLst/>
                          <a:latin typeface="+mn-lt"/>
                          <a:ea typeface="Calibri"/>
                          <a:cs typeface="Times New Roman"/>
                        </a:rPr>
                        <a:t>Absolute Priority 3</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OPTIONAL:</a:t>
                      </a:r>
                    </a:p>
                    <a:p>
                      <a:pPr marL="0" marR="0">
                        <a:spcBef>
                          <a:spcPts val="0"/>
                        </a:spcBef>
                        <a:spcAft>
                          <a:spcPts val="0"/>
                        </a:spcAft>
                      </a:pPr>
                      <a:r>
                        <a:rPr lang="en-US" sz="2200" b="1" dirty="0" smtClean="0">
                          <a:solidFill>
                            <a:schemeClr val="bg1"/>
                          </a:solidFill>
                          <a:effectLst/>
                          <a:latin typeface="+mn-lt"/>
                          <a:ea typeface="Calibri"/>
                          <a:cs typeface="Times New Roman"/>
                        </a:rPr>
                        <a:t>May choose to address or not</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88309">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Demonstrates a Rationale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a:t>
                      </a:r>
                      <a:r>
                        <a:rPr lang="en-US" sz="2200" baseline="0" dirty="0" smtClean="0">
                          <a:effectLst/>
                          <a:latin typeface="+mn-lt"/>
                          <a:ea typeface="Calibri"/>
                          <a:cs typeface="Times New Roman"/>
                        </a:rPr>
                        <a:t>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smtClean="0">
                          <a:effectLst/>
                          <a:latin typeface="+mn-lt"/>
                          <a:ea typeface="Calibri"/>
                          <a:cs typeface="Times New Roman"/>
                        </a:rPr>
                        <a:t>Competitive Preference Priority (within Absolute Priority 3 only):</a:t>
                      </a:r>
                      <a:endParaRPr lang="en-US" sz="2200" dirty="0">
                        <a:effectLst/>
                        <a:latin typeface="+mn-lt"/>
                        <a:ea typeface="Calibri"/>
                        <a:cs typeface="Times New Roman"/>
                      </a:endParaRPr>
                    </a:p>
                    <a:p>
                      <a:pPr marL="0" marR="0">
                        <a:spcBef>
                          <a:spcPts val="0"/>
                        </a:spcBef>
                        <a:spcAft>
                          <a:spcPts val="0"/>
                        </a:spcAft>
                      </a:pPr>
                      <a:r>
                        <a:rPr lang="en-US" sz="2200" dirty="0" smtClean="0">
                          <a:effectLst/>
                          <a:latin typeface="+mn-lt"/>
                          <a:ea typeface="Calibri"/>
                          <a:cs typeface="Times New Roman"/>
                        </a:rPr>
                        <a:t>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158241">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Promoting </a:t>
                      </a:r>
                      <a:r>
                        <a:rPr lang="en-US" sz="2200" dirty="0" smtClean="0">
                          <a:effectLst/>
                          <a:latin typeface="+mn-lt"/>
                          <a:ea typeface="Calibri"/>
                          <a:cs typeface="Times New Roman"/>
                        </a:rPr>
                        <a:t>STEM</a:t>
                      </a:r>
                      <a:r>
                        <a:rPr lang="en-US" sz="2200" baseline="0" dirty="0" smtClean="0">
                          <a:effectLst/>
                          <a:latin typeface="+mn-lt"/>
                          <a:ea typeface="Calibri"/>
                          <a:cs typeface="Times New Roman"/>
                        </a:rPr>
                        <a:t> Education</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767841">
                <a:tc>
                  <a:txBody>
                    <a:bodyPr/>
                    <a:lstStyle/>
                    <a:p>
                      <a:pPr marL="0" marR="0">
                        <a:spcBef>
                          <a:spcPts val="0"/>
                        </a:spcBef>
                        <a:spcAft>
                          <a:spcPts val="0"/>
                        </a:spcAft>
                      </a:pPr>
                      <a:r>
                        <a:rPr lang="en-US" sz="2200" dirty="0">
                          <a:effectLst/>
                          <a:latin typeface="+mn-lt"/>
                          <a:ea typeface="Calibri"/>
                          <a:cs typeface="Times New Roman"/>
                        </a:rPr>
                        <a:t>Note</a:t>
                      </a:r>
                      <a:r>
                        <a:rPr lang="en-US" sz="2200" dirty="0" smtClean="0">
                          <a:effectLst/>
                          <a:latin typeface="+mn-lt"/>
                          <a:ea typeface="Calibri"/>
                          <a:cs typeface="Times New Roman"/>
                        </a:rPr>
                        <a:t>: This priority establishes</a:t>
                      </a:r>
                      <a:r>
                        <a:rPr lang="en-US" sz="2200" baseline="0" dirty="0" smtClean="0">
                          <a:effectLst/>
                          <a:latin typeface="+mn-lt"/>
                          <a:ea typeface="Calibri"/>
                          <a:cs typeface="Times New Roman"/>
                        </a:rPr>
                        <a:t> an evidence</a:t>
                      </a:r>
                      <a:r>
                        <a:rPr lang="en-US" sz="2200" dirty="0" smtClean="0">
                          <a:effectLst/>
                          <a:latin typeface="+mn-lt"/>
                          <a:ea typeface="Calibri"/>
                          <a:cs typeface="Times New Roman"/>
                        </a:rPr>
                        <a:t>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a:t>
                      </a:r>
                      <a:r>
                        <a:rPr lang="en-US" sz="2200" dirty="0" smtClean="0">
                          <a:effectLst/>
                          <a:latin typeface="+mn-lt"/>
                          <a:ea typeface="Calibri"/>
                          <a:cs typeface="Times New Roman"/>
                        </a:rPr>
                        <a:t>Up to 5 additional points </a:t>
                      </a:r>
                      <a:r>
                        <a:rPr lang="en-US" sz="2200" dirty="0">
                          <a:effectLst/>
                          <a:latin typeface="+mn-lt"/>
                          <a:ea typeface="Calibri"/>
                          <a:cs typeface="Times New Roman"/>
                        </a:rPr>
                        <a:t>will be awarded for addressing </a:t>
                      </a:r>
                      <a:r>
                        <a:rPr lang="en-US" sz="2200" dirty="0" smtClean="0">
                          <a:effectLst/>
                          <a:latin typeface="+mn-lt"/>
                          <a:ea typeface="Calibri"/>
                          <a:cs typeface="Times New Roman"/>
                        </a:rPr>
                        <a:t>this</a:t>
                      </a:r>
                      <a:r>
                        <a:rPr lang="en-US" sz="2200" baseline="0" dirty="0" smtClean="0">
                          <a:effectLst/>
                          <a:latin typeface="+mn-lt"/>
                          <a:ea typeface="Calibri"/>
                          <a:cs typeface="Times New Roman"/>
                        </a:rPr>
                        <a:t> </a:t>
                      </a:r>
                      <a:r>
                        <a:rPr lang="en-US" sz="2200" dirty="0" smtClean="0">
                          <a:effectLst/>
                          <a:latin typeface="+mn-lt"/>
                          <a:ea typeface="Calibri"/>
                          <a:cs typeface="Times New Roman"/>
                        </a:rPr>
                        <a:t>priority.</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33931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Competitive Preference Priority: Computer Science</a:t>
            </a:r>
            <a:endParaRPr lang="en-US" dirty="0"/>
          </a:p>
        </p:txBody>
      </p:sp>
      <p:sp>
        <p:nvSpPr>
          <p:cNvPr id="3" name="Content Placeholder 2"/>
          <p:cNvSpPr>
            <a:spLocks noGrp="1"/>
          </p:cNvSpPr>
          <p:nvPr>
            <p:ph idx="1"/>
          </p:nvPr>
        </p:nvSpPr>
        <p:spPr>
          <a:xfrm>
            <a:off x="304800" y="1295400"/>
            <a:ext cx="8610600" cy="5257801"/>
          </a:xfrm>
        </p:spPr>
        <p:txBody>
          <a:bodyPr/>
          <a:lstStyle/>
          <a:p>
            <a:pPr marL="228600" indent="0">
              <a:buNone/>
            </a:pPr>
            <a:r>
              <a:rPr lang="en-US" dirty="0"/>
              <a:t>Projects designed to expand access and improve student achievement or other educational outcomes in computer science (as defined in </a:t>
            </a:r>
            <a:r>
              <a:rPr lang="en-US" dirty="0" smtClean="0"/>
              <a:t>the </a:t>
            </a:r>
            <a:r>
              <a:rPr lang="en-US" dirty="0"/>
              <a:t>notice).  These projects must address the following priority area:</a:t>
            </a:r>
          </a:p>
          <a:p>
            <a:pPr marL="228600" indent="0">
              <a:buNone/>
            </a:pPr>
            <a:r>
              <a:rPr lang="en-US" dirty="0" smtClean="0"/>
              <a:t>Expanding </a:t>
            </a:r>
            <a:r>
              <a:rPr lang="en-US" dirty="0"/>
              <a:t>access to and participation in rigorous computer science (as defined in </a:t>
            </a:r>
            <a:r>
              <a:rPr lang="en-US" dirty="0" smtClean="0"/>
              <a:t>the </a:t>
            </a:r>
            <a:r>
              <a:rPr lang="en-US" dirty="0"/>
              <a:t>notice) coursework for traditionally underrepresented students such as racial or ethnic minorities, women, students in communities served by rural local educational agencies (as defined in </a:t>
            </a:r>
            <a:r>
              <a:rPr lang="en-US" dirty="0" smtClean="0"/>
              <a:t>the </a:t>
            </a:r>
            <a:r>
              <a:rPr lang="en-US" dirty="0"/>
              <a:t>notice), children or students with disabilities (as defined in </a:t>
            </a:r>
            <a:r>
              <a:rPr lang="en-US" dirty="0" smtClean="0"/>
              <a:t>the </a:t>
            </a:r>
            <a:r>
              <a:rPr lang="en-US" dirty="0"/>
              <a:t>notice), or low-income individuals (as defined under section 312(g) of the Higher Education Act of 1965, as amended). </a:t>
            </a:r>
            <a:endParaRPr lang="en-US" dirty="0" smtClean="0"/>
          </a:p>
          <a:p>
            <a:pPr marL="228600" indent="0">
              <a:buNone/>
            </a:pPr>
            <a:r>
              <a:rPr lang="en-US" sz="2200" dirty="0" smtClean="0"/>
              <a:t>IMPORTANT: You must clearly indicate in your narrative and abstract whether you are addressing this competitive preference priority.</a:t>
            </a:r>
            <a:endParaRPr lang="en-US" sz="22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390089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All applicants </a:t>
            </a:r>
            <a:r>
              <a:rPr lang="en-US" u="sng" dirty="0" smtClean="0"/>
              <a:t>must</a:t>
            </a:r>
            <a:r>
              <a:rPr lang="en-US" dirty="0" smtClean="0"/>
              <a:t> target high-need students.</a:t>
            </a:r>
          </a:p>
          <a:p>
            <a:r>
              <a:rPr lang="en-US" dirty="0" smtClean="0"/>
              <a:t>Applicants may select one or more particular groups of high-need students to focus on in their projects.</a:t>
            </a:r>
          </a:p>
          <a:p>
            <a:r>
              <a:rPr lang="en-US" dirty="0" smtClean="0"/>
              <a:t>Not all students served in a project must be high need; but it must be a primary focus. </a:t>
            </a:r>
            <a:endParaRPr lang="en-US"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91844811"/>
              </p:ext>
            </p:extLst>
          </p:nvPr>
        </p:nvGraphicFramePr>
        <p:xfrm>
          <a:off x="228600" y="914399"/>
          <a:ext cx="8763000" cy="5273042"/>
        </p:xfrm>
        <a:graphic>
          <a:graphicData uri="http://schemas.openxmlformats.org/drawingml/2006/table">
            <a:tbl>
              <a:tblPr firstRow="1" firstCol="1" bandRow="1"/>
              <a:tblGrid>
                <a:gridCol w="2362200"/>
                <a:gridCol w="3733800"/>
                <a:gridCol w="2667000"/>
              </a:tblGrid>
              <a:tr h="1284652">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Everybody</a:t>
                      </a:r>
                      <a:r>
                        <a:rPr lang="en-US" sz="2200" b="1" baseline="0" dirty="0" smtClean="0">
                          <a:solidFill>
                            <a:schemeClr val="bg1"/>
                          </a:solidFill>
                          <a:effectLst/>
                          <a:latin typeface="+mn-lt"/>
                          <a:ea typeface="Calibri"/>
                          <a:cs typeface="Times New Roman"/>
                        </a:rPr>
                        <a:t> Must Address Absolute Priority 1</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a:t>
                      </a:r>
                      <a:r>
                        <a:rPr lang="en-US" sz="2200" b="1" dirty="0">
                          <a:solidFill>
                            <a:schemeClr val="bg1"/>
                          </a:solidFill>
                          <a:effectLst/>
                          <a:latin typeface="+mn-lt"/>
                          <a:ea typeface="Calibri"/>
                          <a:cs typeface="Times New Roman"/>
                        </a:rPr>
                        <a:t>Applicants Must </a:t>
                      </a:r>
                      <a:r>
                        <a:rPr lang="en-US" sz="2200" b="1" dirty="0" smtClean="0">
                          <a:solidFill>
                            <a:schemeClr val="bg1"/>
                          </a:solidFill>
                          <a:effectLst/>
                          <a:latin typeface="+mn-lt"/>
                          <a:ea typeface="Calibri"/>
                          <a:cs typeface="Times New Roman"/>
                        </a:rPr>
                        <a:t>Also Select and Addresses </a:t>
                      </a:r>
                      <a:endParaRPr lang="en-US" sz="2200" b="1" dirty="0">
                        <a:solidFill>
                          <a:schemeClr val="bg1"/>
                        </a:solidFill>
                        <a:effectLst/>
                        <a:latin typeface="+mn-lt"/>
                        <a:ea typeface="Calibri"/>
                        <a:cs typeface="Times New Roman"/>
                      </a:endParaRPr>
                    </a:p>
                    <a:p>
                      <a:pPr marL="0" marR="0">
                        <a:spcBef>
                          <a:spcPts val="0"/>
                        </a:spcBef>
                        <a:spcAft>
                          <a:spcPts val="0"/>
                        </a:spcAft>
                      </a:pPr>
                      <a:r>
                        <a:rPr lang="en-US" sz="2200" b="1" dirty="0">
                          <a:solidFill>
                            <a:schemeClr val="bg1"/>
                          </a:solidFill>
                          <a:effectLst/>
                          <a:latin typeface="+mn-lt"/>
                          <a:ea typeface="Calibri"/>
                          <a:cs typeface="Times New Roman"/>
                        </a:rPr>
                        <a:t>Either </a:t>
                      </a:r>
                      <a:r>
                        <a:rPr lang="en-US" sz="2200" b="1" dirty="0" smtClean="0">
                          <a:solidFill>
                            <a:schemeClr val="bg1"/>
                          </a:solidFill>
                          <a:effectLst/>
                          <a:latin typeface="+mn-lt"/>
                          <a:ea typeface="Calibri"/>
                          <a:cs typeface="Times New Roman"/>
                        </a:rPr>
                        <a:t>Absolute Priority 2 </a:t>
                      </a:r>
                      <a:r>
                        <a:rPr lang="en-US" sz="2200" b="1" dirty="0">
                          <a:solidFill>
                            <a:schemeClr val="bg1"/>
                          </a:solidFill>
                          <a:effectLst/>
                          <a:latin typeface="+mn-lt"/>
                          <a:ea typeface="Calibri"/>
                          <a:cs typeface="Times New Roman"/>
                        </a:rPr>
                        <a:t>or </a:t>
                      </a:r>
                      <a:r>
                        <a:rPr lang="en-US" sz="2200" b="1" dirty="0" smtClean="0">
                          <a:solidFill>
                            <a:schemeClr val="bg1"/>
                          </a:solidFill>
                          <a:effectLst/>
                          <a:latin typeface="+mn-lt"/>
                          <a:ea typeface="Calibri"/>
                          <a:cs typeface="Times New Roman"/>
                        </a:rPr>
                        <a:t>Absolute Priority 3</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OPTIONAL:</a:t>
                      </a:r>
                    </a:p>
                    <a:p>
                      <a:pPr marL="0" marR="0">
                        <a:spcBef>
                          <a:spcPts val="0"/>
                        </a:spcBef>
                        <a:spcAft>
                          <a:spcPts val="0"/>
                        </a:spcAft>
                      </a:pPr>
                      <a:r>
                        <a:rPr lang="en-US" sz="2200" b="1" dirty="0" smtClean="0">
                          <a:solidFill>
                            <a:schemeClr val="bg1"/>
                          </a:solidFill>
                          <a:effectLst/>
                          <a:latin typeface="+mn-lt"/>
                          <a:ea typeface="Calibri"/>
                          <a:cs typeface="Times New Roman"/>
                        </a:rPr>
                        <a:t>May choose to address or not</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88309">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Demonstrates a Rationale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a:t>
                      </a:r>
                      <a:r>
                        <a:rPr lang="en-US" sz="2200" baseline="0" dirty="0" smtClean="0">
                          <a:effectLst/>
                          <a:latin typeface="+mn-lt"/>
                          <a:ea typeface="Calibri"/>
                          <a:cs typeface="Times New Roman"/>
                        </a:rPr>
                        <a:t>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smtClean="0">
                          <a:effectLst/>
                          <a:latin typeface="+mn-lt"/>
                          <a:ea typeface="Calibri"/>
                          <a:cs typeface="Times New Roman"/>
                        </a:rPr>
                        <a:t>Competitive Preference Priority (within Absolute Priority 3 only):</a:t>
                      </a:r>
                      <a:endParaRPr lang="en-US" sz="2200" dirty="0">
                        <a:effectLst/>
                        <a:latin typeface="+mn-lt"/>
                        <a:ea typeface="Calibri"/>
                        <a:cs typeface="Times New Roman"/>
                      </a:endParaRPr>
                    </a:p>
                    <a:p>
                      <a:pPr marL="0" marR="0">
                        <a:spcBef>
                          <a:spcPts val="0"/>
                        </a:spcBef>
                        <a:spcAft>
                          <a:spcPts val="0"/>
                        </a:spcAft>
                      </a:pPr>
                      <a:r>
                        <a:rPr lang="en-US" sz="2200" dirty="0" smtClean="0">
                          <a:effectLst/>
                          <a:latin typeface="+mn-lt"/>
                          <a:ea typeface="Calibri"/>
                          <a:cs typeface="Times New Roman"/>
                        </a:rPr>
                        <a:t>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158241">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Promoting </a:t>
                      </a:r>
                      <a:r>
                        <a:rPr lang="en-US" sz="2200" dirty="0" smtClean="0">
                          <a:effectLst/>
                          <a:latin typeface="+mn-lt"/>
                          <a:ea typeface="Calibri"/>
                          <a:cs typeface="Times New Roman"/>
                        </a:rPr>
                        <a:t>STEM</a:t>
                      </a:r>
                      <a:r>
                        <a:rPr lang="en-US" sz="2200" baseline="0" dirty="0" smtClean="0">
                          <a:effectLst/>
                          <a:latin typeface="+mn-lt"/>
                          <a:ea typeface="Calibri"/>
                          <a:cs typeface="Times New Roman"/>
                        </a:rPr>
                        <a:t> Education</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767841">
                <a:tc>
                  <a:txBody>
                    <a:bodyPr/>
                    <a:lstStyle/>
                    <a:p>
                      <a:pPr marL="0" marR="0">
                        <a:spcBef>
                          <a:spcPts val="0"/>
                        </a:spcBef>
                        <a:spcAft>
                          <a:spcPts val="0"/>
                        </a:spcAft>
                      </a:pPr>
                      <a:r>
                        <a:rPr lang="en-US" sz="2200" dirty="0">
                          <a:effectLst/>
                          <a:latin typeface="+mn-lt"/>
                          <a:ea typeface="Calibri"/>
                          <a:cs typeface="Times New Roman"/>
                        </a:rPr>
                        <a:t>Note</a:t>
                      </a:r>
                      <a:r>
                        <a:rPr lang="en-US" sz="2200" dirty="0" smtClean="0">
                          <a:effectLst/>
                          <a:latin typeface="+mn-lt"/>
                          <a:ea typeface="Calibri"/>
                          <a:cs typeface="Times New Roman"/>
                        </a:rPr>
                        <a:t>: This priority establishes</a:t>
                      </a:r>
                      <a:r>
                        <a:rPr lang="en-US" sz="2200" baseline="0" dirty="0" smtClean="0">
                          <a:effectLst/>
                          <a:latin typeface="+mn-lt"/>
                          <a:ea typeface="Calibri"/>
                          <a:cs typeface="Times New Roman"/>
                        </a:rPr>
                        <a:t> an evidence</a:t>
                      </a:r>
                      <a:r>
                        <a:rPr lang="en-US" sz="2200" dirty="0" smtClean="0">
                          <a:effectLst/>
                          <a:latin typeface="+mn-lt"/>
                          <a:ea typeface="Calibri"/>
                          <a:cs typeface="Times New Roman"/>
                        </a:rPr>
                        <a:t>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a:t>
                      </a:r>
                      <a:r>
                        <a:rPr lang="en-US" sz="2200" dirty="0" smtClean="0">
                          <a:effectLst/>
                          <a:latin typeface="+mn-lt"/>
                          <a:ea typeface="Calibri"/>
                          <a:cs typeface="Times New Roman"/>
                        </a:rPr>
                        <a:t>Up to 5 additional points </a:t>
                      </a:r>
                      <a:r>
                        <a:rPr lang="en-US" sz="2200" dirty="0">
                          <a:effectLst/>
                          <a:latin typeface="+mn-lt"/>
                          <a:ea typeface="Calibri"/>
                          <a:cs typeface="Times New Roman"/>
                        </a:rPr>
                        <a:t>will be awarded for addressing </a:t>
                      </a:r>
                      <a:r>
                        <a:rPr lang="en-US" sz="2200" dirty="0" smtClean="0">
                          <a:effectLst/>
                          <a:latin typeface="+mn-lt"/>
                          <a:ea typeface="Calibri"/>
                          <a:cs typeface="Times New Roman"/>
                        </a:rPr>
                        <a:t>this</a:t>
                      </a:r>
                      <a:r>
                        <a:rPr lang="en-US" sz="2200" baseline="0" dirty="0" smtClean="0">
                          <a:effectLst/>
                          <a:latin typeface="+mn-lt"/>
                          <a:ea typeface="Calibri"/>
                          <a:cs typeface="Times New Roman"/>
                        </a:rPr>
                        <a:t> </a:t>
                      </a:r>
                      <a:r>
                        <a:rPr lang="en-US" sz="2200" dirty="0" smtClean="0">
                          <a:effectLst/>
                          <a:latin typeface="+mn-lt"/>
                          <a:ea typeface="Calibri"/>
                          <a:cs typeface="Times New Roman"/>
                        </a:rPr>
                        <a:t>priority.</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r>
              <a:rPr lang="en-US" dirty="0" smtClean="0"/>
              <a:t>Demonstrates a rationale</a:t>
            </a:r>
            <a:endParaRPr lang="en-US" dirty="0"/>
          </a:p>
        </p:txBody>
      </p:sp>
      <p:sp>
        <p:nvSpPr>
          <p:cNvPr id="3" name="Content Placeholder 2"/>
          <p:cNvSpPr>
            <a:spLocks noGrp="1"/>
          </p:cNvSpPr>
          <p:nvPr>
            <p:ph idx="1"/>
          </p:nvPr>
        </p:nvSpPr>
        <p:spPr>
          <a:xfrm>
            <a:off x="457200" y="1676400"/>
            <a:ext cx="8229600" cy="4068763"/>
          </a:xfrm>
        </p:spPr>
        <p:txBody>
          <a:bodyPr/>
          <a:lstStyle/>
          <a:p>
            <a:pPr marL="228600" indent="0">
              <a:buNone/>
            </a:pPr>
            <a:r>
              <a:rPr lang="en-US" sz="3200" dirty="0" smtClean="0"/>
              <a:t>Under </a:t>
            </a:r>
            <a:r>
              <a:rPr lang="en-US" sz="3200" dirty="0"/>
              <a:t>this priority, we provide funding to projects that demonstrate a rationale based on high-quality research findings or positive evaluation that such activity, strategy, or intervention is likely to improve student outcomes or other relevant outcomes.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p>
        </p:txBody>
      </p:sp>
      <p:sp>
        <p:nvSpPr>
          <p:cNvPr id="3" name="Content Placeholder 2"/>
          <p:cNvSpPr>
            <a:spLocks noGrp="1"/>
          </p:cNvSpPr>
          <p:nvPr>
            <p:ph idx="1"/>
          </p:nvPr>
        </p:nvSpPr>
        <p:spPr/>
        <p:txBody>
          <a:bodyPr/>
          <a:lstStyle/>
          <a:p>
            <a:pPr marL="228600" indent="0">
              <a:buNone/>
            </a:pPr>
            <a:r>
              <a:rPr lang="en-US" sz="3200" dirty="0"/>
              <a:t>Logic model </a:t>
            </a:r>
            <a:r>
              <a:rPr lang="en-US" sz="3200" dirty="0" smtClean="0"/>
              <a:t>(</a:t>
            </a:r>
            <a:r>
              <a:rPr lang="en-US" sz="3200" dirty="0"/>
              <a:t>also referred to as a theory of action) means a framework that identifies key project components of the proposed project (i.e., the active “ingredients” that are hypothesized to be critical to achieving the relevant outcomes) and describes the theoretical and operational relationships among the key project components and relevant outcomes.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Tree>
    <p:extLst>
      <p:ext uri="{BB962C8B-B14F-4D97-AF65-F5344CB8AC3E}">
        <p14:creationId xmlns:p14="http://schemas.microsoft.com/office/powerpoint/2010/main" val="3068581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8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a:hlinkClick r:id="rId3"/>
              </a:rPr>
              <a:t>https://</a:t>
            </a:r>
            <a:r>
              <a:rPr lang="en-US" sz="1900" u="sng" dirty="0" smtClean="0">
                <a:hlinkClick r:id="rId3"/>
              </a:rPr>
              <a:t>ies.ed.gov/ncee/edlabs/regions/pacific/elm.asp</a:t>
            </a:r>
            <a:endParaRPr lang="en-US" sz="1900" u="sng" dirty="0" smtClean="0"/>
          </a:p>
          <a:p>
            <a:pPr marL="822960" lvl="1"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13954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733950877"/>
              </p:ext>
            </p:extLst>
          </p:nvPr>
        </p:nvGraphicFramePr>
        <p:xfrm>
          <a:off x="228600" y="914399"/>
          <a:ext cx="8763000" cy="5273042"/>
        </p:xfrm>
        <a:graphic>
          <a:graphicData uri="http://schemas.openxmlformats.org/drawingml/2006/table">
            <a:tbl>
              <a:tblPr firstRow="1" firstCol="1" bandRow="1"/>
              <a:tblGrid>
                <a:gridCol w="2362200"/>
                <a:gridCol w="3733800"/>
                <a:gridCol w="2667000"/>
              </a:tblGrid>
              <a:tr h="1284652">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Everybody</a:t>
                      </a:r>
                      <a:r>
                        <a:rPr lang="en-US" sz="2200" b="1" baseline="0" dirty="0" smtClean="0">
                          <a:solidFill>
                            <a:schemeClr val="bg1"/>
                          </a:solidFill>
                          <a:effectLst/>
                          <a:latin typeface="+mn-lt"/>
                          <a:ea typeface="Calibri"/>
                          <a:cs typeface="Times New Roman"/>
                        </a:rPr>
                        <a:t> Must Address Absolute Priority 1</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a:t>
                      </a:r>
                      <a:r>
                        <a:rPr lang="en-US" sz="2200" b="1" dirty="0">
                          <a:solidFill>
                            <a:schemeClr val="bg1"/>
                          </a:solidFill>
                          <a:effectLst/>
                          <a:latin typeface="+mn-lt"/>
                          <a:ea typeface="Calibri"/>
                          <a:cs typeface="Times New Roman"/>
                        </a:rPr>
                        <a:t>Applicants Must </a:t>
                      </a:r>
                      <a:r>
                        <a:rPr lang="en-US" sz="2200" b="1" dirty="0" smtClean="0">
                          <a:solidFill>
                            <a:schemeClr val="bg1"/>
                          </a:solidFill>
                          <a:effectLst/>
                          <a:latin typeface="+mn-lt"/>
                          <a:ea typeface="Calibri"/>
                          <a:cs typeface="Times New Roman"/>
                        </a:rPr>
                        <a:t>Also Select and Addresses </a:t>
                      </a:r>
                      <a:endParaRPr lang="en-US" sz="2200" b="1" dirty="0">
                        <a:solidFill>
                          <a:schemeClr val="bg1"/>
                        </a:solidFill>
                        <a:effectLst/>
                        <a:latin typeface="+mn-lt"/>
                        <a:ea typeface="Calibri"/>
                        <a:cs typeface="Times New Roman"/>
                      </a:endParaRPr>
                    </a:p>
                    <a:p>
                      <a:pPr marL="0" marR="0">
                        <a:spcBef>
                          <a:spcPts val="0"/>
                        </a:spcBef>
                        <a:spcAft>
                          <a:spcPts val="0"/>
                        </a:spcAft>
                      </a:pPr>
                      <a:r>
                        <a:rPr lang="en-US" sz="2200" b="1" dirty="0">
                          <a:solidFill>
                            <a:schemeClr val="bg1"/>
                          </a:solidFill>
                          <a:effectLst/>
                          <a:latin typeface="+mn-lt"/>
                          <a:ea typeface="Calibri"/>
                          <a:cs typeface="Times New Roman"/>
                        </a:rPr>
                        <a:t>Either </a:t>
                      </a:r>
                      <a:r>
                        <a:rPr lang="en-US" sz="2200" b="1" dirty="0" smtClean="0">
                          <a:solidFill>
                            <a:schemeClr val="bg1"/>
                          </a:solidFill>
                          <a:effectLst/>
                          <a:latin typeface="+mn-lt"/>
                          <a:ea typeface="Calibri"/>
                          <a:cs typeface="Times New Roman"/>
                        </a:rPr>
                        <a:t>Absolute Priority 2 </a:t>
                      </a:r>
                      <a:r>
                        <a:rPr lang="en-US" sz="2200" b="1" dirty="0">
                          <a:solidFill>
                            <a:schemeClr val="bg1"/>
                          </a:solidFill>
                          <a:effectLst/>
                          <a:latin typeface="+mn-lt"/>
                          <a:ea typeface="Calibri"/>
                          <a:cs typeface="Times New Roman"/>
                        </a:rPr>
                        <a:t>or </a:t>
                      </a:r>
                      <a:r>
                        <a:rPr lang="en-US" sz="2200" b="1" dirty="0" smtClean="0">
                          <a:solidFill>
                            <a:schemeClr val="bg1"/>
                          </a:solidFill>
                          <a:effectLst/>
                          <a:latin typeface="+mn-lt"/>
                          <a:ea typeface="Calibri"/>
                          <a:cs typeface="Times New Roman"/>
                        </a:rPr>
                        <a:t>Absolute Priority 3</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OPTIONAL:</a:t>
                      </a:r>
                    </a:p>
                    <a:p>
                      <a:pPr marL="0" marR="0">
                        <a:spcBef>
                          <a:spcPts val="0"/>
                        </a:spcBef>
                        <a:spcAft>
                          <a:spcPts val="0"/>
                        </a:spcAft>
                      </a:pPr>
                      <a:r>
                        <a:rPr lang="en-US" sz="2200" b="1" dirty="0" smtClean="0">
                          <a:solidFill>
                            <a:schemeClr val="bg1"/>
                          </a:solidFill>
                          <a:effectLst/>
                          <a:latin typeface="+mn-lt"/>
                          <a:ea typeface="Calibri"/>
                          <a:cs typeface="Times New Roman"/>
                        </a:rPr>
                        <a:t>May choose to address or not</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88309">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Demonstrates a Rationale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a:t>
                      </a:r>
                      <a:r>
                        <a:rPr lang="en-US" sz="2200" baseline="0" dirty="0" smtClean="0">
                          <a:effectLst/>
                          <a:latin typeface="+mn-lt"/>
                          <a:ea typeface="Calibri"/>
                          <a:cs typeface="Times New Roman"/>
                        </a:rPr>
                        <a:t>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smtClean="0">
                          <a:effectLst/>
                          <a:latin typeface="+mn-lt"/>
                          <a:ea typeface="Calibri"/>
                          <a:cs typeface="Times New Roman"/>
                        </a:rPr>
                        <a:t>Competitive Preference Priority (within Absolute Priority 3 only):</a:t>
                      </a:r>
                      <a:endParaRPr lang="en-US" sz="2200" dirty="0">
                        <a:effectLst/>
                        <a:latin typeface="+mn-lt"/>
                        <a:ea typeface="Calibri"/>
                        <a:cs typeface="Times New Roman"/>
                      </a:endParaRPr>
                    </a:p>
                    <a:p>
                      <a:pPr marL="0" marR="0">
                        <a:spcBef>
                          <a:spcPts val="0"/>
                        </a:spcBef>
                        <a:spcAft>
                          <a:spcPts val="0"/>
                        </a:spcAft>
                      </a:pPr>
                      <a:r>
                        <a:rPr lang="en-US" sz="2200" dirty="0" smtClean="0">
                          <a:effectLst/>
                          <a:latin typeface="+mn-lt"/>
                          <a:ea typeface="Calibri"/>
                          <a:cs typeface="Times New Roman"/>
                        </a:rPr>
                        <a:t>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158241">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Promoting </a:t>
                      </a:r>
                      <a:r>
                        <a:rPr lang="en-US" sz="2200" dirty="0" smtClean="0">
                          <a:effectLst/>
                          <a:latin typeface="+mn-lt"/>
                          <a:ea typeface="Calibri"/>
                          <a:cs typeface="Times New Roman"/>
                        </a:rPr>
                        <a:t>STEM</a:t>
                      </a:r>
                      <a:r>
                        <a:rPr lang="en-US" sz="2200" baseline="0" dirty="0" smtClean="0">
                          <a:effectLst/>
                          <a:latin typeface="+mn-lt"/>
                          <a:ea typeface="Calibri"/>
                          <a:cs typeface="Times New Roman"/>
                        </a:rPr>
                        <a:t> Education</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767841">
                <a:tc>
                  <a:txBody>
                    <a:bodyPr/>
                    <a:lstStyle/>
                    <a:p>
                      <a:pPr marL="0" marR="0">
                        <a:spcBef>
                          <a:spcPts val="0"/>
                        </a:spcBef>
                        <a:spcAft>
                          <a:spcPts val="0"/>
                        </a:spcAft>
                      </a:pPr>
                      <a:r>
                        <a:rPr lang="en-US" sz="2200" dirty="0">
                          <a:effectLst/>
                          <a:latin typeface="+mn-lt"/>
                          <a:ea typeface="Calibri"/>
                          <a:cs typeface="Times New Roman"/>
                        </a:rPr>
                        <a:t>Note</a:t>
                      </a:r>
                      <a:r>
                        <a:rPr lang="en-US" sz="2200" dirty="0" smtClean="0">
                          <a:effectLst/>
                          <a:latin typeface="+mn-lt"/>
                          <a:ea typeface="Calibri"/>
                          <a:cs typeface="Times New Roman"/>
                        </a:rPr>
                        <a:t>: This priority establishes</a:t>
                      </a:r>
                      <a:r>
                        <a:rPr lang="en-US" sz="2200" baseline="0" dirty="0" smtClean="0">
                          <a:effectLst/>
                          <a:latin typeface="+mn-lt"/>
                          <a:ea typeface="Calibri"/>
                          <a:cs typeface="Times New Roman"/>
                        </a:rPr>
                        <a:t> an evidence</a:t>
                      </a:r>
                      <a:r>
                        <a:rPr lang="en-US" sz="2200" dirty="0" smtClean="0">
                          <a:effectLst/>
                          <a:latin typeface="+mn-lt"/>
                          <a:ea typeface="Calibri"/>
                          <a:cs typeface="Times New Roman"/>
                        </a:rPr>
                        <a:t>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a:t>
                      </a:r>
                      <a:r>
                        <a:rPr lang="en-US" sz="2200" dirty="0" smtClean="0">
                          <a:effectLst/>
                          <a:latin typeface="+mn-lt"/>
                          <a:ea typeface="Calibri"/>
                          <a:cs typeface="Times New Roman"/>
                        </a:rPr>
                        <a:t>Up to 5 additional points </a:t>
                      </a:r>
                      <a:r>
                        <a:rPr lang="en-US" sz="2200" dirty="0">
                          <a:effectLst/>
                          <a:latin typeface="+mn-lt"/>
                          <a:ea typeface="Calibri"/>
                          <a:cs typeface="Times New Roman"/>
                        </a:rPr>
                        <a:t>will be awarded for addressing </a:t>
                      </a:r>
                      <a:r>
                        <a:rPr lang="en-US" sz="2200" dirty="0" smtClean="0">
                          <a:effectLst/>
                          <a:latin typeface="+mn-lt"/>
                          <a:ea typeface="Calibri"/>
                          <a:cs typeface="Times New Roman"/>
                        </a:rPr>
                        <a:t>this</a:t>
                      </a:r>
                      <a:r>
                        <a:rPr lang="en-US" sz="2200" baseline="0" dirty="0" smtClean="0">
                          <a:effectLst/>
                          <a:latin typeface="+mn-lt"/>
                          <a:ea typeface="Calibri"/>
                          <a:cs typeface="Times New Roman"/>
                        </a:rPr>
                        <a:t> </a:t>
                      </a:r>
                      <a:r>
                        <a:rPr lang="en-US" sz="2200" dirty="0" smtClean="0">
                          <a:effectLst/>
                          <a:latin typeface="+mn-lt"/>
                          <a:ea typeface="Calibri"/>
                          <a:cs typeface="Times New Roman"/>
                        </a:rPr>
                        <a:t>priority.</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394928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Early-Phase ABSOLUTE Priority 2:</a:t>
            </a:r>
            <a:br>
              <a:rPr lang="en-US" dirty="0" smtClean="0"/>
            </a:br>
            <a:r>
              <a:rPr lang="en-US" dirty="0" smtClean="0"/>
              <a:t>Field-initiated innovations -- General</a:t>
            </a:r>
            <a:br>
              <a:rPr lang="en-US" dirty="0" smtClean="0"/>
            </a:br>
            <a:endParaRPr lang="en-US" dirty="0"/>
          </a:p>
        </p:txBody>
      </p:sp>
      <p:sp>
        <p:nvSpPr>
          <p:cNvPr id="3" name="Content Placeholder 2"/>
          <p:cNvSpPr>
            <a:spLocks noGrp="1"/>
          </p:cNvSpPr>
          <p:nvPr>
            <p:ph idx="1"/>
          </p:nvPr>
        </p:nvSpPr>
        <p:spPr>
          <a:xfrm>
            <a:off x="457200" y="2057400"/>
            <a:ext cx="8229600" cy="3687763"/>
          </a:xfrm>
        </p:spPr>
        <p:txBody>
          <a:bodyPr/>
          <a:lstStyle/>
          <a:p>
            <a:pPr marL="228600" indent="0">
              <a:buNone/>
            </a:pPr>
            <a:r>
              <a:rPr lang="en-US" dirty="0" smtClean="0"/>
              <a:t>Under </a:t>
            </a:r>
            <a:r>
              <a:rPr lang="en-US" dirty="0"/>
              <a:t>the priority, we provide funding to projects that are designed to create, develop, implement, replicate, or take to scale entrepreneurial, evidence-based, field-initiated innovations to improve student achievement and attainment for  high-need students.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lstStyle/>
          <a:p>
            <a:r>
              <a:rPr lang="en-US" dirty="0" smtClean="0"/>
              <a:t>EARLY-PHASE Absolute Priority 3: </a:t>
            </a:r>
            <a:r>
              <a:rPr lang="en-US" sz="2800" dirty="0" smtClean="0"/>
              <a:t>Field-initiated innovations -- Promoting STEM education, with A particular focus on computer Science</a:t>
            </a:r>
            <a:endParaRPr lang="en-US" sz="2800" dirty="0"/>
          </a:p>
        </p:txBody>
      </p:sp>
      <p:sp>
        <p:nvSpPr>
          <p:cNvPr id="3" name="Content Placeholder 2"/>
          <p:cNvSpPr>
            <a:spLocks noGrp="1"/>
          </p:cNvSpPr>
          <p:nvPr>
            <p:ph idx="1"/>
          </p:nvPr>
        </p:nvSpPr>
        <p:spPr>
          <a:xfrm>
            <a:off x="457200" y="2057400"/>
            <a:ext cx="8229600" cy="4435475"/>
          </a:xfrm>
        </p:spPr>
        <p:txBody>
          <a:bodyPr/>
          <a:lstStyle/>
          <a:p>
            <a:pPr marL="228600" indent="0">
              <a:buNone/>
            </a:pPr>
            <a:r>
              <a:rPr lang="en-US" dirty="0"/>
              <a:t>Under the priority, we provide funding to projects that are designed to:</a:t>
            </a:r>
          </a:p>
          <a:p>
            <a:r>
              <a:rPr lang="en-US" dirty="0" smtClean="0"/>
              <a:t>Create</a:t>
            </a:r>
            <a:r>
              <a:rPr lang="en-US" dirty="0"/>
              <a:t>, develop, implement, replicate, or take to scale entrepreneurial, evidence-based, field-initiated innovations to improve student achievement and attainment for high-need students, and;</a:t>
            </a:r>
          </a:p>
          <a:p>
            <a:r>
              <a:rPr lang="en-US" dirty="0" smtClean="0"/>
              <a:t>Improve </a:t>
            </a:r>
            <a:r>
              <a:rPr lang="en-US" dirty="0"/>
              <a:t>student achievement or other educational outcomes in one or more of the following areas:  science, technology, engineering, math, or computer science (as defined in this notice).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B2A4A1-2F86-4C05-9B61-6ACBFDBC4F98}">
  <ds:schemaRefs>
    <ds:schemaRef ds:uri="ffcb171c-5eb6-4b7e-bff7-850b4441ed9e"/>
    <ds:schemaRef ds:uri="http://schemas.microsoft.com/office/infopath/2007/PartnerControls"/>
    <ds:schemaRef ds:uri="http://purl.org/dc/elements/1.1/"/>
    <ds:schemaRef ds:uri="6ed4f710-a888-49b6-a3ba-a65a9384835f"/>
    <ds:schemaRef ds:uri="http://schemas.microsoft.com/office/2006/documentManagement/types"/>
    <ds:schemaRef ds:uri="http://purl.org/dc/dcmitype/"/>
    <ds:schemaRef ds:uri="http://www.w3.org/XML/1998/namespace"/>
    <ds:schemaRef ds:uri="http://schemas.microsoft.com/office/2006/metadata/propertie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B40CEC9B-9D73-43D6-9641-96185F4B85BE}">
  <ds:schemaRefs>
    <ds:schemaRef ds:uri="http://schemas.microsoft.com/sharepoint/v3/contenttype/forms"/>
  </ds:schemaRefs>
</ds:datastoreItem>
</file>

<file path=customXml/itemProps3.xml><?xml version="1.0" encoding="utf-8"?>
<ds:datastoreItem xmlns:ds="http://schemas.openxmlformats.org/officeDocument/2006/customXml" ds:itemID="{39A95416-4B38-44D2-89B6-81F9C08500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2335</TotalTime>
  <Words>1800</Words>
  <Application>Microsoft Office PowerPoint</Application>
  <PresentationFormat>On-screen Show (4:3)</PresentationFormat>
  <Paragraphs>150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Dept of Ed</vt:lpstr>
      <vt:lpstr>Education Innovation and Research (EIR) Early-phase priorities</vt:lpstr>
      <vt:lpstr>EARLY-PHASE PRIORITIES</vt:lpstr>
      <vt:lpstr>ABSOLUTE PRIORITY 1:  Demonstrates a rationale</vt:lpstr>
      <vt:lpstr>What is a Logic Model?</vt:lpstr>
      <vt:lpstr>Sample Logic Model</vt:lpstr>
      <vt:lpstr>LOGIC MODEL Resources</vt:lpstr>
      <vt:lpstr>EARLY-PHASE PRIORITIES</vt:lpstr>
      <vt:lpstr>Early-Phase ABSOLUTE Priority 2: Field-initiated innovations -- General </vt:lpstr>
      <vt:lpstr>EARLY-PHASE Absolute Priority 3: Field-initiated innovations -- Promoting STEM education, with A particular focus on computer Science</vt:lpstr>
      <vt:lpstr>EARLY-PHASE PRIORITIES</vt:lpstr>
      <vt:lpstr>Early-PHASE Competitive Preference Priority: Computer Science</vt:lpstr>
      <vt:lpstr>REMINDER:  All applicants must target High-Need Students</vt:lpstr>
      <vt:lpstr>Education Innovation and Research (EIR) Early-phase priorities</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193</cp:revision>
  <cp:lastPrinted>2017-01-26T19:27:26Z</cp:lastPrinted>
  <dcterms:created xsi:type="dcterms:W3CDTF">2013-08-12T19:53:34Z</dcterms:created>
  <dcterms:modified xsi:type="dcterms:W3CDTF">2019-01-31T19:27:24Z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