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438" r:id="rId6"/>
    <p:sldId id="432" r:id="rId7"/>
    <p:sldId id="443" r:id="rId8"/>
    <p:sldId id="444" r:id="rId9"/>
    <p:sldId id="451" r:id="rId10"/>
    <p:sldId id="450" r:id="rId11"/>
    <p:sldId id="459" r:id="rId12"/>
    <p:sldId id="452" r:id="rId13"/>
    <p:sldId id="457" r:id="rId14"/>
    <p:sldId id="420" r:id="rId15"/>
    <p:sldId id="421" r:id="rId16"/>
    <p:sldId id="299" r:id="rId17"/>
    <p:sldId id="448" r:id="rId18"/>
    <p:sldId id="441" r:id="rId19"/>
  </p:sldIdLst>
  <p:sldSz cx="9144000" cy="6858000" type="screen4x3"/>
  <p:notesSz cx="7010400" cy="9296400"/>
  <p:defaultTextStyle>
    <a:defPPr>
      <a:defRPr lang="en-US"/>
    </a:defPPr>
    <a:lvl1pPr algn="l" defTabSz="457200" rtl="0" fontAlgn="base">
      <a:spcBef>
        <a:spcPct val="0"/>
      </a:spcBef>
      <a:spcAft>
        <a:spcPct val="0"/>
      </a:spcAft>
      <a:defRPr kern="1200">
        <a:solidFill>
          <a:schemeClr val="tx1"/>
        </a:solidFill>
        <a:latin typeface="Tw Cen MT" pitchFamily="34" charset="0"/>
        <a:ea typeface="+mn-ea"/>
        <a:cs typeface="Arial" charset="0"/>
      </a:defRPr>
    </a:lvl1pPr>
    <a:lvl2pPr marL="457200" algn="l" defTabSz="457200" rtl="0" fontAlgn="base">
      <a:spcBef>
        <a:spcPct val="0"/>
      </a:spcBef>
      <a:spcAft>
        <a:spcPct val="0"/>
      </a:spcAft>
      <a:defRPr kern="1200">
        <a:solidFill>
          <a:schemeClr val="tx1"/>
        </a:solidFill>
        <a:latin typeface="Tw Cen MT" pitchFamily="34" charset="0"/>
        <a:ea typeface="+mn-ea"/>
        <a:cs typeface="Arial" charset="0"/>
      </a:defRPr>
    </a:lvl2pPr>
    <a:lvl3pPr marL="914400" algn="l" defTabSz="457200" rtl="0" fontAlgn="base">
      <a:spcBef>
        <a:spcPct val="0"/>
      </a:spcBef>
      <a:spcAft>
        <a:spcPct val="0"/>
      </a:spcAft>
      <a:defRPr kern="1200">
        <a:solidFill>
          <a:schemeClr val="tx1"/>
        </a:solidFill>
        <a:latin typeface="Tw Cen MT" pitchFamily="34" charset="0"/>
        <a:ea typeface="+mn-ea"/>
        <a:cs typeface="Arial" charset="0"/>
      </a:defRPr>
    </a:lvl3pPr>
    <a:lvl4pPr marL="1371600" algn="l" defTabSz="457200" rtl="0" fontAlgn="base">
      <a:spcBef>
        <a:spcPct val="0"/>
      </a:spcBef>
      <a:spcAft>
        <a:spcPct val="0"/>
      </a:spcAft>
      <a:defRPr kern="1200">
        <a:solidFill>
          <a:schemeClr val="tx1"/>
        </a:solidFill>
        <a:latin typeface="Tw Cen MT" pitchFamily="34" charset="0"/>
        <a:ea typeface="+mn-ea"/>
        <a:cs typeface="Arial" charset="0"/>
      </a:defRPr>
    </a:lvl4pPr>
    <a:lvl5pPr marL="1828800" algn="l" defTabSz="457200"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erpak, Kelly" initials="KKT" lastIdx="1" clrIdx="0"/>
  <p:cmAuthor id="1" name="U.S. Department of Education" initials="BL" lastIdx="4" clrIdx="1"/>
  <p:cmAuthor id="2" name="Petracca, Ronald" initials="RP" lastIdx="5" clrIdx="2"/>
  <p:cmAuthor id="3" name="Kelly Terpak" initials="KKT" lastIdx="3" clrIdx="3"/>
  <p:cmAuthor id="4" name="Irene Mylonas" initials="IM"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038A00"/>
    <a:srgbClr val="0C479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92" autoAdjust="0"/>
  </p:normalViewPr>
  <p:slideViewPr>
    <p:cSldViewPr snapToObjects="1">
      <p:cViewPr>
        <p:scale>
          <a:sx n="60" d="100"/>
          <a:sy n="60" d="100"/>
        </p:scale>
        <p:origin x="-2448" y="-828"/>
      </p:cViewPr>
      <p:guideLst>
        <p:guide orient="horz" pos="2160"/>
        <p:guide pos="2880"/>
      </p:guideLst>
    </p:cSldViewPr>
  </p:slideViewPr>
  <p:notesTextViewPr>
    <p:cViewPr>
      <p:scale>
        <a:sx n="1" d="1"/>
        <a:sy n="1" d="1"/>
      </p:scale>
      <p:origin x="0" y="0"/>
    </p:cViewPr>
  </p:notesTextViewPr>
  <p:notesViewPr>
    <p:cSldViewPr snapToObjects="1">
      <p:cViewPr varScale="1">
        <p:scale>
          <a:sx n="56" d="100"/>
          <a:sy n="56" d="100"/>
        </p:scale>
        <p:origin x="-28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6FFCDEEC-85C9-4C96-BA07-DC1346F52D77}" type="datetimeFigureOut">
              <a:rPr lang="en-US"/>
              <a:pPr>
                <a:defRPr/>
              </a:pPr>
              <a:t>1/31/2019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7B6D337A-94BB-4D48-AF3B-8C6270C51EEB}" type="slidenum">
              <a:rPr lang="en-US"/>
              <a:pPr>
                <a:defRPr/>
              </a:pPr>
              <a:t>‹#›</a:t>
            </a:fld>
            <a:endParaRPr lang="en-US"/>
          </a:p>
        </p:txBody>
      </p:sp>
    </p:spTree>
    <p:extLst>
      <p:ext uri="{BB962C8B-B14F-4D97-AF65-F5344CB8AC3E}">
        <p14:creationId xmlns:p14="http://schemas.microsoft.com/office/powerpoint/2010/main" val="4153722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smtClean="0">
                <a:latin typeface="+mn-lt"/>
                <a:cs typeface="+mn-cs"/>
              </a:defRPr>
            </a:lvl1pPr>
          </a:lstStyle>
          <a:p>
            <a:pPr>
              <a:defRPr/>
            </a:pPr>
            <a:fld id="{B3DD1D36-20B8-4E7F-B2A3-0C1A67BBD212}" type="datetimeFigureOut">
              <a:rPr lang="en-US"/>
              <a:pPr>
                <a:defRPr/>
              </a:pPr>
              <a:t>1/31/2019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smtClean="0">
                <a:latin typeface="+mn-lt"/>
                <a:cs typeface="+mn-cs"/>
              </a:defRPr>
            </a:lvl1pPr>
          </a:lstStyle>
          <a:p>
            <a:pPr>
              <a:defRPr/>
            </a:pPr>
            <a:fld id="{DE61B3D3-DCF2-4292-B860-334F61CD4651}" type="slidenum">
              <a:rPr lang="en-US"/>
              <a:pPr>
                <a:defRPr/>
              </a:pPr>
              <a:t>‹#›</a:t>
            </a:fld>
            <a:endParaRPr lang="en-US"/>
          </a:p>
        </p:txBody>
      </p:sp>
    </p:spTree>
    <p:extLst>
      <p:ext uri="{BB962C8B-B14F-4D97-AF65-F5344CB8AC3E}">
        <p14:creationId xmlns:p14="http://schemas.microsoft.com/office/powerpoint/2010/main" val="3214317067"/>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We’re going to introduce you the EIR Mid-phase competition priorities, which includes moderate evidence, in these informational slides.  There are separate informational slides for Early-phase and Expansion.</a:t>
            </a:r>
          </a:p>
          <a:p>
            <a:endParaRPr lang="en-US" baseline="0" dirty="0" smtClean="0"/>
          </a:p>
          <a:p>
            <a:r>
              <a:rPr lang="en-US" dirty="0" smtClean="0"/>
              <a:t>If you are planning to apply to EIR, you should read carefully the specific notice inviting applications (NIA) and the specific application package for the competition to which you are applying.  These slides are for information purposes only, and applicants should rely upon the NIA for the official competition requirements.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 34 CFR 34.105(c)(3), we consider only applications that meet Absolute Priority 1, Moderate Evidence, and one additional absolute priority.</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10</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select Absolute Priority 2</a:t>
            </a:r>
            <a:r>
              <a:rPr lang="en-US" baseline="0" dirty="0" smtClean="0"/>
              <a:t>: Field-Initiated Innovations-General, you will have the option to propose your own project idea, as long as it targets K-12 students, is consistent with the purposes of the EIR program, complies with all the program requirements, and aims to improve student achievement and attainment for high-need students.</a:t>
            </a:r>
          </a:p>
          <a:p>
            <a:endParaRPr lang="en-US" baseline="0" dirty="0" smtClean="0"/>
          </a:p>
          <a:p>
            <a:r>
              <a:rPr lang="en-US" baseline="0" dirty="0" smtClean="0"/>
              <a:t>This “field-initiated” option provides an opportunity for applicants to make a case for the national significance of an education practices, and for their potential to widely influence future research and practice.  The field-initiated option is not intended to support tried and true practices that are already common, nor is it meant to provide operational funding for those programs that are up and running and simply need an infusion of funds to keep going.  </a:t>
            </a:r>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11</a:t>
            </a:fld>
            <a:endParaRPr lang="en-US"/>
          </a:p>
        </p:txBody>
      </p:sp>
    </p:spTree>
    <p:extLst>
      <p:ext uri="{BB962C8B-B14F-4D97-AF65-F5344CB8AC3E}">
        <p14:creationId xmlns:p14="http://schemas.microsoft.com/office/powerpoint/2010/main" val="4062081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None/>
            </a:pPr>
            <a:r>
              <a:rPr lang="en-US" dirty="0" smtClean="0"/>
              <a:t>If</a:t>
            </a:r>
            <a:r>
              <a:rPr lang="en-US" baseline="0" dirty="0" smtClean="0"/>
              <a:t> you don’t choose to propose something under Field-Initiated Innovations-General, then your other option is to address Absolute Priority 3, Field-Initiated Innovations -- Promoting Science, Technology, Engineering, or Math education, with a particular focus on computer science.  </a:t>
            </a:r>
          </a:p>
          <a:p>
            <a:pPr>
              <a:buFont typeface="Arial" panose="020B0604020202020204" pitchFamily="34" charset="0"/>
              <a:buNone/>
            </a:pPr>
            <a:endParaRPr lang="en-US" baseline="0" dirty="0" smtClean="0"/>
          </a:p>
          <a:p>
            <a:pPr>
              <a:buFont typeface="Arial" panose="020B0604020202020204" pitchFamily="34" charset="0"/>
              <a:buNone/>
            </a:pPr>
            <a:r>
              <a:rPr lang="en-US" sz="1200" kern="1200" dirty="0" smtClean="0">
                <a:solidFill>
                  <a:schemeClr val="tx1"/>
                </a:solidFill>
                <a:effectLst/>
                <a:latin typeface="+mn-lt"/>
                <a:ea typeface="+mn-ea"/>
                <a:cs typeface="+mn-cs"/>
              </a:rPr>
              <a:t>In Absolute Priority 3, the Department recognizes the importance of funding Pre-Kindergarten through grade 12  STEM education that addresses the enrollment and achievement gap for underrepresented students such as minorities, in a manner consistent with nondiscrimination requirements contained in the U.S. Constitution and federal civil rights laws. The Department also includes funding to expand access to STEM education in rural areas, especially through partnerships with rural school districts to utilize virtual and remote access to makerspace technologies, such as 3-D printers, to expand opportunities for students in rural areas where such tools are often cost prohibitive.</a:t>
            </a:r>
            <a:endParaRPr lang="en-US" baseline="0" dirty="0" smtClean="0"/>
          </a:p>
          <a:p>
            <a:pPr>
              <a:buFont typeface="Arial" panose="020B0604020202020204" pitchFamily="34" charset="0"/>
              <a:buNone/>
            </a:pPr>
            <a:endParaRPr lang="en-US" dirty="0" smtClean="0"/>
          </a:p>
          <a:p>
            <a:pPr>
              <a:buFont typeface="Arial" panose="020B0604020202020204" pitchFamily="34" charset="0"/>
              <a:buNone/>
            </a:pPr>
            <a:r>
              <a:rPr lang="en-US" dirty="0" smtClean="0"/>
              <a:t>Please note also that</a:t>
            </a:r>
            <a:r>
              <a:rPr lang="en-US" baseline="0" dirty="0" smtClean="0"/>
              <a:t> there is a definition of c</a:t>
            </a:r>
            <a:r>
              <a:rPr lang="en-US" dirty="0" smtClean="0"/>
              <a:t>omputer science provided in the notice inviting applications.</a:t>
            </a:r>
            <a:r>
              <a:rPr lang="en-US" baseline="0" dirty="0" smtClean="0"/>
              <a:t>   You’ll want to look carefully at the precise language of this definition. Computer science refers to the use of computer programming or coding as a tool to create software, and it may refer to the use of computational thinking and interdisciplinary problem solving skills necessary to use computation in our digital world.  </a:t>
            </a:r>
          </a:p>
          <a:p>
            <a:pPr>
              <a:buFont typeface="Arial" panose="020B0604020202020204" pitchFamily="34" charset="0"/>
              <a:buNone/>
            </a:pPr>
            <a:endParaRPr lang="en-US" baseline="0" dirty="0" smtClean="0"/>
          </a:p>
          <a:p>
            <a:pPr>
              <a:buFont typeface="Arial" panose="020B0604020202020204" pitchFamily="34" charset="0"/>
              <a:buNone/>
            </a:pPr>
            <a:r>
              <a:rPr lang="en-US" baseline="0" dirty="0" smtClean="0"/>
              <a:t>This definition does not include using the computer for everyday activities such as browsing the internet, or using common software programs like word processing or spreadsheets. </a:t>
            </a:r>
          </a:p>
          <a:p>
            <a:pPr>
              <a:buFont typeface="Arial" panose="020B0604020202020204" pitchFamily="34" charset="0"/>
              <a:buNone/>
            </a:pPr>
            <a:endParaRPr lang="en-US" baseline="0" dirty="0" smtClean="0"/>
          </a:p>
          <a:p>
            <a:pPr>
              <a:buFont typeface="Arial" panose="020B0604020202020204" pitchFamily="34" charset="0"/>
              <a:buNone/>
            </a:pPr>
            <a:r>
              <a:rPr lang="en-US" sz="1200" kern="1200" dirty="0" smtClean="0">
                <a:solidFill>
                  <a:schemeClr val="tx1"/>
                </a:solidFill>
                <a:effectLst/>
                <a:latin typeface="+mn-lt"/>
                <a:ea typeface="+mn-ea"/>
                <a:cs typeface="+mn-cs"/>
              </a:rPr>
              <a:t>In addition, for FY 2019 the EIR program intends to award at least $60 million in funds for STEM education projects, contingent on receipt of a sufficient number of applications of sufficient quality. </a:t>
            </a:r>
            <a:endParaRPr lang="en-US" dirty="0" smtClean="0"/>
          </a:p>
          <a:p>
            <a:pPr>
              <a:buFont typeface="Arial" panose="020B0604020202020204" pitchFamily="34" charset="0"/>
              <a:buNone/>
            </a:pPr>
            <a:endParaRPr lang="en-US" dirty="0" smtClean="0"/>
          </a:p>
          <a:p>
            <a:pPr>
              <a:buFont typeface="Arial" panose="020B0604020202020204" pitchFamily="34" charset="0"/>
              <a:buNone/>
            </a:pP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12</a:t>
            </a:fld>
            <a:endParaRPr lang="en-US"/>
          </a:p>
        </p:txBody>
      </p:sp>
    </p:spTree>
    <p:extLst>
      <p:ext uri="{BB962C8B-B14F-4D97-AF65-F5344CB8AC3E}">
        <p14:creationId xmlns:p14="http://schemas.microsoft.com/office/powerpoint/2010/main" val="67003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a:t>
            </a:r>
            <a:r>
              <a:rPr lang="en-US" dirty="0" smtClean="0"/>
              <a:t>’ll end with some reminders.</a:t>
            </a:r>
            <a:r>
              <a:rPr lang="en-US" baseline="0" dirty="0" smtClean="0"/>
              <a:t>  Regardless of the priorities you address, you must target high-need students, which we discuss further in the matching and other requirements informational slides.   Typically, these are students who are in some way at risk of educational failure or in some need of special assistance or support.  But you may provide your own working definition of what high-need means within the context of your application.</a:t>
            </a:r>
          </a:p>
          <a:p>
            <a:endParaRPr lang="en-US" baseline="0" dirty="0" smtClean="0"/>
          </a:p>
          <a:p>
            <a:r>
              <a:rPr lang="en-US" baseline="0" dirty="0" smtClean="0"/>
              <a:t>Not all students served must be high-need, but this must be a primary focus of your application.</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13</a:t>
            </a:fld>
            <a:endParaRPr lang="en-US"/>
          </a:p>
        </p:txBody>
      </p:sp>
    </p:spTree>
    <p:extLst>
      <p:ext uri="{BB962C8B-B14F-4D97-AF65-F5344CB8AC3E}">
        <p14:creationId xmlns:p14="http://schemas.microsoft.com/office/powerpoint/2010/main" val="2208322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Mid-phase grants are encouraged</a:t>
            </a:r>
            <a:r>
              <a:rPr lang="en-US" baseline="0" dirty="0" smtClean="0"/>
              <a:t> </a:t>
            </a:r>
            <a:r>
              <a:rPr lang="en-US" dirty="0" smtClean="0"/>
              <a:t>to support scaling of projects to the regional level or to the national level (as defined in the notice).</a:t>
            </a:r>
          </a:p>
          <a:p>
            <a:endParaRPr lang="en-US" dirty="0" smtClean="0"/>
          </a:p>
          <a:p>
            <a:r>
              <a:rPr lang="en-US" dirty="0" smtClean="0"/>
              <a:t>At</a:t>
            </a:r>
            <a:r>
              <a:rPr lang="en-US" baseline="0" dirty="0" smtClean="0"/>
              <a:t> the regional level, grants should serve a variety of communities in a state or multiple states, serve different student groups, and if it is an LEA-based project, must serve students in more than one LEA.</a:t>
            </a:r>
          </a:p>
          <a:p>
            <a:endParaRPr lang="en-US" baseline="0" dirty="0" smtClean="0"/>
          </a:p>
          <a:p>
            <a:r>
              <a:rPr lang="en-US" baseline="0" dirty="0" smtClean="0"/>
              <a:t>At the national level, grants should serve a wide variety of communities and serve different student groups.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14</a:t>
            </a:fld>
            <a:endParaRPr lang="en-US"/>
          </a:p>
        </p:txBody>
      </p:sp>
    </p:spTree>
    <p:extLst>
      <p:ext uri="{BB962C8B-B14F-4D97-AF65-F5344CB8AC3E}">
        <p14:creationId xmlns:p14="http://schemas.microsoft.com/office/powerpoint/2010/main" val="2789265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concludes our</a:t>
            </a:r>
            <a:r>
              <a:rPr lang="en-US" baseline="0" dirty="0" smtClean="0"/>
              <a:t> informational slides on the Mid-phase priorities.  If you have additional questions, please consult the notice inviting applications for the competition.</a:t>
            </a:r>
          </a:p>
          <a:p>
            <a:endParaRPr lang="en-US" baseline="0" dirty="0" smtClean="0"/>
          </a:p>
          <a:p>
            <a:r>
              <a:rPr lang="en-US" baseline="0" dirty="0" smtClean="0"/>
              <a:t>We hope this information has been helpful to you.</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15</a:t>
            </a:fld>
            <a:endParaRPr lang="en-US"/>
          </a:p>
        </p:txBody>
      </p:sp>
    </p:spTree>
    <p:extLst>
      <p:ext uri="{BB962C8B-B14F-4D97-AF65-F5344CB8AC3E}">
        <p14:creationId xmlns:p14="http://schemas.microsoft.com/office/powerpoint/2010/main" val="143091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Under 34 CFR 34.105(c)(3), we consider only applications that meet Absolute Priority 1, Moderate Evidence, and one additional absolute priority.</a:t>
            </a:r>
          </a:p>
          <a:p>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2</a:t>
            </a:fld>
            <a:endParaRPr lang="en-US"/>
          </a:p>
        </p:txBody>
      </p:sp>
    </p:spTree>
    <p:extLst>
      <p:ext uri="{BB962C8B-B14F-4D97-AF65-F5344CB8AC3E}">
        <p14:creationId xmlns:p14="http://schemas.microsoft.com/office/powerpoint/2010/main" val="3423328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3</a:t>
            </a:fld>
            <a:endParaRPr lang="en-US"/>
          </a:p>
        </p:txBody>
      </p:sp>
    </p:spTree>
    <p:extLst>
      <p:ext uri="{BB962C8B-B14F-4D97-AF65-F5344CB8AC3E}">
        <p14:creationId xmlns:p14="http://schemas.microsoft.com/office/powerpoint/2010/main" val="369609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4</a:t>
            </a:fld>
            <a:endParaRPr lang="en-US"/>
          </a:p>
        </p:txBody>
      </p:sp>
    </p:spTree>
    <p:extLst>
      <p:ext uri="{BB962C8B-B14F-4D97-AF65-F5344CB8AC3E}">
        <p14:creationId xmlns:p14="http://schemas.microsoft.com/office/powerpoint/2010/main" val="269196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5</a:t>
            </a:fld>
            <a:endParaRPr lang="en-US"/>
          </a:p>
        </p:txBody>
      </p:sp>
    </p:spTree>
    <p:extLst>
      <p:ext uri="{BB962C8B-B14F-4D97-AF65-F5344CB8AC3E}">
        <p14:creationId xmlns:p14="http://schemas.microsoft.com/office/powerpoint/2010/main" val="371596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1" indent="0" algn="l" defTabSz="4572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must cite either a specific recommendation from a What Works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Clearinghouse Practice Guide, a What Works Clearinghouse Intervention Report, or a publicly available, original study of the effectiveness of a component of your proposed project on a student outcome or other relevant outcome.</a:t>
            </a:r>
          </a:p>
          <a:p>
            <a:endParaRPr lang="en-US" dirty="0" smtClean="0"/>
          </a:p>
          <a:p>
            <a:r>
              <a:rPr lang="en-US" dirty="0" smtClean="0"/>
              <a:t>If</a:t>
            </a:r>
            <a:r>
              <a:rPr lang="en-US" baseline="0" dirty="0" smtClean="0"/>
              <a:t> citing individual studies, a</a:t>
            </a:r>
            <a:r>
              <a:rPr lang="en-US" dirty="0" smtClean="0"/>
              <a:t>n applicant must identify up to two study citations to be reviewed against the What Works Clearinghouse Handbook for the purposes of meeting moderate evidence (as defined in the notice).  The studies may have been conducted by the applicant or by a third party.  </a:t>
            </a:r>
          </a:p>
          <a:p>
            <a:endParaRPr lang="en-US" dirty="0" smtClean="0"/>
          </a:p>
          <a:p>
            <a:r>
              <a:rPr lang="en-US" sz="1200" kern="1200" dirty="0" smtClean="0">
                <a:solidFill>
                  <a:schemeClr val="tx1"/>
                </a:solidFill>
                <a:effectLst/>
                <a:latin typeface="+mn-lt"/>
                <a:ea typeface="+mn-ea"/>
                <a:cs typeface="+mn-cs"/>
              </a:rPr>
              <a:t>An applicant should clearly identify these citations in the Evidence form.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Department may not review a study citation that an applicant fails to clearly identify for review.  In addition to including up to two study citations, applicants should describe in the form information such as the following:  (1) the positive student outcomes they intend to replicate under their Mid-phase grant and how the characteristics of students and the positive student outcomes in the study citations correspond with the characteristics of the high-need students to be served under the Mid-phase grant; (2) the correspondence of practice(s) the applicant plans to implement with the practice(s) cited in the studies; and (3) the intended student outcomes that the proposed practice(s) attempts to impact.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 applicant must ensure that all evidence is available to the Department from publicly available sources and provide links or other guidance indicating where it is available.  If the Department determines that an applicant has provided insufficient information, the applicant will not have an opportunity to provide additional information at a later time.  However, if the WWC determines that a study does not provide enough information on key aspects of the study design, such as sample attrition or equivalence of intervention and comparison groups, the WWC may submit a query to the study author(s) to gather information for use in determining a study rating.  Authors would be asked to respond to queries within 10 business days.  Should the author query remain incomplete within 14 days of the initial contact to the study author(s), the study may be deemed ineligible under the grant competition.  After the grant competition closes, the WWC will continue to include responses to author queries and will make updates to study reviews as necessary.  However, no additional information will be taken into account after the competition closes and the initial timeline established for response to an author query passes.</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6</a:t>
            </a:fld>
            <a:endParaRPr lang="en-US"/>
          </a:p>
        </p:txBody>
      </p:sp>
    </p:spTree>
    <p:extLst>
      <p:ext uri="{BB962C8B-B14F-4D97-AF65-F5344CB8AC3E}">
        <p14:creationId xmlns:p14="http://schemas.microsoft.com/office/powerpoint/2010/main" val="2537607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screen shot of the Evidence form that a Mid-phase</a:t>
            </a:r>
            <a:r>
              <a:rPr lang="en-US" baseline="0" dirty="0" smtClean="0"/>
              <a:t> applicant is required to complete and submit with its application.</a:t>
            </a:r>
            <a:endParaRPr lang="en-US" dirty="0" smtClean="0"/>
          </a:p>
          <a:p>
            <a:endParaRPr lang="en-US" dirty="0" smtClean="0"/>
          </a:p>
          <a:p>
            <a:r>
              <a:rPr lang="en-US" dirty="0" smtClean="0"/>
              <a:t>When completing the form, don’t forget to check “moderate evidence.”</a:t>
            </a:r>
          </a:p>
          <a:p>
            <a:endParaRPr lang="en-US" dirty="0" smtClean="0"/>
          </a:p>
          <a:p>
            <a:r>
              <a:rPr lang="en-US" dirty="0" smtClean="0"/>
              <a:t>Also, please remember that you</a:t>
            </a:r>
            <a:r>
              <a:rPr lang="en-US" baseline="0" dirty="0" smtClean="0"/>
              <a:t> must identify </a:t>
            </a:r>
            <a:r>
              <a:rPr lang="en-US" sz="1200" kern="1200" dirty="0" smtClean="0">
                <a:solidFill>
                  <a:schemeClr val="tx1"/>
                </a:solidFill>
                <a:effectLst/>
                <a:latin typeface="+mn-lt"/>
                <a:ea typeface="+mn-ea"/>
                <a:cs typeface="+mn-cs"/>
              </a:rPr>
              <a:t>a specific recommendation from a What Works Clearinghouse Practice Guide, a What Works Clearinghouse Intervention Report,</a:t>
            </a:r>
            <a:r>
              <a:rPr lang="en-US" sz="1200" kern="1200" baseline="0" dirty="0" smtClean="0">
                <a:solidFill>
                  <a:schemeClr val="tx1"/>
                </a:solidFill>
                <a:effectLst/>
                <a:latin typeface="+mn-lt"/>
                <a:ea typeface="+mn-ea"/>
                <a:cs typeface="+mn-cs"/>
              </a:rPr>
              <a:t> or</a:t>
            </a:r>
            <a:r>
              <a:rPr lang="en-US" baseline="0" dirty="0" smtClean="0"/>
              <a:t> up to two publicly available study citations.  For each, you need to identify the relevant findings and demonstrate that they overlap with the populations or settings proposed in your application. </a:t>
            </a:r>
            <a:endParaRPr lang="en-US" dirty="0" smtClean="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7</a:t>
            </a:fld>
            <a:endParaRPr lang="en-US"/>
          </a:p>
        </p:txBody>
      </p:sp>
    </p:spTree>
    <p:extLst>
      <p:ext uri="{BB962C8B-B14F-4D97-AF65-F5344CB8AC3E}">
        <p14:creationId xmlns:p14="http://schemas.microsoft.com/office/powerpoint/2010/main" val="149539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EIR program website includes an evidence checklist as an available resource to Mid-phase applicants.</a:t>
            </a:r>
          </a:p>
          <a:p>
            <a:endParaRPr lang="en-US" baseline="0" dirty="0" smtClean="0"/>
          </a:p>
          <a:p>
            <a:r>
              <a:rPr lang="en-US" dirty="0" smtClean="0"/>
              <a:t>This Evidence Requirements Checklist is intended to help applicants determine what studies to include on the Evidence Form with their application for the purposes of meeting the evidence requirement. Applicants can use the checklist as an informal worksheet to understand the evidence criteria used to review studies and learn about additional evidence-related resources available online.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8</a:t>
            </a:fld>
            <a:endParaRPr lang="en-US"/>
          </a:p>
        </p:txBody>
      </p:sp>
    </p:spTree>
    <p:extLst>
      <p:ext uri="{BB962C8B-B14F-4D97-AF65-F5344CB8AC3E}">
        <p14:creationId xmlns:p14="http://schemas.microsoft.com/office/powerpoint/2010/main" val="372247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offer this slide</a:t>
            </a:r>
            <a:r>
              <a:rPr lang="en-US" baseline="0" dirty="0" smtClean="0"/>
              <a:t> as a caution and a reminder.  It would be a shame to go through all the work of preparing an application if you are not sure whether your study citations actually meet the moderate evidence requirement.</a:t>
            </a:r>
          </a:p>
          <a:p>
            <a:endParaRPr lang="en-US" baseline="0" dirty="0" smtClean="0"/>
          </a:p>
          <a:p>
            <a:r>
              <a:rPr lang="en-US" baseline="0" dirty="0" smtClean="0"/>
              <a:t>Consequently, we recommend that you check again now to make sure they do or have the potential to do so, and to seek the advice of an expert evaluator to help you if you don’t have this expertise yourself.</a:t>
            </a:r>
          </a:p>
          <a:p>
            <a:endParaRPr lang="en-US" baseline="0" dirty="0" smtClean="0"/>
          </a:p>
          <a:p>
            <a:r>
              <a:rPr lang="en-US" baseline="0" dirty="0" smtClean="0"/>
              <a:t>(Read slide)</a:t>
            </a:r>
          </a:p>
          <a:p>
            <a:endParaRPr lang="en-US" baseline="0" dirty="0" smtClean="0"/>
          </a:p>
          <a:p>
            <a:r>
              <a:rPr lang="en-US" baseline="0" dirty="0" smtClean="0"/>
              <a:t>In addition, the Institute of Education Sciences has put together more detailed informational slides on moderate evidence that we have posted as a resource on the EIR program website.</a:t>
            </a:r>
            <a:endParaRPr lang="en-US" dirty="0"/>
          </a:p>
        </p:txBody>
      </p:sp>
      <p:sp>
        <p:nvSpPr>
          <p:cNvPr id="4" name="Slide Number Placeholder 3"/>
          <p:cNvSpPr>
            <a:spLocks noGrp="1"/>
          </p:cNvSpPr>
          <p:nvPr>
            <p:ph type="sldNum" sz="quarter" idx="10"/>
          </p:nvPr>
        </p:nvSpPr>
        <p:spPr/>
        <p:txBody>
          <a:bodyPr/>
          <a:lstStyle/>
          <a:p>
            <a:pPr>
              <a:defRPr/>
            </a:pPr>
            <a:fld id="{DE61B3D3-DCF2-4292-B860-334F61CD4651}" type="slidenum">
              <a:rPr lang="en-US" smtClean="0"/>
              <a:pPr>
                <a:defRPr/>
              </a:pPr>
              <a:t>9</a:t>
            </a:fld>
            <a:endParaRPr lang="en-US"/>
          </a:p>
        </p:txBody>
      </p:sp>
    </p:spTree>
    <p:extLst>
      <p:ext uri="{BB962C8B-B14F-4D97-AF65-F5344CB8AC3E}">
        <p14:creationId xmlns:p14="http://schemas.microsoft.com/office/powerpoint/2010/main" val="2837147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114801"/>
            <a:ext cx="7772400" cy="914399"/>
          </a:xfrm>
          <a:prstGeom prst="rect">
            <a:avLst/>
          </a:prstGeom>
        </p:spPr>
        <p:txBody>
          <a:bodyPr vert="horz"/>
          <a:lstStyle>
            <a:lvl1pPr>
              <a:defRPr sz="5200" b="1" i="0" kern="1200" cap="all" spc="0">
                <a:solidFill>
                  <a:schemeClr val="bg1"/>
                </a:solidFill>
                <a:latin typeface="Tw Cen MT"/>
                <a:cs typeface="Tw Cen M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5029200"/>
            <a:ext cx="6400800" cy="1066800"/>
          </a:xfrm>
          <a:prstGeom prst="rect">
            <a:avLst/>
          </a:prstGeom>
        </p:spPr>
        <p:txBody>
          <a:bodyPr vert="horz"/>
          <a:lstStyle>
            <a:lvl1pPr marL="0" indent="0" algn="ctr">
              <a:buNone/>
              <a:defRPr sz="2400" cap="all">
                <a:solidFill>
                  <a:schemeClr val="bg1"/>
                </a:solidFill>
                <a:latin typeface="Tw Cen M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0974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Square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48640" indent="-274320">
              <a:buClr>
                <a:srgbClr val="038A00"/>
              </a:buClr>
              <a:buFont typeface="Wingdings" charset="2"/>
              <a:buChar char="§"/>
              <a:defRPr sz="2400" baseline="0">
                <a:solidFill>
                  <a:srgbClr val="333333"/>
                </a:solidFill>
                <a:latin typeface="Tw Cen MT"/>
                <a:cs typeface="Tw Cen MT"/>
              </a:defRPr>
            </a:lvl1pPr>
            <a:lvl2pPr marL="1097280" indent="-292608">
              <a:buClr>
                <a:srgbClr val="038A00"/>
              </a:buClr>
              <a:defRPr sz="2100">
                <a:solidFill>
                  <a:srgbClr val="333333"/>
                </a:solidFill>
                <a:latin typeface="Tw Cen MT"/>
                <a:cs typeface="Tw Cen MT"/>
              </a:defRPr>
            </a:lvl2pPr>
            <a:lvl3pPr marL="1627632" indent="-237744">
              <a:buClr>
                <a:srgbClr val="038A00"/>
              </a:buClr>
              <a:buFont typeface="Wingdings" charset="2"/>
              <a:buChar char="§"/>
              <a:defRPr sz="1800">
                <a:solidFill>
                  <a:srgbClr val="333333"/>
                </a:solidFill>
                <a:latin typeface="Tw Cen MT"/>
                <a:cs typeface="Tw Cen MT"/>
              </a:defRPr>
            </a:lvl3pPr>
            <a:lvl4pPr marL="2176272" indent="-274320">
              <a:buClr>
                <a:srgbClr val="038A00"/>
              </a:buCl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6"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D24C62AC-34AC-44FA-925B-65FA1B2D13C3}" type="slidenum">
              <a:rPr lang="en-US"/>
              <a:pPr>
                <a:defRPr/>
              </a:pPr>
              <a:t>‹#›</a:t>
            </a:fld>
            <a:endParaRPr lang="en-US" dirty="0"/>
          </a:p>
        </p:txBody>
      </p:sp>
    </p:spTree>
    <p:extLst>
      <p:ext uri="{BB962C8B-B14F-4D97-AF65-F5344CB8AC3E}">
        <p14:creationId xmlns:p14="http://schemas.microsoft.com/office/powerpoint/2010/main" val="179053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Number Bulle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descr="Image of the U.S. Department of Education seal.&#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295400"/>
            <a:ext cx="8229600" cy="4449763"/>
          </a:xfrm>
          <a:prstGeom prst="rect">
            <a:avLst/>
          </a:prstGeom>
        </p:spPr>
        <p:txBody>
          <a:bodyPr vert="horz"/>
          <a:lstStyle>
            <a:lvl1pPr marL="594360" indent="-365760">
              <a:buClr>
                <a:srgbClr val="038A00"/>
              </a:buClr>
              <a:buFont typeface="+mj-lt"/>
              <a:buAutoNum type="arabicPeriod"/>
              <a:defRPr sz="2400" baseline="0">
                <a:solidFill>
                  <a:srgbClr val="333333"/>
                </a:solidFill>
                <a:latin typeface="Tw Cen MT"/>
                <a:cs typeface="Tw Cen MT"/>
              </a:defRPr>
            </a:lvl1pPr>
            <a:lvl2pPr marL="1170432" indent="-347472">
              <a:buClr>
                <a:srgbClr val="038A00"/>
              </a:buClr>
              <a:buFont typeface="+mj-lt"/>
              <a:buAutoNum type="alphaLcPeriod"/>
              <a:defRPr sz="2100">
                <a:solidFill>
                  <a:srgbClr val="333333"/>
                </a:solidFill>
                <a:latin typeface="Tw Cen MT"/>
                <a:cs typeface="Tw Cen MT"/>
              </a:defRPr>
            </a:lvl2pPr>
            <a:lvl3pPr marL="1719072" indent="-256032">
              <a:buClr>
                <a:srgbClr val="038A00"/>
              </a:buClr>
              <a:buFont typeface="+mj-lt"/>
              <a:buAutoNum type="romanLcPeriod"/>
              <a:defRPr sz="1800">
                <a:solidFill>
                  <a:srgbClr val="333333"/>
                </a:solidFill>
                <a:latin typeface="Tw Cen MT"/>
                <a:cs typeface="Tw Cen MT"/>
              </a:defRPr>
            </a:lvl3pPr>
            <a:lvl4pPr marL="2212848" indent="-256032">
              <a:buClr>
                <a:srgbClr val="038A00"/>
              </a:buClr>
              <a:buFont typeface="Wingdings" charset="2"/>
              <a:buChar char="§"/>
              <a:defRPr sz="1600">
                <a:solidFill>
                  <a:srgbClr val="333333"/>
                </a:solidFill>
                <a:latin typeface="Tw Cen MT"/>
                <a:cs typeface="Tw Cen MT"/>
              </a:defRPr>
            </a:lvl4pPr>
            <a:lvl5pPr>
              <a:buClr>
                <a:srgbClr val="038A00"/>
              </a:buClr>
              <a:defRPr>
                <a:latin typeface="Tw Cen MT"/>
                <a:cs typeface="Tw Cen M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17"/>
          <p:cNvSpPr>
            <a:spLocks noGrp="1"/>
          </p:cNvSpPr>
          <p:nvPr>
            <p:ph type="body" sz="quarter" idx="10"/>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1"/>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B2C71B27-CEE5-4781-91B8-39410E6C0618}" type="slidenum">
              <a:rPr lang="en-US"/>
              <a:pPr>
                <a:defRPr/>
              </a:pPr>
              <a:t>‹#›</a:t>
            </a:fld>
            <a:endParaRPr lang="en-US" dirty="0"/>
          </a:p>
        </p:txBody>
      </p:sp>
    </p:spTree>
    <p:extLst>
      <p:ext uri="{BB962C8B-B14F-4D97-AF65-F5344CB8AC3E}">
        <p14:creationId xmlns:p14="http://schemas.microsoft.com/office/powerpoint/2010/main" val="189526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6273800"/>
            <a:ext cx="419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28600"/>
            <a:ext cx="8229600" cy="563562"/>
          </a:xfrm>
          <a:prstGeom prst="rect">
            <a:avLst/>
          </a:prstGeom>
        </p:spPr>
        <p:txBody>
          <a:bodyPr vert="horz" anchor="t"/>
          <a:lstStyle>
            <a:lvl1pPr algn="l">
              <a:defRPr sz="3600" b="1" cap="all" baseline="0">
                <a:solidFill>
                  <a:srgbClr val="038A00"/>
                </a:solidFill>
                <a:latin typeface="Tw Cen MT"/>
                <a:cs typeface="Tw Cen MT"/>
              </a:defRPr>
            </a:lvl1pPr>
          </a:lstStyle>
          <a:p>
            <a:r>
              <a:rPr lang="en-US" smtClean="0"/>
              <a:t>Click to edit Master title style</a:t>
            </a:r>
            <a:endParaRPr lang="en-US" dirty="0"/>
          </a:p>
        </p:txBody>
      </p:sp>
      <p:sp>
        <p:nvSpPr>
          <p:cNvPr id="9" name="Chart Placeholder 8"/>
          <p:cNvSpPr>
            <a:spLocks noGrp="1"/>
          </p:cNvSpPr>
          <p:nvPr>
            <p:ph type="chart" sz="quarter" idx="10"/>
          </p:nvPr>
        </p:nvSpPr>
        <p:spPr>
          <a:xfrm>
            <a:off x="457200" y="1295400"/>
            <a:ext cx="8229600" cy="4449763"/>
          </a:xfrm>
          <a:prstGeom prst="rect">
            <a:avLst/>
          </a:prstGeom>
        </p:spPr>
        <p:txBody>
          <a:bodyPr vert="horz"/>
          <a:lstStyle/>
          <a:p>
            <a:pPr lvl="0"/>
            <a:r>
              <a:rPr lang="en-US" noProof="0" smtClean="0"/>
              <a:t>Click icon to add chart</a:t>
            </a:r>
            <a:endParaRPr lang="en-US" noProof="0"/>
          </a:p>
        </p:txBody>
      </p:sp>
      <p:sp>
        <p:nvSpPr>
          <p:cNvPr id="6" name="Text Placeholder 17"/>
          <p:cNvSpPr>
            <a:spLocks noGrp="1"/>
          </p:cNvSpPr>
          <p:nvPr>
            <p:ph type="body" sz="quarter" idx="11"/>
          </p:nvPr>
        </p:nvSpPr>
        <p:spPr>
          <a:xfrm>
            <a:off x="457200" y="792163"/>
            <a:ext cx="8229600" cy="503237"/>
          </a:xfrm>
          <a:prstGeom prst="rect">
            <a:avLst/>
          </a:prstGeom>
        </p:spPr>
        <p:txBody>
          <a:bodyPr vert="horz"/>
          <a:lstStyle>
            <a:lvl1pPr marL="365760">
              <a:buFontTx/>
              <a:buNone/>
              <a:defRPr sz="2000" cap="all">
                <a:solidFill>
                  <a:srgbClr val="038A00"/>
                </a:solidFill>
              </a:defRPr>
            </a:lvl1pPr>
          </a:lstStyle>
          <a:p>
            <a:pPr lvl="0"/>
            <a:r>
              <a:rPr lang="en-US" smtClean="0"/>
              <a:t>Click to edit Master text styles</a:t>
            </a:r>
          </a:p>
        </p:txBody>
      </p:sp>
      <p:sp>
        <p:nvSpPr>
          <p:cNvPr id="7" name="Slide Number Placeholder 22"/>
          <p:cNvSpPr>
            <a:spLocks noGrp="1"/>
          </p:cNvSpPr>
          <p:nvPr>
            <p:ph type="sldNum" sz="quarter" idx="12"/>
          </p:nvPr>
        </p:nvSpPr>
        <p:spPr>
          <a:xfrm>
            <a:off x="685800" y="6492875"/>
            <a:ext cx="533400" cy="365125"/>
          </a:xfrm>
          <a:prstGeom prst="rect">
            <a:avLst/>
          </a:prstGeom>
        </p:spPr>
        <p:txBody>
          <a:bodyPr vert="horz" lIns="0" rIns="0" anchor="t"/>
          <a:lstStyle>
            <a:lvl1pPr algn="l" eaLnBrk="1" fontAlgn="auto" latinLnBrk="0" hangingPunct="1">
              <a:spcBef>
                <a:spcPts val="0"/>
              </a:spcBef>
              <a:spcAft>
                <a:spcPts val="0"/>
              </a:spcAft>
              <a:defRPr kumimoji="0" sz="1800" smtClean="0">
                <a:solidFill>
                  <a:srgbClr val="666666"/>
                </a:solidFill>
                <a:latin typeface="Tw Cen MT"/>
                <a:cs typeface="Tw Cen MT"/>
              </a:defRPr>
            </a:lvl1pPr>
          </a:lstStyle>
          <a:p>
            <a:pPr>
              <a:defRPr/>
            </a:pPr>
            <a:fld id="{11BA82F0-E7AC-4459-91C2-BD2A44C906D9}" type="slidenum">
              <a:rPr lang="en-US"/>
              <a:pPr>
                <a:defRPr/>
              </a:pPr>
              <a:t>‹#›</a:t>
            </a:fld>
            <a:endParaRPr lang="en-US" dirty="0"/>
          </a:p>
        </p:txBody>
      </p:sp>
    </p:spTree>
    <p:extLst>
      <p:ext uri="{BB962C8B-B14F-4D97-AF65-F5344CB8AC3E}">
        <p14:creationId xmlns:p14="http://schemas.microsoft.com/office/powerpoint/2010/main" val="420996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1066800"/>
            <a:ext cx="7162800" cy="4038600"/>
          </a:xfrm>
          <a:prstGeom prst="rect">
            <a:avLst/>
          </a:prstGeom>
        </p:spPr>
        <p:txBody>
          <a:bodyPr vert="horz" anchor="t"/>
          <a:lstStyle>
            <a:lvl1pPr algn="l">
              <a:defRPr sz="5000" b="1" cap="none" baseline="0">
                <a:solidFill>
                  <a:srgbClr val="0C4790"/>
                </a:solidFill>
                <a:latin typeface="Tw Cen MT"/>
                <a:cs typeface="Tw Cen MT"/>
              </a:defRPr>
            </a:lvl1pPr>
          </a:lstStyle>
          <a:p>
            <a:r>
              <a:rPr lang="en-US" smtClean="0"/>
              <a:t>Click to edit Master title style</a:t>
            </a:r>
            <a:endParaRPr lang="en-US" dirty="0"/>
          </a:p>
        </p:txBody>
      </p:sp>
      <p:sp>
        <p:nvSpPr>
          <p:cNvPr id="3" name="Text Placeholder 2"/>
          <p:cNvSpPr>
            <a:spLocks noGrp="1"/>
          </p:cNvSpPr>
          <p:nvPr>
            <p:ph type="body" idx="1"/>
          </p:nvPr>
        </p:nvSpPr>
        <p:spPr>
          <a:xfrm>
            <a:off x="4038600" y="5105400"/>
            <a:ext cx="4191000" cy="411162"/>
          </a:xfrm>
          <a:prstGeom prst="rect">
            <a:avLst/>
          </a:prstGeom>
        </p:spPr>
        <p:txBody>
          <a:bodyPr vert="horz" anchor="b"/>
          <a:lstStyle>
            <a:lvl1pPr marL="0" indent="0">
              <a:buNone/>
              <a:defRPr sz="2600" baseline="0">
                <a:solidFill>
                  <a:srgbClr val="0C4790"/>
                </a:solidFill>
                <a:latin typeface="Tw Cen MT"/>
                <a:cs typeface="Tw Cen M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10138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33400" y="457200"/>
            <a:ext cx="80772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7" name="Text Placeholder 6"/>
          <p:cNvSpPr>
            <a:spLocks noGrp="1"/>
          </p:cNvSpPr>
          <p:nvPr>
            <p:ph type="body" sz="quarter" idx="10"/>
          </p:nvPr>
        </p:nvSpPr>
        <p:spPr>
          <a:xfrm>
            <a:off x="533400" y="5943600"/>
            <a:ext cx="8077200" cy="457200"/>
          </a:xfrm>
          <a:prstGeom prst="rect">
            <a:avLst/>
          </a:prstGeom>
        </p:spPr>
        <p:txBody>
          <a:bodyPr vert="horz"/>
          <a:lstStyle>
            <a:lvl1pPr>
              <a:buFontTx/>
              <a:buNone/>
              <a:defRPr sz="2000" baseline="0">
                <a:latin typeface="Tw Cen MT"/>
                <a:cs typeface="Tw Cen MT"/>
              </a:defRPr>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extLst>
      <p:ext uri="{BB962C8B-B14F-4D97-AF65-F5344CB8AC3E}">
        <p14:creationId xmlns:p14="http://schemas.microsoft.com/office/powerpoint/2010/main" val="199109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Only">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Tree>
    <p:extLst>
      <p:ext uri="{BB962C8B-B14F-4D97-AF65-F5344CB8AC3E}">
        <p14:creationId xmlns:p14="http://schemas.microsoft.com/office/powerpoint/2010/main" val="317388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d-Seal">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71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Pictures">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Tw Cen MT" pitchFamily="34" charset="0"/>
        </a:defRPr>
      </a:lvl2pPr>
      <a:lvl3pPr algn="ctr" defTabSz="457200" rtl="0" fontAlgn="base">
        <a:spcBef>
          <a:spcPct val="0"/>
        </a:spcBef>
        <a:spcAft>
          <a:spcPct val="0"/>
        </a:spcAft>
        <a:defRPr sz="4400">
          <a:solidFill>
            <a:schemeClr val="tx1"/>
          </a:solidFill>
          <a:latin typeface="Tw Cen MT" pitchFamily="34" charset="0"/>
        </a:defRPr>
      </a:lvl3pPr>
      <a:lvl4pPr algn="ctr" defTabSz="457200" rtl="0" fontAlgn="base">
        <a:spcBef>
          <a:spcPct val="0"/>
        </a:spcBef>
        <a:spcAft>
          <a:spcPct val="0"/>
        </a:spcAft>
        <a:defRPr sz="4400">
          <a:solidFill>
            <a:schemeClr val="tx1"/>
          </a:solidFill>
          <a:latin typeface="Tw Cen MT" pitchFamily="34" charset="0"/>
        </a:defRPr>
      </a:lvl4pPr>
      <a:lvl5pPr algn="ctr" defTabSz="457200" rtl="0" fontAlgn="base">
        <a:spcBef>
          <a:spcPct val="0"/>
        </a:spcBef>
        <a:spcAft>
          <a:spcPct val="0"/>
        </a:spcAft>
        <a:defRPr sz="4400">
          <a:solidFill>
            <a:schemeClr val="tx1"/>
          </a:solidFill>
          <a:latin typeface="Tw Cen MT" pitchFamily="34" charset="0"/>
        </a:defRPr>
      </a:lvl5pPr>
      <a:lvl6pPr marL="457200" algn="ctr" defTabSz="457200" rtl="0" fontAlgn="base">
        <a:spcBef>
          <a:spcPct val="0"/>
        </a:spcBef>
        <a:spcAft>
          <a:spcPct val="0"/>
        </a:spcAft>
        <a:defRPr sz="4400">
          <a:solidFill>
            <a:schemeClr val="tx1"/>
          </a:solidFill>
          <a:latin typeface="Tw Cen MT" pitchFamily="34" charset="0"/>
        </a:defRPr>
      </a:lvl6pPr>
      <a:lvl7pPr marL="914400" algn="ctr" defTabSz="457200" rtl="0" fontAlgn="base">
        <a:spcBef>
          <a:spcPct val="0"/>
        </a:spcBef>
        <a:spcAft>
          <a:spcPct val="0"/>
        </a:spcAft>
        <a:defRPr sz="4400">
          <a:solidFill>
            <a:schemeClr val="tx1"/>
          </a:solidFill>
          <a:latin typeface="Tw Cen MT" pitchFamily="34" charset="0"/>
        </a:defRPr>
      </a:lvl7pPr>
      <a:lvl8pPr marL="1371600" algn="ctr" defTabSz="457200" rtl="0" fontAlgn="base">
        <a:spcBef>
          <a:spcPct val="0"/>
        </a:spcBef>
        <a:spcAft>
          <a:spcPct val="0"/>
        </a:spcAft>
        <a:defRPr sz="4400">
          <a:solidFill>
            <a:schemeClr val="tx1"/>
          </a:solidFill>
          <a:latin typeface="Tw Cen MT" pitchFamily="34" charset="0"/>
        </a:defRPr>
      </a:lvl8pPr>
      <a:lvl9pPr marL="1828800" algn="ctr" defTabSz="457200" rtl="0" fontAlgn="base">
        <a:spcBef>
          <a:spcPct val="0"/>
        </a:spcBef>
        <a:spcAft>
          <a:spcPct val="0"/>
        </a:spcAft>
        <a:defRPr sz="4400">
          <a:solidFill>
            <a:schemeClr val="tx1"/>
          </a:solidFill>
          <a:latin typeface="Tw Cen MT" pitchFamily="34"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ies.ed.gov/ncee/Wwc/"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Mid-phase priorities and Evidence Requirement</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dirty="0" smtClean="0"/>
              <a:t>February 2019</a:t>
            </a:r>
          </a:p>
          <a:p>
            <a:pPr fontAlgn="auto">
              <a:spcAft>
                <a:spcPts val="0"/>
              </a:spcAft>
              <a:buFont typeface="Arial"/>
              <a:buNone/>
              <a:defRP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10</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550180671"/>
              </p:ext>
            </p:extLst>
          </p:nvPr>
        </p:nvGraphicFramePr>
        <p:xfrm>
          <a:off x="228600" y="990600"/>
          <a:ext cx="8458200" cy="5181601"/>
        </p:xfrm>
        <a:graphic>
          <a:graphicData uri="http://schemas.openxmlformats.org/drawingml/2006/table">
            <a:tbl>
              <a:tblPr firstRow="1" firstCol="1" bandRow="1"/>
              <a:tblGrid>
                <a:gridCol w="3383280"/>
                <a:gridCol w="5074920"/>
              </a:tblGrid>
              <a:tr h="1591403">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70797">
                <a:tc rowSpan="2">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Moderate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341121">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478280">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428845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ABSOLUTE Priority 2:</a:t>
            </a:r>
            <a:br>
              <a:rPr lang="en-US" dirty="0" smtClean="0"/>
            </a:br>
            <a:r>
              <a:rPr lang="en-US" dirty="0" smtClean="0"/>
              <a:t>Field-initiated innovations -- General</a:t>
            </a:r>
            <a:endParaRPr lang="en-US" dirty="0"/>
          </a:p>
        </p:txBody>
      </p:sp>
      <p:sp>
        <p:nvSpPr>
          <p:cNvPr id="3" name="Content Placeholder 2"/>
          <p:cNvSpPr>
            <a:spLocks noGrp="1"/>
          </p:cNvSpPr>
          <p:nvPr>
            <p:ph idx="1"/>
          </p:nvPr>
        </p:nvSpPr>
        <p:spPr>
          <a:xfrm>
            <a:off x="457200" y="1981200"/>
            <a:ext cx="8229600" cy="3763963"/>
          </a:xfrm>
        </p:spPr>
        <p:txBody>
          <a:bodyPr/>
          <a:lstStyle/>
          <a:p>
            <a:pPr marL="228600" indent="0">
              <a:buNone/>
            </a:pPr>
            <a:r>
              <a:rPr lang="en-US" sz="3200" dirty="0"/>
              <a:t>Under the priority, we provide funding to projects that are designed to create, develop, implement, replicate, or take to scale entrepreneurial, evidence-based, field-initiated innovations to improve student achievement and attainment for high-need students.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11</a:t>
            </a:fld>
            <a:endParaRPr lang="en-US" dirty="0"/>
          </a:p>
        </p:txBody>
      </p:sp>
    </p:spTree>
    <p:extLst>
      <p:ext uri="{BB962C8B-B14F-4D97-AF65-F5344CB8AC3E}">
        <p14:creationId xmlns:p14="http://schemas.microsoft.com/office/powerpoint/2010/main" val="1677319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smtClean="0"/>
              <a:t>Mid-PHASE Absolute Priority 3: </a:t>
            </a:r>
            <a:br>
              <a:rPr lang="en-US" dirty="0" smtClean="0"/>
            </a:br>
            <a:r>
              <a:rPr lang="en-US" sz="2800" dirty="0" smtClean="0"/>
              <a:t>field-initiated innovations -- Promoting STEM education, with particular focus on computer Science</a:t>
            </a:r>
            <a:endParaRPr lang="en-US" sz="2800" dirty="0"/>
          </a:p>
        </p:txBody>
      </p:sp>
      <p:sp>
        <p:nvSpPr>
          <p:cNvPr id="3" name="Content Placeholder 2"/>
          <p:cNvSpPr>
            <a:spLocks noGrp="1"/>
          </p:cNvSpPr>
          <p:nvPr>
            <p:ph idx="1"/>
          </p:nvPr>
        </p:nvSpPr>
        <p:spPr>
          <a:xfrm>
            <a:off x="457200" y="2057400"/>
            <a:ext cx="8382000" cy="3886200"/>
          </a:xfrm>
        </p:spPr>
        <p:txBody>
          <a:bodyPr/>
          <a:lstStyle/>
          <a:p>
            <a:pPr marL="228600" indent="0">
              <a:buNone/>
            </a:pPr>
            <a:r>
              <a:rPr lang="en-US" sz="2700" dirty="0"/>
              <a:t>Under the priority, we provide funding to projects that are designed to:</a:t>
            </a:r>
          </a:p>
          <a:p>
            <a:r>
              <a:rPr lang="en-US" sz="2700" dirty="0" smtClean="0"/>
              <a:t>Create</a:t>
            </a:r>
            <a:r>
              <a:rPr lang="en-US" sz="2700" dirty="0"/>
              <a:t>, develop, implement, replicate, or take to scale entrepreneurial, evidence-based, field-initiated innovations to improve student achievement and attainment for high-need students, and;</a:t>
            </a:r>
          </a:p>
          <a:p>
            <a:r>
              <a:rPr lang="en-US" sz="2700" dirty="0" smtClean="0"/>
              <a:t>Improve </a:t>
            </a:r>
            <a:r>
              <a:rPr lang="en-US" sz="2700" dirty="0"/>
              <a:t>student achievement or other educational outcomes in one or more of the following areas:  science, technology, engineering, math, or computer science (as defined in </a:t>
            </a:r>
            <a:r>
              <a:rPr lang="en-US" sz="2700" dirty="0" smtClean="0"/>
              <a:t>the </a:t>
            </a:r>
            <a:r>
              <a:rPr lang="en-US" sz="2700" dirty="0"/>
              <a:t>notice).</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12</a:t>
            </a:fld>
            <a:endParaRPr lang="en-US" dirty="0"/>
          </a:p>
        </p:txBody>
      </p:sp>
    </p:spTree>
    <p:extLst>
      <p:ext uri="{BB962C8B-B14F-4D97-AF65-F5344CB8AC3E}">
        <p14:creationId xmlns:p14="http://schemas.microsoft.com/office/powerpoint/2010/main" val="21961588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1295400"/>
          </a:xfrm>
        </p:spPr>
        <p:txBody>
          <a:bodyPr/>
          <a:lstStyle/>
          <a:p>
            <a:r>
              <a:rPr lang="en-US" dirty="0" smtClean="0"/>
              <a:t>REMINDER:  All applicants must target High-Need Students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13</a:t>
            </a:fld>
            <a:endParaRPr lang="en-US" dirty="0"/>
          </a:p>
        </p:txBody>
      </p:sp>
      <p:sp>
        <p:nvSpPr>
          <p:cNvPr id="7" name="Content Placeholder 3"/>
          <p:cNvSpPr txBox="1">
            <a:spLocks/>
          </p:cNvSpPr>
          <p:nvPr/>
        </p:nvSpPr>
        <p:spPr>
          <a:xfrm>
            <a:off x="1066800" y="1828800"/>
            <a:ext cx="6477000" cy="4038600"/>
          </a:xfrm>
          <a:prstGeom prst="rect">
            <a:avLst/>
          </a:prstGeom>
        </p:spPr>
        <p:txBody>
          <a:bodyPr>
            <a:noAutofit/>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All applicants </a:t>
            </a:r>
            <a:r>
              <a:rPr lang="en-US" u="sng" dirty="0" smtClean="0"/>
              <a:t>must</a:t>
            </a:r>
            <a:r>
              <a:rPr lang="en-US" dirty="0" smtClean="0"/>
              <a:t> target high-need students.</a:t>
            </a:r>
          </a:p>
          <a:p>
            <a:r>
              <a:rPr lang="en-US" dirty="0" smtClean="0"/>
              <a:t>Applicants may select one or more particular groups of high-need students to focus on in their projects.</a:t>
            </a:r>
          </a:p>
          <a:p>
            <a:r>
              <a:rPr lang="en-US" dirty="0" smtClean="0"/>
              <a:t>Not all students served in a project must be high need; but it must be a primary focus. </a:t>
            </a:r>
            <a:endParaRPr lang="en-US" dirty="0"/>
          </a:p>
        </p:txBody>
      </p:sp>
    </p:spTree>
    <p:extLst>
      <p:ext uri="{BB962C8B-B14F-4D97-AF65-F5344CB8AC3E}">
        <p14:creationId xmlns:p14="http://schemas.microsoft.com/office/powerpoint/2010/main" val="903110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Reminder: mid-phase Grantees are Encouraged to Scale to a regional or national level</a:t>
            </a:r>
            <a:endParaRPr lang="en-US" dirty="0"/>
          </a:p>
        </p:txBody>
      </p:sp>
      <p:sp>
        <p:nvSpPr>
          <p:cNvPr id="3" name="Content Placeholder 2"/>
          <p:cNvSpPr>
            <a:spLocks noGrp="1"/>
          </p:cNvSpPr>
          <p:nvPr>
            <p:ph idx="1"/>
          </p:nvPr>
        </p:nvSpPr>
        <p:spPr>
          <a:xfrm>
            <a:off x="457200" y="2057400"/>
            <a:ext cx="8229600" cy="4038600"/>
          </a:xfrm>
        </p:spPr>
        <p:txBody>
          <a:bodyPr/>
          <a:lstStyle/>
          <a:p>
            <a:r>
              <a:rPr lang="en-US" dirty="0" smtClean="0"/>
              <a:t>Regional (see definition in the notice inviting applications):</a:t>
            </a:r>
          </a:p>
          <a:p>
            <a:pPr lvl="1"/>
            <a:r>
              <a:rPr lang="en-US" sz="2400" dirty="0" smtClean="0"/>
              <a:t>Serve a variety of communities in a state or multiple states</a:t>
            </a:r>
          </a:p>
          <a:p>
            <a:pPr lvl="1"/>
            <a:r>
              <a:rPr lang="en-US" sz="2400" dirty="0" smtClean="0"/>
              <a:t>Serve different student groups</a:t>
            </a:r>
          </a:p>
          <a:p>
            <a:pPr lvl="1"/>
            <a:r>
              <a:rPr lang="en-US" sz="2400" dirty="0" smtClean="0"/>
              <a:t>If an LEA-based project, must serve students in more than one LEA</a:t>
            </a:r>
            <a:endParaRPr lang="en-US" sz="2400" dirty="0"/>
          </a:p>
          <a:p>
            <a:r>
              <a:rPr lang="en-US" dirty="0" smtClean="0"/>
              <a:t>National (see definition in the notice inviting applications):</a:t>
            </a:r>
          </a:p>
          <a:p>
            <a:pPr lvl="1"/>
            <a:r>
              <a:rPr lang="en-US" sz="2400" dirty="0" smtClean="0"/>
              <a:t>Serve a wide variety of communities</a:t>
            </a:r>
          </a:p>
          <a:p>
            <a:pPr lvl="1"/>
            <a:r>
              <a:rPr lang="en-US" sz="2400" dirty="0" smtClean="0"/>
              <a:t>Serve different student groups</a:t>
            </a:r>
            <a:endParaRPr lang="en-US" sz="2400"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14</a:t>
            </a:fld>
            <a:endParaRPr lang="en-US" dirty="0"/>
          </a:p>
        </p:txBody>
      </p:sp>
    </p:spTree>
    <p:extLst>
      <p:ext uri="{BB962C8B-B14F-4D97-AF65-F5344CB8AC3E}">
        <p14:creationId xmlns:p14="http://schemas.microsoft.com/office/powerpoint/2010/main" val="32565683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 y="3581400"/>
            <a:ext cx="8763000" cy="1447800"/>
          </a:xfrm>
        </p:spPr>
        <p:txBody>
          <a:bodyPr/>
          <a:lstStyle/>
          <a:p>
            <a:pPr fontAlgn="auto">
              <a:spcAft>
                <a:spcPts val="0"/>
              </a:spcAft>
              <a:defRPr/>
            </a:pPr>
            <a:r>
              <a:rPr lang="en-US" sz="3200" dirty="0"/>
              <a:t>Education Innovation and Research (EIR)</a:t>
            </a:r>
            <a:br>
              <a:rPr lang="en-US" sz="3200" dirty="0"/>
            </a:br>
            <a:r>
              <a:rPr lang="en-US" sz="3200" dirty="0" smtClean="0"/>
              <a:t>mid-phase priorities and evidence requirement</a:t>
            </a:r>
            <a:endParaRPr lang="en-US" sz="3200" dirty="0"/>
          </a:p>
        </p:txBody>
      </p:sp>
      <p:sp>
        <p:nvSpPr>
          <p:cNvPr id="5" name="Subtitle 4"/>
          <p:cNvSpPr>
            <a:spLocks noGrp="1"/>
          </p:cNvSpPr>
          <p:nvPr>
            <p:ph type="subTitle" idx="1"/>
          </p:nvPr>
        </p:nvSpPr>
        <p:spPr/>
        <p:txBody>
          <a:bodyPr/>
          <a:lstStyle/>
          <a:p>
            <a:pPr fontAlgn="auto">
              <a:spcAft>
                <a:spcPts val="0"/>
              </a:spcAft>
              <a:buFont typeface="Arial"/>
              <a:buNone/>
              <a:defRPr/>
            </a:pPr>
            <a:r>
              <a:rPr lang="en-US" smtClean="0"/>
              <a:t>February 2019</a:t>
            </a:r>
            <a:endParaRPr lang="en-US" dirty="0" smtClean="0"/>
          </a:p>
          <a:p>
            <a:pPr fontAlgn="auto">
              <a:spcAft>
                <a:spcPts val="0"/>
              </a:spcAft>
              <a:buFont typeface="Arial"/>
              <a:buNone/>
              <a:defRPr/>
            </a:pPr>
            <a:endParaRPr lang="en-US" dirty="0"/>
          </a:p>
        </p:txBody>
      </p:sp>
    </p:spTree>
    <p:extLst>
      <p:ext uri="{BB962C8B-B14F-4D97-AF65-F5344CB8AC3E}">
        <p14:creationId xmlns:p14="http://schemas.microsoft.com/office/powerpoint/2010/main" val="1890865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PRIORITIES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2</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823067990"/>
              </p:ext>
            </p:extLst>
          </p:nvPr>
        </p:nvGraphicFramePr>
        <p:xfrm>
          <a:off x="228600" y="990600"/>
          <a:ext cx="8458200" cy="5181601"/>
        </p:xfrm>
        <a:graphic>
          <a:graphicData uri="http://schemas.openxmlformats.org/drawingml/2006/table">
            <a:tbl>
              <a:tblPr firstRow="1" firstCol="1" bandRow="1"/>
              <a:tblGrid>
                <a:gridCol w="3383280"/>
                <a:gridCol w="5074920"/>
              </a:tblGrid>
              <a:tr h="1591403">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Everybody</a:t>
                      </a:r>
                      <a:r>
                        <a:rPr lang="en-US" sz="2400" b="1" baseline="0" dirty="0" smtClean="0">
                          <a:solidFill>
                            <a:schemeClr val="bg1"/>
                          </a:solidFill>
                          <a:effectLst/>
                          <a:latin typeface="+mn-lt"/>
                          <a:ea typeface="Calibri"/>
                          <a:cs typeface="Times New Roman"/>
                        </a:rPr>
                        <a:t> Must Address Absolute Priority 1</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spcBef>
                          <a:spcPts val="0"/>
                        </a:spcBef>
                        <a:spcAft>
                          <a:spcPts val="0"/>
                        </a:spcAft>
                      </a:pPr>
                      <a:r>
                        <a:rPr lang="en-US" sz="2400" b="1" dirty="0" smtClean="0">
                          <a:solidFill>
                            <a:schemeClr val="bg1"/>
                          </a:solidFill>
                          <a:effectLst/>
                          <a:latin typeface="+mn-lt"/>
                          <a:ea typeface="Calibri"/>
                          <a:cs typeface="Times New Roman"/>
                        </a:rPr>
                        <a:t>REQUIRED: </a:t>
                      </a:r>
                      <a:r>
                        <a:rPr lang="en-US" sz="2400" b="1" dirty="0">
                          <a:solidFill>
                            <a:schemeClr val="bg1"/>
                          </a:solidFill>
                          <a:effectLst/>
                          <a:latin typeface="+mn-lt"/>
                          <a:ea typeface="Calibri"/>
                          <a:cs typeface="Times New Roman"/>
                        </a:rPr>
                        <a:t>Applicants Must Select </a:t>
                      </a:r>
                    </a:p>
                    <a:p>
                      <a:pPr marL="0" marR="0">
                        <a:spcBef>
                          <a:spcPts val="0"/>
                        </a:spcBef>
                        <a:spcAft>
                          <a:spcPts val="0"/>
                        </a:spcAft>
                      </a:pPr>
                      <a:r>
                        <a:rPr lang="en-US" sz="2400" b="1" dirty="0">
                          <a:solidFill>
                            <a:schemeClr val="bg1"/>
                          </a:solidFill>
                          <a:effectLst/>
                          <a:latin typeface="+mn-lt"/>
                          <a:ea typeface="Calibri"/>
                          <a:cs typeface="Times New Roman"/>
                        </a:rPr>
                        <a:t>Either </a:t>
                      </a:r>
                      <a:r>
                        <a:rPr lang="en-US" sz="2400" b="1" dirty="0" smtClean="0">
                          <a:solidFill>
                            <a:schemeClr val="bg1"/>
                          </a:solidFill>
                          <a:effectLst/>
                          <a:latin typeface="+mn-lt"/>
                          <a:ea typeface="Calibri"/>
                          <a:cs typeface="Times New Roman"/>
                        </a:rPr>
                        <a:t>Absolute Priority 2 </a:t>
                      </a:r>
                      <a:r>
                        <a:rPr lang="en-US" sz="2400" b="1" dirty="0">
                          <a:solidFill>
                            <a:schemeClr val="bg1"/>
                          </a:solidFill>
                          <a:effectLst/>
                          <a:latin typeface="+mn-lt"/>
                          <a:ea typeface="Calibri"/>
                          <a:cs typeface="Times New Roman"/>
                        </a:rPr>
                        <a:t>or </a:t>
                      </a:r>
                      <a:r>
                        <a:rPr lang="en-US" sz="2400" b="1" dirty="0" smtClean="0">
                          <a:solidFill>
                            <a:schemeClr val="bg1"/>
                          </a:solidFill>
                          <a:effectLst/>
                          <a:latin typeface="+mn-lt"/>
                          <a:ea typeface="Calibri"/>
                          <a:cs typeface="Times New Roman"/>
                        </a:rPr>
                        <a:t>Absolute Priority 3</a:t>
                      </a:r>
                      <a:endParaRPr lang="en-US" sz="2400" b="1" dirty="0">
                        <a:solidFill>
                          <a:schemeClr val="bg1"/>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r>
              <a:tr h="770797">
                <a:tc rowSpan="2">
                  <a:txBody>
                    <a:bodyPr/>
                    <a:lstStyle/>
                    <a:p>
                      <a:pPr marL="0" marR="0">
                        <a:spcBef>
                          <a:spcPts val="0"/>
                        </a:spcBef>
                        <a:spcAft>
                          <a:spcPts val="0"/>
                        </a:spcAft>
                      </a:pPr>
                      <a:r>
                        <a:rPr lang="en-US" sz="2200" dirty="0" smtClean="0">
                          <a:effectLst/>
                          <a:latin typeface="+mn-lt"/>
                          <a:ea typeface="Calibri"/>
                          <a:cs typeface="Times New Roman"/>
                        </a:rPr>
                        <a:t>Absolute</a:t>
                      </a:r>
                      <a:r>
                        <a:rPr lang="en-US" sz="2200" baseline="0" dirty="0" smtClean="0">
                          <a:effectLst/>
                          <a:latin typeface="+mn-lt"/>
                          <a:ea typeface="Calibri"/>
                          <a:cs typeface="Times New Roman"/>
                        </a:rPr>
                        <a:t> Priority 1:</a:t>
                      </a:r>
                    </a:p>
                    <a:p>
                      <a:pPr marL="0" marR="0">
                        <a:spcBef>
                          <a:spcPts val="0"/>
                        </a:spcBef>
                        <a:spcAft>
                          <a:spcPts val="0"/>
                        </a:spcAft>
                      </a:pPr>
                      <a:r>
                        <a:rPr lang="en-US" sz="2200" baseline="0" dirty="0" smtClean="0">
                          <a:effectLst/>
                          <a:latin typeface="+mn-lt"/>
                          <a:ea typeface="Calibri"/>
                          <a:cs typeface="Times New Roman"/>
                        </a:rPr>
                        <a:t>Moderate Evidence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smtClean="0">
                          <a:effectLst/>
                          <a:latin typeface="+mn-lt"/>
                          <a:ea typeface="Calibri"/>
                          <a:cs typeface="Times New Roman"/>
                        </a:rPr>
                        <a:t>Absolute Priority 2:</a:t>
                      </a:r>
                    </a:p>
                    <a:p>
                      <a:pPr marL="0" marR="0">
                        <a:spcBef>
                          <a:spcPts val="0"/>
                        </a:spcBef>
                        <a:spcAft>
                          <a:spcPts val="0"/>
                        </a:spcAft>
                      </a:pPr>
                      <a:r>
                        <a:rPr lang="en-US" sz="2200" dirty="0" smtClean="0">
                          <a:effectLst/>
                          <a:latin typeface="+mn-lt"/>
                          <a:ea typeface="Calibri"/>
                          <a:cs typeface="Times New Roman"/>
                        </a:rPr>
                        <a:t>Field-Initiated Innovations – General</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341121">
                <a:tc vMerge="1">
                  <a:txBody>
                    <a:bodyPr/>
                    <a:lstStyle/>
                    <a:p>
                      <a:endParaRPr lang="en-US"/>
                    </a:p>
                  </a:txBody>
                  <a:tcPr/>
                </a:tc>
                <a:tc>
                  <a:txBody>
                    <a:bodyPr/>
                    <a:lstStyle/>
                    <a:p>
                      <a:pPr marL="0" marR="0">
                        <a:spcBef>
                          <a:spcPts val="0"/>
                        </a:spcBef>
                        <a:spcAft>
                          <a:spcPts val="0"/>
                        </a:spcAft>
                      </a:pPr>
                      <a:r>
                        <a:rPr lang="en-US" sz="2200" dirty="0" smtClean="0">
                          <a:effectLst/>
                          <a:latin typeface="+mn-lt"/>
                          <a:ea typeface="Calibri"/>
                          <a:cs typeface="Times New Roman"/>
                        </a:rPr>
                        <a:t>Absolute Priority 3</a:t>
                      </a:r>
                    </a:p>
                    <a:p>
                      <a:pPr marL="0" marR="0">
                        <a:spcBef>
                          <a:spcPts val="0"/>
                        </a:spcBef>
                        <a:spcAft>
                          <a:spcPts val="0"/>
                        </a:spcAft>
                      </a:pPr>
                      <a:r>
                        <a:rPr lang="en-US" sz="2200" dirty="0" smtClean="0">
                          <a:effectLst/>
                          <a:latin typeface="+mn-lt"/>
                          <a:ea typeface="Calibri"/>
                          <a:cs typeface="Times New Roman"/>
                        </a:rPr>
                        <a:t>Field-Initiated</a:t>
                      </a:r>
                      <a:r>
                        <a:rPr lang="en-US" sz="2200" baseline="0" dirty="0" smtClean="0">
                          <a:effectLst/>
                          <a:latin typeface="+mn-lt"/>
                          <a:ea typeface="Calibri"/>
                          <a:cs typeface="Times New Roman"/>
                        </a:rPr>
                        <a:t> Innovations – P</a:t>
                      </a:r>
                      <a:r>
                        <a:rPr lang="en-US" sz="2200" dirty="0" smtClean="0">
                          <a:effectLst/>
                          <a:latin typeface="+mn-lt"/>
                          <a:ea typeface="Calibri"/>
                          <a:cs typeface="Times New Roman"/>
                        </a:rPr>
                        <a:t>romoting STEM</a:t>
                      </a:r>
                      <a:r>
                        <a:rPr lang="en-US" sz="2200" baseline="0" dirty="0" smtClean="0">
                          <a:effectLst/>
                          <a:latin typeface="+mn-lt"/>
                          <a:ea typeface="Calibri"/>
                          <a:cs typeface="Times New Roman"/>
                        </a:rPr>
                        <a:t> Education, with a Particular Focus on Computer Science</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r h="1478280">
                <a:tc>
                  <a:txBody>
                    <a:bodyPr/>
                    <a:lstStyle/>
                    <a:p>
                      <a:pPr marL="0" marR="0">
                        <a:spcBef>
                          <a:spcPts val="0"/>
                        </a:spcBef>
                        <a:spcAft>
                          <a:spcPts val="0"/>
                        </a:spcAft>
                      </a:pPr>
                      <a:r>
                        <a:rPr lang="en-US" sz="2200" dirty="0" smtClean="0">
                          <a:effectLst/>
                          <a:latin typeface="+mn-lt"/>
                          <a:ea typeface="Calibri"/>
                          <a:cs typeface="Times New Roman"/>
                        </a:rPr>
                        <a:t>Note: This</a:t>
                      </a:r>
                      <a:r>
                        <a:rPr lang="en-US" sz="2200" baseline="0" dirty="0" smtClean="0">
                          <a:effectLst/>
                          <a:latin typeface="+mn-lt"/>
                          <a:ea typeface="Calibri"/>
                          <a:cs typeface="Times New Roman"/>
                        </a:rPr>
                        <a:t> priority establishes an evidence requirement.</a:t>
                      </a:r>
                      <a:endParaRPr lang="en-US" sz="22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200" dirty="0">
                          <a:effectLst/>
                          <a:latin typeface="+mn-lt"/>
                          <a:ea typeface="Calibri"/>
                          <a:cs typeface="Times New Roman"/>
                        </a:rPr>
                        <a:t>Note: Must clearly indicate in the </a:t>
                      </a:r>
                      <a:r>
                        <a:rPr lang="en-US" sz="2200" dirty="0" smtClean="0">
                          <a:effectLst/>
                          <a:latin typeface="+mn-lt"/>
                          <a:ea typeface="Calibri"/>
                          <a:cs typeface="Times New Roman"/>
                        </a:rPr>
                        <a:t>abstract and project narrative </a:t>
                      </a:r>
                      <a:r>
                        <a:rPr lang="en-US" sz="2200" dirty="0">
                          <a:effectLst/>
                          <a:latin typeface="+mn-lt"/>
                          <a:ea typeface="Calibri"/>
                          <a:cs typeface="Times New Roman"/>
                        </a:rPr>
                        <a:t>which option has been selected.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46432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r>
              <a:rPr lang="en-US" dirty="0" smtClean="0"/>
              <a:t>ABSOLUTE PRIORITY 1: </a:t>
            </a:r>
            <a:br>
              <a:rPr lang="en-US" dirty="0" smtClean="0"/>
            </a:br>
            <a:endParaRPr lang="en-US" dirty="0"/>
          </a:p>
        </p:txBody>
      </p:sp>
      <p:sp>
        <p:nvSpPr>
          <p:cNvPr id="3" name="Content Placeholder 2"/>
          <p:cNvSpPr>
            <a:spLocks noGrp="1"/>
          </p:cNvSpPr>
          <p:nvPr>
            <p:ph idx="1"/>
          </p:nvPr>
        </p:nvSpPr>
        <p:spPr>
          <a:xfrm>
            <a:off x="457200" y="1676400"/>
            <a:ext cx="8229600" cy="4068763"/>
          </a:xfrm>
        </p:spPr>
        <p:txBody>
          <a:bodyPr/>
          <a:lstStyle/>
          <a:p>
            <a:pPr marL="228600" indent="0">
              <a:buNone/>
            </a:pPr>
            <a:r>
              <a:rPr lang="en-US" sz="3200" dirty="0"/>
              <a:t>Absolute Priority 1--Moderate Evidence.</a:t>
            </a:r>
          </a:p>
          <a:p>
            <a:pPr marL="228600" indent="0">
              <a:buNone/>
            </a:pPr>
            <a:r>
              <a:rPr lang="en-US" sz="3200" dirty="0"/>
              <a:t>Under this priority, we provide funding to projects supported by moderate evidence.</a:t>
            </a:r>
          </a:p>
          <a:p>
            <a:pPr marL="228600" indent="0">
              <a:buNone/>
            </a:pP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3</a:t>
            </a:fld>
            <a:endParaRPr lang="en-US" dirty="0"/>
          </a:p>
        </p:txBody>
      </p:sp>
    </p:spTree>
    <p:extLst>
      <p:ext uri="{BB962C8B-B14F-4D97-AF65-F5344CB8AC3E}">
        <p14:creationId xmlns:p14="http://schemas.microsoft.com/office/powerpoint/2010/main" val="3752021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MODERATE Evidence? (1 of 2)</a:t>
            </a:r>
            <a:endParaRPr lang="en-US" dirty="0"/>
          </a:p>
        </p:txBody>
      </p:sp>
      <p:sp>
        <p:nvSpPr>
          <p:cNvPr id="3" name="Content Placeholder 2"/>
          <p:cNvSpPr>
            <a:spLocks noGrp="1"/>
          </p:cNvSpPr>
          <p:nvPr>
            <p:ph idx="1"/>
          </p:nvPr>
        </p:nvSpPr>
        <p:spPr>
          <a:xfrm>
            <a:off x="457200" y="990600"/>
            <a:ext cx="8229600" cy="5257800"/>
          </a:xfrm>
        </p:spPr>
        <p:txBody>
          <a:bodyPr/>
          <a:lstStyle/>
          <a:p>
            <a:pPr marL="274320" indent="0">
              <a:buNone/>
            </a:pPr>
            <a:r>
              <a:rPr lang="en-US" sz="1800" dirty="0"/>
              <a:t>Moderate evidence means that there is evidence of effectiveness of a key project component in improving a relevant outcome (as defined in this notice) for a sample that overlaps with the populations or settings proposed to receive that component, based on a relevant finding from one of the following:</a:t>
            </a:r>
          </a:p>
          <a:p>
            <a:pPr marL="274320" indent="0">
              <a:buNone/>
            </a:pPr>
            <a:r>
              <a:rPr lang="en-US" sz="1800" dirty="0" smtClean="0"/>
              <a:t>(</a:t>
            </a:r>
            <a:r>
              <a:rPr lang="en-US" sz="1800" dirty="0" err="1" smtClean="0"/>
              <a:t>i</a:t>
            </a:r>
            <a:r>
              <a:rPr lang="en-US" sz="1800" dirty="0" smtClean="0"/>
              <a:t>) A </a:t>
            </a:r>
            <a:r>
              <a:rPr lang="en-US" sz="1800" dirty="0"/>
              <a:t>practice guide prepared by the WWC using version 2.1 or 3.0 of the WWC Handbook reporting a “strong evidence base” or “moderate evidence base” for the corresponding practice guide recommendation; </a:t>
            </a:r>
            <a:endParaRPr lang="en-US" sz="1800" dirty="0" smtClean="0"/>
          </a:p>
          <a:p>
            <a:pPr marL="274320" indent="0">
              <a:buNone/>
            </a:pPr>
            <a:r>
              <a:rPr lang="en-US" sz="1800" dirty="0" smtClean="0"/>
              <a:t>(</a:t>
            </a:r>
            <a:r>
              <a:rPr lang="en-US" sz="1800" dirty="0"/>
              <a:t>ii)  An intervention report prepared by the WWC using version 2.1 or 3.0 of the WWC Handbook reporting a “positive effect” or “potentially positive effect” on a relevant outcome based on a “medium to large” extent of evidence, with no reporting of a “negative effect” or “potentially negative effect” on a relevant outcome; </a:t>
            </a:r>
            <a:r>
              <a:rPr lang="en-US" sz="1800" u="sng" dirty="0"/>
              <a:t>or</a:t>
            </a:r>
          </a:p>
          <a:p>
            <a:pPr marL="274320" indent="0">
              <a:buNone/>
            </a:pPr>
            <a:r>
              <a:rPr lang="en-US" sz="1800" dirty="0" smtClean="0"/>
              <a:t>(</a:t>
            </a:r>
            <a:r>
              <a:rPr lang="en-US" sz="1800" dirty="0"/>
              <a:t>iii)  A single experimental study (as defined in this notice) or quasi-experimental design study (as defined in this notice) reviewed and reported by the WWC using version 2.1 or 3.0 of the WWC Handbook, or otherwise assessed by the Department using version 3.0 of the WWC Handbook, as appropriate</a:t>
            </a:r>
          </a:p>
          <a:p>
            <a:pPr marL="274320" indent="0">
              <a:buNone/>
            </a:pPr>
            <a:r>
              <a:rPr lang="en-US" sz="1800" dirty="0" smtClean="0"/>
              <a:t>							and….</a:t>
            </a:r>
          </a:p>
          <a:p>
            <a:pPr marL="274320" indent="0">
              <a:buNone/>
            </a:pPr>
            <a:r>
              <a:rPr lang="en-US" sz="1800" dirty="0" smtClean="0"/>
              <a:t>(continued</a:t>
            </a:r>
            <a:r>
              <a:rPr lang="en-US" sz="1800" dirty="0"/>
              <a:t>)</a:t>
            </a:r>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4</a:t>
            </a:fld>
            <a:endParaRPr lang="en-US" dirty="0"/>
          </a:p>
        </p:txBody>
      </p:sp>
    </p:spTree>
    <p:extLst>
      <p:ext uri="{BB962C8B-B14F-4D97-AF65-F5344CB8AC3E}">
        <p14:creationId xmlns:p14="http://schemas.microsoft.com/office/powerpoint/2010/main" val="311945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MODERATE Evidence? </a:t>
            </a:r>
            <a:r>
              <a:rPr lang="en-US" dirty="0" smtClean="0"/>
              <a:t>(2 </a:t>
            </a:r>
            <a:r>
              <a:rPr lang="en-US" dirty="0"/>
              <a:t>of 2)</a:t>
            </a:r>
          </a:p>
        </p:txBody>
      </p:sp>
      <p:sp>
        <p:nvSpPr>
          <p:cNvPr id="3" name="Content Placeholder 2"/>
          <p:cNvSpPr>
            <a:spLocks noGrp="1"/>
          </p:cNvSpPr>
          <p:nvPr>
            <p:ph idx="1"/>
          </p:nvPr>
        </p:nvSpPr>
        <p:spPr>
          <a:xfrm>
            <a:off x="457200" y="990600"/>
            <a:ext cx="8229600" cy="5502275"/>
          </a:xfrm>
        </p:spPr>
        <p:txBody>
          <a:bodyPr/>
          <a:lstStyle/>
          <a:p>
            <a:pPr marL="274320" indent="0">
              <a:buNone/>
            </a:pPr>
            <a:r>
              <a:rPr lang="en-US" dirty="0"/>
              <a:t>and that—</a:t>
            </a:r>
          </a:p>
          <a:p>
            <a:pPr marL="274320" indent="0">
              <a:buNone/>
            </a:pPr>
            <a:r>
              <a:rPr lang="en-US" dirty="0" smtClean="0"/>
              <a:t>(</a:t>
            </a:r>
            <a:r>
              <a:rPr lang="en-US" dirty="0"/>
              <a:t>A)  Meets WWC standards with or without reservations;</a:t>
            </a:r>
          </a:p>
          <a:p>
            <a:pPr marL="274320" indent="0">
              <a:buNone/>
            </a:pPr>
            <a:r>
              <a:rPr lang="en-US" dirty="0" smtClean="0"/>
              <a:t>(</a:t>
            </a:r>
            <a:r>
              <a:rPr lang="en-US" dirty="0"/>
              <a:t>B)  Includes at least one statistically significant and positive (i.e., favorable) effect on a relevant outcome;</a:t>
            </a:r>
          </a:p>
          <a:p>
            <a:pPr marL="274320" indent="0">
              <a:buNone/>
            </a:pPr>
            <a:r>
              <a:rPr lang="en-US" dirty="0" smtClean="0"/>
              <a:t>(</a:t>
            </a:r>
            <a:r>
              <a:rPr lang="en-US" dirty="0"/>
              <a:t>C)  Includes no overriding statistically significant and negative effects on relevant outcomes reported in the study or in a corresponding WWC intervention report prepared under version 2.1 or 3.0 of the WWC Handbook; and</a:t>
            </a:r>
          </a:p>
          <a:p>
            <a:pPr marL="274320" indent="0">
              <a:buNone/>
            </a:pPr>
            <a:r>
              <a:rPr lang="en-US" dirty="0" smtClean="0"/>
              <a:t>(</a:t>
            </a:r>
            <a:r>
              <a:rPr lang="en-US" dirty="0"/>
              <a:t>D)  Is based on a sample from more than one site (e.g., </a:t>
            </a:r>
            <a:r>
              <a:rPr lang="en-US" dirty="0" smtClean="0"/>
              <a:t>States, counties, cities, </a:t>
            </a:r>
            <a:r>
              <a:rPr lang="en-US" dirty="0"/>
              <a:t>school </a:t>
            </a:r>
            <a:r>
              <a:rPr lang="en-US" dirty="0" smtClean="0"/>
              <a:t>districts, </a:t>
            </a:r>
            <a:r>
              <a:rPr lang="en-US" dirty="0"/>
              <a:t>or postsecondary </a:t>
            </a:r>
            <a:r>
              <a:rPr lang="en-US" dirty="0" smtClean="0"/>
              <a:t>campuses) </a:t>
            </a:r>
            <a:r>
              <a:rPr lang="en-US" dirty="0"/>
              <a:t>and includes at least 350 students or other individuals across sites.  Multiple studies of the same project component that each meet requirements in paragraphs (iii)(A), (B), and (C) of this definition may together satisfy this requirement.	</a:t>
            </a:r>
          </a:p>
          <a:p>
            <a:endParaRPr lang="en-US" dirty="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5</a:t>
            </a:fld>
            <a:endParaRPr lang="en-US" dirty="0"/>
          </a:p>
        </p:txBody>
      </p:sp>
    </p:spTree>
    <p:extLst>
      <p:ext uri="{BB962C8B-B14F-4D97-AF65-F5344CB8AC3E}">
        <p14:creationId xmlns:p14="http://schemas.microsoft.com/office/powerpoint/2010/main" val="399953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demonstrate that you meet moderate evidence?</a:t>
            </a:r>
            <a:endParaRPr lang="en-US" dirty="0"/>
          </a:p>
        </p:txBody>
      </p:sp>
      <p:sp>
        <p:nvSpPr>
          <p:cNvPr id="3" name="Content Placeholder 2"/>
          <p:cNvSpPr>
            <a:spLocks noGrp="1"/>
          </p:cNvSpPr>
          <p:nvPr>
            <p:ph idx="1"/>
          </p:nvPr>
        </p:nvSpPr>
        <p:spPr>
          <a:xfrm>
            <a:off x="457200" y="1447800"/>
            <a:ext cx="8229600" cy="4648200"/>
          </a:xfrm>
        </p:spPr>
        <p:txBody>
          <a:bodyPr/>
          <a:lstStyle/>
          <a:p>
            <a:r>
              <a:rPr lang="en-US" sz="2000" dirty="0"/>
              <a:t>Use the </a:t>
            </a:r>
            <a:r>
              <a:rPr lang="en-US" sz="2000" dirty="0" smtClean="0"/>
              <a:t>Evidence </a:t>
            </a:r>
            <a:r>
              <a:rPr lang="en-US" sz="2000" dirty="0"/>
              <a:t>form that is included in the application package</a:t>
            </a:r>
          </a:p>
          <a:p>
            <a:r>
              <a:rPr lang="en-US" sz="2000" dirty="0"/>
              <a:t>Identify up to </a:t>
            </a:r>
            <a:r>
              <a:rPr lang="en-US" sz="2000" dirty="0" smtClean="0"/>
              <a:t>2 </a:t>
            </a:r>
            <a:r>
              <a:rPr lang="en-US" sz="2000" dirty="0"/>
              <a:t>study citations to be reviewed against the WWC handbook, and for each include a description of: </a:t>
            </a:r>
          </a:p>
          <a:p>
            <a:pPr lvl="1"/>
            <a:r>
              <a:rPr lang="en-US" sz="2000" dirty="0"/>
              <a:t>The positive student outcomes to be replicated, and a description of how the characteristics of the students in the study correspond to those high needs students proposed in the application</a:t>
            </a:r>
          </a:p>
          <a:p>
            <a:pPr lvl="1"/>
            <a:r>
              <a:rPr lang="en-US" sz="2000" dirty="0"/>
              <a:t>how the proposed practices correspond between the study and the proposed application</a:t>
            </a:r>
          </a:p>
          <a:p>
            <a:pPr lvl="1"/>
            <a:r>
              <a:rPr lang="en-US" sz="2000" dirty="0" smtClean="0"/>
              <a:t>the </a:t>
            </a:r>
            <a:r>
              <a:rPr lang="en-US" sz="2000" dirty="0"/>
              <a:t>intended student </a:t>
            </a:r>
            <a:r>
              <a:rPr lang="en-US" sz="2000" dirty="0" smtClean="0"/>
              <a:t>outcomes </a:t>
            </a:r>
            <a:r>
              <a:rPr lang="en-US" sz="2000" dirty="0">
                <a:solidFill>
                  <a:schemeClr val="tx1"/>
                </a:solidFill>
              </a:rPr>
              <a:t>that the proposed practice(s) attempts to </a:t>
            </a:r>
            <a:r>
              <a:rPr lang="en-US" sz="2000" dirty="0" smtClean="0">
                <a:solidFill>
                  <a:schemeClr val="tx1"/>
                </a:solidFill>
              </a:rPr>
              <a:t>impact</a:t>
            </a:r>
            <a:endParaRPr lang="en-US" sz="2000" strike="sngStrike" dirty="0"/>
          </a:p>
          <a:p>
            <a:r>
              <a:rPr lang="en-US" sz="2000" dirty="0"/>
              <a:t>Citations must refer to publicly available sources (provide links or other guidance)</a:t>
            </a:r>
          </a:p>
          <a:p>
            <a:r>
              <a:rPr lang="en-US" sz="2000" dirty="0"/>
              <a:t>Applicants will not get an opportunity to provide additional information; however, study authors may be asked by the WWC to respond to queries on key aspects of the study design.</a:t>
            </a:r>
          </a:p>
          <a:p>
            <a:endParaRPr lang="en-US" dirty="0" smtClean="0"/>
          </a:p>
          <a:p>
            <a:pPr lvl="1"/>
            <a:endParaRPr lang="en-US" dirty="0" smtClean="0"/>
          </a:p>
        </p:txBody>
      </p:sp>
      <p:sp>
        <p:nvSpPr>
          <p:cNvPr id="5" name="Slide Number Placeholder 4"/>
          <p:cNvSpPr>
            <a:spLocks noGrp="1"/>
          </p:cNvSpPr>
          <p:nvPr>
            <p:ph type="sldNum" sz="quarter" idx="11"/>
          </p:nvPr>
        </p:nvSpPr>
        <p:spPr/>
        <p:txBody>
          <a:bodyPr/>
          <a:lstStyle/>
          <a:p>
            <a:pPr>
              <a:defRPr/>
            </a:pPr>
            <a:fld id="{D24C62AC-34AC-44FA-925B-65FA1B2D13C3}" type="slidenum">
              <a:rPr lang="en-US" smtClean="0"/>
              <a:pPr>
                <a:defRPr/>
              </a:pPr>
              <a:t>6</a:t>
            </a:fld>
            <a:endParaRPr lang="en-US" dirty="0"/>
          </a:p>
        </p:txBody>
      </p:sp>
    </p:spTree>
    <p:extLst>
      <p:ext uri="{BB962C8B-B14F-4D97-AF65-F5344CB8AC3E}">
        <p14:creationId xmlns:p14="http://schemas.microsoft.com/office/powerpoint/2010/main" val="1835583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563562"/>
          </a:xfrm>
        </p:spPr>
        <p:txBody>
          <a:bodyPr/>
          <a:lstStyle/>
          <a:p>
            <a:r>
              <a:rPr lang="en-US" dirty="0" smtClean="0"/>
              <a:t>Mid-phase evidence Form instructions</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7</a:t>
            </a:fld>
            <a:endParaRPr lang="en-US" dirty="0"/>
          </a:p>
        </p:txBody>
      </p:sp>
      <p:pic>
        <p:nvPicPr>
          <p:cNvPr id="1026" name="Picture 2" descr="C:\Users\Kelly.Terpak\Desktop\evidence for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1" y="852260"/>
            <a:ext cx="8527186" cy="524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680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Mid-Phase Evidence Standards Checklist</a:t>
            </a:r>
            <a:endParaRPr lang="en-US" dirty="0"/>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8</a:t>
            </a:fld>
            <a:endParaRPr lang="en-US" dirty="0"/>
          </a:p>
        </p:txBody>
      </p:sp>
      <p:pic>
        <p:nvPicPr>
          <p:cNvPr id="1026" name="Picture 2" descr="C:\Users\Kelly.Terpak\Desktop\MPCheckli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30757"/>
            <a:ext cx="8915399" cy="4765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5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to Examine </a:t>
            </a:r>
            <a:r>
              <a:rPr lang="en-US" dirty="0"/>
              <a:t>your evidence</a:t>
            </a:r>
          </a:p>
        </p:txBody>
      </p:sp>
      <p:sp>
        <p:nvSpPr>
          <p:cNvPr id="3" name="Content Placeholder 2"/>
          <p:cNvSpPr>
            <a:spLocks noGrp="1"/>
          </p:cNvSpPr>
          <p:nvPr>
            <p:ph idx="1"/>
          </p:nvPr>
        </p:nvSpPr>
        <p:spPr>
          <a:xfrm>
            <a:off x="457200" y="1371600"/>
            <a:ext cx="8229600" cy="5121275"/>
          </a:xfrm>
        </p:spPr>
        <p:txBody>
          <a:bodyPr/>
          <a:lstStyle/>
          <a:p>
            <a:pPr marL="228600" indent="0">
              <a:buNone/>
            </a:pPr>
            <a:r>
              <a:rPr lang="en-US" sz="2100" dirty="0"/>
              <a:t>In reviewing potential studies for the </a:t>
            </a:r>
            <a:r>
              <a:rPr lang="en-US" sz="2100" dirty="0" smtClean="0"/>
              <a:t>moderate </a:t>
            </a:r>
            <a:r>
              <a:rPr lang="en-US" sz="2100" dirty="0"/>
              <a:t>evidence requirement, you should first review the What Works Clearinghouse (</a:t>
            </a:r>
            <a:r>
              <a:rPr lang="en-US" sz="2100" u="sng" dirty="0">
                <a:hlinkClick r:id="rId3"/>
              </a:rPr>
              <a:t>http://ies.ed.gov/ncee/Wwc/</a:t>
            </a:r>
            <a:r>
              <a:rPr lang="en-US" sz="2100" dirty="0"/>
              <a:t>) to determine if the study in question has ever been reviewed.  You should also ask yourself the following questions:</a:t>
            </a:r>
          </a:p>
          <a:p>
            <a:pPr marL="571500" indent="-342900">
              <a:buFont typeface="Arial" panose="020B0604020202020204" pitchFamily="34" charset="0"/>
              <a:buChar char="•"/>
            </a:pPr>
            <a:r>
              <a:rPr lang="en-US" sz="2100" dirty="0"/>
              <a:t>Is it </a:t>
            </a:r>
            <a:r>
              <a:rPr lang="en-US" sz="2100" dirty="0" smtClean="0"/>
              <a:t>a quasi-experimental or </a:t>
            </a:r>
            <a:r>
              <a:rPr lang="en-US" sz="2100" dirty="0"/>
              <a:t>experimental study?</a:t>
            </a:r>
          </a:p>
          <a:p>
            <a:pPr marL="571500" indent="-342900">
              <a:buFont typeface="Arial" panose="020B0604020202020204" pitchFamily="34" charset="0"/>
              <a:buChar char="•"/>
            </a:pPr>
            <a:r>
              <a:rPr lang="en-US" sz="2100" dirty="0"/>
              <a:t>Is there a finding that is relevant to a proposed practice of your project?</a:t>
            </a:r>
          </a:p>
          <a:p>
            <a:pPr marL="571500" indent="-342900">
              <a:buFont typeface="Arial" panose="020B0604020202020204" pitchFamily="34" charset="0"/>
              <a:buChar char="•"/>
            </a:pPr>
            <a:r>
              <a:rPr lang="en-US" sz="2100" dirty="0"/>
              <a:t>Does the cited finding examine the relationship between a practice and a student outcome or other relevant </a:t>
            </a:r>
            <a:r>
              <a:rPr lang="en-US" sz="2100" dirty="0" smtClean="0"/>
              <a:t>outcome?</a:t>
            </a:r>
          </a:p>
          <a:p>
            <a:pPr marL="571500" indent="-342900">
              <a:buFont typeface="Arial" panose="020B0604020202020204" pitchFamily="34" charset="0"/>
              <a:buChar char="•"/>
            </a:pPr>
            <a:r>
              <a:rPr lang="en-US" sz="2100" dirty="0" smtClean="0"/>
              <a:t>Is </a:t>
            </a:r>
            <a:r>
              <a:rPr lang="en-US" sz="2100" dirty="0"/>
              <a:t>the cited finding based on a large sample? </a:t>
            </a:r>
          </a:p>
          <a:p>
            <a:pPr marL="571500" indent="-342900">
              <a:buFont typeface="Arial" panose="020B0604020202020204" pitchFamily="34" charset="0"/>
              <a:buChar char="•"/>
            </a:pPr>
            <a:r>
              <a:rPr lang="en-US" sz="2100" dirty="0"/>
              <a:t>Is the cited finding based on a multi-site sample? </a:t>
            </a:r>
          </a:p>
          <a:p>
            <a:pPr marL="571500" indent="-342900">
              <a:buFont typeface="Arial" panose="020B0604020202020204" pitchFamily="34" charset="0"/>
              <a:buChar char="•"/>
            </a:pPr>
            <a:r>
              <a:rPr lang="en-US" sz="2100" dirty="0"/>
              <a:t>Does the sample for the cited finding overlap with a population </a:t>
            </a:r>
            <a:r>
              <a:rPr lang="en-US" sz="2100" dirty="0" smtClean="0"/>
              <a:t>or </a:t>
            </a:r>
            <a:r>
              <a:rPr lang="en-US" sz="2100" dirty="0"/>
              <a:t>setting for your proposed project?</a:t>
            </a:r>
          </a:p>
          <a:p>
            <a:pPr marL="571500" indent="-342900">
              <a:buFont typeface="Arial" panose="020B0604020202020204" pitchFamily="34" charset="0"/>
              <a:buChar char="•"/>
            </a:pPr>
            <a:r>
              <a:rPr lang="en-US" sz="2100" dirty="0"/>
              <a:t>Is the cited </a:t>
            </a:r>
            <a:r>
              <a:rPr lang="en-US" sz="2100" dirty="0" smtClean="0"/>
              <a:t>finding a statistically </a:t>
            </a:r>
            <a:r>
              <a:rPr lang="en-US" sz="2100" dirty="0"/>
              <a:t>significant and positive effect? </a:t>
            </a:r>
          </a:p>
        </p:txBody>
      </p:sp>
      <p:sp>
        <p:nvSpPr>
          <p:cNvPr id="5" name="Slide Number Placeholder 4"/>
          <p:cNvSpPr>
            <a:spLocks noGrp="1"/>
          </p:cNvSpPr>
          <p:nvPr>
            <p:ph type="sldNum" sz="quarter" idx="11"/>
          </p:nvPr>
        </p:nvSpPr>
        <p:spPr/>
        <p:txBody>
          <a:bodyPr/>
          <a:lstStyle/>
          <a:p>
            <a:pPr>
              <a:defRPr/>
            </a:pPr>
            <a:fld id="{B2C71B27-CEE5-4781-91B8-39410E6C0618}" type="slidenum">
              <a:rPr lang="en-US" smtClean="0"/>
              <a:pPr>
                <a:defRPr/>
              </a:pPr>
              <a:t>9</a:t>
            </a:fld>
            <a:endParaRPr lang="en-US" dirty="0"/>
          </a:p>
        </p:txBody>
      </p:sp>
    </p:spTree>
    <p:extLst>
      <p:ext uri="{BB962C8B-B14F-4D97-AF65-F5344CB8AC3E}">
        <p14:creationId xmlns:p14="http://schemas.microsoft.com/office/powerpoint/2010/main" val="446802843"/>
      </p:ext>
    </p:extLst>
  </p:cSld>
  <p:clrMapOvr>
    <a:masterClrMapping/>
  </p:clrMapOvr>
</p:sld>
</file>

<file path=ppt/theme/theme1.xml><?xml version="1.0" encoding="utf-8"?>
<a:theme xmlns:a="http://schemas.openxmlformats.org/drawingml/2006/main" name="Dept of Ed">
  <a:themeElements>
    <a:clrScheme name="Dept of Ed">
      <a:dk1>
        <a:srgbClr val="333333"/>
      </a:dk1>
      <a:lt1>
        <a:sysClr val="window" lastClr="FFFFFF"/>
      </a:lt1>
      <a:dk2>
        <a:srgbClr val="000000"/>
      </a:dk2>
      <a:lt2>
        <a:srgbClr val="E6E6E6"/>
      </a:lt2>
      <a:accent1>
        <a:srgbClr val="0C4790"/>
      </a:accent1>
      <a:accent2>
        <a:srgbClr val="038A00"/>
      </a:accent2>
      <a:accent3>
        <a:srgbClr val="F1990D"/>
      </a:accent3>
      <a:accent4>
        <a:srgbClr val="5B638A"/>
      </a:accent4>
      <a:accent5>
        <a:srgbClr val="70BD2F"/>
      </a:accent5>
      <a:accent6>
        <a:srgbClr val="688FAA"/>
      </a:accent6>
      <a:hlink>
        <a:srgbClr val="0C4790"/>
      </a:hlink>
      <a:folHlink>
        <a:srgbClr val="5B638A"/>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5905E9B17257344A422F0EB5D5A7C38" ma:contentTypeVersion="8" ma:contentTypeDescription="Create a new document." ma:contentTypeScope="" ma:versionID="1a85293d86ab2fef7f6e8db95f0d0f5d">
  <xsd:schema xmlns:xsd="http://www.w3.org/2001/XMLSchema" xmlns:xs="http://www.w3.org/2001/XMLSchema" xmlns:p="http://schemas.microsoft.com/office/2006/metadata/properties" xmlns:ns2="6ed4f710-a888-49b6-a3ba-a65a9384835f" xmlns:ns3="ffcb171c-5eb6-4b7e-bff7-850b4441ed9e" targetNamespace="http://schemas.microsoft.com/office/2006/metadata/properties" ma:root="true" ma:fieldsID="57d2343423ceebff6ee5b81eceea6d57" ns2:_="" ns3:_="">
    <xsd:import namespace="6ed4f710-a888-49b6-a3ba-a65a9384835f"/>
    <xsd:import namespace="ffcb171c-5eb6-4b7e-bff7-850b4441ed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f710-a888-49b6-a3ba-a65a9384835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cb171c-5eb6-4b7e-bff7-850b4441ed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5267CF-6755-47F5-B9BF-F891E2790115}">
  <ds:schemaRefs>
    <ds:schemaRef ds:uri="http://purl.org/dc/terms/"/>
    <ds:schemaRef ds:uri="http://schemas.microsoft.com/office/2006/documentManagement/types"/>
    <ds:schemaRef ds:uri="http://purl.org/dc/elements/1.1/"/>
    <ds:schemaRef ds:uri="6ed4f710-a888-49b6-a3ba-a65a9384835f"/>
    <ds:schemaRef ds:uri="http://schemas.microsoft.com/office/infopath/2007/PartnerControls"/>
    <ds:schemaRef ds:uri="http://www.w3.org/XML/1998/namespace"/>
    <ds:schemaRef ds:uri="ffcb171c-5eb6-4b7e-bff7-850b4441ed9e"/>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69C237F-FF75-47FC-AC99-867024F1DF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f710-a888-49b6-a3ba-a65a9384835f"/>
    <ds:schemaRef ds:uri="ffcb171c-5eb6-4b7e-bff7-850b4441ed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6D0D37-746F-4672-A044-C1CB416FB1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2618</TotalTime>
  <Words>2672</Words>
  <Application>Microsoft Office PowerPoint</Application>
  <PresentationFormat>On-screen Show (4:3)</PresentationFormat>
  <Paragraphs>166</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Dept of Ed</vt:lpstr>
      <vt:lpstr>Education Innovation and Research (EIR) Mid-phase priorities and Evidence Requirement</vt:lpstr>
      <vt:lpstr>MID-PHASE PRIORITIES</vt:lpstr>
      <vt:lpstr>ABSOLUTE PRIORITY 1:  </vt:lpstr>
      <vt:lpstr>What is MODERATE Evidence? (1 of 2)</vt:lpstr>
      <vt:lpstr>What is MODERATE Evidence? (2 of 2)</vt:lpstr>
      <vt:lpstr>HOW DO you demonstrate that you meet moderate evidence?</vt:lpstr>
      <vt:lpstr>Mid-phase evidence Form instructions</vt:lpstr>
      <vt:lpstr>Mid-Phase Evidence Standards Checklist</vt:lpstr>
      <vt:lpstr>Don’t forget to Examine your evidence</vt:lpstr>
      <vt:lpstr>MID-PHASE PRIORITIES</vt:lpstr>
      <vt:lpstr>Mid-Phase ABSOLUTE Priority 2: Field-initiated innovations -- General</vt:lpstr>
      <vt:lpstr>Mid-PHASE Absolute Priority 3:  field-initiated innovations -- Promoting STEM education, with particular focus on computer Science</vt:lpstr>
      <vt:lpstr>REMINDER:  All applicants must target High-Need Students</vt:lpstr>
      <vt:lpstr>Reminder: mid-phase Grantees are Encouraged to Scale to a regional or national level</vt:lpstr>
      <vt:lpstr>Education Innovation and Research (EIR) mid-phase priorities and evidence requirement</vt:lpstr>
    </vt:vector>
  </TitlesOfParts>
  <Company>U.S.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 Department of Education</dc:creator>
  <cp:lastModifiedBy>Authorised User</cp:lastModifiedBy>
  <cp:revision>218</cp:revision>
  <cp:lastPrinted>2017-01-26T19:27:26Z</cp:lastPrinted>
  <dcterms:created xsi:type="dcterms:W3CDTF">2013-08-12T19:53:34Z</dcterms:created>
  <dcterms:modified xsi:type="dcterms:W3CDTF">2019-01-31T19:27:49Z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0x01010045905E9B17257344A422F0EB5D5A7C38</vt:lpwstr>
  </property>
</Properties>
</file>