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313" r:id="rId6"/>
    <p:sldId id="314" r:id="rId7"/>
    <p:sldId id="315" r:id="rId8"/>
    <p:sldId id="473" r:id="rId9"/>
    <p:sldId id="474" r:id="rId10"/>
    <p:sldId id="475" r:id="rId11"/>
    <p:sldId id="476" r:id="rId12"/>
    <p:sldId id="463" r:id="rId13"/>
    <p:sldId id="464" r:id="rId14"/>
    <p:sldId id="316" r:id="rId15"/>
    <p:sldId id="468" r:id="rId16"/>
    <p:sldId id="460" r:id="rId17"/>
    <p:sldId id="469" r:id="rId18"/>
    <p:sldId id="470" r:id="rId19"/>
    <p:sldId id="478" r:id="rId20"/>
    <p:sldId id="479" r:id="rId21"/>
    <p:sldId id="461" r:id="rId22"/>
    <p:sldId id="471" r:id="rId23"/>
    <p:sldId id="472" r:id="rId24"/>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Kelly Terpak" initials="KKT" lastIdx="9" clrIdx="3"/>
  <p:cmAuthor id="4" name="Folake Reed" initials="FR"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790"/>
    <a:srgbClr val="666666"/>
    <a:srgbClr val="038A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93" autoAdjust="0"/>
  </p:normalViewPr>
  <p:slideViewPr>
    <p:cSldViewPr snapToObjects="1">
      <p:cViewPr>
        <p:scale>
          <a:sx n="90" d="100"/>
          <a:sy n="90" d="100"/>
        </p:scale>
        <p:origin x="-1608" y="-120"/>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a:t>this </a:t>
            </a:r>
            <a:r>
              <a:rPr lang="en-US" baseline="0" dirty="0" smtClean="0"/>
              <a:t>informational recording </a:t>
            </a:r>
            <a:r>
              <a:rPr lang="en-US" baseline="0" dirty="0"/>
              <a:t>we’re going to provide an overview of the selection criteria for the </a:t>
            </a:r>
            <a:r>
              <a:rPr lang="en-US" baseline="0" dirty="0" smtClean="0"/>
              <a:t>Early-phase </a:t>
            </a:r>
            <a:r>
              <a:rPr lang="en-US" baseline="0" dirty="0"/>
              <a:t>competition, the points that are assigned to each </a:t>
            </a:r>
            <a:r>
              <a:rPr lang="en-US" baseline="0" dirty="0" smtClean="0"/>
              <a:t>selection criterion, </a:t>
            </a:r>
            <a:r>
              <a:rPr lang="en-US" baseline="0" dirty="0"/>
              <a:t>and a brief overview of the review process</a:t>
            </a:r>
            <a:r>
              <a:rPr lang="en-US" baseline="0" dirty="0" smtClean="0"/>
              <a:t>.</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defRPr/>
            </a:pPr>
            <a:r>
              <a:rPr lang="en-US" altLang="en-US" dirty="0">
                <a:latin typeface="Calibri (Body)"/>
              </a:rPr>
              <a:t>Here’s what a sample management plan might look like.</a:t>
            </a:r>
          </a:p>
          <a:p>
            <a:pPr>
              <a:spcBef>
                <a:spcPct val="0"/>
              </a:spcBef>
              <a:defRPr/>
            </a:pPr>
            <a:endParaRPr lang="en-US" altLang="en-US" dirty="0">
              <a:latin typeface="Calibri (Body)"/>
            </a:endParaRPr>
          </a:p>
          <a:p>
            <a:pPr>
              <a:spcBef>
                <a:spcPct val="0"/>
              </a:spcBef>
              <a:defRPr/>
            </a:pPr>
            <a:r>
              <a:rPr lang="en-US" altLang="en-US" dirty="0">
                <a:latin typeface="Calibri (Body)"/>
              </a:rPr>
              <a:t>It wouldn’t be unusual for a management plan to take up several pages of a project narrative, but it’s up to you to decide the length and level of detail that would best communicate your plan to reviewers.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29628" indent="-37472452" eaLnBrk="0" hangingPunct="0">
              <a:spcBef>
                <a:spcPct val="30000"/>
              </a:spcBef>
              <a:defRPr sz="1200">
                <a:solidFill>
                  <a:schemeClr val="tx1"/>
                </a:solidFill>
                <a:latin typeface="Calibri" pitchFamily="34" charset="0"/>
                <a:ea typeface="ＭＳ Ｐゴシック" pitchFamily="34" charset="-128"/>
              </a:defRPr>
            </a:lvl2pPr>
            <a:lvl3pPr marL="1142937" indent="-228587" eaLnBrk="0" hangingPunct="0">
              <a:spcBef>
                <a:spcPct val="30000"/>
              </a:spcBef>
              <a:defRPr sz="1200">
                <a:solidFill>
                  <a:schemeClr val="tx1"/>
                </a:solidFill>
                <a:latin typeface="Calibri" pitchFamily="34" charset="0"/>
                <a:ea typeface="ＭＳ Ｐゴシック" pitchFamily="34" charset="-128"/>
              </a:defRPr>
            </a:lvl3pPr>
            <a:lvl4pPr marL="1600111" indent="-228587" eaLnBrk="0" hangingPunct="0">
              <a:spcBef>
                <a:spcPct val="30000"/>
              </a:spcBef>
              <a:defRPr sz="1200">
                <a:solidFill>
                  <a:schemeClr val="tx1"/>
                </a:solidFill>
                <a:latin typeface="Calibri" pitchFamily="34" charset="0"/>
                <a:ea typeface="ＭＳ Ｐゴシック" pitchFamily="34" charset="-128"/>
              </a:defRPr>
            </a:lvl4pPr>
            <a:lvl5pPr marL="2057287" indent="-228587" eaLnBrk="0" hangingPunct="0">
              <a:spcBef>
                <a:spcPct val="30000"/>
              </a:spcBef>
              <a:defRPr sz="1200">
                <a:solidFill>
                  <a:schemeClr val="tx1"/>
                </a:solidFill>
                <a:latin typeface="Calibri" pitchFamily="34" charset="0"/>
                <a:ea typeface="ＭＳ Ｐゴシック" pitchFamily="34" charset="-128"/>
              </a:defRPr>
            </a:lvl5pPr>
            <a:lvl6pPr marL="251446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63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881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598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7CBAD73-62D9-4598-AA52-ACF1E775E45A}" type="slidenum">
              <a:rPr lang="en-US" altLang="en-US" smtClean="0">
                <a:latin typeface="Franklin Gothic Book" pitchFamily="34" charset="0"/>
                <a:cs typeface="Arial" pitchFamily="34" charset="0"/>
              </a:rPr>
              <a:pPr eaLnBrk="1" hangingPunct="1">
                <a:spcBef>
                  <a:spcPct val="0"/>
                </a:spcBef>
              </a:pPr>
              <a:t>10</a:t>
            </a:fld>
            <a:endParaRPr lang="en-US" altLang="en-US">
              <a:latin typeface="Franklin Gothic Book" pitchFamily="34" charset="0"/>
              <a:cs typeface="Arial" pitchFamily="34" charset="0"/>
            </a:endParaRPr>
          </a:p>
        </p:txBody>
      </p:sp>
    </p:spTree>
    <p:extLst>
      <p:ext uri="{BB962C8B-B14F-4D97-AF65-F5344CB8AC3E}">
        <p14:creationId xmlns:p14="http://schemas.microsoft.com/office/powerpoint/2010/main" val="76333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fourth </a:t>
            </a:r>
            <a:r>
              <a:rPr lang="en-US" dirty="0"/>
              <a:t>selection </a:t>
            </a:r>
            <a:r>
              <a:rPr lang="en-US" dirty="0" smtClean="0"/>
              <a:t>criterion </a:t>
            </a:r>
            <a:r>
              <a:rPr lang="en-US" dirty="0"/>
              <a:t>is </a:t>
            </a:r>
            <a:r>
              <a:rPr lang="en-US" dirty="0" smtClean="0"/>
              <a:t>D</a:t>
            </a:r>
            <a:r>
              <a:rPr lang="en-US" smtClean="0"/>
              <a:t>. Quality </a:t>
            </a:r>
            <a:r>
              <a:rPr lang="en-US" dirty="0"/>
              <a:t>of the Project </a:t>
            </a:r>
            <a:r>
              <a:rPr lang="en-US" dirty="0" smtClean="0"/>
              <a:t>Evaluation, worth</a:t>
            </a:r>
            <a:r>
              <a:rPr lang="en-US" baseline="0" dirty="0" smtClean="0"/>
              <a:t> 20 points</a:t>
            </a:r>
            <a:r>
              <a:rPr lang="en-US" dirty="0" smtClean="0"/>
              <a:t>.   </a:t>
            </a:r>
            <a:r>
              <a:rPr lang="en-US" dirty="0"/>
              <a:t>There are four factors:</a:t>
            </a:r>
          </a:p>
          <a:p>
            <a:endParaRPr lang="en-US" dirty="0"/>
          </a:p>
          <a:p>
            <a:pPr>
              <a:buFont typeface="+mj-lt"/>
              <a:buAutoNum type="arabicParenR"/>
            </a:pPr>
            <a:r>
              <a:rPr lang="en-US" sz="1200" dirty="0" smtClean="0"/>
              <a:t>  The extent to which the methods of evaluation will, if well implemented, produce evidence about the project's effectiveness that would meet the What Works Clearinghouse standards with or without reservations as described in the What Works Clearinghouse Handbook (as defined in the notice).  </a:t>
            </a:r>
          </a:p>
          <a:p>
            <a:pPr>
              <a:buFont typeface="+mj-lt"/>
              <a:buAutoNum type="arabicParenR"/>
            </a:pPr>
            <a:r>
              <a:rPr lang="en-US" sz="1200" dirty="0" smtClean="0"/>
              <a:t>  The extent to which the evaluation will provide guidance about effective strategies suitable for replication or testing in other settings.</a:t>
            </a:r>
          </a:p>
          <a:p>
            <a:pPr>
              <a:buFont typeface="+mj-lt"/>
              <a:buAutoNum type="arabicParenR"/>
            </a:pPr>
            <a:r>
              <a:rPr lang="en-US" sz="1200" dirty="0" smtClean="0"/>
              <a:t>  The extent to which the methods of evaluation will provide valid and reliable performance data on relevant outcomes.	</a:t>
            </a:r>
          </a:p>
          <a:p>
            <a:pPr>
              <a:buFont typeface="+mj-lt"/>
              <a:buAutoNum type="arabicParenR"/>
            </a:pPr>
            <a:r>
              <a:rPr lang="en-US" sz="1200" dirty="0" smtClean="0"/>
              <a:t>  The extent to which the evaluation plan clearly articulates the key project components, mediators, and outcomes, as well as a measurable threshold for acceptable implementation.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215461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provide a general summary of some of the expectations for your </a:t>
            </a:r>
            <a:r>
              <a:rPr lang="en-US" dirty="0" smtClean="0"/>
              <a:t>Early-phase </a:t>
            </a:r>
            <a:r>
              <a:rPr lang="en-US" dirty="0"/>
              <a:t>evaluation.   </a:t>
            </a:r>
          </a:p>
          <a:p>
            <a:endParaRPr lang="en-US" dirty="0"/>
          </a:p>
          <a:p>
            <a:r>
              <a:rPr lang="en-US" dirty="0"/>
              <a:t>Read slide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42377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resources that have been put together by the Department’s Institute of Education Sciences, (IES) that you may wish to consult in planning your project evaluation.   It’s particularly important that you become familiar with the first of these, the </a:t>
            </a:r>
            <a:r>
              <a:rPr lang="en-US" dirty="0" smtClean="0"/>
              <a:t>What Works Clearinghouse </a:t>
            </a:r>
            <a:r>
              <a:rPr lang="en-US" dirty="0"/>
              <a:t>Procedures and Standards </a:t>
            </a:r>
            <a:r>
              <a:rPr lang="en-US" dirty="0" smtClean="0"/>
              <a:t>Handbooks, </a:t>
            </a:r>
            <a:r>
              <a:rPr lang="en-US" dirty="0"/>
              <a:t>not only to make sure your evaluation meets </a:t>
            </a:r>
            <a:r>
              <a:rPr lang="en-US" dirty="0" smtClean="0"/>
              <a:t>What Works Clearinghouse standards</a:t>
            </a:r>
            <a:r>
              <a:rPr lang="en-US" dirty="0"/>
              <a:t>, but also because the handbook will help you to understand the EIR evidence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4090177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surely see by now, the independent evaluation is a critical part of a successful EIR project, so you need to find an evaluator that is experienced and ably qualified to conduct an evaluation that will meet </a:t>
            </a:r>
            <a:r>
              <a:rPr lang="en-US" baseline="0" dirty="0" smtClean="0"/>
              <a:t>What Works Clearinghouse </a:t>
            </a:r>
            <a:r>
              <a:rPr lang="en-US" baseline="0" dirty="0"/>
              <a:t>standards.</a:t>
            </a:r>
          </a:p>
          <a:p>
            <a:r>
              <a:rPr lang="en-US" baseline="0" dirty="0"/>
              <a:t>Sometimes, individuals call themselves educational evaluators but don’t really have the background to conduct rigorous evaluation research.  You need to watch out for that.  </a:t>
            </a:r>
            <a:r>
              <a:rPr lang="en-US" baseline="0" dirty="0" smtClean="0"/>
              <a:t>So </a:t>
            </a:r>
            <a:r>
              <a:rPr lang="en-US" baseline="0" dirty="0"/>
              <a:t>here – and in the next slide are some questions that you might want to discuss with an evaluation candidates that you identify.</a:t>
            </a:r>
          </a:p>
          <a:p>
            <a:endParaRPr lang="en-US" baseline="0" dirty="0"/>
          </a:p>
          <a:p>
            <a:r>
              <a:rPr lang="en-US" baseline="0"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356972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Read slide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3945447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2264125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339520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228600" indent="0">
              <a:buFont typeface="Arial" panose="020B0604020202020204" pitchFamily="34" charset="0"/>
              <a:buNone/>
            </a:pPr>
            <a:r>
              <a:rPr lang="en-US" sz="1200" dirty="0"/>
              <a:t>In the </a:t>
            </a:r>
            <a:r>
              <a:rPr lang="en-US" sz="1200" dirty="0" smtClean="0"/>
              <a:t>Early-phase </a:t>
            </a:r>
            <a:r>
              <a:rPr lang="en-US" sz="1200" dirty="0"/>
              <a:t>competition, EIR will use a two-tier review process.</a:t>
            </a:r>
          </a:p>
          <a:p>
            <a:pPr marL="685800" indent="-457200">
              <a:buFont typeface="Arial" panose="020B0604020202020204" pitchFamily="34" charset="0"/>
              <a:buChar char="•"/>
            </a:pPr>
            <a:endParaRPr lang="en-US" sz="1200" dirty="0"/>
          </a:p>
          <a:p>
            <a:pPr marL="228600" indent="0">
              <a:buFont typeface="Arial" panose="020B0604020202020204" pitchFamily="34" charset="0"/>
              <a:buNone/>
            </a:pPr>
            <a:r>
              <a:rPr lang="en-US" sz="1200" dirty="0"/>
              <a:t>First the Applications Sorted and Placed in Panels by Absolute Priority you have identified: either </a:t>
            </a:r>
            <a:r>
              <a:rPr lang="en-US" sz="1200" dirty="0" smtClean="0"/>
              <a:t>Absolute Priority </a:t>
            </a:r>
            <a:r>
              <a:rPr lang="en-US" sz="1200" dirty="0"/>
              <a:t>2 (Field-Initiated) or </a:t>
            </a:r>
            <a:r>
              <a:rPr lang="en-US" sz="1200" dirty="0" smtClean="0"/>
              <a:t>Absolute Priority </a:t>
            </a:r>
            <a:r>
              <a:rPr lang="en-US" sz="1200" dirty="0"/>
              <a:t>3 (Promoting STEM </a:t>
            </a:r>
            <a:r>
              <a:rPr lang="en-US" sz="1200" dirty="0" smtClean="0"/>
              <a:t>Education, With a Particular Focus on Computer</a:t>
            </a:r>
            <a:r>
              <a:rPr lang="en-US" sz="1200" baseline="0" dirty="0" smtClean="0"/>
              <a:t> Science</a:t>
            </a:r>
            <a:r>
              <a:rPr lang="en-US" sz="1200" dirty="0" smtClean="0"/>
              <a:t>)</a:t>
            </a:r>
            <a:endParaRPr lang="en-US" sz="1200" dirty="0"/>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In Tier 1, there will be 3 </a:t>
            </a:r>
            <a:r>
              <a:rPr lang="en-US" sz="1200" dirty="0" smtClean="0"/>
              <a:t>peer reviewers </a:t>
            </a:r>
            <a:r>
              <a:rPr lang="en-US" sz="1200" dirty="0"/>
              <a:t>who will be instructed to review </a:t>
            </a:r>
            <a:r>
              <a:rPr lang="en-US" sz="1200" dirty="0" smtClean="0"/>
              <a:t>and </a:t>
            </a:r>
            <a:r>
              <a:rPr lang="en-US" sz="1200" dirty="0"/>
              <a:t>score </a:t>
            </a:r>
            <a:r>
              <a:rPr lang="en-US" sz="1200" dirty="0" smtClean="0"/>
              <a:t>Selection Criterion A,  Significance</a:t>
            </a:r>
            <a:r>
              <a:rPr lang="en-US" sz="1200" baseline="0" dirty="0" smtClean="0"/>
              <a:t> </a:t>
            </a:r>
            <a:r>
              <a:rPr lang="en-US" sz="1200" dirty="0" smtClean="0"/>
              <a:t>(25 </a:t>
            </a:r>
            <a:r>
              <a:rPr lang="en-US" sz="1200" dirty="0"/>
              <a:t>points</a:t>
            </a:r>
            <a:r>
              <a:rPr lang="en-US" sz="1200" dirty="0" smtClean="0"/>
              <a:t>), Selection Criterion B, Quality of the Project Design (35 points), and Selection</a:t>
            </a:r>
            <a:r>
              <a:rPr lang="en-US" sz="1200" baseline="0" dirty="0" smtClean="0"/>
              <a:t> Criterion C, Adequacy of Resources and Quality of the Management Plan</a:t>
            </a:r>
            <a:r>
              <a:rPr lang="en-US" sz="1200" dirty="0" smtClean="0"/>
              <a:t> (20 </a:t>
            </a:r>
            <a:r>
              <a:rPr lang="en-US" sz="1200" dirty="0"/>
              <a:t>points, for a total of 80 possible</a:t>
            </a:r>
            <a:r>
              <a:rPr lang="en-US" sz="1200" dirty="0" smtClean="0"/>
              <a:t>).</a:t>
            </a:r>
          </a:p>
          <a:p>
            <a:pPr marL="228600" indent="0">
              <a:buFont typeface="Arial" panose="020B0604020202020204" pitchFamily="34" charset="0"/>
              <a:buNone/>
            </a:pPr>
            <a:endParaRPr lang="en-US" sz="1200" dirty="0" smtClean="0"/>
          </a:p>
          <a:p>
            <a:pPr marL="228600" indent="0">
              <a:buFont typeface="Arial" panose="020B0604020202020204" pitchFamily="34" charset="0"/>
              <a:buNone/>
            </a:pPr>
            <a:r>
              <a:rPr lang="en-US" sz="1200" dirty="0" smtClean="0"/>
              <a:t>If an applicant responds to the competitive preference priority</a:t>
            </a:r>
            <a:r>
              <a:rPr lang="en-US" sz="1200" baseline="0" dirty="0" smtClean="0"/>
              <a:t> on computer science under Absolute Priority 3 (STEM), then an additional 5 points is possible (a total of 85).</a:t>
            </a:r>
            <a:endParaRPr lang="en-US" sz="1200" dirty="0"/>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Note: Only the Top-Rated Applications from Tier 1 advance.  If your application does not advance at this stage, it will not be reviewed for </a:t>
            </a:r>
            <a:r>
              <a:rPr lang="en-US" sz="1200" dirty="0" smtClean="0"/>
              <a:t>Selection Criterion D, </a:t>
            </a:r>
            <a:r>
              <a:rPr lang="en-US" sz="1200" dirty="0"/>
              <a:t>Quality of </a:t>
            </a:r>
            <a:r>
              <a:rPr lang="en-US" sz="1200" dirty="0" smtClean="0"/>
              <a:t>the Project</a:t>
            </a:r>
            <a:r>
              <a:rPr lang="en-US" sz="1200" baseline="0" dirty="0" smtClean="0"/>
              <a:t> </a:t>
            </a:r>
            <a:r>
              <a:rPr lang="en-US" sz="1200" dirty="0" smtClean="0"/>
              <a:t>Evaluation</a:t>
            </a:r>
            <a:r>
              <a:rPr lang="en-US" sz="1200" dirty="0"/>
              <a:t>.</a:t>
            </a:r>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For those applications that do advance to Tier 2, 2 evaluation experts will serve on a new review panel to score and </a:t>
            </a:r>
            <a:r>
              <a:rPr lang="en-US" sz="1200" dirty="0" smtClean="0"/>
              <a:t>review Selection Criterion D, Quality of the Project Evaluation </a:t>
            </a:r>
            <a:r>
              <a:rPr lang="en-US" sz="1200" dirty="0"/>
              <a:t>(20 points possible</a:t>
            </a:r>
            <a:r>
              <a:rPr lang="en-US" sz="1200" dirty="0" smtClean="0"/>
              <a:t>).</a:t>
            </a:r>
            <a:endParaRPr lang="en-US" sz="1200" dirty="0"/>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The Final Score will be determined by adding the average score from Tier 1 to the average score from Tier 2, so 100 total points is </a:t>
            </a:r>
            <a:r>
              <a:rPr lang="en-US" sz="1200" dirty="0" smtClean="0"/>
              <a:t>possible,</a:t>
            </a:r>
            <a:r>
              <a:rPr lang="en-US" sz="1200" baseline="0" dirty="0" smtClean="0"/>
              <a:t> or 105 if the applicant responds to the competitive preference priority.</a:t>
            </a:r>
            <a:endParaRPr lang="en-US" sz="1200" dirty="0"/>
          </a:p>
          <a:p>
            <a:pPr marL="228600" indent="0">
              <a:buFont typeface="Arial" panose="020B0604020202020204" pitchFamily="34" charset="0"/>
              <a:buNone/>
            </a:pPr>
            <a:endParaRPr lang="en-US" sz="2400" dirty="0"/>
          </a:p>
          <a:p>
            <a:pPr marL="228600" indent="0">
              <a:buFont typeface="Arial" panose="020B0604020202020204" pitchFamily="34" charset="0"/>
              <a:buNone/>
            </a:pPr>
            <a:endParaRPr lang="en-US" sz="2400"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3263893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end with a few general recommendations for writing your application. </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19</a:t>
            </a:fld>
            <a:endParaRPr lang="en-US"/>
          </a:p>
        </p:txBody>
      </p:sp>
    </p:spTree>
    <p:extLst>
      <p:ext uri="{BB962C8B-B14F-4D97-AF65-F5344CB8AC3E}">
        <p14:creationId xmlns:p14="http://schemas.microsoft.com/office/powerpoint/2010/main" val="403519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t>In the </a:t>
            </a:r>
            <a:r>
              <a:rPr lang="en-US" dirty="0" smtClean="0"/>
              <a:t>Early-phase </a:t>
            </a:r>
            <a:r>
              <a:rPr lang="en-US" dirty="0"/>
              <a:t>Competition, there are </a:t>
            </a:r>
            <a:r>
              <a:rPr lang="en-US" dirty="0" smtClean="0"/>
              <a:t>four </a:t>
            </a:r>
            <a:r>
              <a:rPr lang="en-US" dirty="0"/>
              <a:t>selection criteria:</a:t>
            </a:r>
          </a:p>
          <a:p>
            <a:pPr defTabSz="465887">
              <a:defRPr/>
            </a:pPr>
            <a:endParaRPr lang="en-US" dirty="0"/>
          </a:p>
          <a:p>
            <a:pPr marL="457200" lvl="1" indent="0" defTabSz="465887">
              <a:buFont typeface="Arial" panose="020B0604020202020204" pitchFamily="34" charset="0"/>
              <a:buNone/>
              <a:defRPr/>
            </a:pPr>
            <a:r>
              <a:rPr lang="en-US" b="1" i="1" dirty="0"/>
              <a:t>Read slide</a:t>
            </a:r>
          </a:p>
          <a:p>
            <a:pPr marL="457200" lvl="1" indent="0" defTabSz="465887">
              <a:buFont typeface="Arial" panose="020B0604020202020204" pitchFamily="34" charset="0"/>
              <a:buNone/>
              <a:defRPr/>
            </a:pPr>
            <a:endParaRPr lang="en-US" dirty="0"/>
          </a:p>
          <a:p>
            <a:pPr defTabSz="465887">
              <a:defRPr/>
            </a:pPr>
            <a:r>
              <a:rPr lang="en-US" dirty="0" smtClean="0"/>
              <a:t>The </a:t>
            </a:r>
            <a:r>
              <a:rPr lang="en-US" dirty="0"/>
              <a:t>upcoming </a:t>
            </a:r>
            <a:r>
              <a:rPr lang="en-US" dirty="0" smtClean="0"/>
              <a:t>slides </a:t>
            </a:r>
            <a:r>
              <a:rPr lang="en-US" dirty="0"/>
              <a:t>talk about each of these </a:t>
            </a:r>
            <a:r>
              <a:rPr lang="en-US" dirty="0" smtClean="0"/>
              <a:t>criteria</a:t>
            </a:r>
            <a:r>
              <a:rPr lang="en-US" baseline="0" dirty="0" smtClean="0"/>
              <a:t> and</a:t>
            </a:r>
            <a:r>
              <a:rPr lang="en-US" dirty="0" smtClean="0"/>
              <a:t> </a:t>
            </a:r>
            <a:r>
              <a:rPr lang="en-US" dirty="0"/>
              <a:t>identify the selection factors within each </a:t>
            </a:r>
            <a:r>
              <a:rPr lang="en-US" dirty="0" smtClean="0"/>
              <a:t>criterion.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445403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Early-phase selection criteria.   If you have additional questions, please consult the notice inviting applications.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20</a:t>
            </a:fld>
            <a:endParaRPr lang="en-US"/>
          </a:p>
        </p:txBody>
      </p:sp>
    </p:spTree>
    <p:extLst>
      <p:ext uri="{BB962C8B-B14F-4D97-AF65-F5344CB8AC3E}">
        <p14:creationId xmlns:p14="http://schemas.microsoft.com/office/powerpoint/2010/main" val="359630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Now let’s turn to the review criteria.</a:t>
            </a:r>
          </a:p>
          <a:p>
            <a:endParaRPr lang="en-US" dirty="0"/>
          </a:p>
          <a:p>
            <a:r>
              <a:rPr lang="en-US" dirty="0"/>
              <a:t>The first is </a:t>
            </a:r>
            <a:r>
              <a:rPr lang="en-US" dirty="0" smtClean="0"/>
              <a:t>Significance, for a</a:t>
            </a:r>
            <a:r>
              <a:rPr lang="en-US" baseline="0" dirty="0" smtClean="0"/>
              <a:t> total of 25 points</a:t>
            </a:r>
            <a:r>
              <a:rPr lang="en-US" dirty="0" smtClean="0"/>
              <a:t>.  </a:t>
            </a:r>
            <a:r>
              <a:rPr lang="en-US" dirty="0"/>
              <a:t>Under significance, there are </a:t>
            </a:r>
            <a:r>
              <a:rPr lang="en-US" dirty="0" smtClean="0"/>
              <a:t>two </a:t>
            </a:r>
            <a:r>
              <a:rPr lang="en-US" dirty="0"/>
              <a:t>factors that will be reviewed:</a:t>
            </a:r>
          </a:p>
          <a:p>
            <a:endParaRPr lang="en-US" dirty="0"/>
          </a:p>
          <a:p>
            <a:r>
              <a:rPr lang="en-US" sz="1200" kern="1200" dirty="0" smtClean="0">
                <a:solidFill>
                  <a:schemeClr val="tx1"/>
                </a:solidFill>
                <a:effectLst/>
                <a:latin typeface="+mn-lt"/>
                <a:ea typeface="+mn-ea"/>
                <a:cs typeface="+mn-cs"/>
              </a:rPr>
              <a:t>(1)  The potential contribution of the proposed project to increased knowledge or understanding of educational problems, issues, or effective strategies.</a:t>
            </a:r>
          </a:p>
          <a:p>
            <a:r>
              <a:rPr lang="en-US" sz="1200" kern="1200" dirty="0" smtClean="0">
                <a:solidFill>
                  <a:schemeClr val="tx1"/>
                </a:solidFill>
                <a:effectLst/>
                <a:latin typeface="+mn-lt"/>
                <a:ea typeface="+mn-ea"/>
                <a:cs typeface="+mn-cs"/>
              </a:rPr>
              <a:t>(2)  The extent to which the proposed project involves the development or demonstration of promising new strategies that build on, or are alternatives to, existing strategies.</a:t>
            </a:r>
          </a:p>
          <a:p>
            <a:pPr marL="228600" indent="0">
              <a:buNone/>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43976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criterion is Quality of the Project </a:t>
            </a:r>
            <a:r>
              <a:rPr lang="en-US" dirty="0" smtClean="0"/>
              <a:t>Design, </a:t>
            </a:r>
            <a:r>
              <a:rPr lang="en-US" dirty="0"/>
              <a:t>worth </a:t>
            </a:r>
            <a:r>
              <a:rPr lang="en-US" dirty="0" smtClean="0"/>
              <a:t>35 points</a:t>
            </a:r>
            <a:r>
              <a:rPr lang="en-US" dirty="0"/>
              <a:t>.  There are </a:t>
            </a:r>
            <a:r>
              <a:rPr lang="en-US" dirty="0" smtClean="0"/>
              <a:t>three </a:t>
            </a:r>
            <a:r>
              <a:rPr lang="en-US" dirty="0"/>
              <a:t>factors:</a:t>
            </a:r>
          </a:p>
          <a:p>
            <a:endParaRPr lang="en-US" dirty="0"/>
          </a:p>
          <a:p>
            <a:r>
              <a:rPr lang="en-US" sz="1200" kern="1200" dirty="0" smtClean="0">
                <a:solidFill>
                  <a:schemeClr val="tx1"/>
                </a:solidFill>
                <a:effectLst/>
                <a:latin typeface="+mn-lt"/>
                <a:ea typeface="+mn-ea"/>
                <a:cs typeface="+mn-cs"/>
              </a:rPr>
              <a:t>(1)  The extent to which the goals, objectives, and outcomes to be achieved by the proposed project are clearly specified and measurable.</a:t>
            </a:r>
          </a:p>
          <a:p>
            <a:r>
              <a:rPr lang="en-US" sz="1200" kern="1200" dirty="0" smtClean="0">
                <a:solidFill>
                  <a:schemeClr val="tx1"/>
                </a:solidFill>
                <a:effectLst/>
                <a:latin typeface="+mn-lt"/>
                <a:ea typeface="+mn-ea"/>
                <a:cs typeface="+mn-cs"/>
              </a:rPr>
              <a:t>(2)  The extent to which there is a conceptual framework underlying the proposed research or demonstration activities and the quality of that framework.</a:t>
            </a:r>
          </a:p>
          <a:p>
            <a:r>
              <a:rPr lang="en-US" sz="1200" kern="1200" dirty="0" smtClean="0">
                <a:solidFill>
                  <a:schemeClr val="tx1"/>
                </a:solidFill>
                <a:effectLst/>
                <a:latin typeface="+mn-lt"/>
                <a:ea typeface="+mn-ea"/>
                <a:cs typeface="+mn-cs"/>
              </a:rPr>
              <a:t>(3)  The adequacy of procedures for ensuring feedback and continuous improvement in the operation of the proposed project.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425339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factor under Quality of the Project Design discusses a conceptual</a:t>
            </a:r>
            <a:r>
              <a:rPr lang="en-US" baseline="0" dirty="0" smtClean="0"/>
              <a:t> framework. </a:t>
            </a:r>
            <a:r>
              <a:rPr lang="en-US" sz="1200" kern="1200" dirty="0" smtClean="0">
                <a:solidFill>
                  <a:schemeClr val="tx1"/>
                </a:solidFill>
                <a:effectLst/>
                <a:latin typeface="+mn-lt"/>
                <a:ea typeface="+mn-ea"/>
                <a:cs typeface="+mn-cs"/>
              </a:rPr>
              <a:t>Applicants are encouraged to develop a logic model (as defined in the notice) for this conceptual framework that includes the goals, objectives, outcomes and key project components (as defined in the notice) of the project.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criterion is </a:t>
            </a:r>
            <a:r>
              <a:rPr lang="en-US" dirty="0" smtClean="0"/>
              <a:t>Adequacy of Resources</a:t>
            </a:r>
            <a:r>
              <a:rPr lang="en-US" baseline="0" dirty="0" smtClean="0"/>
              <a:t> and Quality of the Management Plan</a:t>
            </a:r>
            <a:r>
              <a:rPr lang="en-US" dirty="0" smtClean="0"/>
              <a:t>, </a:t>
            </a:r>
            <a:r>
              <a:rPr lang="en-US" dirty="0"/>
              <a:t>worth </a:t>
            </a:r>
            <a:r>
              <a:rPr lang="en-US" dirty="0" smtClean="0"/>
              <a:t>20 points</a:t>
            </a:r>
            <a:r>
              <a:rPr lang="en-US" dirty="0"/>
              <a:t>.  There are </a:t>
            </a:r>
            <a:r>
              <a:rPr lang="en-US" dirty="0" smtClean="0"/>
              <a:t>three </a:t>
            </a:r>
            <a:r>
              <a:rPr lang="en-US" dirty="0"/>
              <a:t>factors:</a:t>
            </a:r>
          </a:p>
          <a:p>
            <a:endParaRPr lang="en-US" dirty="0"/>
          </a:p>
          <a:p>
            <a:r>
              <a:rPr lang="en-US" sz="1200" kern="1200" dirty="0" smtClean="0">
                <a:solidFill>
                  <a:schemeClr val="tx1"/>
                </a:solidFill>
                <a:effectLst/>
                <a:latin typeface="+mn-lt"/>
                <a:ea typeface="+mn-ea"/>
                <a:cs typeface="+mn-cs"/>
              </a:rPr>
              <a:t>(1)  The adequacy of the management plan to achieve the objectives of the proposed project on time and within budget, including clearly defined responsibilities, timelines, and milestones for accomplishing project tasks.</a:t>
            </a:r>
          </a:p>
          <a:p>
            <a:r>
              <a:rPr lang="en-US" sz="1200" kern="1200" dirty="0" smtClean="0">
                <a:solidFill>
                  <a:schemeClr val="tx1"/>
                </a:solidFill>
                <a:effectLst/>
                <a:latin typeface="+mn-lt"/>
                <a:ea typeface="+mn-ea"/>
                <a:cs typeface="+mn-cs"/>
              </a:rPr>
              <a:t>(2)  The qualifications, including relevant training and experience, of key project personnel.</a:t>
            </a:r>
          </a:p>
          <a:p>
            <a:r>
              <a:rPr lang="en-US" sz="1200" kern="1200" dirty="0" smtClean="0">
                <a:solidFill>
                  <a:schemeClr val="tx1"/>
                </a:solidFill>
                <a:effectLst/>
                <a:latin typeface="+mn-lt"/>
                <a:ea typeface="+mn-ea"/>
                <a:cs typeface="+mn-cs"/>
              </a:rPr>
              <a:t>(3)  The potential for continued support of the project after Federal funding ends, including, as appropriate, the demonstrated commitment of appropriate entities to such support.</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425339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respond to the </a:t>
            </a:r>
            <a:r>
              <a:rPr lang="en-US" dirty="0" smtClean="0"/>
              <a:t>first </a:t>
            </a:r>
            <a:r>
              <a:rPr lang="en-US" dirty="0"/>
              <a:t>factor under Criterion </a:t>
            </a:r>
            <a:r>
              <a:rPr lang="en-US" dirty="0" smtClean="0"/>
              <a:t>C, </a:t>
            </a:r>
            <a:r>
              <a:rPr lang="en-US" dirty="0"/>
              <a:t>you need to create a project management plan.  Here are some key components of a typical well-designed management plan.   You may find it helpful to use this format – or something similar.</a:t>
            </a:r>
          </a:p>
          <a:p>
            <a:endParaRPr lang="en-US" dirty="0"/>
          </a:p>
          <a:p>
            <a:r>
              <a:rPr lang="en-US" dirty="0"/>
              <a:t>Such a management plan </a:t>
            </a:r>
            <a:r>
              <a:rPr lang="en-US" dirty="0" smtClean="0"/>
              <a:t>could include</a:t>
            </a:r>
            <a:r>
              <a:rPr lang="en-US" dirty="0"/>
              <a:t>…..</a:t>
            </a:r>
          </a:p>
          <a:p>
            <a:endParaRPr lang="en-US" dirty="0"/>
          </a:p>
          <a:p>
            <a:endParaRPr lang="en-US" dirty="0"/>
          </a:p>
          <a:p>
            <a:r>
              <a:rPr lang="en-US" dirty="0"/>
              <a:t>Read slide</a:t>
            </a:r>
          </a:p>
          <a:p>
            <a:endParaRPr lang="en-US" dirty="0"/>
          </a:p>
          <a:p>
            <a:r>
              <a:rPr lang="en-US" dirty="0"/>
              <a:t>In the next slide, we’ll show you an example of what such a management plan </a:t>
            </a:r>
            <a:r>
              <a:rPr lang="en-US" dirty="0" smtClean="0"/>
              <a:t>could </a:t>
            </a:r>
            <a:r>
              <a:rPr lang="en-US" dirty="0"/>
              <a:t>look like.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380579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a:t>
            </a:r>
            <a:r>
              <a:rPr lang="en-US" sz="3200" dirty="0"/>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smtClean="0"/>
              <a:t>February 2019</a:t>
            </a:r>
            <a:endParaRPr lang="en-US" dirty="0"/>
          </a:p>
          <a:p>
            <a:pPr fontAlgn="auto">
              <a:spcAft>
                <a:spcPts val="0"/>
              </a:spcAft>
              <a:buFont typeface="Arial"/>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dirty="0">
                <a:ea typeface="ＭＳ Ｐゴシック" pitchFamily="34" charset="-128"/>
              </a:rPr>
              <a:t>Management Plan	</a:t>
            </a:r>
          </a:p>
        </p:txBody>
      </p:sp>
      <p:sp>
        <p:nvSpPr>
          <p:cNvPr id="3" name="Text Placeholder 2"/>
          <p:cNvSpPr>
            <a:spLocks noGrp="1"/>
          </p:cNvSpPr>
          <p:nvPr>
            <p:ph type="body" sz="quarter" idx="10"/>
          </p:nvPr>
        </p:nvSpPr>
        <p:spPr/>
        <p:txBody>
          <a:bodyPr/>
          <a:lstStyle/>
          <a:p>
            <a:r>
              <a:rPr lang="en-US" dirty="0"/>
              <a:t>Example</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35820BD8-CBA1-4C22-A7D0-631C757584A0}" type="slidenum">
              <a:rPr lang="en-US" altLang="en-US" sz="1200" smtClean="0">
                <a:solidFill>
                  <a:srgbClr val="000000"/>
                </a:solidFill>
                <a:cs typeface="Arial" pitchFamily="34" charset="0"/>
              </a:rPr>
              <a:pPr eaLnBrk="1" hangingPunct="1">
                <a:spcBef>
                  <a:spcPct val="0"/>
                </a:spcBef>
                <a:buFontTx/>
                <a:buNone/>
              </a:pPr>
              <a:t>10</a:t>
            </a:fld>
            <a:endParaRPr lang="en-US" altLang="en-US" sz="1200">
              <a:solidFill>
                <a:srgbClr val="000000"/>
              </a:solidFill>
              <a:cs typeface="Arial" pitchFamily="34" charset="0"/>
            </a:endParaRPr>
          </a:p>
        </p:txBody>
      </p:sp>
      <p:graphicFrame>
        <p:nvGraphicFramePr>
          <p:cNvPr id="4" name="Table 3" descr="Image of sample management plan. Goal, objectives, measures, activities, start date, end date, status and notes headline the columns in the sample Excel. "/>
          <p:cNvGraphicFramePr>
            <a:graphicFrameLocks noGrp="1"/>
          </p:cNvGraphicFramePr>
          <p:nvPr>
            <p:extLst>
              <p:ext uri="{D42A27DB-BD31-4B8C-83A1-F6EECF244321}">
                <p14:modId xmlns:p14="http://schemas.microsoft.com/office/powerpoint/2010/main" val="213445346"/>
              </p:ext>
            </p:extLst>
          </p:nvPr>
        </p:nvGraphicFramePr>
        <p:xfrm>
          <a:off x="457200" y="1143000"/>
          <a:ext cx="8229601" cy="5171891"/>
        </p:xfrm>
        <a:graphic>
          <a:graphicData uri="http://schemas.openxmlformats.org/drawingml/2006/table">
            <a:tbl>
              <a:tblPr/>
              <a:tblGrid>
                <a:gridCol w="1357146">
                  <a:extLst>
                    <a:ext uri="{9D8B030D-6E8A-4147-A177-3AD203B41FA5}">
                      <a16:colId xmlns="" xmlns:a16="http://schemas.microsoft.com/office/drawing/2014/main" val="20000"/>
                    </a:ext>
                  </a:extLst>
                </a:gridCol>
                <a:gridCol w="772904">
                  <a:extLst>
                    <a:ext uri="{9D8B030D-6E8A-4147-A177-3AD203B41FA5}">
                      <a16:colId xmlns="" xmlns:a16="http://schemas.microsoft.com/office/drawing/2014/main" val="20001"/>
                    </a:ext>
                  </a:extLst>
                </a:gridCol>
                <a:gridCol w="1357146">
                  <a:extLst>
                    <a:ext uri="{9D8B030D-6E8A-4147-A177-3AD203B41FA5}">
                      <a16:colId xmlns="" xmlns:a16="http://schemas.microsoft.com/office/drawing/2014/main" val="20002"/>
                    </a:ext>
                  </a:extLst>
                </a:gridCol>
                <a:gridCol w="1357146">
                  <a:extLst>
                    <a:ext uri="{9D8B030D-6E8A-4147-A177-3AD203B41FA5}">
                      <a16:colId xmlns="" xmlns:a16="http://schemas.microsoft.com/office/drawing/2014/main" val="20003"/>
                    </a:ext>
                  </a:extLst>
                </a:gridCol>
                <a:gridCol w="565858">
                  <a:extLst>
                    <a:ext uri="{9D8B030D-6E8A-4147-A177-3AD203B41FA5}">
                      <a16:colId xmlns="" xmlns:a16="http://schemas.microsoft.com/office/drawing/2014/main" val="20004"/>
                    </a:ext>
                  </a:extLst>
                </a:gridCol>
                <a:gridCol w="493082">
                  <a:extLst>
                    <a:ext uri="{9D8B030D-6E8A-4147-A177-3AD203B41FA5}">
                      <a16:colId xmlns="" xmlns:a16="http://schemas.microsoft.com/office/drawing/2014/main" val="20005"/>
                    </a:ext>
                  </a:extLst>
                </a:gridCol>
                <a:gridCol w="878518">
                  <a:extLst>
                    <a:ext uri="{9D8B030D-6E8A-4147-A177-3AD203B41FA5}">
                      <a16:colId xmlns="" xmlns:a16="http://schemas.microsoft.com/office/drawing/2014/main" val="20006"/>
                    </a:ext>
                  </a:extLst>
                </a:gridCol>
                <a:gridCol w="630775">
                  <a:extLst>
                    <a:ext uri="{9D8B030D-6E8A-4147-A177-3AD203B41FA5}">
                      <a16:colId xmlns="" xmlns:a16="http://schemas.microsoft.com/office/drawing/2014/main" val="20007"/>
                    </a:ext>
                  </a:extLst>
                </a:gridCol>
                <a:gridCol w="817026">
                  <a:extLst>
                    <a:ext uri="{9D8B030D-6E8A-4147-A177-3AD203B41FA5}">
                      <a16:colId xmlns="" xmlns:a16="http://schemas.microsoft.com/office/drawing/2014/main" val="20008"/>
                    </a:ext>
                  </a:extLst>
                </a:gridCol>
              </a:tblGrid>
              <a:tr h="308024">
                <a:tc>
                  <a:txBody>
                    <a:bodyPr/>
                    <a:lstStyle/>
                    <a:p>
                      <a:pPr algn="l" fontAlgn="t"/>
                      <a:r>
                        <a:rPr lang="en-US" sz="1000" b="1" i="0" u="none" strike="noStrike" dirty="0">
                          <a:solidFill>
                            <a:srgbClr val="000000"/>
                          </a:solidFill>
                          <a:effectLst/>
                          <a:latin typeface="Calibri"/>
                        </a:rPr>
                        <a:t>Goals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Objectives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Measures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Activities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Start Date</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End Date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Responsible Personnel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Status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Notes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40360">
                <a:tc rowSpan="11">
                  <a:txBody>
                    <a:bodyPr/>
                    <a:lstStyle/>
                    <a:p>
                      <a:pPr algn="l" fontAlgn="t"/>
                      <a:r>
                        <a:rPr lang="en-US" sz="800" b="1" i="0" u="none" strike="noStrike" dirty="0">
                          <a:solidFill>
                            <a:srgbClr val="000000"/>
                          </a:solidFill>
                          <a:effectLst/>
                          <a:latin typeface="Calibri"/>
                        </a:rPr>
                        <a:t>Goal 1</a:t>
                      </a:r>
                      <a:r>
                        <a:rPr lang="en-US" sz="800" b="0" i="0" u="none" strike="noStrike" dirty="0">
                          <a:solidFill>
                            <a:srgbClr val="000000"/>
                          </a:solidFill>
                          <a:effectLst/>
                          <a:latin typeface="Calibri"/>
                        </a:rPr>
                        <a:t>: Increase involvement of </a:t>
                      </a:r>
                      <a:r>
                        <a:rPr lang="en-US" sz="800" b="0" i="0" u="none" strike="noStrike" baseline="0" dirty="0">
                          <a:solidFill>
                            <a:srgbClr val="000000"/>
                          </a:solidFill>
                          <a:effectLst/>
                          <a:latin typeface="Calibri"/>
                        </a:rPr>
                        <a:t> Smith</a:t>
                      </a:r>
                      <a:r>
                        <a:rPr lang="en-US" sz="800" b="0" i="0" u="none" strike="noStrike" dirty="0">
                          <a:solidFill>
                            <a:srgbClr val="000000"/>
                          </a:solidFill>
                          <a:effectLst/>
                          <a:latin typeface="Calibri"/>
                        </a:rPr>
                        <a:t> Elementary School families in their students’ education.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Objective 1.1</a:t>
                      </a:r>
                      <a:r>
                        <a:rPr lang="en-US" sz="800" b="0" i="0" u="none" strike="noStrike" dirty="0">
                          <a:solidFill>
                            <a:srgbClr val="000000"/>
                          </a:solidFill>
                          <a:effectLst/>
                          <a:latin typeface="Calibri"/>
                        </a:rPr>
                        <a:t>: Logins on the Smith Elementary School Online Parent Training</a:t>
                      </a:r>
                      <a:r>
                        <a:rPr lang="en-US" sz="800" b="0" i="0" u="none" strike="noStrike" baseline="0" dirty="0">
                          <a:solidFill>
                            <a:srgbClr val="000000"/>
                          </a:solidFill>
                          <a:effectLst/>
                          <a:latin typeface="Calibri"/>
                        </a:rPr>
                        <a:t> System </a:t>
                      </a:r>
                      <a:r>
                        <a:rPr lang="en-US" sz="800" b="0" i="0" u="none" strike="noStrike" dirty="0">
                          <a:solidFill>
                            <a:srgbClr val="000000"/>
                          </a:solidFill>
                          <a:effectLst/>
                          <a:latin typeface="Calibri"/>
                        </a:rPr>
                        <a:t>will increase 25% from baseline to the end of the grant.</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Performance Measure 1.1a</a:t>
                      </a:r>
                      <a:r>
                        <a:rPr lang="en-US" sz="800" b="0" i="0" u="none" strike="noStrike" dirty="0">
                          <a:solidFill>
                            <a:srgbClr val="000000"/>
                          </a:solidFill>
                          <a:effectLst/>
                          <a:latin typeface="Calibri"/>
                        </a:rPr>
                        <a:t>: Parents reporting in an annual survey knowing about the Online Parent</a:t>
                      </a:r>
                      <a:r>
                        <a:rPr lang="en-US" sz="800" b="0" i="0" u="none" strike="noStrike" baseline="0" dirty="0">
                          <a:solidFill>
                            <a:srgbClr val="000000"/>
                          </a:solidFill>
                          <a:effectLst/>
                          <a:latin typeface="Calibri"/>
                        </a:rPr>
                        <a:t> Training System</a:t>
                      </a:r>
                      <a:r>
                        <a:rPr lang="en-US" sz="800" b="0" i="0" u="none" strike="noStrike" dirty="0">
                          <a:solidFill>
                            <a:srgbClr val="000000"/>
                          </a:solidFill>
                          <a:effectLst/>
                          <a:latin typeface="Calibri"/>
                        </a:rPr>
                        <a:t>.</a:t>
                      </a:r>
                      <a:br>
                        <a:rPr lang="en-US" sz="800" b="0" i="0" u="none" strike="noStrike" dirty="0">
                          <a:solidFill>
                            <a:srgbClr val="000000"/>
                          </a:solidFill>
                          <a:effectLst/>
                          <a:latin typeface="Calibri"/>
                        </a:rPr>
                      </a:br>
                      <a:r>
                        <a:rPr lang="en-US" sz="800" b="0" i="0" u="none" strike="noStrike" dirty="0">
                          <a:solidFill>
                            <a:srgbClr val="000000"/>
                          </a:solidFill>
                          <a:effectLst/>
                          <a:latin typeface="Calibri"/>
                        </a:rPr>
                        <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1.1b</a:t>
                      </a:r>
                      <a:r>
                        <a:rPr lang="en-US" sz="800" b="0" i="0" u="none" strike="noStrike" dirty="0">
                          <a:solidFill>
                            <a:srgbClr val="000000"/>
                          </a:solidFill>
                          <a:effectLst/>
                          <a:latin typeface="Calibri"/>
                        </a:rPr>
                        <a:t>: Number of logins per year.</a:t>
                      </a:r>
                      <a:br>
                        <a:rPr lang="en-US" sz="800" b="0" i="0" u="none" strike="noStrike" dirty="0">
                          <a:solidFill>
                            <a:srgbClr val="000000"/>
                          </a:solidFill>
                          <a:effectLst/>
                          <a:latin typeface="Calibri"/>
                        </a:rPr>
                      </a:br>
                      <a:endParaRPr lang="en-US" sz="800" b="0"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1" i="0" u="none" strike="noStrike" dirty="0">
                          <a:solidFill>
                            <a:srgbClr val="000000"/>
                          </a:solidFill>
                          <a:effectLst/>
                          <a:latin typeface="Calibri"/>
                        </a:rPr>
                        <a:t>Activity 1.1.1:</a:t>
                      </a:r>
                      <a:r>
                        <a:rPr lang="en-US" sz="800" b="0" i="0" u="none" strike="noStrike" dirty="0">
                          <a:solidFill>
                            <a:srgbClr val="000000"/>
                          </a:solidFill>
                          <a:effectLst/>
                          <a:latin typeface="Calibri"/>
                        </a:rPr>
                        <a:t> Administer parent survey to get baseline data.</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1"/>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1.1.2:</a:t>
                      </a:r>
                      <a:r>
                        <a:rPr lang="en-US" sz="800" b="0" i="0" u="none" strike="noStrike" dirty="0">
                          <a:solidFill>
                            <a:srgbClr val="000000"/>
                          </a:solidFill>
                          <a:effectLst/>
                          <a:latin typeface="Calibri"/>
                        </a:rPr>
                        <a:t> Create a pamphlet for parents that describes how to access and use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2"/>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1.1.3</a:t>
                      </a:r>
                      <a:r>
                        <a:rPr lang="en-US" sz="800" b="0" i="0" u="none" strike="noStrike" dirty="0">
                          <a:solidFill>
                            <a:srgbClr val="000000"/>
                          </a:solidFill>
                          <a:effectLst/>
                          <a:latin typeface="Calibri"/>
                        </a:rPr>
                        <a:t>: Distribute pamphlet during school-wide events and parent-teacher conferences.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3"/>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1.1.4:</a:t>
                      </a:r>
                      <a:r>
                        <a:rPr lang="en-US" sz="800" b="0" i="0" u="none" strike="noStrike" dirty="0">
                          <a:solidFill>
                            <a:srgbClr val="000000"/>
                          </a:solidFill>
                          <a:effectLst/>
                          <a:latin typeface="Calibri"/>
                        </a:rPr>
                        <a:t> Design a training for parents on using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4"/>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1.1.5:</a:t>
                      </a:r>
                      <a:r>
                        <a:rPr lang="en-US" sz="800" b="0" i="0" u="none" strike="noStrike" dirty="0">
                          <a:solidFill>
                            <a:srgbClr val="000000"/>
                          </a:solidFill>
                          <a:effectLst/>
                          <a:latin typeface="Calibri"/>
                        </a:rPr>
                        <a:t> Organize a focus group on the Parent Portal to gather parent feedback.</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11/15/2016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5"/>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1.1.6: </a:t>
                      </a:r>
                      <a:r>
                        <a:rPr lang="en-US" sz="800" b="0" i="0" u="none" strike="noStrike" dirty="0">
                          <a:solidFill>
                            <a:srgbClr val="000000"/>
                          </a:solidFill>
                          <a:effectLst/>
                          <a:latin typeface="Calibri"/>
                        </a:rPr>
                        <a:t>Deliver  Parent Portal trainings.</a:t>
                      </a:r>
                      <a:endParaRPr lang="en-US" sz="800" b="1"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 &amp; 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Scheduled for 10/1 and 11/1.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6"/>
                  </a:ext>
                </a:extLst>
              </a:tr>
              <a:tr h="3080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1.1.7</a:t>
                      </a:r>
                      <a:r>
                        <a:rPr lang="en-US" sz="800" b="0" i="0" u="none" strike="noStrike" dirty="0">
                          <a:solidFill>
                            <a:srgbClr val="000000"/>
                          </a:solidFill>
                          <a:effectLst/>
                          <a:latin typeface="Calibri"/>
                        </a:rPr>
                        <a:t>: Administer parent survey.</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5/1/2017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6/1/2017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7"/>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1.1.8: </a:t>
                      </a:r>
                      <a:r>
                        <a:rPr lang="en-US" sz="800" b="0" i="0" u="none" strike="noStrike" dirty="0">
                          <a:solidFill>
                            <a:srgbClr val="000000"/>
                          </a:solidFill>
                          <a:effectLst/>
                          <a:latin typeface="Calibri"/>
                        </a:rPr>
                        <a:t>Collect monthly reports on parent logins.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10/1/2016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Data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8"/>
                  </a:ext>
                </a:extLst>
              </a:tr>
              <a:tr h="170181">
                <a:tc vMerge="1">
                  <a:txBody>
                    <a:bodyPr/>
                    <a:lstStyle/>
                    <a:p>
                      <a:endParaRPr lang="en-US"/>
                    </a:p>
                  </a:txBody>
                  <a:tcPr/>
                </a:tc>
                <a:tc rowSpan="3">
                  <a:txBody>
                    <a:bodyPr/>
                    <a:lstStyle/>
                    <a:p>
                      <a:pPr algn="l" fontAlgn="t"/>
                      <a:r>
                        <a:rPr lang="en-US" sz="800" b="1" i="0" u="none" strike="noStrike" dirty="0">
                          <a:solidFill>
                            <a:srgbClr val="000000"/>
                          </a:solidFill>
                          <a:effectLst/>
                          <a:latin typeface="Calibri"/>
                        </a:rPr>
                        <a:t>Objective 1.2</a:t>
                      </a:r>
                      <a:r>
                        <a:rPr lang="en-US" sz="800" b="0" i="0" u="none" strike="noStrike" dirty="0">
                          <a:solidFill>
                            <a:srgbClr val="000000"/>
                          </a:solidFill>
                          <a:effectLst/>
                          <a:latin typeface="Calibri"/>
                        </a:rPr>
                        <a:t>: The percentage of students with parents regularly engaging with the school will  increase by 5%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3">
                  <a:txBody>
                    <a:bodyPr/>
                    <a:lstStyle/>
                    <a:p>
                      <a:pPr algn="l" fontAlgn="t"/>
                      <a:r>
                        <a:rPr lang="en-US" sz="800" b="1" i="0" u="none" strike="noStrike" dirty="0">
                          <a:solidFill>
                            <a:srgbClr val="000000"/>
                          </a:solidFill>
                          <a:effectLst/>
                          <a:latin typeface="Calibri"/>
                        </a:rPr>
                        <a:t>Performance Measure 1.2a</a:t>
                      </a:r>
                      <a:r>
                        <a:rPr lang="en-US" sz="800" b="0" i="0" u="none" strike="noStrike" dirty="0">
                          <a:solidFill>
                            <a:srgbClr val="000000"/>
                          </a:solidFill>
                          <a:effectLst/>
                          <a:latin typeface="Calibri"/>
                        </a:rPr>
                        <a:t>: Percentage of students that have at least 1 parent/guardian attend 1 parent-teacher conference per school year.</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1.2b</a:t>
                      </a:r>
                      <a:r>
                        <a:rPr lang="en-US" sz="800" b="0" i="0" u="none" strike="noStrike" dirty="0">
                          <a:solidFill>
                            <a:srgbClr val="000000"/>
                          </a:solidFill>
                          <a:effectLst/>
                          <a:latin typeface="Calibri"/>
                        </a:rPr>
                        <a:t>: Average parent attendance at school-wide events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Activity 1.2.1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9"/>
                  </a:ext>
                </a:extLst>
              </a:tr>
              <a:tr h="170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1.2.2</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0"/>
                  </a:ext>
                </a:extLst>
              </a:tr>
              <a:tr h="11912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1.2.3</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8409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563562"/>
          </a:xfrm>
        </p:spPr>
        <p:txBody>
          <a:bodyPr/>
          <a:lstStyle/>
          <a:p>
            <a:r>
              <a:rPr lang="en-US" dirty="0"/>
              <a:t>D</a:t>
            </a:r>
            <a:r>
              <a:rPr lang="en-US" dirty="0" smtClean="0"/>
              <a:t>. </a:t>
            </a:r>
            <a:r>
              <a:rPr lang="en-US" dirty="0"/>
              <a:t>Quality of the Project Evaluation  (20 points)</a:t>
            </a:r>
            <a:br>
              <a:rPr lang="en-US" dirty="0"/>
            </a:br>
            <a:endParaRPr lang="en-US" dirty="0"/>
          </a:p>
        </p:txBody>
      </p:sp>
      <p:sp>
        <p:nvSpPr>
          <p:cNvPr id="3" name="Content Placeholder 2"/>
          <p:cNvSpPr>
            <a:spLocks noGrp="1"/>
          </p:cNvSpPr>
          <p:nvPr>
            <p:ph idx="1"/>
          </p:nvPr>
        </p:nvSpPr>
        <p:spPr>
          <a:xfrm>
            <a:off x="457200" y="1828800"/>
            <a:ext cx="8229600" cy="4449763"/>
          </a:xfrm>
        </p:spPr>
        <p:txBody>
          <a:bodyPr/>
          <a:lstStyle/>
          <a:p>
            <a:pPr>
              <a:buFont typeface="+mj-lt"/>
              <a:buAutoNum type="arabicParenR"/>
            </a:pPr>
            <a:r>
              <a:rPr lang="en-US" sz="2200" dirty="0" smtClean="0"/>
              <a:t>The </a:t>
            </a:r>
            <a:r>
              <a:rPr lang="en-US" sz="2200" dirty="0"/>
              <a:t>extent to which the methods of evaluation will, if well implemented, produce evidence about the project's effectiveness that would meet the What Works Clearinghouse standards with or without reservations as described in the What Works Clearinghouse Handbook (as defined in the </a:t>
            </a:r>
            <a:r>
              <a:rPr lang="en-US" sz="2200" dirty="0" smtClean="0"/>
              <a:t>notice).  </a:t>
            </a:r>
            <a:endParaRPr lang="en-US" sz="2200" dirty="0"/>
          </a:p>
          <a:p>
            <a:pPr>
              <a:buFont typeface="+mj-lt"/>
              <a:buAutoNum type="arabicParenR"/>
            </a:pPr>
            <a:r>
              <a:rPr lang="en-US" sz="2200" dirty="0" smtClean="0"/>
              <a:t>The </a:t>
            </a:r>
            <a:r>
              <a:rPr lang="en-US" sz="2200" dirty="0"/>
              <a:t>extent to which the evaluation will provide guidance about effective strategies suitable for replication or testing in other </a:t>
            </a:r>
            <a:r>
              <a:rPr lang="en-US" sz="2200" dirty="0" smtClean="0"/>
              <a:t>settings.</a:t>
            </a:r>
          </a:p>
          <a:p>
            <a:pPr>
              <a:buFont typeface="+mj-lt"/>
              <a:buAutoNum type="arabicParenR"/>
            </a:pPr>
            <a:r>
              <a:rPr lang="en-US" sz="2200" dirty="0" smtClean="0"/>
              <a:t>The </a:t>
            </a:r>
            <a:r>
              <a:rPr lang="en-US" sz="2200" dirty="0"/>
              <a:t>extent to which the methods of evaluation will provide valid and reliable performance data on relevant outcomes.	</a:t>
            </a:r>
          </a:p>
          <a:p>
            <a:pPr>
              <a:buFont typeface="+mj-lt"/>
              <a:buAutoNum type="arabicParenR"/>
            </a:pPr>
            <a:r>
              <a:rPr lang="en-US" sz="2200" dirty="0" smtClean="0"/>
              <a:t>The </a:t>
            </a:r>
            <a:r>
              <a:rPr lang="en-US" sz="2200" dirty="0"/>
              <a:t>extent to which the evaluation plan clearly articulates the key project components, mediators, and outcomes, as well as a measurable threshold for acceptable implementation.</a:t>
            </a:r>
          </a:p>
          <a:p>
            <a:pPr marL="228600" indent="0">
              <a:buNone/>
            </a:pPr>
            <a:endParaRPr lang="en-US" dirty="0"/>
          </a:p>
        </p:txBody>
      </p:sp>
      <p:sp>
        <p:nvSpPr>
          <p:cNvPr id="4" name="Text Placeholder 3"/>
          <p:cNvSpPr>
            <a:spLocks noGrp="1"/>
          </p:cNvSpPr>
          <p:nvPr>
            <p:ph type="body" sz="quarter" idx="10"/>
          </p:nvPr>
        </p:nvSpPr>
        <p:spPr>
          <a:xfrm>
            <a:off x="457200" y="1325563"/>
            <a:ext cx="8229600" cy="503237"/>
          </a:xfrm>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368345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49875"/>
          </a:xfrm>
        </p:spPr>
        <p:txBody>
          <a:bodyPr/>
          <a:lstStyle/>
          <a:p>
            <a:pPr marL="571500" indent="-342900">
              <a:buFont typeface="Arial" panose="020B0604020202020204" pitchFamily="34" charset="0"/>
              <a:buChar char="•"/>
            </a:pPr>
            <a:r>
              <a:rPr lang="en-US" dirty="0"/>
              <a:t>Must be an independent evaluation.  (EIR Program Requirement)</a:t>
            </a:r>
          </a:p>
          <a:p>
            <a:pPr marL="571500" indent="-342900">
              <a:buFont typeface="Arial" panose="020B0604020202020204" pitchFamily="34" charset="0"/>
              <a:buChar char="•"/>
            </a:pPr>
            <a:r>
              <a:rPr lang="en-US" dirty="0" smtClean="0"/>
              <a:t>Design is encouraged to </a:t>
            </a:r>
            <a:r>
              <a:rPr lang="en-US" dirty="0"/>
              <a:t>have </a:t>
            </a:r>
            <a:r>
              <a:rPr lang="en-US" dirty="0" smtClean="0"/>
              <a:t>the potential </a:t>
            </a:r>
            <a:r>
              <a:rPr lang="en-US" dirty="0"/>
              <a:t>to meet </a:t>
            </a:r>
            <a:r>
              <a:rPr lang="en-US" u="sng" dirty="0"/>
              <a:t>moderate </a:t>
            </a:r>
            <a:r>
              <a:rPr lang="en-US" u="sng" dirty="0" smtClean="0"/>
              <a:t>evidence</a:t>
            </a:r>
            <a:r>
              <a:rPr lang="en-US" dirty="0" smtClean="0"/>
              <a:t> (as defined in the notice).</a:t>
            </a:r>
            <a:endParaRPr lang="en-US" dirty="0"/>
          </a:p>
          <a:p>
            <a:pPr marL="571500" indent="-342900">
              <a:buFont typeface="Arial" panose="020B0604020202020204" pitchFamily="34" charset="0"/>
              <a:buChar char="•"/>
            </a:pPr>
            <a:r>
              <a:rPr lang="en-US" dirty="0"/>
              <a:t>First years of grant </a:t>
            </a:r>
            <a:r>
              <a:rPr lang="en-US" dirty="0" smtClean="0"/>
              <a:t>are encouraged to </a:t>
            </a:r>
            <a:r>
              <a:rPr lang="en-US" dirty="0"/>
              <a:t>focus on developing and iterating the practice. </a:t>
            </a:r>
          </a:p>
          <a:p>
            <a:pPr marL="1165860" lvl="1" indent="-342900">
              <a:buFont typeface="Wingdings" panose="05000000000000000000" pitchFamily="2" charset="2"/>
              <a:buChar char="§"/>
            </a:pPr>
            <a:r>
              <a:rPr lang="en-US" sz="2400" dirty="0"/>
              <a:t>Focus on a few schools</a:t>
            </a:r>
          </a:p>
          <a:p>
            <a:pPr marL="1165860" lvl="1" indent="-342900">
              <a:buFont typeface="Wingdings" panose="05000000000000000000" pitchFamily="2" charset="2"/>
              <a:buChar char="§"/>
            </a:pPr>
            <a:r>
              <a:rPr lang="en-US" sz="2400" dirty="0"/>
              <a:t>Evaluation </a:t>
            </a:r>
            <a:r>
              <a:rPr lang="en-US" sz="2400" dirty="0" smtClean="0"/>
              <a:t>could </a:t>
            </a:r>
            <a:r>
              <a:rPr lang="en-US" sz="2400" dirty="0"/>
              <a:t>inform this development and iteration</a:t>
            </a:r>
          </a:p>
          <a:p>
            <a:pPr marL="571500" indent="-342900">
              <a:buFont typeface="Arial" panose="020B0604020202020204" pitchFamily="34" charset="0"/>
              <a:buChar char="•"/>
            </a:pPr>
            <a:r>
              <a:rPr lang="en-US" dirty="0"/>
              <a:t>Later years are </a:t>
            </a:r>
            <a:r>
              <a:rPr lang="en-US" dirty="0" smtClean="0"/>
              <a:t>encouraged </a:t>
            </a:r>
            <a:r>
              <a:rPr lang="en-US" dirty="0"/>
              <a:t>to include an efficacy study of the practice. </a:t>
            </a:r>
          </a:p>
          <a:p>
            <a:pPr marL="1165860" lvl="1" indent="-342900">
              <a:buFont typeface="Wingdings" panose="05000000000000000000" pitchFamily="2" charset="2"/>
              <a:buChar char="§"/>
            </a:pPr>
            <a:r>
              <a:rPr lang="en-US" sz="2400" dirty="0"/>
              <a:t>Based on full scale implementation of the practice</a:t>
            </a:r>
          </a:p>
          <a:p>
            <a:pPr marL="1165860" lvl="1" indent="-342900">
              <a:buFont typeface="Wingdings" panose="05000000000000000000" pitchFamily="2" charset="2"/>
              <a:buChar char="§"/>
            </a:pPr>
            <a:r>
              <a:rPr lang="en-US" sz="2400" dirty="0"/>
              <a:t>Focus on a full set of schools</a:t>
            </a:r>
          </a:p>
          <a:p>
            <a:pPr marL="228600" indent="0">
              <a:buNone/>
            </a:pPr>
            <a:endParaRPr lang="en-US" sz="2000" dirty="0"/>
          </a:p>
        </p:txBody>
      </p:sp>
      <p:sp>
        <p:nvSpPr>
          <p:cNvPr id="4" name="Text Placeholder 3"/>
          <p:cNvSpPr>
            <a:spLocks noGrp="1"/>
          </p:cNvSpPr>
          <p:nvPr>
            <p:ph type="body" sz="quarter" idx="10"/>
          </p:nvPr>
        </p:nvSpPr>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
        <p:nvSpPr>
          <p:cNvPr id="7" name="Title 1"/>
          <p:cNvSpPr>
            <a:spLocks noGrp="1"/>
          </p:cNvSpPr>
          <p:nvPr>
            <p:ph type="title"/>
          </p:nvPr>
        </p:nvSpPr>
        <p:spPr>
          <a:xfrm>
            <a:off x="304800" y="152400"/>
            <a:ext cx="8991600" cy="563562"/>
          </a:xfrm>
        </p:spPr>
        <p:txBody>
          <a:bodyPr/>
          <a:lstStyle/>
          <a:p>
            <a:r>
              <a:rPr lang="en-US" dirty="0"/>
              <a:t>Evaluation Expectations</a:t>
            </a:r>
          </a:p>
        </p:txBody>
      </p:sp>
    </p:spTree>
    <p:extLst>
      <p:ext uri="{BB962C8B-B14F-4D97-AF65-F5344CB8AC3E}">
        <p14:creationId xmlns:p14="http://schemas.microsoft.com/office/powerpoint/2010/main" val="412188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CE5D6A-DAAA-4CDE-888D-6F6B4594168A}"/>
              </a:ext>
            </a:extLst>
          </p:cNvPr>
          <p:cNvSpPr>
            <a:spLocks noGrp="1"/>
          </p:cNvSpPr>
          <p:nvPr>
            <p:ph type="title"/>
          </p:nvPr>
        </p:nvSpPr>
        <p:spPr/>
        <p:txBody>
          <a:bodyPr/>
          <a:lstStyle/>
          <a:p>
            <a:r>
              <a:rPr lang="en-US" dirty="0"/>
              <a:t>Technical Assistance Resources on Evaluation</a:t>
            </a:r>
          </a:p>
        </p:txBody>
      </p:sp>
      <p:sp>
        <p:nvSpPr>
          <p:cNvPr id="3" name="Content Placeholder 2">
            <a:extLst>
              <a:ext uri="{FF2B5EF4-FFF2-40B4-BE49-F238E27FC236}">
                <a16:creationId xmlns="" xmlns:a16="http://schemas.microsoft.com/office/drawing/2014/main" id="{7DECFAA8-14C2-4AD0-B181-24FCDB776BD0}"/>
              </a:ext>
            </a:extLst>
          </p:cNvPr>
          <p:cNvSpPr>
            <a:spLocks noGrp="1"/>
          </p:cNvSpPr>
          <p:nvPr>
            <p:ph idx="1"/>
          </p:nvPr>
        </p:nvSpPr>
        <p:spPr>
          <a:xfrm>
            <a:off x="457200" y="1295400"/>
            <a:ext cx="8229600" cy="5105399"/>
          </a:xfrm>
        </p:spPr>
        <p:txBody>
          <a:bodyPr/>
          <a:lstStyle/>
          <a:p>
            <a:r>
              <a:rPr lang="en-US" sz="2000" dirty="0" smtClean="0"/>
              <a:t>What Works Clearinghouse </a:t>
            </a:r>
            <a:r>
              <a:rPr lang="en-US" sz="2000" dirty="0"/>
              <a:t>Procedures and Standards </a:t>
            </a:r>
            <a:r>
              <a:rPr lang="en-US" sz="2000" dirty="0" smtClean="0"/>
              <a:t>Handbooks:  </a:t>
            </a:r>
            <a:r>
              <a:rPr lang="en-US" sz="2000" dirty="0" smtClean="0">
                <a:solidFill>
                  <a:srgbClr val="0C4790"/>
                </a:solidFill>
              </a:rPr>
              <a:t>https</a:t>
            </a:r>
            <a:r>
              <a:rPr lang="en-US" sz="2000" dirty="0">
                <a:solidFill>
                  <a:srgbClr val="0C4790"/>
                </a:solidFill>
              </a:rPr>
              <a:t>://ies.ed.gov/ncee/wwc/Handbooks</a:t>
            </a:r>
          </a:p>
          <a:p>
            <a:r>
              <a:rPr lang="en-US" sz="2000" dirty="0"/>
              <a:t>“Technical Assistance Materials for Conducting Rigorous Impact Evaluations”: </a:t>
            </a:r>
            <a:r>
              <a:rPr lang="en-US" sz="2000" dirty="0" smtClean="0"/>
              <a:t> </a:t>
            </a:r>
            <a:r>
              <a:rPr lang="en-US" sz="2000" dirty="0" smtClean="0">
                <a:solidFill>
                  <a:srgbClr val="0C4790"/>
                </a:solidFill>
              </a:rPr>
              <a:t>http</a:t>
            </a:r>
            <a:r>
              <a:rPr lang="en-US" sz="2000" dirty="0">
                <a:solidFill>
                  <a:srgbClr val="0C4790"/>
                </a:solidFill>
              </a:rPr>
              <a:t>://ies.ed.gov/ncee/projects/evaluationTA.asp</a:t>
            </a:r>
          </a:p>
          <a:p>
            <a:r>
              <a:rPr lang="en-US" sz="2000" dirty="0" smtClean="0"/>
              <a:t>Institute of Education Sciences /National Center for Education Evaluation </a:t>
            </a:r>
            <a:r>
              <a:rPr lang="en-US" sz="2000" dirty="0"/>
              <a:t>Technical Methods </a:t>
            </a:r>
            <a:r>
              <a:rPr lang="en-US" sz="2000" dirty="0" smtClean="0"/>
              <a:t>papers:  </a:t>
            </a:r>
            <a:r>
              <a:rPr lang="en-US" sz="2000" dirty="0" smtClean="0">
                <a:solidFill>
                  <a:srgbClr val="0C4790"/>
                </a:solidFill>
              </a:rPr>
              <a:t>http</a:t>
            </a:r>
            <a:r>
              <a:rPr lang="en-US" sz="2000" dirty="0">
                <a:solidFill>
                  <a:srgbClr val="0C4790"/>
                </a:solidFill>
              </a:rPr>
              <a:t>://ies.ed.gov/ncee/tech_methods/  </a:t>
            </a:r>
          </a:p>
          <a:p>
            <a:r>
              <a:rPr lang="en-US" sz="2000" dirty="0"/>
              <a:t>In addition,  applicants may view two optional webinar recordings that were hosted by the Institute of Education Sciences:</a:t>
            </a:r>
          </a:p>
          <a:p>
            <a:pPr lvl="1"/>
            <a:r>
              <a:rPr lang="en-US" sz="2000" dirty="0"/>
              <a:t>Strategies for designing and executing well-designed quasi-experimental design studies:  </a:t>
            </a:r>
            <a:r>
              <a:rPr lang="en-US" sz="2000" dirty="0">
                <a:solidFill>
                  <a:srgbClr val="0C4790"/>
                </a:solidFill>
              </a:rPr>
              <a:t>http://ies.ed.gov/ncee/wwc/Multimedia.aspx?sid=23  </a:t>
            </a:r>
          </a:p>
          <a:p>
            <a:pPr lvl="1"/>
            <a:r>
              <a:rPr lang="en-US" sz="2000" dirty="0"/>
              <a:t>Strategies for designing and executing experimental studies that meet </a:t>
            </a:r>
            <a:r>
              <a:rPr lang="en-US" sz="2000" dirty="0" smtClean="0"/>
              <a:t>What Works Clearinghouse </a:t>
            </a:r>
            <a:r>
              <a:rPr lang="en-US" sz="2000" dirty="0"/>
              <a:t>evidence standards without reservations: </a:t>
            </a:r>
            <a:r>
              <a:rPr lang="en-US" sz="2000" dirty="0">
                <a:solidFill>
                  <a:srgbClr val="0C4790"/>
                </a:solidFill>
              </a:rPr>
              <a:t>http://ies.ed.gov/ncee/wwc/Multimedia.aspx?sid=18</a:t>
            </a:r>
          </a:p>
        </p:txBody>
      </p:sp>
      <p:sp>
        <p:nvSpPr>
          <p:cNvPr id="5" name="Slide Number Placeholder 4">
            <a:extLst>
              <a:ext uri="{FF2B5EF4-FFF2-40B4-BE49-F238E27FC236}">
                <a16:creationId xmlns="" xmlns:a16="http://schemas.microsoft.com/office/drawing/2014/main" id="{A7F20436-4E3E-4B8D-84A6-826CA3BA6DA3}"/>
              </a:ext>
            </a:extLst>
          </p:cNvPr>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414835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a:t>
            </a:r>
          </a:p>
        </p:txBody>
      </p:sp>
      <p:sp>
        <p:nvSpPr>
          <p:cNvPr id="3" name="Content Placeholder 2"/>
          <p:cNvSpPr>
            <a:spLocks noGrp="1"/>
          </p:cNvSpPr>
          <p:nvPr>
            <p:ph idx="1"/>
          </p:nvPr>
        </p:nvSpPr>
        <p:spPr>
          <a:xfrm>
            <a:off x="76200" y="1295400"/>
            <a:ext cx="8839200" cy="5029200"/>
          </a:xfrm>
        </p:spPr>
        <p:txBody>
          <a:bodyPr/>
          <a:lstStyle/>
          <a:p>
            <a:pPr marL="571500" indent="-342900">
              <a:buFont typeface="Arial" panose="020B0604020202020204" pitchFamily="34" charset="0"/>
              <a:buChar char="•"/>
            </a:pPr>
            <a:r>
              <a:rPr lang="en-US" sz="2700" dirty="0"/>
              <a:t>Is the evaluator closely familiar with What Works Clearinghouse </a:t>
            </a:r>
            <a:r>
              <a:rPr lang="en-US" sz="2700" dirty="0" smtClean="0"/>
              <a:t>standards?</a:t>
            </a:r>
            <a:endParaRPr lang="en-US" sz="2700" dirty="0"/>
          </a:p>
          <a:p>
            <a:pPr marL="571500" indent="-342900">
              <a:buFont typeface="Arial" panose="020B0604020202020204" pitchFamily="34" charset="0"/>
              <a:buChar char="•"/>
            </a:pPr>
            <a:r>
              <a:rPr lang="en-US" sz="2700" dirty="0"/>
              <a:t>Has the evaluator conducted evaluations using a variety of designs and methodologies?  Has the evaluator published?</a:t>
            </a:r>
          </a:p>
          <a:p>
            <a:pPr marL="571500" indent="-342900">
              <a:buFont typeface="Arial" panose="020B0604020202020204" pitchFamily="34" charset="0"/>
              <a:buChar char="•"/>
            </a:pPr>
            <a:r>
              <a:rPr lang="en-US" sz="2700" dirty="0"/>
              <a:t>Does the evaluator have a team of qualified individuals? </a:t>
            </a:r>
          </a:p>
          <a:p>
            <a:pPr marL="571500" indent="-342900">
              <a:buFont typeface="Arial" panose="020B0604020202020204" pitchFamily="34" charset="0"/>
              <a:buChar char="•"/>
            </a:pPr>
            <a:r>
              <a:rPr lang="en-US" sz="2700" dirty="0"/>
              <a:t>Is the evaluator independent?</a:t>
            </a:r>
          </a:p>
          <a:p>
            <a:pPr marL="571500" indent="-342900">
              <a:buFont typeface="Arial" panose="020B0604020202020204" pitchFamily="34" charset="0"/>
              <a:buChar char="•"/>
            </a:pPr>
            <a:r>
              <a:rPr lang="en-US" sz="2700" dirty="0"/>
              <a:t>Does the evaluator have strategies for recruiting control sites and experience working with districts to gain appropriate consents and to share </a:t>
            </a:r>
            <a:r>
              <a:rPr lang="en-US" sz="2700" dirty="0" smtClean="0"/>
              <a:t>data? </a:t>
            </a:r>
            <a:endParaRPr lang="en-US" sz="2700" dirty="0"/>
          </a:p>
          <a:p>
            <a:pPr marL="571500" indent="-342900">
              <a:buFont typeface="Arial" panose="020B0604020202020204" pitchFamily="34" charset="0"/>
              <a:buChar char="•"/>
            </a:pPr>
            <a:r>
              <a:rPr lang="en-US" sz="2700" dirty="0"/>
              <a:t>Does the evaluator have experience managing data records and protecting student privacy?</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294768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 (2)</a:t>
            </a:r>
          </a:p>
        </p:txBody>
      </p:sp>
      <p:sp>
        <p:nvSpPr>
          <p:cNvPr id="3" name="Content Placeholder 2"/>
          <p:cNvSpPr>
            <a:spLocks noGrp="1"/>
          </p:cNvSpPr>
          <p:nvPr>
            <p:ph idx="1"/>
          </p:nvPr>
        </p:nvSpPr>
        <p:spPr>
          <a:xfrm>
            <a:off x="76200" y="1295400"/>
            <a:ext cx="8839200" cy="5197475"/>
          </a:xfrm>
        </p:spPr>
        <p:txBody>
          <a:bodyPr/>
          <a:lstStyle/>
          <a:p>
            <a:pPr marL="571500" indent="-342900">
              <a:buFont typeface="Arial" panose="020B0604020202020204" pitchFamily="34" charset="0"/>
              <a:buChar char="•"/>
            </a:pPr>
            <a:r>
              <a:rPr lang="en-US" sz="2500" dirty="0"/>
              <a:t>Is your evaluator familiar with the literature in the area in which you’re working?</a:t>
            </a:r>
          </a:p>
          <a:p>
            <a:pPr marL="571500" indent="-342900">
              <a:buFont typeface="Arial" panose="020B0604020202020204" pitchFamily="34" charset="0"/>
              <a:buChar char="•"/>
            </a:pPr>
            <a:r>
              <a:rPr lang="en-US" sz="2500" dirty="0"/>
              <a:t>Do you see eye to eye on the goals of the evaluation, and would you have a good working relationship?</a:t>
            </a:r>
          </a:p>
          <a:p>
            <a:pPr marL="571500" indent="-342900">
              <a:buFont typeface="Arial" panose="020B0604020202020204" pitchFamily="34" charset="0"/>
              <a:buChar char="•"/>
            </a:pPr>
            <a:r>
              <a:rPr lang="en-US" sz="2500" dirty="0"/>
              <a:t>Have you talked about what might happen to the design and/or the budget if things do not go as planned?</a:t>
            </a:r>
          </a:p>
          <a:p>
            <a:pPr marL="1147572" lvl="1" indent="-342900">
              <a:buFont typeface="Wingdings" panose="05000000000000000000" pitchFamily="2" charset="2"/>
              <a:buChar char="§"/>
            </a:pPr>
            <a:r>
              <a:rPr lang="en-US" sz="2500" dirty="0"/>
              <a:t>Problems with recruitment</a:t>
            </a:r>
          </a:p>
          <a:p>
            <a:pPr marL="1147572" lvl="1" indent="-342900">
              <a:buFont typeface="Wingdings" panose="05000000000000000000" pitchFamily="2" charset="2"/>
              <a:buChar char="§"/>
            </a:pPr>
            <a:r>
              <a:rPr lang="en-US" sz="2500" dirty="0"/>
              <a:t>Problems with attrition</a:t>
            </a:r>
          </a:p>
          <a:p>
            <a:pPr marL="1147572" lvl="1" indent="-342900">
              <a:buFont typeface="Wingdings" panose="05000000000000000000" pitchFamily="2" charset="2"/>
              <a:buChar char="§"/>
            </a:pPr>
            <a:r>
              <a:rPr lang="en-US" sz="2500" dirty="0"/>
              <a:t>Delays or changes to the </a:t>
            </a:r>
            <a:r>
              <a:rPr lang="en-US" sz="2500" dirty="0" smtClean="0"/>
              <a:t>project</a:t>
            </a:r>
            <a:endParaRPr lang="en-US" sz="2500" dirty="0"/>
          </a:p>
          <a:p>
            <a:pPr marL="571500" indent="-342900">
              <a:buFont typeface="Arial" panose="020B0604020202020204" pitchFamily="34" charset="0"/>
              <a:buChar char="•"/>
            </a:pPr>
            <a:r>
              <a:rPr lang="en-US" sz="2500" dirty="0"/>
              <a:t>Are your expected deliverables clearly defined?</a:t>
            </a:r>
          </a:p>
          <a:p>
            <a:pPr marL="571500" indent="-342900">
              <a:buFont typeface="Arial" panose="020B0604020202020204" pitchFamily="34" charset="0"/>
              <a:buChar char="•"/>
            </a:pPr>
            <a:r>
              <a:rPr lang="en-US" sz="2500" dirty="0"/>
              <a:t>Have you clearly defined responsibilities of program staff vs. evaluators, or internal vs. independent evaluators?</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Tree>
    <p:extLst>
      <p:ext uri="{BB962C8B-B14F-4D97-AF65-F5344CB8AC3E}">
        <p14:creationId xmlns:p14="http://schemas.microsoft.com/office/powerpoint/2010/main" val="242674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the </a:t>
            </a:r>
            <a:r>
              <a:rPr lang="en-US" dirty="0" err="1" smtClean="0"/>
              <a:t>CompeTITIVE</a:t>
            </a:r>
            <a:r>
              <a:rPr lang="en-US" dirty="0" smtClean="0"/>
              <a:t> Preference Priority</a:t>
            </a:r>
            <a:endParaRPr lang="en-US" dirty="0"/>
          </a:p>
        </p:txBody>
      </p:sp>
      <p:sp>
        <p:nvSpPr>
          <p:cNvPr id="3" name="Content Placeholder 2"/>
          <p:cNvSpPr>
            <a:spLocks noGrp="1"/>
          </p:cNvSpPr>
          <p:nvPr>
            <p:ph idx="1"/>
          </p:nvPr>
        </p:nvSpPr>
        <p:spPr>
          <a:xfrm>
            <a:off x="457200" y="1447800"/>
            <a:ext cx="8229600" cy="5045075"/>
          </a:xfrm>
        </p:spPr>
        <p:txBody>
          <a:bodyPr/>
          <a:lstStyle/>
          <a:p>
            <a:pPr marL="274320" indent="0">
              <a:buNone/>
            </a:pPr>
            <a:r>
              <a:rPr lang="en-US" dirty="0" smtClean="0"/>
              <a:t>What happens when an applicant chooses to address the Competitive Preference Priority (CPP) on Computer Science under Absolute Priority 3 (STEM)?</a:t>
            </a:r>
          </a:p>
          <a:p>
            <a:endParaRPr lang="en-US" sz="2000" dirty="0" smtClean="0"/>
          </a:p>
          <a:p>
            <a:r>
              <a:rPr lang="en-US" sz="2000" dirty="0" smtClean="0"/>
              <a:t>Peer reviewers will determine how well the applicant addresses the competitive preference priority and will use their own judgment to determine how many of the 5 possible competitive preference points will be assigned.</a:t>
            </a:r>
          </a:p>
          <a:p>
            <a:r>
              <a:rPr lang="en-US" sz="2000" dirty="0" smtClean="0"/>
              <a:t>Peer reviewers will write a justification of their scoring on the technical review form</a:t>
            </a:r>
          </a:p>
          <a:p>
            <a:r>
              <a:rPr lang="en-US" sz="2000" dirty="0" smtClean="0"/>
              <a:t>Applicants should make clear in their application narrative whether they are addressing the competitive preference priority.</a:t>
            </a:r>
          </a:p>
          <a:p>
            <a:r>
              <a:rPr lang="en-US" sz="2000" dirty="0" smtClean="0"/>
              <a:t>Applicants who choose Absolute Priority 2 (Field-Initiated General) or who choose Absolute Priority 3 but do not address the CPP are not eligible to receive any additional points</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16</a:t>
            </a:fld>
            <a:endParaRPr lang="en-US" dirty="0"/>
          </a:p>
        </p:txBody>
      </p:sp>
    </p:spTree>
    <p:extLst>
      <p:ext uri="{BB962C8B-B14F-4D97-AF65-F5344CB8AC3E}">
        <p14:creationId xmlns:p14="http://schemas.microsoft.com/office/powerpoint/2010/main" val="141039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Picture Placeholder 2"/>
          <p:cNvGraphicFramePr>
            <a:graphicFrameLocks noGrp="1"/>
          </p:cNvGraphicFramePr>
          <p:nvPr>
            <p:ph type="pic" idx="1"/>
            <p:extLst>
              <p:ext uri="{D42A27DB-BD31-4B8C-83A1-F6EECF244321}">
                <p14:modId xmlns:p14="http://schemas.microsoft.com/office/powerpoint/2010/main" val="1606338406"/>
              </p:ext>
            </p:extLst>
          </p:nvPr>
        </p:nvGraphicFramePr>
        <p:xfrm>
          <a:off x="304800" y="266700"/>
          <a:ext cx="8442960" cy="6134100"/>
        </p:xfrm>
        <a:graphic>
          <a:graphicData uri="http://schemas.openxmlformats.org/drawingml/2006/table">
            <a:tbl>
              <a:tblPr firstRow="1" firstCol="1" bandRow="1">
                <a:tableStyleId>{5C22544A-7EE6-4342-B048-85BDC9FD1C3A}</a:tableStyleId>
              </a:tblPr>
              <a:tblGrid>
                <a:gridCol w="5105400"/>
                <a:gridCol w="1143000"/>
                <a:gridCol w="1219200"/>
                <a:gridCol w="975360"/>
              </a:tblGrid>
              <a:tr h="1150144">
                <a:tc gridSpan="4">
                  <a:txBody>
                    <a:bodyPr/>
                    <a:lstStyle/>
                    <a:p>
                      <a:pPr marL="0" marR="0" algn="ctr">
                        <a:spcBef>
                          <a:spcPts val="0"/>
                        </a:spcBef>
                        <a:spcAft>
                          <a:spcPts val="0"/>
                        </a:spcAft>
                      </a:pPr>
                      <a:r>
                        <a:rPr lang="en-US" sz="2400" dirty="0">
                          <a:effectLst/>
                        </a:rPr>
                        <a:t> </a:t>
                      </a:r>
                    </a:p>
                    <a:p>
                      <a:pPr marL="0" marR="0" algn="ctr">
                        <a:spcBef>
                          <a:spcPts val="0"/>
                        </a:spcBef>
                        <a:spcAft>
                          <a:spcPts val="0"/>
                        </a:spcAft>
                      </a:pPr>
                      <a:r>
                        <a:rPr lang="en-US" sz="2400" dirty="0">
                          <a:effectLst/>
                        </a:rPr>
                        <a:t>Early Phase Scoring – Possible Points</a:t>
                      </a:r>
                    </a:p>
                    <a:p>
                      <a:pPr marL="0" marR="0" algn="ctr">
                        <a:spcBef>
                          <a:spcPts val="0"/>
                        </a:spcBef>
                        <a:spcAft>
                          <a:spcPts val="0"/>
                        </a:spcAft>
                      </a:pPr>
                      <a:r>
                        <a:rPr lang="en-US" sz="2400" dirty="0">
                          <a:effectLst/>
                        </a:rPr>
                        <a:t> </a:t>
                      </a:r>
                      <a:endParaRPr lang="en-US" sz="24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1533525">
                <a:tc>
                  <a:txBody>
                    <a:bodyPr/>
                    <a:lstStyle/>
                    <a:p>
                      <a:pPr marL="0" marR="0">
                        <a:spcBef>
                          <a:spcPts val="0"/>
                        </a:spcBef>
                        <a:spcAft>
                          <a:spcPts val="0"/>
                        </a:spcAft>
                      </a:pPr>
                      <a:r>
                        <a:rPr lang="en-US" sz="2400" dirty="0">
                          <a:effectLst/>
                        </a:rPr>
                        <a:t>Absolute Priority Selected</a:t>
                      </a:r>
                      <a:endParaRPr lang="en-US" sz="24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AP2</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smtClean="0">
                          <a:effectLst/>
                        </a:rPr>
                        <a:t>AP3</a:t>
                      </a:r>
                      <a:r>
                        <a:rPr lang="en-US" sz="1800" baseline="0" dirty="0" smtClean="0">
                          <a:effectLst/>
                        </a:rPr>
                        <a:t> ,</a:t>
                      </a:r>
                    </a:p>
                    <a:p>
                      <a:pPr marL="0" marR="0">
                        <a:spcBef>
                          <a:spcPts val="0"/>
                        </a:spcBef>
                        <a:spcAft>
                          <a:spcPts val="0"/>
                        </a:spcAft>
                      </a:pPr>
                      <a:r>
                        <a:rPr lang="en-US" sz="1800" baseline="0" dirty="0" smtClean="0">
                          <a:effectLst/>
                        </a:rPr>
                        <a:t>CPP not addressed</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smtClean="0">
                          <a:effectLst/>
                        </a:rPr>
                        <a:t>AP3, with response to  CPP</a:t>
                      </a:r>
                      <a:endParaRPr lang="en-US" sz="1800" dirty="0">
                        <a:effectLst/>
                        <a:latin typeface="Calibri"/>
                        <a:ea typeface="Calibri"/>
                        <a:cs typeface="Times New Roman"/>
                      </a:endParaRPr>
                    </a:p>
                  </a:txBody>
                  <a:tcPr marL="68580" marR="68580" marT="0" marB="0" anchor="ctr"/>
                </a:tc>
              </a:tr>
              <a:tr h="383381">
                <a:tc>
                  <a:txBody>
                    <a:bodyPr/>
                    <a:lstStyle/>
                    <a:p>
                      <a:pPr marL="342900" marR="0" lvl="0" indent="-342900">
                        <a:spcBef>
                          <a:spcPts val="0"/>
                        </a:spcBef>
                        <a:spcAft>
                          <a:spcPts val="0"/>
                        </a:spcAft>
                        <a:buFont typeface="+mj-lt"/>
                        <a:buAutoNum type="alphaUcPeriod"/>
                      </a:pPr>
                      <a:r>
                        <a:rPr lang="en-US" sz="2400" dirty="0" smtClean="0">
                          <a:effectLst/>
                        </a:rPr>
                        <a:t>Significance</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25</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25</a:t>
                      </a:r>
                      <a:endParaRPr lang="en-US" sz="1800" dirty="0">
                        <a:effectLst/>
                        <a:latin typeface="Calibri"/>
                        <a:ea typeface="Calibri"/>
                        <a:cs typeface="Times New Roman"/>
                      </a:endParaRPr>
                    </a:p>
                  </a:txBody>
                  <a:tcPr marL="68580" marR="68580" marT="0" marB="0" anchor="ctr"/>
                </a:tc>
              </a:tr>
              <a:tr h="383381">
                <a:tc>
                  <a:txBody>
                    <a:bodyPr/>
                    <a:lstStyle/>
                    <a:p>
                      <a:pPr marL="0" marR="0" lvl="0" indent="0">
                        <a:spcBef>
                          <a:spcPts val="0"/>
                        </a:spcBef>
                        <a:spcAft>
                          <a:spcPts val="0"/>
                        </a:spcAft>
                        <a:buFont typeface="+mj-lt"/>
                        <a:buNone/>
                      </a:pPr>
                      <a:r>
                        <a:rPr lang="en-US" sz="2400" dirty="0" smtClean="0">
                          <a:effectLst/>
                        </a:rPr>
                        <a:t>B.  Quality </a:t>
                      </a:r>
                      <a:r>
                        <a:rPr lang="en-US" sz="2400" dirty="0">
                          <a:effectLst/>
                        </a:rPr>
                        <a:t>of Project Design</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35</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35</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35</a:t>
                      </a:r>
                      <a:endParaRPr lang="en-US" sz="1800" dirty="0">
                        <a:effectLst/>
                        <a:latin typeface="Calibri"/>
                        <a:ea typeface="Calibri"/>
                        <a:cs typeface="Times New Roman"/>
                      </a:endParaRPr>
                    </a:p>
                  </a:txBody>
                  <a:tcPr marL="68580" marR="68580" marT="0" marB="0" anchor="ctr"/>
                </a:tc>
              </a:tr>
              <a:tr h="766763">
                <a:tc>
                  <a:txBody>
                    <a:bodyPr/>
                    <a:lstStyle/>
                    <a:p>
                      <a:pPr marL="0" marR="0" lvl="0" indent="0">
                        <a:spcBef>
                          <a:spcPts val="0"/>
                        </a:spcBef>
                        <a:spcAft>
                          <a:spcPts val="0"/>
                        </a:spcAft>
                        <a:buFont typeface="+mj-lt"/>
                        <a:buNone/>
                      </a:pPr>
                      <a:r>
                        <a:rPr lang="en-US" sz="2400" dirty="0" smtClean="0">
                          <a:effectLst/>
                        </a:rPr>
                        <a:t>C. Adequacy </a:t>
                      </a:r>
                      <a:r>
                        <a:rPr lang="en-US" sz="2400" dirty="0">
                          <a:effectLst/>
                        </a:rPr>
                        <a:t>of Resources and Quality of the Management Plan</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20</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20</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20</a:t>
                      </a:r>
                      <a:endParaRPr lang="en-US" sz="1800" dirty="0">
                        <a:effectLst/>
                        <a:latin typeface="Calibri"/>
                        <a:ea typeface="Calibri"/>
                        <a:cs typeface="Times New Roman"/>
                      </a:endParaRPr>
                    </a:p>
                  </a:txBody>
                  <a:tcPr marL="68580" marR="68580" marT="0" marB="0" anchor="ctr"/>
                </a:tc>
              </a:tr>
              <a:tr h="383381">
                <a:tc>
                  <a:txBody>
                    <a:bodyPr/>
                    <a:lstStyle/>
                    <a:p>
                      <a:pPr marL="0" marR="0" lvl="0" indent="0">
                        <a:spcBef>
                          <a:spcPts val="0"/>
                        </a:spcBef>
                        <a:spcAft>
                          <a:spcPts val="0"/>
                        </a:spcAft>
                        <a:buFont typeface="+mj-lt"/>
                        <a:buNone/>
                      </a:pPr>
                      <a:r>
                        <a:rPr lang="en-US" sz="2400" dirty="0" smtClean="0">
                          <a:effectLst/>
                        </a:rPr>
                        <a:t>D. Quality </a:t>
                      </a:r>
                      <a:r>
                        <a:rPr lang="en-US" sz="2400" dirty="0">
                          <a:effectLst/>
                        </a:rPr>
                        <a:t>of the Project Evaluation</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20</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20</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20</a:t>
                      </a:r>
                      <a:endParaRPr lang="en-US" sz="1800" dirty="0">
                        <a:effectLst/>
                        <a:latin typeface="Calibri"/>
                        <a:ea typeface="Calibri"/>
                        <a:cs typeface="Times New Roman"/>
                      </a:endParaRPr>
                    </a:p>
                  </a:txBody>
                  <a:tcPr marL="68580" marR="68580" marT="0" marB="0" anchor="ctr"/>
                </a:tc>
              </a:tr>
              <a:tr h="1150144">
                <a:tc>
                  <a:txBody>
                    <a:bodyPr/>
                    <a:lstStyle/>
                    <a:p>
                      <a:pPr marL="0" marR="0">
                        <a:spcBef>
                          <a:spcPts val="0"/>
                        </a:spcBef>
                        <a:spcAft>
                          <a:spcPts val="0"/>
                        </a:spcAft>
                      </a:pPr>
                      <a:r>
                        <a:rPr lang="en-US" sz="2400" dirty="0">
                          <a:effectLst/>
                        </a:rPr>
                        <a:t>Competitive Preference Priority (CPP)</a:t>
                      </a:r>
                      <a:endParaRPr lang="en-US" sz="24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Not </a:t>
                      </a:r>
                      <a:endParaRPr lang="en-US" sz="1800" dirty="0" smtClean="0">
                        <a:effectLst/>
                      </a:endParaRPr>
                    </a:p>
                    <a:p>
                      <a:pPr marL="0" marR="0">
                        <a:spcBef>
                          <a:spcPts val="0"/>
                        </a:spcBef>
                        <a:spcAft>
                          <a:spcPts val="0"/>
                        </a:spcAft>
                      </a:pPr>
                      <a:r>
                        <a:rPr lang="en-US" sz="1800" dirty="0" smtClean="0">
                          <a:effectLst/>
                        </a:rPr>
                        <a:t>Applicable</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smtClean="0">
                          <a:effectLst/>
                        </a:rPr>
                        <a:t>Not</a:t>
                      </a:r>
                    </a:p>
                    <a:p>
                      <a:pPr marL="0" marR="0">
                        <a:spcBef>
                          <a:spcPts val="0"/>
                        </a:spcBef>
                        <a:spcAft>
                          <a:spcPts val="0"/>
                        </a:spcAft>
                      </a:pPr>
                      <a:r>
                        <a:rPr lang="en-US" sz="1800" dirty="0" smtClean="0">
                          <a:effectLst/>
                        </a:rPr>
                        <a:t>Applicable</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r>
              <a:tr h="383381">
                <a:tc>
                  <a:txBody>
                    <a:bodyPr/>
                    <a:lstStyle/>
                    <a:p>
                      <a:pPr marL="0" marR="0">
                        <a:spcBef>
                          <a:spcPts val="0"/>
                        </a:spcBef>
                        <a:spcAft>
                          <a:spcPts val="0"/>
                        </a:spcAft>
                      </a:pPr>
                      <a:r>
                        <a:rPr lang="en-US" sz="2400" dirty="0">
                          <a:effectLst/>
                        </a:rPr>
                        <a:t>Total Possible Points</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100</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100</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105</a:t>
                      </a:r>
                      <a:endParaRPr lang="en-US" sz="1800" dirty="0">
                        <a:effectLst/>
                        <a:latin typeface="Calibri"/>
                        <a:ea typeface="Calibri"/>
                        <a:cs typeface="Times New Roman"/>
                      </a:endParaRPr>
                    </a:p>
                  </a:txBody>
                  <a:tcPr marL="68580" marR="68580" marT="0" marB="0" anchor="ctr"/>
                </a:tc>
              </a:tr>
            </a:tbl>
          </a:graphicData>
        </a:graphic>
      </p:graphicFrame>
      <p:sp>
        <p:nvSpPr>
          <p:cNvPr id="4" name="Rectangle 1"/>
          <p:cNvSpPr>
            <a:spLocks noChangeArrowheads="1"/>
          </p:cNvSpPr>
          <p:nvPr/>
        </p:nvSpPr>
        <p:spPr bwMode="auto">
          <a:xfrm>
            <a:off x="1531938" y="2222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15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Early-Phase </a:t>
            </a:r>
            <a:r>
              <a:rPr lang="en-US" dirty="0"/>
              <a:t>Review Process</a:t>
            </a:r>
          </a:p>
        </p:txBody>
      </p:sp>
      <p:sp>
        <p:nvSpPr>
          <p:cNvPr id="3" name="Content Placeholder 2"/>
          <p:cNvSpPr>
            <a:spLocks noGrp="1"/>
          </p:cNvSpPr>
          <p:nvPr>
            <p:ph idx="1"/>
          </p:nvPr>
        </p:nvSpPr>
        <p:spPr>
          <a:xfrm>
            <a:off x="304800" y="1295399"/>
            <a:ext cx="8534400" cy="5105401"/>
          </a:xfrm>
        </p:spPr>
        <p:txBody>
          <a:bodyPr/>
          <a:lstStyle/>
          <a:p>
            <a:pPr marL="685800" indent="-457200">
              <a:buFont typeface="Arial" panose="020B0604020202020204" pitchFamily="34" charset="0"/>
              <a:buChar char="•"/>
            </a:pPr>
            <a:r>
              <a:rPr lang="en-US" sz="2000" dirty="0"/>
              <a:t>Applications Sorted and Placed in Panels by Absolute Priority 2 (Field-Initiated) or Absolute Priority 3 (STEM)</a:t>
            </a:r>
          </a:p>
          <a:p>
            <a:pPr marL="685800" indent="-457200">
              <a:buFont typeface="Arial" panose="020B0604020202020204" pitchFamily="34" charset="0"/>
              <a:buChar char="•"/>
            </a:pPr>
            <a:r>
              <a:rPr lang="en-US" sz="2000" dirty="0"/>
              <a:t>Each Application is Scored Against Selection Criteria</a:t>
            </a:r>
          </a:p>
          <a:p>
            <a:pPr marL="685800" indent="-457200">
              <a:buFont typeface="Arial" panose="020B0604020202020204" pitchFamily="34" charset="0"/>
              <a:buChar char="•"/>
            </a:pPr>
            <a:r>
              <a:rPr lang="en-US" sz="2000" dirty="0"/>
              <a:t>2 Tier Panel Review</a:t>
            </a:r>
          </a:p>
          <a:p>
            <a:pPr marL="1261872" lvl="1" indent="-457200">
              <a:buFont typeface="Wingdings" panose="05000000000000000000" pitchFamily="2" charset="2"/>
              <a:buChar char="§"/>
            </a:pPr>
            <a:r>
              <a:rPr lang="en-US" sz="2000" dirty="0"/>
              <a:t>Tier 1: 3 P</a:t>
            </a:r>
            <a:r>
              <a:rPr lang="en-US" sz="2000" dirty="0" smtClean="0"/>
              <a:t>eer Reviewers </a:t>
            </a:r>
            <a:r>
              <a:rPr lang="en-US" sz="2000" dirty="0"/>
              <a:t>R</a:t>
            </a:r>
            <a:r>
              <a:rPr lang="en-US" sz="2000" dirty="0" smtClean="0"/>
              <a:t>eview and Score Selection Criteria A, B, and C (80 </a:t>
            </a:r>
            <a:r>
              <a:rPr lang="en-US" sz="2000" dirty="0"/>
              <a:t>points possible</a:t>
            </a:r>
            <a:r>
              <a:rPr lang="en-US" sz="2000" dirty="0" smtClean="0"/>
              <a:t>), and if applicable, the competitive preference priority (CPP) under Absolute Priority 3 (up to 5 additional points)</a:t>
            </a:r>
            <a:endParaRPr lang="en-US" sz="2000" dirty="0"/>
          </a:p>
          <a:p>
            <a:pPr marL="1353312" lvl="2" indent="0">
              <a:buNone/>
            </a:pPr>
            <a:r>
              <a:rPr lang="en-US" sz="2000" dirty="0"/>
              <a:t>Note: Only the Top-Rated Applications from Tier 1 advance</a:t>
            </a:r>
          </a:p>
          <a:p>
            <a:pPr marL="1261872" lvl="1" indent="-457200">
              <a:buFont typeface="Wingdings" panose="05000000000000000000" pitchFamily="2" charset="2"/>
              <a:buChar char="§"/>
            </a:pPr>
            <a:r>
              <a:rPr lang="en-US" sz="2000" dirty="0"/>
              <a:t>Tier 2: 2 P</a:t>
            </a:r>
            <a:r>
              <a:rPr lang="en-US" sz="2000" dirty="0" smtClean="0"/>
              <a:t>eer Reviewers Review and Score Selection Criterion </a:t>
            </a:r>
            <a:r>
              <a:rPr lang="en-US" sz="2000" dirty="0"/>
              <a:t>C (Evaluation) (20 points possible)</a:t>
            </a:r>
          </a:p>
          <a:p>
            <a:pPr marL="1261872" lvl="1" indent="-457200">
              <a:buFont typeface="Wingdings" panose="05000000000000000000" pitchFamily="2" charset="2"/>
              <a:buChar char="§"/>
            </a:pPr>
            <a:r>
              <a:rPr lang="en-US" sz="2000" dirty="0"/>
              <a:t>Final Score = Tier 1 </a:t>
            </a:r>
            <a:r>
              <a:rPr lang="en-US" sz="2000" dirty="0" smtClean="0"/>
              <a:t>Average </a:t>
            </a:r>
            <a:r>
              <a:rPr lang="en-US" sz="2000" dirty="0"/>
              <a:t>+ Tier 2 </a:t>
            </a:r>
            <a:r>
              <a:rPr lang="en-US" sz="2000" dirty="0" smtClean="0"/>
              <a:t>Average (if the application advances to tier 2) </a:t>
            </a:r>
            <a:r>
              <a:rPr lang="en-US" sz="2000" dirty="0"/>
              <a:t>(</a:t>
            </a:r>
            <a:r>
              <a:rPr lang="en-US" sz="2000" dirty="0" smtClean="0"/>
              <a:t>105 pts</a:t>
            </a:r>
            <a:r>
              <a:rPr lang="en-US" sz="2000" dirty="0"/>
              <a:t>. p</a:t>
            </a:r>
            <a:r>
              <a:rPr lang="en-US" sz="2000" dirty="0" smtClean="0"/>
              <a:t>ossible if the CPP is addressed; otherwise 100 pts possible)</a:t>
            </a:r>
            <a:endParaRPr lang="en-US" sz="2000" dirty="0"/>
          </a:p>
          <a:p>
            <a:pPr marL="685800" indent="-457200">
              <a:buFont typeface="Arial" panose="020B0604020202020204" pitchFamily="34" charset="0"/>
              <a:buChar char="•"/>
            </a:pPr>
            <a:r>
              <a:rPr lang="en-US" sz="2000" dirty="0"/>
              <a:t>There will be two separate rankings: one each for Absolute Priority 2 and 3</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18</a:t>
            </a:fld>
            <a:endParaRPr lang="en-US" dirty="0"/>
          </a:p>
        </p:txBody>
      </p:sp>
    </p:spTree>
    <p:extLst>
      <p:ext uri="{BB962C8B-B14F-4D97-AF65-F5344CB8AC3E}">
        <p14:creationId xmlns:p14="http://schemas.microsoft.com/office/powerpoint/2010/main" val="161754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DB312-BE1F-4B1A-9356-F88C007813E0}"/>
              </a:ext>
            </a:extLst>
          </p:cNvPr>
          <p:cNvSpPr>
            <a:spLocks noGrp="1"/>
          </p:cNvSpPr>
          <p:nvPr>
            <p:ph type="title"/>
          </p:nvPr>
        </p:nvSpPr>
        <p:spPr>
          <a:xfrm>
            <a:off x="457200" y="228600"/>
            <a:ext cx="8229600" cy="1066800"/>
          </a:xfrm>
        </p:spPr>
        <p:txBody>
          <a:bodyPr/>
          <a:lstStyle/>
          <a:p>
            <a:r>
              <a:rPr lang="en-US" dirty="0"/>
              <a:t>Recommendations For organizing your application</a:t>
            </a:r>
            <a:br>
              <a:rPr lang="en-US" dirty="0"/>
            </a:br>
            <a:endParaRPr lang="en-US" dirty="0"/>
          </a:p>
        </p:txBody>
      </p:sp>
      <p:sp>
        <p:nvSpPr>
          <p:cNvPr id="3" name="Content Placeholder 2">
            <a:extLst>
              <a:ext uri="{FF2B5EF4-FFF2-40B4-BE49-F238E27FC236}">
                <a16:creationId xmlns="" xmlns:a16="http://schemas.microsoft.com/office/drawing/2014/main" id="{9ED7537A-DD69-468C-A62B-18BDF6622303}"/>
              </a:ext>
            </a:extLst>
          </p:cNvPr>
          <p:cNvSpPr>
            <a:spLocks noGrp="1"/>
          </p:cNvSpPr>
          <p:nvPr>
            <p:ph idx="1"/>
          </p:nvPr>
        </p:nvSpPr>
        <p:spPr>
          <a:xfrm>
            <a:off x="457200" y="1447800"/>
            <a:ext cx="8229600" cy="4648200"/>
          </a:xfrm>
        </p:spPr>
        <p:txBody>
          <a:bodyPr/>
          <a:lstStyle/>
          <a:p>
            <a:r>
              <a:rPr lang="en-US" sz="2200" dirty="0"/>
              <a:t>We recommend that you organize and sequence your </a:t>
            </a:r>
            <a:r>
              <a:rPr lang="en-US" sz="2200" dirty="0" smtClean="0"/>
              <a:t>project </a:t>
            </a:r>
            <a:r>
              <a:rPr lang="en-US" sz="2200" dirty="0"/>
              <a:t>narrative using the selection criteria.</a:t>
            </a:r>
          </a:p>
          <a:p>
            <a:r>
              <a:rPr lang="en-US" sz="2200" dirty="0"/>
              <a:t>Within each criterion, make sure that you include a direct response to each of the factors </a:t>
            </a:r>
            <a:r>
              <a:rPr lang="en-US" sz="2200" dirty="0" smtClean="0"/>
              <a:t>under </a:t>
            </a:r>
            <a:r>
              <a:rPr lang="en-US" sz="2200" dirty="0"/>
              <a:t>that selection criterion (we’ll show you these in upcoming slides).</a:t>
            </a:r>
          </a:p>
          <a:p>
            <a:r>
              <a:rPr lang="en-US" sz="2200" dirty="0"/>
              <a:t>Reviewers will be instructed that they may use material from anywhere in the application, including the appendices, to score and evaluate each criterion, but they will have an easier job if each section of your </a:t>
            </a:r>
            <a:r>
              <a:rPr lang="en-US" sz="2200" dirty="0" smtClean="0"/>
              <a:t>project narrative </a:t>
            </a:r>
            <a:r>
              <a:rPr lang="en-US" sz="2200" dirty="0"/>
              <a:t>is clear, well-organized, and complete – and doesn’t require them to search for information.</a:t>
            </a:r>
          </a:p>
          <a:p>
            <a:r>
              <a:rPr lang="en-US" sz="2200" dirty="0"/>
              <a:t>When appropriate, use language from the selection criteria to help guide reviewers (For example, “This project will be  nationally significant because…” or “This project represents an exceptional response to the Absolute Priority because</a:t>
            </a:r>
            <a:r>
              <a:rPr lang="en-US" sz="2200" dirty="0" smtClean="0"/>
              <a:t>…”)</a:t>
            </a:r>
            <a:endParaRPr lang="en-US" sz="2200" dirty="0"/>
          </a:p>
          <a:p>
            <a:endParaRPr lang="en-US" sz="2000" dirty="0"/>
          </a:p>
          <a:p>
            <a:pPr marL="274320" indent="0">
              <a:buNone/>
            </a:pPr>
            <a:endParaRPr lang="en-US" dirty="0"/>
          </a:p>
          <a:p>
            <a:endParaRPr lang="en-US" dirty="0"/>
          </a:p>
          <a:p>
            <a:endParaRPr lang="en-US" dirty="0"/>
          </a:p>
        </p:txBody>
      </p:sp>
      <p:sp>
        <p:nvSpPr>
          <p:cNvPr id="5" name="Slide Number Placeholder 4">
            <a:extLst>
              <a:ext uri="{FF2B5EF4-FFF2-40B4-BE49-F238E27FC236}">
                <a16:creationId xmlns="" xmlns:a16="http://schemas.microsoft.com/office/drawing/2014/main" id="{90DBF11D-B0E5-4B7F-8470-4190013E2827}"/>
              </a:ext>
            </a:extLst>
          </p:cNvPr>
          <p:cNvSpPr>
            <a:spLocks noGrp="1"/>
          </p:cNvSpPr>
          <p:nvPr>
            <p:ph type="sldNum" sz="quarter" idx="11"/>
          </p:nvPr>
        </p:nvSpPr>
        <p:spPr/>
        <p:txBody>
          <a:bodyPr/>
          <a:lstStyle/>
          <a:p>
            <a:pPr>
              <a:defRPr/>
            </a:pPr>
            <a:fld id="{D24C62AC-34AC-44FA-925B-65FA1B2D13C3}" type="slidenum">
              <a:rPr lang="en-US" smtClean="0"/>
              <a:pPr>
                <a:defRPr/>
              </a:pPr>
              <a:t>19</a:t>
            </a:fld>
            <a:endParaRPr lang="en-US" dirty="0"/>
          </a:p>
        </p:txBody>
      </p:sp>
    </p:spTree>
    <p:extLst>
      <p:ext uri="{BB962C8B-B14F-4D97-AF65-F5344CB8AC3E}">
        <p14:creationId xmlns:p14="http://schemas.microsoft.com/office/powerpoint/2010/main" val="376368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66306925"/>
              </p:ext>
            </p:extLst>
          </p:nvPr>
        </p:nvGraphicFramePr>
        <p:xfrm>
          <a:off x="914400" y="381001"/>
          <a:ext cx="7391400" cy="5410518"/>
        </p:xfrm>
        <a:graphic>
          <a:graphicData uri="http://schemas.openxmlformats.org/drawingml/2006/table">
            <a:tbl>
              <a:tblPr firstRow="1" firstCol="1" bandRow="1">
                <a:tableStyleId>{5C22544A-7EE6-4342-B048-85BDC9FD1C3A}</a:tableStyleId>
              </a:tblPr>
              <a:tblGrid>
                <a:gridCol w="6224337">
                  <a:extLst>
                    <a:ext uri="{9D8B030D-6E8A-4147-A177-3AD203B41FA5}">
                      <a16:colId xmlns="" xmlns:a16="http://schemas.microsoft.com/office/drawing/2014/main" val="20000"/>
                    </a:ext>
                  </a:extLst>
                </a:gridCol>
                <a:gridCol w="1167063">
                  <a:extLst>
                    <a:ext uri="{9D8B030D-6E8A-4147-A177-3AD203B41FA5}">
                      <a16:colId xmlns="" xmlns:a16="http://schemas.microsoft.com/office/drawing/2014/main" val="20001"/>
                    </a:ext>
                  </a:extLst>
                </a:gridCol>
              </a:tblGrid>
              <a:tr h="586900">
                <a:tc gridSpan="2">
                  <a:txBody>
                    <a:bodyPr/>
                    <a:lstStyle/>
                    <a:p>
                      <a:pPr marL="0" marR="0" algn="ctr">
                        <a:spcBef>
                          <a:spcPts val="0"/>
                        </a:spcBef>
                        <a:spcAft>
                          <a:spcPts val="0"/>
                        </a:spcAft>
                      </a:pPr>
                      <a:r>
                        <a:rPr lang="en-US" sz="3600" dirty="0" smtClean="0">
                          <a:effectLst/>
                        </a:rPr>
                        <a:t>Early-phase </a:t>
                      </a:r>
                      <a:r>
                        <a:rPr lang="en-US" sz="3600" dirty="0">
                          <a:effectLst/>
                        </a:rPr>
                        <a:t>Selection Criteria</a:t>
                      </a:r>
                      <a:endParaRPr lang="en-US" sz="36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0"/>
                  </a:ext>
                </a:extLst>
              </a:tr>
              <a:tr h="632299">
                <a:tc>
                  <a:txBody>
                    <a:bodyPr/>
                    <a:lstStyle/>
                    <a:p>
                      <a:pPr marL="0" marR="0">
                        <a:spcBef>
                          <a:spcPts val="0"/>
                        </a:spcBef>
                        <a:spcAft>
                          <a:spcPts val="0"/>
                        </a:spcAft>
                      </a:pPr>
                      <a:r>
                        <a:rPr lang="en-US" sz="3600" dirty="0">
                          <a:effectLst/>
                        </a:rPr>
                        <a:t>Criterion</a:t>
                      </a:r>
                      <a:endParaRPr lang="en-US" sz="3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600" dirty="0">
                          <a:effectLst/>
                        </a:rPr>
                        <a:t>Points</a:t>
                      </a:r>
                      <a:endParaRPr lang="en-US" sz="3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685800">
                <a:tc>
                  <a:txBody>
                    <a:bodyPr/>
                    <a:lstStyle/>
                    <a:p>
                      <a:pPr marL="342900" marR="0" lvl="0" indent="-342900">
                        <a:spcBef>
                          <a:spcPts val="0"/>
                        </a:spcBef>
                        <a:spcAft>
                          <a:spcPts val="0"/>
                        </a:spcAft>
                        <a:buFont typeface="+mj-lt"/>
                        <a:buAutoNum type="alphaUcPeriod"/>
                      </a:pPr>
                      <a:r>
                        <a:rPr lang="en-US" sz="3600" dirty="0" smtClean="0">
                          <a:effectLst/>
                        </a:rPr>
                        <a:t> Significance</a:t>
                      </a:r>
                      <a:endParaRPr lang="en-US" sz="3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600" dirty="0" smtClean="0">
                          <a:effectLst/>
                          <a:latin typeface="+mn-lt"/>
                          <a:ea typeface="+mn-ea"/>
                          <a:cs typeface="+mn-cs"/>
                        </a:rPr>
                        <a:t>25</a:t>
                      </a:r>
                      <a:endParaRPr lang="en-US" sz="3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685800">
                <a:tc>
                  <a:txBody>
                    <a:bodyPr/>
                    <a:lstStyle/>
                    <a:p>
                      <a:pPr marL="0" marR="0" lvl="0" indent="0">
                        <a:spcBef>
                          <a:spcPts val="0"/>
                        </a:spcBef>
                        <a:spcAft>
                          <a:spcPts val="0"/>
                        </a:spcAft>
                        <a:buFont typeface="+mj-lt"/>
                        <a:buNone/>
                      </a:pPr>
                      <a:r>
                        <a:rPr lang="en-US" sz="3600" dirty="0">
                          <a:effectLst/>
                        </a:rPr>
                        <a:t>B. Quality of Project </a:t>
                      </a:r>
                      <a:r>
                        <a:rPr lang="en-US" sz="3600" dirty="0" smtClean="0">
                          <a:effectLst/>
                        </a:rPr>
                        <a:t>Design</a:t>
                      </a:r>
                      <a:endParaRPr lang="en-US" sz="3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600" dirty="0" smtClean="0">
                          <a:effectLst/>
                        </a:rPr>
                        <a:t>35</a:t>
                      </a:r>
                      <a:endParaRPr lang="en-US" sz="3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1173799">
                <a:tc>
                  <a:txBody>
                    <a:bodyPr/>
                    <a:lstStyle/>
                    <a:p>
                      <a:pPr marL="0" marR="0" lvl="0" indent="0">
                        <a:spcBef>
                          <a:spcPts val="0"/>
                        </a:spcBef>
                        <a:spcAft>
                          <a:spcPts val="0"/>
                        </a:spcAft>
                        <a:buFont typeface="+mj-lt"/>
                        <a:buNone/>
                      </a:pPr>
                      <a:r>
                        <a:rPr lang="en-US" sz="3600" dirty="0" smtClean="0">
                          <a:effectLst/>
                          <a:latin typeface="Calibri"/>
                          <a:ea typeface="Calibri"/>
                          <a:cs typeface="Times New Roman"/>
                        </a:rPr>
                        <a:t>C. Adequacy of Resources and Quality of the Management Plan</a:t>
                      </a:r>
                      <a:endParaRPr lang="en-US" sz="3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600" dirty="0" smtClean="0">
                          <a:effectLst/>
                          <a:latin typeface="Calibri"/>
                          <a:ea typeface="Calibri"/>
                          <a:cs typeface="Times New Roman"/>
                        </a:rPr>
                        <a:t>20</a:t>
                      </a:r>
                      <a:endParaRPr lang="en-US" sz="3600" dirty="0">
                        <a:effectLst/>
                        <a:latin typeface="Calibri"/>
                        <a:ea typeface="Calibri"/>
                        <a:cs typeface="Times New Roman"/>
                      </a:endParaRPr>
                    </a:p>
                  </a:txBody>
                  <a:tcPr marL="68580" marR="68580" marT="0" marB="0"/>
                </a:tc>
              </a:tr>
              <a:tr h="1173799">
                <a:tc>
                  <a:txBody>
                    <a:bodyPr/>
                    <a:lstStyle/>
                    <a:p>
                      <a:pPr marL="0" marR="0" lvl="0" indent="0">
                        <a:spcBef>
                          <a:spcPts val="0"/>
                        </a:spcBef>
                        <a:spcAft>
                          <a:spcPts val="0"/>
                        </a:spcAft>
                        <a:buFont typeface="+mj-lt"/>
                        <a:buNone/>
                      </a:pPr>
                      <a:r>
                        <a:rPr lang="en-US" sz="3600" dirty="0">
                          <a:effectLst/>
                        </a:rPr>
                        <a:t>D</a:t>
                      </a:r>
                      <a:r>
                        <a:rPr lang="en-US" sz="3600" dirty="0" smtClean="0">
                          <a:effectLst/>
                        </a:rPr>
                        <a:t>. </a:t>
                      </a:r>
                      <a:r>
                        <a:rPr lang="en-US" sz="3600" dirty="0">
                          <a:effectLst/>
                        </a:rPr>
                        <a:t>Quality of the Project Evaluation</a:t>
                      </a:r>
                      <a:endParaRPr lang="en-US" sz="3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600" dirty="0">
                          <a:effectLst/>
                        </a:rPr>
                        <a:t>20</a:t>
                      </a:r>
                      <a:endParaRPr lang="en-US" sz="3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2" name="TextBox 1"/>
          <p:cNvSpPr txBox="1"/>
          <p:nvPr/>
        </p:nvSpPr>
        <p:spPr>
          <a:xfrm>
            <a:off x="457199" y="5911334"/>
            <a:ext cx="8077201" cy="615553"/>
          </a:xfrm>
          <a:prstGeom prst="rect">
            <a:avLst/>
          </a:prstGeom>
          <a:noFill/>
        </p:spPr>
        <p:txBody>
          <a:bodyPr wrap="square" rtlCol="0">
            <a:spAutoFit/>
          </a:bodyPr>
          <a:lstStyle/>
          <a:p>
            <a:r>
              <a:rPr lang="en-US" sz="1600" dirty="0" smtClean="0"/>
              <a:t>Note: if an applicant responds to the Competitive Preference Priority on computer science under Absolute Priority 3 (STEM), then 5 more points are possible</a:t>
            </a:r>
            <a:r>
              <a:rPr lang="en-US" dirty="0" smtClean="0"/>
              <a:t>.</a:t>
            </a:r>
            <a:endParaRPr lang="en-US" dirty="0"/>
          </a:p>
        </p:txBody>
      </p:sp>
    </p:spTree>
    <p:extLst>
      <p:ext uri="{BB962C8B-B14F-4D97-AF65-F5344CB8AC3E}">
        <p14:creationId xmlns:p14="http://schemas.microsoft.com/office/powerpoint/2010/main" val="3368438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a:t>
            </a:r>
            <a:r>
              <a:rPr lang="en-US" sz="3200" dirty="0"/>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smtClean="0"/>
              <a:t>February 2019</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7662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Significance </a:t>
            </a:r>
            <a:r>
              <a:rPr lang="en-US" dirty="0" smtClean="0"/>
              <a:t>(25 </a:t>
            </a:r>
            <a:r>
              <a:rPr lang="en-US" dirty="0"/>
              <a:t>points)</a:t>
            </a:r>
          </a:p>
        </p:txBody>
      </p:sp>
      <p:sp>
        <p:nvSpPr>
          <p:cNvPr id="3" name="Content Placeholder 2"/>
          <p:cNvSpPr>
            <a:spLocks noGrp="1"/>
          </p:cNvSpPr>
          <p:nvPr>
            <p:ph idx="1"/>
          </p:nvPr>
        </p:nvSpPr>
        <p:spPr/>
        <p:txBody>
          <a:bodyPr/>
          <a:lstStyle/>
          <a:p>
            <a:pPr>
              <a:buFont typeface="+mj-lt"/>
              <a:buAutoNum type="arabicParenR"/>
            </a:pPr>
            <a:r>
              <a:rPr lang="en-US" sz="2800" dirty="0"/>
              <a:t>The potential contribution of the proposed project to increased knowledge or understanding of educational problems, issues, or effective </a:t>
            </a:r>
            <a:r>
              <a:rPr lang="en-US" sz="2800" dirty="0" smtClean="0"/>
              <a:t>strategies. </a:t>
            </a:r>
          </a:p>
          <a:p>
            <a:pPr>
              <a:buFont typeface="+mj-lt"/>
              <a:buAutoNum type="arabicParenR"/>
            </a:pPr>
            <a:r>
              <a:rPr lang="en-US" sz="2800" dirty="0" smtClean="0"/>
              <a:t>The extent to which the proposed project involves the development or demonstration of promising new strategies that build on, or are alternatives to, existing strategies.</a:t>
            </a:r>
            <a:endParaRPr lang="en-US" sz="2800" dirty="0"/>
          </a:p>
        </p:txBody>
      </p:sp>
      <p:sp>
        <p:nvSpPr>
          <p:cNvPr id="4" name="Text Placeholder 3"/>
          <p:cNvSpPr>
            <a:spLocks noGrp="1"/>
          </p:cNvSpPr>
          <p:nvPr>
            <p:ph type="body" sz="quarter" idx="10"/>
          </p:nvPr>
        </p:nvSpPr>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42880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Quality of the Project Design </a:t>
            </a:r>
            <a:r>
              <a:rPr lang="en-US" dirty="0" smtClean="0"/>
              <a:t>(35 </a:t>
            </a:r>
            <a:r>
              <a:rPr lang="en-US" dirty="0"/>
              <a:t>points)</a:t>
            </a:r>
          </a:p>
        </p:txBody>
      </p:sp>
      <p:sp>
        <p:nvSpPr>
          <p:cNvPr id="3" name="Content Placeholder 2"/>
          <p:cNvSpPr>
            <a:spLocks noGrp="1"/>
          </p:cNvSpPr>
          <p:nvPr>
            <p:ph idx="1"/>
          </p:nvPr>
        </p:nvSpPr>
        <p:spPr>
          <a:xfrm>
            <a:off x="457200" y="1798637"/>
            <a:ext cx="8229600" cy="4449763"/>
          </a:xfrm>
        </p:spPr>
        <p:txBody>
          <a:bodyPr/>
          <a:lstStyle/>
          <a:p>
            <a:pPr>
              <a:buFont typeface="+mj-lt"/>
              <a:buAutoNum type="arabicParenR"/>
            </a:pPr>
            <a:r>
              <a:rPr lang="en-US" sz="2800" dirty="0" smtClean="0"/>
              <a:t>The </a:t>
            </a:r>
            <a:r>
              <a:rPr lang="en-US" sz="2800" dirty="0"/>
              <a:t>extent to which the goals, objectives, and outcomes to be achieved by the proposed project are clearly specified and measurable.  </a:t>
            </a:r>
            <a:endParaRPr lang="en-US" sz="2800" dirty="0" smtClean="0"/>
          </a:p>
          <a:p>
            <a:pPr>
              <a:buFont typeface="+mj-lt"/>
              <a:buAutoNum type="arabicParenR"/>
            </a:pPr>
            <a:r>
              <a:rPr lang="en-US" sz="2800" dirty="0"/>
              <a:t>The extent to which there is a conceptual framework underlying the proposed research or demonstration activities and the quality of that framework</a:t>
            </a:r>
            <a:r>
              <a:rPr lang="en-US" sz="2800" dirty="0" smtClean="0"/>
              <a:t>.</a:t>
            </a:r>
          </a:p>
          <a:p>
            <a:pPr>
              <a:buFont typeface="+mj-lt"/>
              <a:buAutoNum type="arabicParenR"/>
            </a:pPr>
            <a:r>
              <a:rPr lang="en-US" sz="2800" dirty="0"/>
              <a:t>The adequacy of procedures for ensuring feedback and continuous improvement in the operation of the proposed project.</a:t>
            </a:r>
          </a:p>
        </p:txBody>
      </p:sp>
      <p:sp>
        <p:nvSpPr>
          <p:cNvPr id="4" name="Text Placeholder 3"/>
          <p:cNvSpPr>
            <a:spLocks noGrp="1"/>
          </p:cNvSpPr>
          <p:nvPr>
            <p:ph type="body" sz="quarter" idx="10"/>
          </p:nvPr>
        </p:nvSpPr>
        <p:spPr>
          <a:xfrm>
            <a:off x="457200" y="1325563"/>
            <a:ext cx="8229600" cy="503237"/>
          </a:xfrm>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22232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r>
              <a:rPr lang="en-US" dirty="0" smtClean="0"/>
              <a:t>?</a:t>
            </a:r>
            <a:endParaRPr lang="en-US" dirty="0"/>
          </a:p>
        </p:txBody>
      </p:sp>
      <p:sp>
        <p:nvSpPr>
          <p:cNvPr id="3" name="Content Placeholder 2"/>
          <p:cNvSpPr>
            <a:spLocks noGrp="1"/>
          </p:cNvSpPr>
          <p:nvPr>
            <p:ph idx="1"/>
          </p:nvPr>
        </p:nvSpPr>
        <p:spPr/>
        <p:txBody>
          <a:bodyPr/>
          <a:lstStyle/>
          <a:p>
            <a:pPr marL="228600" indent="0">
              <a:buNone/>
            </a:pPr>
            <a:r>
              <a:rPr lang="en-US" sz="3200" dirty="0"/>
              <a:t>Logic model </a:t>
            </a:r>
            <a:r>
              <a:rPr lang="en-US" sz="3200" dirty="0" smtClean="0"/>
              <a:t>(</a:t>
            </a:r>
            <a:r>
              <a:rPr lang="en-US" sz="3200" dirty="0"/>
              <a:t>also referred to as a theory of action) means a framework that identifies key project components of the proposed project (i.e., the active “ingredients” that are hypothesized to be critical to achieving the relevant outcomes) and describes the theoretical and operational relationships among the key project components and relevant outcomes.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3296984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72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72576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563562"/>
          </a:xfrm>
        </p:spPr>
        <p:txBody>
          <a:bodyPr/>
          <a:lstStyle/>
          <a:p>
            <a:r>
              <a:rPr lang="en-US" dirty="0"/>
              <a:t>C</a:t>
            </a:r>
            <a:r>
              <a:rPr lang="en-US" dirty="0" smtClean="0"/>
              <a:t>. Adequacy of Resources and Quality of the Management Plan (20 </a:t>
            </a:r>
            <a:r>
              <a:rPr lang="en-US" dirty="0"/>
              <a:t>points)</a:t>
            </a:r>
          </a:p>
        </p:txBody>
      </p:sp>
      <p:sp>
        <p:nvSpPr>
          <p:cNvPr id="3" name="Content Placeholder 2"/>
          <p:cNvSpPr>
            <a:spLocks noGrp="1"/>
          </p:cNvSpPr>
          <p:nvPr>
            <p:ph idx="1"/>
          </p:nvPr>
        </p:nvSpPr>
        <p:spPr>
          <a:xfrm>
            <a:off x="457200" y="2103437"/>
            <a:ext cx="8229600" cy="4449763"/>
          </a:xfrm>
        </p:spPr>
        <p:txBody>
          <a:bodyPr/>
          <a:lstStyle/>
          <a:p>
            <a:pPr>
              <a:buFont typeface="+mj-lt"/>
              <a:buAutoNum type="arabicParenR"/>
            </a:pPr>
            <a:r>
              <a:rPr lang="en-US" sz="2600" dirty="0"/>
              <a:t>The adequacy of the management plan to achieve the objectives of the proposed project on time and within budget, including clearly defined responsibilities, timelines, and milestones for accomplishing project tasks</a:t>
            </a:r>
            <a:r>
              <a:rPr lang="en-US" sz="2600" dirty="0" smtClean="0"/>
              <a:t>.</a:t>
            </a:r>
          </a:p>
          <a:p>
            <a:pPr>
              <a:buFont typeface="+mj-lt"/>
              <a:buAutoNum type="arabicParenR"/>
            </a:pPr>
            <a:r>
              <a:rPr lang="en-US" sz="2600" dirty="0"/>
              <a:t>The qualifications, including relevant training and experience, of key project personnel</a:t>
            </a:r>
            <a:r>
              <a:rPr lang="en-US" sz="2600" dirty="0" smtClean="0"/>
              <a:t>.</a:t>
            </a:r>
          </a:p>
          <a:p>
            <a:pPr>
              <a:buFont typeface="+mj-lt"/>
              <a:buAutoNum type="arabicParenR"/>
            </a:pPr>
            <a:r>
              <a:rPr lang="en-US" sz="2600" dirty="0"/>
              <a:t>The potential for continued support of the project after Federal funding ends, including, as appropriate, the demonstrated commitment of appropriate entities to such support.</a:t>
            </a:r>
          </a:p>
        </p:txBody>
      </p:sp>
      <p:sp>
        <p:nvSpPr>
          <p:cNvPr id="4" name="Text Placeholder 3"/>
          <p:cNvSpPr>
            <a:spLocks noGrp="1"/>
          </p:cNvSpPr>
          <p:nvPr>
            <p:ph type="body" sz="quarter" idx="10"/>
          </p:nvPr>
        </p:nvSpPr>
        <p:spPr>
          <a:xfrm>
            <a:off x="457200" y="1782763"/>
            <a:ext cx="8229600" cy="503237"/>
          </a:xfrm>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28346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dirty="0"/>
              <a:t>Plan	</a:t>
            </a:r>
          </a:p>
        </p:txBody>
      </p:sp>
      <p:sp>
        <p:nvSpPr>
          <p:cNvPr id="3" name="Content Placeholder 2"/>
          <p:cNvSpPr>
            <a:spLocks noGrp="1"/>
          </p:cNvSpPr>
          <p:nvPr>
            <p:ph idx="1"/>
          </p:nvPr>
        </p:nvSpPr>
        <p:spPr/>
        <p:txBody>
          <a:bodyPr/>
          <a:lstStyle/>
          <a:p>
            <a:r>
              <a:rPr lang="en-US" altLang="en-US" sz="2000" b="1" dirty="0">
                <a:latin typeface="Calibri" panose="020F0502020204030204" pitchFamily="34" charset="0"/>
                <a:ea typeface="ＭＳ Ｐゴシック" pitchFamily="34" charset="-128"/>
              </a:rPr>
              <a:t>Goal(s)</a:t>
            </a:r>
            <a:r>
              <a:rPr lang="en-US" altLang="en-US" sz="2000" dirty="0">
                <a:latin typeface="Calibri" panose="020F0502020204030204" pitchFamily="34" charset="0"/>
                <a:ea typeface="ＭＳ Ｐゴシック" pitchFamily="34" charset="-128"/>
              </a:rPr>
              <a:t>:  A broad statement(s) of what the project intends to accomplish. What do you hope to accomplish by implementing your project?</a:t>
            </a:r>
          </a:p>
          <a:p>
            <a:r>
              <a:rPr lang="en-US" altLang="en-US" sz="2000" b="1" dirty="0">
                <a:latin typeface="Calibri" panose="020F0502020204030204" pitchFamily="34" charset="0"/>
                <a:ea typeface="ＭＳ Ｐゴシック" pitchFamily="34" charset="-128"/>
              </a:rPr>
              <a:t>Objective(s)</a:t>
            </a:r>
            <a:r>
              <a:rPr lang="en-US" altLang="en-US" sz="2000" dirty="0">
                <a:latin typeface="Calibri" panose="020F0502020204030204" pitchFamily="34" charset="0"/>
                <a:ea typeface="ＭＳ Ｐゴシック" pitchFamily="34" charset="-128"/>
              </a:rPr>
              <a:t>: A concrete attainment that can be achieved by following a number of steps. What is your project doing to support the overall program goal(s)? Are your objectives </a:t>
            </a:r>
            <a:r>
              <a:rPr lang="en-US" altLang="en-US" sz="2000" dirty="0" smtClean="0">
                <a:latin typeface="Calibri" panose="020F0502020204030204" pitchFamily="34" charset="0"/>
                <a:ea typeface="ＭＳ Ｐゴシック" pitchFamily="34" charset="-128"/>
              </a:rPr>
              <a:t>SMART (Specific, Measurable, Achievable, Relevant, and Time-bound)?</a:t>
            </a:r>
            <a:endParaRPr lang="en-US" altLang="en-US" sz="2000" dirty="0">
              <a:latin typeface="Calibri" panose="020F0502020204030204" pitchFamily="34" charset="0"/>
              <a:ea typeface="ＭＳ Ｐゴシック" pitchFamily="34" charset="-128"/>
            </a:endParaRPr>
          </a:p>
          <a:p>
            <a:r>
              <a:rPr lang="en-US" altLang="en-US" sz="2000" b="1" dirty="0">
                <a:latin typeface="Calibri" panose="020F0502020204030204" pitchFamily="34" charset="0"/>
                <a:ea typeface="ＭＳ Ｐゴシック" pitchFamily="34" charset="-128"/>
              </a:rPr>
              <a:t>Performance Measures</a:t>
            </a:r>
            <a:r>
              <a:rPr lang="en-US" altLang="en-US" sz="2000" dirty="0">
                <a:latin typeface="Calibri" panose="020F0502020204030204" pitchFamily="34" charset="0"/>
                <a:ea typeface="ＭＳ Ｐゴシック" pitchFamily="34" charset="-128"/>
              </a:rPr>
              <a:t>: A measurable or observable indicator to assess how well objectives are being met. How will you measure the success of your project? </a:t>
            </a:r>
          </a:p>
          <a:p>
            <a:r>
              <a:rPr lang="en-US" altLang="en-US" sz="2000" b="1" dirty="0">
                <a:latin typeface="Calibri" panose="020F0502020204030204" pitchFamily="34" charset="0"/>
                <a:ea typeface="ＭＳ Ｐゴシック" pitchFamily="34" charset="-128"/>
              </a:rPr>
              <a:t>Activities</a:t>
            </a:r>
            <a:r>
              <a:rPr lang="en-US" altLang="en-US" sz="2000" dirty="0">
                <a:latin typeface="Calibri" panose="020F0502020204030204" pitchFamily="34" charset="0"/>
                <a:ea typeface="ＭＳ Ｐゴシック" pitchFamily="34" charset="-128"/>
              </a:rPr>
              <a:t>: Day to day pieces that must be completed to signal that the grant is on track.</a:t>
            </a:r>
          </a:p>
          <a:p>
            <a:r>
              <a:rPr lang="en-US" altLang="en-US" sz="2000" b="1" dirty="0">
                <a:latin typeface="Calibri" panose="020F0502020204030204" pitchFamily="34" charset="0"/>
                <a:ea typeface="ＭＳ Ｐゴシック" pitchFamily="34" charset="-128"/>
              </a:rPr>
              <a:t>Timeline (Start/End Dates)</a:t>
            </a:r>
            <a:r>
              <a:rPr lang="en-US" altLang="en-US" sz="2000" dirty="0">
                <a:latin typeface="Calibri" panose="020F0502020204030204" pitchFamily="34" charset="0"/>
                <a:ea typeface="ＭＳ Ｐゴシック" pitchFamily="34" charset="-128"/>
              </a:rPr>
              <a:t>: Provide some timeline that will allow task monitoring.</a:t>
            </a:r>
          </a:p>
          <a:p>
            <a:r>
              <a:rPr lang="en-US" altLang="en-US" sz="2000" b="1" dirty="0">
                <a:latin typeface="Calibri" panose="020F0502020204030204" pitchFamily="34" charset="0"/>
                <a:ea typeface="ＭＳ Ｐゴシック" pitchFamily="34" charset="-128"/>
              </a:rPr>
              <a:t>Responsible Personnel</a:t>
            </a:r>
            <a:r>
              <a:rPr lang="en-US" altLang="en-US" sz="2000" dirty="0">
                <a:latin typeface="Calibri" panose="020F0502020204030204" pitchFamily="34" charset="0"/>
                <a:ea typeface="ＭＳ Ｐゴシック" pitchFamily="34" charset="-128"/>
              </a:rPr>
              <a:t>: Who will be carrying out those activities?</a:t>
            </a:r>
          </a:p>
          <a:p>
            <a:endParaRPr lang="en-US" sz="1500" dirty="0">
              <a:latin typeface="Calibri" panose="020F0502020204030204" pitchFamily="34" charset="0"/>
            </a:endParaRPr>
          </a:p>
        </p:txBody>
      </p:sp>
      <p:sp>
        <p:nvSpPr>
          <p:cNvPr id="4" name="Text Placeholder 3"/>
          <p:cNvSpPr>
            <a:spLocks noGrp="1"/>
          </p:cNvSpPr>
          <p:nvPr>
            <p:ph type="body" sz="quarter" idx="10"/>
          </p:nvPr>
        </p:nvSpPr>
        <p:spPr/>
        <p:txBody>
          <a:bodyPr/>
          <a:lstStyle/>
          <a:p>
            <a:r>
              <a:rPr lang="en-US" dirty="0" smtClean="0"/>
              <a:t> elements to consider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373119506"/>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CA43A1-5952-4B99-A936-367389B89855}">
  <ds:schemaRefs>
    <ds:schemaRef ds:uri="http://purl.org/dc/elements/1.1/"/>
    <ds:schemaRef ds:uri="http://schemas.microsoft.com/office/2006/documentManagement/types"/>
    <ds:schemaRef ds:uri="http://www.w3.org/XML/1998/namespace"/>
    <ds:schemaRef ds:uri="http://purl.org/dc/dcmitype/"/>
    <ds:schemaRef ds:uri="http://schemas.microsoft.com/office/2006/metadata/properties"/>
    <ds:schemaRef ds:uri="http://purl.org/dc/terms/"/>
    <ds:schemaRef ds:uri="http://schemas.microsoft.com/office/infopath/2007/PartnerControls"/>
    <ds:schemaRef ds:uri="http://schemas.openxmlformats.org/package/2006/metadata/core-properties"/>
    <ds:schemaRef ds:uri="ffcb171c-5eb6-4b7e-bff7-850b4441ed9e"/>
    <ds:schemaRef ds:uri="6ed4f710-a888-49b6-a3ba-a65a9384835f"/>
  </ds:schemaRefs>
</ds:datastoreItem>
</file>

<file path=customXml/itemProps2.xml><?xml version="1.0" encoding="utf-8"?>
<ds:datastoreItem xmlns:ds="http://schemas.openxmlformats.org/officeDocument/2006/customXml" ds:itemID="{ACEFB8FB-3F70-48C6-88A6-A4B598DE8959}">
  <ds:schemaRefs>
    <ds:schemaRef ds:uri="http://schemas.microsoft.com/sharepoint/v3/contenttype/forms"/>
  </ds:schemaRefs>
</ds:datastoreItem>
</file>

<file path=customXml/itemProps3.xml><?xml version="1.0" encoding="utf-8"?>
<ds:datastoreItem xmlns:ds="http://schemas.openxmlformats.org/officeDocument/2006/customXml" ds:itemID="{E22C97C7-734D-44E3-ADE6-4814C30A0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4991</TotalTime>
  <Words>3198</Words>
  <Application>Microsoft Office PowerPoint</Application>
  <PresentationFormat>On-screen Show (4:3)</PresentationFormat>
  <Paragraphs>340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Dept of Ed</vt:lpstr>
      <vt:lpstr>Education Innovation and Research (EIR) Early-Phase  selection criteria and scoring</vt:lpstr>
      <vt:lpstr>PowerPoint Presentation</vt:lpstr>
      <vt:lpstr>A. Significance (25 points)</vt:lpstr>
      <vt:lpstr>B. Quality of the Project Design (35 points)</vt:lpstr>
      <vt:lpstr>What is a Logic Model?</vt:lpstr>
      <vt:lpstr>Sample Logic Model</vt:lpstr>
      <vt:lpstr>LOGIC MODEL Resources</vt:lpstr>
      <vt:lpstr>C. Adequacy of Resources and Quality of the Management Plan (20 points)</vt:lpstr>
      <vt:lpstr>Management Plan </vt:lpstr>
      <vt:lpstr>Management Plan </vt:lpstr>
      <vt:lpstr>D. Quality of the Project Evaluation  (20 points) </vt:lpstr>
      <vt:lpstr>Evaluation Expectations</vt:lpstr>
      <vt:lpstr>Technical Assistance Resources on Evaluation</vt:lpstr>
      <vt:lpstr>Suggestions for Selecting an Evaluator</vt:lpstr>
      <vt:lpstr>Suggestions for Selecting an Evaluator (2)</vt:lpstr>
      <vt:lpstr>Scoring the CompeTITIVE Preference Priority</vt:lpstr>
      <vt:lpstr>PowerPoint Presentation</vt:lpstr>
      <vt:lpstr>Overview of Early-Phase Review Process</vt:lpstr>
      <vt:lpstr>Recommendations For organizing your application </vt:lpstr>
      <vt:lpstr>Education Innovation and Research (EIR) Early-Phase  selection criteria and scoring</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203</cp:revision>
  <cp:lastPrinted>2019-01-22T21:52:41Z</cp:lastPrinted>
  <dcterms:created xsi:type="dcterms:W3CDTF">2013-08-12T19:53:34Z</dcterms:created>
  <dcterms:modified xsi:type="dcterms:W3CDTF">2019-01-31T19:29:35Z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