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376" r:id="rId6"/>
    <p:sldId id="390" r:id="rId7"/>
    <p:sldId id="386" r:id="rId8"/>
    <p:sldId id="389" r:id="rId9"/>
    <p:sldId id="391" r:id="rId10"/>
    <p:sldId id="392" r:id="rId11"/>
    <p:sldId id="393" r:id="rId12"/>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Irene Mylonas" initials="IM" lastIdx="5" clrIdx="3"/>
  <p:cmAuthor id="4" name="Kelly Terpak" initials="KKT" lastIdx="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20" autoAdjust="0"/>
  </p:normalViewPr>
  <p:slideViewPr>
    <p:cSldViewPr snapToObjects="1">
      <p:cViewPr>
        <p:scale>
          <a:sx n="60" d="100"/>
          <a:sy n="60" d="100"/>
        </p:scale>
        <p:origin x="-2448" y="-25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informational slides are intended to provide an overview on what to include in your application. </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65887">
              <a:defRPr/>
            </a:pPr>
            <a:r>
              <a:rPr lang="en-US" dirty="0" smtClean="0"/>
              <a:t>Read slide.</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65887">
              <a:defRPr/>
            </a:pPr>
            <a:r>
              <a:rPr lang="en-US" dirty="0" smtClean="0"/>
              <a:t>Read slide.</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A</a:t>
            </a:r>
            <a:r>
              <a:rPr lang="en-US" baseline="0" dirty="0" smtClean="0"/>
              <a:t> complete application consists of the following components. 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There</a:t>
            </a:r>
            <a:r>
              <a:rPr lang="en-US" baseline="0" dirty="0" smtClean="0"/>
              <a:t> are also some assurances and certification forms required.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The EIR application will use the following Grants.gov Narrative Forms.   </a:t>
            </a:r>
          </a:p>
          <a:p>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ED Abstract Narrative Form;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ED Abstract Narrative</a:t>
            </a:r>
            <a:r>
              <a:rPr lang="en-US" sz="1200" kern="1200" dirty="0" smtClean="0">
                <a:solidFill>
                  <a:schemeClr val="tx1"/>
                </a:solidFill>
                <a:effectLst/>
                <a:latin typeface="+mn-lt"/>
                <a:ea typeface="+mn-ea"/>
                <a:cs typeface="+mn-cs"/>
              </a:rPr>
              <a:t> Form is where you will attach your one-page project abstract.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Specific instructions are included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application package.  </a:t>
            </a:r>
            <a:endParaRPr lang="en-US" sz="1400" kern="1200" dirty="0" smtClean="0">
              <a:solidFill>
                <a:schemeClr val="tx1"/>
              </a:solidFill>
              <a:effectLst/>
              <a:latin typeface="+mn-lt"/>
              <a:ea typeface="+mn-ea"/>
              <a:cs typeface="+mn-cs"/>
            </a:endParaRPr>
          </a:p>
          <a:p>
            <a:pPr lvl="0"/>
            <a:endParaRPr lang="en-US" sz="1400" u="sng"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Project Narrative Form;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Project Narrative Form</a:t>
            </a:r>
            <a:r>
              <a:rPr lang="en-US" sz="1200" kern="1200" dirty="0" smtClean="0">
                <a:solidFill>
                  <a:schemeClr val="tx1"/>
                </a:solidFill>
                <a:effectLst/>
                <a:latin typeface="+mn-lt"/>
                <a:ea typeface="+mn-ea"/>
                <a:cs typeface="+mn-cs"/>
              </a:rPr>
              <a:t> is where you will attach the responses to the Selection Criteria</a:t>
            </a:r>
            <a:r>
              <a:rPr lang="en-US" sz="1200" kern="1200" baseline="0" dirty="0" smtClean="0">
                <a:solidFill>
                  <a:schemeClr val="tx1"/>
                </a:solidFill>
                <a:effectLst/>
                <a:latin typeface="+mn-lt"/>
                <a:ea typeface="+mn-ea"/>
                <a:cs typeface="+mn-cs"/>
              </a:rPr>
              <a:t> and Absolute Priorities.  </a:t>
            </a:r>
            <a:r>
              <a:rPr lang="en-US" sz="1200" kern="1200" dirty="0" smtClean="0">
                <a:solidFill>
                  <a:schemeClr val="tx1"/>
                </a:solidFill>
                <a:effectLst/>
                <a:latin typeface="+mn-lt"/>
                <a:ea typeface="+mn-ea"/>
                <a:cs typeface="+mn-cs"/>
              </a:rPr>
              <a:t>Applicants should include a Table of Contents that includes all responses to the Selection Criteria.  Specific instructions are included in</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application package.  </a:t>
            </a:r>
          </a:p>
          <a:p>
            <a:pPr lvl="1"/>
            <a:endParaRPr lang="en-US" sz="1400" kern="1200" dirty="0" smtClean="0">
              <a:solidFill>
                <a:schemeClr val="tx1"/>
              </a:solidFill>
              <a:effectLst/>
              <a:latin typeface="+mn-lt"/>
              <a:ea typeface="+mn-ea"/>
              <a:cs typeface="+mn-cs"/>
            </a:endParaRPr>
          </a:p>
          <a:p>
            <a:r>
              <a:rPr lang="en-US" sz="1200" b="0" u="none" kern="1200" dirty="0" smtClean="0">
                <a:solidFill>
                  <a:schemeClr val="tx1"/>
                </a:solidFill>
                <a:effectLst/>
                <a:latin typeface="+mn-lt"/>
                <a:ea typeface="+mn-ea"/>
                <a:cs typeface="+mn-cs"/>
              </a:rPr>
              <a:t>W</a:t>
            </a:r>
            <a:r>
              <a:rPr lang="en-US" sz="1200" b="0" u="none" kern="1200" baseline="0" dirty="0" smtClean="0">
                <a:solidFill>
                  <a:schemeClr val="tx1"/>
                </a:solidFill>
                <a:effectLst/>
                <a:latin typeface="+mn-lt"/>
                <a:ea typeface="+mn-ea"/>
                <a:cs typeface="+mn-cs"/>
              </a:rPr>
              <a:t>e recommend that applicants limit the project narrative. </a:t>
            </a:r>
          </a:p>
          <a:p>
            <a:r>
              <a:rPr lang="en-US" sz="1200" b="0" u="none" kern="1200" baseline="0" dirty="0" smtClean="0">
                <a:solidFill>
                  <a:schemeClr val="tx1"/>
                </a:solidFill>
                <a:effectLst/>
                <a:latin typeface="+mn-lt"/>
                <a:ea typeface="+mn-ea"/>
                <a:cs typeface="+mn-cs"/>
              </a:rPr>
              <a:t>For Expansion applicants we recommend you limit the project narrative to 50 pages.</a:t>
            </a:r>
          </a:p>
          <a:p>
            <a:r>
              <a:rPr lang="en-US" sz="1200" b="0" u="none" kern="1200" baseline="0" dirty="0" smtClean="0">
                <a:solidFill>
                  <a:schemeClr val="tx1"/>
                </a:solidFill>
                <a:effectLst/>
                <a:latin typeface="+mn-lt"/>
                <a:ea typeface="+mn-ea"/>
                <a:cs typeface="+mn-cs"/>
              </a:rPr>
              <a:t>For Mid-phase applicants we recommend to you limit the project narrative to 30 pages.</a:t>
            </a:r>
          </a:p>
          <a:p>
            <a:r>
              <a:rPr lang="en-US" sz="1200" b="0" u="none" kern="1200" baseline="0" dirty="0" smtClean="0">
                <a:solidFill>
                  <a:schemeClr val="tx1"/>
                </a:solidFill>
                <a:effectLst/>
                <a:latin typeface="+mn-lt"/>
                <a:ea typeface="+mn-ea"/>
                <a:cs typeface="+mn-cs"/>
              </a:rPr>
              <a:t>And for Early-phase applicants we recommend you limit your project narrative to 25 pages. </a:t>
            </a:r>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Please note that the Table of Contents does not count towards these recommended page limits.</a:t>
            </a:r>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Budget Narrative Form;</a:t>
            </a:r>
            <a:r>
              <a:rPr lang="en-US" sz="1200" kern="1200" dirty="0" smtClean="0">
                <a:solidFill>
                  <a:schemeClr val="tx1"/>
                </a:solidFill>
                <a:effectLst/>
                <a:latin typeface="+mn-lt"/>
                <a:ea typeface="+mn-ea"/>
                <a:cs typeface="+mn-cs"/>
              </a:rPr>
              <a:t> and</a:t>
            </a:r>
            <a:r>
              <a:rPr lang="en-US" sz="1200" u="sng"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Budget Narrative Form</a:t>
            </a:r>
            <a:r>
              <a:rPr lang="en-US" sz="1200" kern="1200" dirty="0" smtClean="0">
                <a:solidFill>
                  <a:schemeClr val="tx1"/>
                </a:solidFill>
                <a:effectLst/>
                <a:latin typeface="+mn-lt"/>
                <a:ea typeface="+mn-ea"/>
                <a:cs typeface="+mn-cs"/>
              </a:rPr>
              <a:t> is where you will attach a budget narrative.  Do not include multiple budgets for the LEA or nonprofit organization and partner(s).  Only one combined budget should be submitted to represent costs for all entities involved in the proposed project.   Specific instructions are included in the application package.</a:t>
            </a:r>
          </a:p>
          <a:p>
            <a:pPr lvl="1"/>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Other Attachments Form</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	The </a:t>
            </a:r>
            <a:r>
              <a:rPr lang="en-US" sz="1200" u="sng" kern="1200" dirty="0" smtClean="0">
                <a:solidFill>
                  <a:schemeClr val="tx1"/>
                </a:solidFill>
                <a:effectLst/>
                <a:latin typeface="+mn-lt"/>
                <a:ea typeface="+mn-ea"/>
                <a:cs typeface="+mn-cs"/>
              </a:rPr>
              <a:t>Other Attachments Form</a:t>
            </a:r>
            <a:r>
              <a:rPr lang="en-US" sz="1200" kern="1200" dirty="0" smtClean="0">
                <a:solidFill>
                  <a:schemeClr val="tx1"/>
                </a:solidFill>
                <a:effectLst/>
                <a:latin typeface="+mn-lt"/>
                <a:ea typeface="+mn-ea"/>
                <a:cs typeface="+mn-cs"/>
              </a:rPr>
              <a:t> is where you will attach the application appendices. Applicants should not include substantive, project-related information that they wish peer reviewers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consider anywhere in the application other than in the Project Narrative Form and Budget Narrative Form sections. However, if you are an Early-phase applicant you will include a logic model in</a:t>
            </a:r>
            <a:r>
              <a:rPr lang="en-US" sz="1200" kern="1200" baseline="0" dirty="0" smtClean="0">
                <a:solidFill>
                  <a:schemeClr val="tx1"/>
                </a:solidFill>
                <a:effectLst/>
                <a:latin typeface="+mn-lt"/>
                <a:ea typeface="+mn-ea"/>
                <a:cs typeface="+mn-cs"/>
              </a:rPr>
              <a:t> Appendix G, as you will see in the next slide. </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u="none" kern="1200" dirty="0" smtClean="0">
                <a:solidFill>
                  <a:schemeClr val="tx1"/>
                </a:solidFill>
                <a:effectLst/>
                <a:latin typeface="+mn-lt"/>
                <a:ea typeface="+mn-ea"/>
                <a:cs typeface="+mn-cs"/>
              </a:rPr>
              <a:t>We have provided some recommendations on how to organize</a:t>
            </a:r>
            <a:r>
              <a:rPr lang="en-US" sz="1200" b="0" u="none" kern="1200" baseline="0" dirty="0" smtClean="0">
                <a:solidFill>
                  <a:schemeClr val="tx1"/>
                </a:solidFill>
                <a:effectLst/>
                <a:latin typeface="+mn-lt"/>
                <a:ea typeface="+mn-ea"/>
                <a:cs typeface="+mn-cs"/>
              </a:rPr>
              <a:t> the appendices for your application.  Appendix A-F is consistent across the grant types.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u="none" kern="1200" dirty="0" smtClean="0">
              <a:solidFill>
                <a:schemeClr val="tx1"/>
              </a:solidFill>
              <a:effectLst/>
              <a:latin typeface="+mn-lt"/>
              <a:ea typeface="+mn-ea"/>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u="sng"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If you have multiple documents to be attached to one of the above narrative sections (except for Other Attachments), it is recommended that you merge them into one .PDF file and upload them to the appropriate narrative.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Full details on the structure and what to include in your application is provided in the application package.  As a reminder, you are required to submit your application electronically using Grants.gov and are therefore encouraged to become familiar with that system.  We have other resources specific to submitting your application and on Grants.gov on the EIR </a:t>
            </a:r>
            <a:r>
              <a:rPr lang="en-US" baseline="0" smtClean="0"/>
              <a:t>program website.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1430912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what documents need to be included in an Application?</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Read the notice inviting applications (NIA)</a:t>
            </a:r>
            <a:endParaRPr lang="en-US" sz="3000" dirty="0"/>
          </a:p>
        </p:txBody>
      </p:sp>
      <p:sp>
        <p:nvSpPr>
          <p:cNvPr id="3" name="Content Placeholder 2"/>
          <p:cNvSpPr>
            <a:spLocks noGrp="1"/>
          </p:cNvSpPr>
          <p:nvPr>
            <p:ph idx="1"/>
          </p:nvPr>
        </p:nvSpPr>
        <p:spPr>
          <a:xfrm>
            <a:off x="228600" y="884237"/>
            <a:ext cx="8915400" cy="4449763"/>
          </a:xfrm>
        </p:spPr>
        <p:txBody>
          <a:bodyPr/>
          <a:lstStyle/>
          <a:p>
            <a:pPr marL="228600" indent="0">
              <a:buNone/>
            </a:pPr>
            <a:r>
              <a:rPr lang="en-US" altLang="en-US" sz="3200" dirty="0" smtClean="0"/>
              <a:t>All applicants interested in completing an EIR application should first thoroughly review the notice inviting applications for the grant competition they want to apply for published in the Federal Register. </a:t>
            </a:r>
            <a:endParaRPr lang="en-US" altLang="en-US" sz="3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Download and read the appropriate Application package</a:t>
            </a:r>
            <a:endParaRPr lang="en-US" sz="3200" dirty="0"/>
          </a:p>
        </p:txBody>
      </p:sp>
      <p:sp>
        <p:nvSpPr>
          <p:cNvPr id="3" name="Content Placeholder 2"/>
          <p:cNvSpPr>
            <a:spLocks noGrp="1"/>
          </p:cNvSpPr>
          <p:nvPr>
            <p:ph idx="1"/>
          </p:nvPr>
        </p:nvSpPr>
        <p:spPr>
          <a:xfrm>
            <a:off x="228600" y="884237"/>
            <a:ext cx="8915400" cy="4449763"/>
          </a:xfrm>
        </p:spPr>
        <p:txBody>
          <a:bodyPr/>
          <a:lstStyle/>
          <a:p>
            <a:pPr marL="228600" indent="0">
              <a:buNone/>
            </a:pPr>
            <a:endParaRPr lang="en-US" altLang="en-US" sz="3200" dirty="0" smtClean="0"/>
          </a:p>
          <a:p>
            <a:pPr marL="228600" indent="0">
              <a:buNone/>
            </a:pPr>
            <a:r>
              <a:rPr lang="en-US" sz="2600" b="1" dirty="0"/>
              <a:t>Applicants should be careful that they download the intended EIR application package and that they submit their application under the intended EIR competition.</a:t>
            </a:r>
            <a:r>
              <a:rPr lang="en-US" sz="2600" dirty="0"/>
              <a:t>  Your application will be reviewed under the competition it was submitted under, and only applications that are successfully </a:t>
            </a:r>
            <a:r>
              <a:rPr lang="en-US" sz="2600" dirty="0" smtClean="0"/>
              <a:t>submitted </a:t>
            </a:r>
            <a:r>
              <a:rPr lang="en-US" sz="2600" dirty="0"/>
              <a:t>by the established deadline will be peer reviewed</a:t>
            </a:r>
            <a:r>
              <a:rPr lang="en-US" sz="2600" dirty="0" smtClean="0"/>
              <a:t>.</a:t>
            </a:r>
          </a:p>
          <a:p>
            <a:pPr marL="228600" indent="0">
              <a:buNone/>
            </a:pPr>
            <a:r>
              <a:rPr lang="en-US" sz="2600" b="1" dirty="0"/>
              <a:t>Please note that the </a:t>
            </a:r>
            <a:r>
              <a:rPr lang="en-US" sz="2600" b="1" dirty="0" smtClean="0"/>
              <a:t>Application Packages are </a:t>
            </a:r>
            <a:r>
              <a:rPr lang="en-US" sz="2600" b="1" dirty="0"/>
              <a:t>for applicants to download and use as a guide only. </a:t>
            </a:r>
            <a:endParaRPr lang="en-US" sz="2600" b="1" dirty="0" smtClean="0"/>
          </a:p>
          <a:p>
            <a:pPr marL="228600" indent="0">
              <a:buNone/>
            </a:pPr>
            <a:endParaRPr lang="en-US" sz="2600" b="1" dirty="0" smtClean="0"/>
          </a:p>
          <a:p>
            <a:pPr marL="228600" indent="0">
              <a:buNone/>
            </a:pPr>
            <a:endParaRPr lang="en-US" sz="2600" b="1" dirty="0"/>
          </a:p>
          <a:p>
            <a:pPr marL="228600" indent="0">
              <a:buNone/>
            </a:pPr>
            <a:endParaRPr lang="en-US" sz="2600" b="1"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168819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Required Forms</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a:t>
            </a:r>
            <a:r>
              <a:rPr lang="en-US" sz="2600" dirty="0" smtClean="0"/>
              <a:t>Application </a:t>
            </a:r>
            <a:r>
              <a:rPr lang="en-US" sz="2600" dirty="0"/>
              <a:t>for Federal Assistance (SF 424) </a:t>
            </a:r>
            <a:endParaRPr lang="en-US" sz="2600" dirty="0" smtClean="0"/>
          </a:p>
          <a:p>
            <a:pPr>
              <a:buFont typeface="Wingdings" panose="05000000000000000000" pitchFamily="2" charset="2"/>
              <a:buChar char="q"/>
            </a:pPr>
            <a:r>
              <a:rPr lang="en-US" sz="2600" dirty="0" smtClean="0"/>
              <a:t> Department </a:t>
            </a:r>
            <a:r>
              <a:rPr lang="en-US" sz="2600" dirty="0"/>
              <a:t>of Education Supplemental Information for </a:t>
            </a:r>
            <a:r>
              <a:rPr lang="en-US" sz="2600" dirty="0" smtClean="0"/>
              <a:t>   	SF </a:t>
            </a:r>
            <a:r>
              <a:rPr lang="en-US" sz="2600" dirty="0"/>
              <a:t>424 </a:t>
            </a:r>
            <a:endParaRPr lang="en-US" sz="2600" dirty="0" smtClean="0"/>
          </a:p>
          <a:p>
            <a:pPr>
              <a:buFont typeface="Wingdings" panose="05000000000000000000" pitchFamily="2" charset="2"/>
              <a:buChar char="q"/>
            </a:pPr>
            <a:r>
              <a:rPr lang="en-US" sz="2600" dirty="0" smtClean="0"/>
              <a:t> Department </a:t>
            </a:r>
            <a:r>
              <a:rPr lang="en-US" sz="2600" dirty="0"/>
              <a:t>of Education Budget Summary Form (ED </a:t>
            </a:r>
            <a:r>
              <a:rPr lang="en-US" sz="2600" dirty="0" smtClean="0"/>
              <a:t>	524</a:t>
            </a:r>
            <a:r>
              <a:rPr lang="en-US" sz="2600" dirty="0"/>
              <a:t>) </a:t>
            </a:r>
            <a:r>
              <a:rPr lang="en-US" sz="2600" dirty="0" smtClean="0"/>
              <a:t>	Sections </a:t>
            </a:r>
            <a:r>
              <a:rPr lang="en-US" sz="2600" dirty="0"/>
              <a:t>A &amp; </a:t>
            </a:r>
            <a:r>
              <a:rPr lang="en-US" sz="2600" dirty="0" smtClean="0"/>
              <a:t>B</a:t>
            </a:r>
          </a:p>
          <a:p>
            <a:pPr>
              <a:buFont typeface="Wingdings" panose="05000000000000000000" pitchFamily="2" charset="2"/>
              <a:buChar char="q"/>
            </a:pPr>
            <a:r>
              <a:rPr lang="en-US" sz="2600" dirty="0" smtClean="0"/>
              <a:t> Disclosure </a:t>
            </a:r>
            <a:r>
              <a:rPr lang="en-US" sz="2600" dirty="0"/>
              <a:t>of Lobbying Activities (SF-LLL) </a:t>
            </a:r>
            <a:endParaRPr lang="en-US" sz="2600" dirty="0" smtClean="0"/>
          </a:p>
          <a:p>
            <a:pPr>
              <a:buFont typeface="Wingdings" panose="05000000000000000000" pitchFamily="2" charset="2"/>
              <a:buChar char="q"/>
            </a:pPr>
            <a:r>
              <a:rPr lang="en-US" sz="2600" dirty="0" smtClean="0"/>
              <a:t> ED </a:t>
            </a:r>
            <a:r>
              <a:rPr lang="en-US" sz="2600" dirty="0"/>
              <a:t>Evidence of Effectiveness Form </a:t>
            </a:r>
            <a:r>
              <a:rPr lang="en-US" sz="1600" b="1" dirty="0">
                <a:solidFill>
                  <a:srgbClr val="FF0000"/>
                </a:solidFill>
              </a:rPr>
              <a:t>(Mid-phase and </a:t>
            </a:r>
            <a:r>
              <a:rPr lang="en-US" sz="1600" b="1" dirty="0" smtClean="0">
                <a:solidFill>
                  <a:srgbClr val="FF0000"/>
                </a:solidFill>
              </a:rPr>
              <a:t>Expansion only)</a:t>
            </a:r>
            <a:endParaRPr lang="en-US" sz="1600" b="1" dirty="0">
              <a:solidFill>
                <a:srgbClr val="FF0000"/>
              </a:solidFill>
            </a:endParaRPr>
          </a:p>
          <a:p>
            <a:pPr>
              <a:buFont typeface="Wingdings" panose="05000000000000000000" pitchFamily="2" charset="2"/>
              <a:buChar char="q"/>
            </a:pPr>
            <a:r>
              <a:rPr lang="en-US" sz="2600" dirty="0" smtClean="0"/>
              <a:t> Grant </a:t>
            </a:r>
            <a:r>
              <a:rPr lang="en-US" sz="2600" dirty="0"/>
              <a:t>Application Form for Project Objectives and </a:t>
            </a:r>
            <a:r>
              <a:rPr lang="en-US" sz="2600" dirty="0" smtClean="0"/>
              <a:t>	Performance </a:t>
            </a:r>
            <a:r>
              <a:rPr lang="en-US" sz="2600" dirty="0"/>
              <a:t>Measures Information </a:t>
            </a:r>
          </a:p>
          <a:p>
            <a:pPr lvl="1">
              <a:buFont typeface="Wingdings" panose="05000000000000000000" pitchFamily="2" charset="2"/>
              <a:buChar char="q"/>
            </a:pPr>
            <a:endParaRPr lang="en-US" sz="2800" dirty="0"/>
          </a:p>
          <a:p>
            <a:pPr>
              <a:buFont typeface="Wingdings" panose="05000000000000000000" pitchFamily="2" charset="2"/>
              <a:buChar char="q"/>
            </a:pPr>
            <a:endParaRPr lang="en-US" dirty="0"/>
          </a:p>
        </p:txBody>
      </p:sp>
      <p:sp>
        <p:nvSpPr>
          <p:cNvPr id="4" name="Text Placeholder 3"/>
          <p:cNvSpPr>
            <a:spLocks noGrp="1"/>
          </p:cNvSpPr>
          <p:nvPr>
            <p:ph type="body" sz="quarter" idx="10"/>
          </p:nvPr>
        </p:nvSpPr>
        <p:spPr/>
        <p:txBody>
          <a:bodyPr/>
          <a:lstStyle/>
          <a:p>
            <a:r>
              <a:rPr lang="en-US" dirty="0"/>
              <a:t>ED Standard Forms</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10133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Required Forms</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600" dirty="0" smtClean="0"/>
              <a:t> GEPA Section 427</a:t>
            </a:r>
          </a:p>
          <a:p>
            <a:pPr>
              <a:buFont typeface="Wingdings" panose="05000000000000000000" pitchFamily="2" charset="2"/>
              <a:buChar char="q"/>
            </a:pPr>
            <a:r>
              <a:rPr lang="en-US" sz="2600" dirty="0" smtClean="0"/>
              <a:t> Assurances- Non-Construction Programs (SF 424B)</a:t>
            </a:r>
          </a:p>
          <a:p>
            <a:pPr>
              <a:buFont typeface="Wingdings" panose="05000000000000000000" pitchFamily="2" charset="2"/>
              <a:buChar char="q"/>
            </a:pPr>
            <a:r>
              <a:rPr lang="en-US" sz="2600" dirty="0" smtClean="0"/>
              <a:t> Grants.gov Lobby form (formerly ED 80-0013 form)</a:t>
            </a:r>
            <a:endParaRPr lang="en-US" sz="2600" dirty="0"/>
          </a:p>
          <a:p>
            <a:pPr>
              <a:buFont typeface="Wingdings" panose="05000000000000000000" pitchFamily="2" charset="2"/>
              <a:buChar char="q"/>
            </a:pPr>
            <a:endParaRPr lang="en-US" dirty="0"/>
          </a:p>
        </p:txBody>
      </p:sp>
      <p:sp>
        <p:nvSpPr>
          <p:cNvPr id="4" name="Text Placeholder 3"/>
          <p:cNvSpPr>
            <a:spLocks noGrp="1"/>
          </p:cNvSpPr>
          <p:nvPr>
            <p:ph type="body" sz="quarter" idx="10"/>
          </p:nvPr>
        </p:nvSpPr>
        <p:spPr/>
        <p:txBody>
          <a:bodyPr/>
          <a:lstStyle/>
          <a:p>
            <a:r>
              <a:rPr lang="en-US" dirty="0" smtClean="0"/>
              <a:t>Assurances and Certifications</a:t>
            </a:r>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3336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Application Narrative</a:t>
            </a:r>
            <a:endParaRPr lang="en-US" sz="3200" dirty="0"/>
          </a:p>
        </p:txBody>
      </p:sp>
      <p:sp>
        <p:nvSpPr>
          <p:cNvPr id="3" name="Content Placeholder 2"/>
          <p:cNvSpPr>
            <a:spLocks noGrp="1"/>
          </p:cNvSpPr>
          <p:nvPr>
            <p:ph idx="1"/>
          </p:nvPr>
        </p:nvSpPr>
        <p:spPr>
          <a:xfrm>
            <a:off x="457200" y="1219200"/>
            <a:ext cx="8229600" cy="5410200"/>
          </a:xfrm>
        </p:spPr>
        <p:txBody>
          <a:bodyPr/>
          <a:lstStyle/>
          <a:p>
            <a:pPr>
              <a:buFont typeface="Wingdings" panose="05000000000000000000" pitchFamily="2" charset="2"/>
              <a:buChar char="q"/>
            </a:pPr>
            <a:r>
              <a:rPr lang="en-US" sz="2600" dirty="0" smtClean="0"/>
              <a:t> </a:t>
            </a:r>
            <a:r>
              <a:rPr lang="en-US" sz="2500" dirty="0" smtClean="0"/>
              <a:t>ED Abstract Narrative Form</a:t>
            </a:r>
          </a:p>
          <a:p>
            <a:pPr lvl="1">
              <a:buFont typeface="Wingdings" panose="05000000000000000000" pitchFamily="2" charset="2"/>
              <a:buChar char="§"/>
            </a:pPr>
            <a:r>
              <a:rPr lang="en-US" sz="1900" dirty="0" smtClean="0"/>
              <a:t>Where you will attach your one-page project abstract. </a:t>
            </a:r>
          </a:p>
          <a:p>
            <a:pPr>
              <a:buFont typeface="Wingdings" panose="05000000000000000000" pitchFamily="2" charset="2"/>
              <a:buChar char="q"/>
            </a:pPr>
            <a:r>
              <a:rPr lang="en-US" sz="2600" dirty="0"/>
              <a:t> </a:t>
            </a:r>
            <a:r>
              <a:rPr lang="en-US" sz="2500" dirty="0" smtClean="0"/>
              <a:t>Project Narrative Form</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the responses to the Selection Criteria and </a:t>
            </a:r>
            <a:r>
              <a:rPr lang="en-US" sz="1900" dirty="0" smtClean="0">
                <a:solidFill>
                  <a:schemeClr val="tx1"/>
                </a:solidFill>
              </a:rPr>
              <a:t>Absolute </a:t>
            </a:r>
            <a:r>
              <a:rPr lang="en-US" sz="1900" dirty="0">
                <a:solidFill>
                  <a:schemeClr val="tx1"/>
                </a:solidFill>
              </a:rPr>
              <a:t>Priorities. </a:t>
            </a:r>
            <a:r>
              <a:rPr lang="en-US" sz="1900" dirty="0" smtClean="0">
                <a:solidFill>
                  <a:schemeClr val="tx1"/>
                </a:solidFill>
              </a:rPr>
              <a:t>Applicants </a:t>
            </a:r>
            <a:r>
              <a:rPr lang="en-US" sz="1900" dirty="0">
                <a:solidFill>
                  <a:schemeClr val="tx1"/>
                </a:solidFill>
              </a:rPr>
              <a:t>should include a Table of Contents </a:t>
            </a:r>
            <a:r>
              <a:rPr lang="en-US" sz="1900" dirty="0" smtClean="0">
                <a:solidFill>
                  <a:schemeClr val="tx1"/>
                </a:solidFill>
              </a:rPr>
              <a:t>that </a:t>
            </a:r>
            <a:r>
              <a:rPr lang="en-US" sz="1900" dirty="0">
                <a:solidFill>
                  <a:schemeClr val="tx1"/>
                </a:solidFill>
              </a:rPr>
              <a:t>includes all responses to the Selection Criteria. </a:t>
            </a:r>
            <a:endParaRPr lang="en-US" sz="1900" dirty="0" smtClean="0"/>
          </a:p>
          <a:p>
            <a:pPr>
              <a:buFont typeface="Wingdings" panose="05000000000000000000" pitchFamily="2" charset="2"/>
              <a:buChar char="q"/>
            </a:pPr>
            <a:r>
              <a:rPr lang="en-US" sz="2600" dirty="0"/>
              <a:t> </a:t>
            </a:r>
            <a:r>
              <a:rPr lang="en-US" sz="2500" dirty="0" smtClean="0"/>
              <a:t>Budget Narrative Form</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a budget narrative.  Do not </a:t>
            </a:r>
            <a:r>
              <a:rPr lang="en-US" sz="1900" dirty="0" smtClean="0">
                <a:solidFill>
                  <a:schemeClr val="tx1"/>
                </a:solidFill>
              </a:rPr>
              <a:t>include </a:t>
            </a:r>
            <a:r>
              <a:rPr lang="en-US" sz="1900" dirty="0">
                <a:solidFill>
                  <a:schemeClr val="tx1"/>
                </a:solidFill>
              </a:rPr>
              <a:t>multiple </a:t>
            </a:r>
            <a:r>
              <a:rPr lang="en-US" sz="1900" dirty="0" smtClean="0">
                <a:solidFill>
                  <a:schemeClr val="tx1"/>
                </a:solidFill>
              </a:rPr>
              <a:t>budgets </a:t>
            </a:r>
            <a:r>
              <a:rPr lang="en-US" sz="1900" dirty="0">
                <a:solidFill>
                  <a:schemeClr val="tx1"/>
                </a:solidFill>
              </a:rPr>
              <a:t>for the LEA or nonprofit organization and partner(s).  Only </a:t>
            </a:r>
            <a:r>
              <a:rPr lang="en-US" sz="1900" dirty="0" smtClean="0">
                <a:solidFill>
                  <a:schemeClr val="tx1"/>
                </a:solidFill>
              </a:rPr>
              <a:t>one </a:t>
            </a:r>
            <a:r>
              <a:rPr lang="en-US" sz="1900" dirty="0">
                <a:solidFill>
                  <a:schemeClr val="tx1"/>
                </a:solidFill>
              </a:rPr>
              <a:t>combined budget should be submitted to represent costs for all </a:t>
            </a:r>
            <a:r>
              <a:rPr lang="en-US" sz="1900" dirty="0" smtClean="0">
                <a:solidFill>
                  <a:schemeClr val="tx1"/>
                </a:solidFill>
              </a:rPr>
              <a:t>entities </a:t>
            </a:r>
            <a:r>
              <a:rPr lang="en-US" sz="1900" dirty="0">
                <a:solidFill>
                  <a:schemeClr val="tx1"/>
                </a:solidFill>
              </a:rPr>
              <a:t>involved in the proposed project. </a:t>
            </a:r>
            <a:endParaRPr lang="en-US" sz="1900" dirty="0" smtClean="0"/>
          </a:p>
          <a:p>
            <a:pPr>
              <a:buFont typeface="Wingdings" panose="05000000000000000000" pitchFamily="2" charset="2"/>
              <a:buChar char="q"/>
            </a:pPr>
            <a:r>
              <a:rPr lang="en-US" sz="2500" dirty="0"/>
              <a:t> </a:t>
            </a:r>
            <a:r>
              <a:rPr lang="en-US" sz="2500" dirty="0" smtClean="0"/>
              <a:t>Other Attachments Form (upload appendices here)</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the application appendices. </a:t>
            </a:r>
            <a:r>
              <a:rPr lang="en-US" sz="1900" dirty="0" smtClean="0"/>
              <a:t> 	</a:t>
            </a:r>
            <a:endParaRPr lang="en-US" sz="1900" dirty="0"/>
          </a:p>
          <a:p>
            <a:pPr>
              <a:buFont typeface="Wingdings" panose="05000000000000000000" pitchFamily="2" charset="2"/>
              <a:buChar char="q"/>
            </a:pPr>
            <a:endParaRPr lang="en-US" sz="2600" dirty="0" smtClean="0"/>
          </a:p>
          <a:p>
            <a:pPr>
              <a:buFont typeface="Wingdings" panose="05000000000000000000" pitchFamily="2" charset="2"/>
              <a:buChar char="q"/>
            </a:pPr>
            <a:endParaRPr lang="en-US" sz="2600" dirty="0"/>
          </a:p>
          <a:p>
            <a:pPr>
              <a:buFont typeface="Wingdings" panose="05000000000000000000" pitchFamily="2" charset="2"/>
              <a:buChar char="q"/>
            </a:pPr>
            <a:endParaRPr lang="en-US" sz="2600" dirty="0" smtClean="0"/>
          </a:p>
          <a:p>
            <a:pPr marL="274320" indent="0">
              <a:buNone/>
            </a:pPr>
            <a:endParaRPr lang="en-US" sz="2600" dirty="0"/>
          </a:p>
        </p:txBody>
      </p:sp>
      <p:sp>
        <p:nvSpPr>
          <p:cNvPr id="4" name="Text Placeholder 3"/>
          <p:cNvSpPr>
            <a:spLocks noGrp="1"/>
          </p:cNvSpPr>
          <p:nvPr>
            <p:ph type="body" sz="quarter" idx="10"/>
          </p:nvPr>
        </p:nvSpPr>
        <p:spPr/>
        <p:txBody>
          <a:bodyPr/>
          <a:lstStyle/>
          <a:p>
            <a:r>
              <a:rPr lang="en-US" sz="1800" dirty="0" smtClean="0"/>
              <a:t>The eir application will use the following Grants.gov narrative forms</a:t>
            </a:r>
            <a:endParaRPr lang="en-US" sz="18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42369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sz="3200" dirty="0" smtClean="0"/>
              <a:t>Application Narrative (cont.)</a:t>
            </a:r>
            <a:endParaRPr lang="en-US" sz="3200" dirty="0"/>
          </a:p>
        </p:txBody>
      </p:sp>
      <p:sp>
        <p:nvSpPr>
          <p:cNvPr id="4" name="Text Placeholder 3"/>
          <p:cNvSpPr>
            <a:spLocks noGrp="1"/>
          </p:cNvSpPr>
          <p:nvPr>
            <p:ph type="body" sz="quarter" idx="10"/>
          </p:nvPr>
        </p:nvSpPr>
        <p:spPr>
          <a:xfrm>
            <a:off x="457200" y="762000"/>
            <a:ext cx="8229600" cy="503237"/>
          </a:xfrm>
        </p:spPr>
        <p:txBody>
          <a:bodyPr/>
          <a:lstStyle/>
          <a:p>
            <a:r>
              <a:rPr lang="en-US" dirty="0" smtClean="0"/>
              <a:t>Appendices</a:t>
            </a:r>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76864590"/>
              </p:ext>
            </p:extLst>
          </p:nvPr>
        </p:nvGraphicFramePr>
        <p:xfrm>
          <a:off x="152400" y="1219200"/>
          <a:ext cx="8887374" cy="5237726"/>
        </p:xfrm>
        <a:graphic>
          <a:graphicData uri="http://schemas.openxmlformats.org/drawingml/2006/table">
            <a:tbl>
              <a:tblPr firstRow="1" bandRow="1">
                <a:tableStyleId>{5C22544A-7EE6-4342-B048-85BDC9FD1C3A}</a:tableStyleId>
              </a:tblPr>
              <a:tblGrid>
                <a:gridCol w="1221730"/>
                <a:gridCol w="3221957"/>
                <a:gridCol w="1221730"/>
                <a:gridCol w="3221957"/>
              </a:tblGrid>
              <a:tr h="358822">
                <a:tc gridSpan="2">
                  <a:txBody>
                    <a:bodyPr/>
                    <a:lstStyle/>
                    <a:p>
                      <a:pPr algn="ctr"/>
                      <a:r>
                        <a:rPr lang="en-US" dirty="0" smtClean="0"/>
                        <a:t>Early-phase</a:t>
                      </a:r>
                      <a:endParaRPr lang="en-US" dirty="0"/>
                    </a:p>
                  </a:txBody>
                  <a:tcPr/>
                </a:tc>
                <a:tc hMerge="1">
                  <a:txBody>
                    <a:bodyPr/>
                    <a:lstStyle/>
                    <a:p>
                      <a:endParaRPr lang="en-US" dirty="0"/>
                    </a:p>
                  </a:txBody>
                  <a:tcPr/>
                </a:tc>
                <a:tc gridSpan="2">
                  <a:txBody>
                    <a:bodyPr/>
                    <a:lstStyle/>
                    <a:p>
                      <a:pPr algn="ctr"/>
                      <a:r>
                        <a:rPr lang="en-US" dirty="0" smtClean="0"/>
                        <a:t>Mid-phase</a:t>
                      </a:r>
                      <a:r>
                        <a:rPr lang="en-US" baseline="0" dirty="0" smtClean="0"/>
                        <a:t> and Expansion</a:t>
                      </a:r>
                      <a:endParaRPr lang="en-US" dirty="0"/>
                    </a:p>
                  </a:txBody>
                  <a:tcPr/>
                </a:tc>
                <a:tc hMerge="1">
                  <a:txBody>
                    <a:bodyPr/>
                    <a:lstStyle/>
                    <a:p>
                      <a:endParaRPr lang="en-US" dirty="0"/>
                    </a:p>
                  </a:txBody>
                  <a:tcPr/>
                </a:tc>
              </a:tr>
              <a:tr h="396239">
                <a:tc>
                  <a:txBody>
                    <a:bodyPr/>
                    <a:lstStyle/>
                    <a:p>
                      <a:r>
                        <a:rPr lang="en-US" sz="1500" b="1" dirty="0" smtClean="0"/>
                        <a:t>Appendix A</a:t>
                      </a:r>
                      <a:endParaRPr lang="en-US" sz="1500" b="1"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kern="1200" dirty="0" smtClean="0">
                          <a:effectLst/>
                        </a:rPr>
                        <a:t>Nonprofit 501(c)(3) status, if applicable </a:t>
                      </a:r>
                      <a:endParaRPr lang="en-US" sz="1500" kern="1200" dirty="0" smtClean="0">
                        <a:solidFill>
                          <a:schemeClr val="dk1"/>
                        </a:solidFill>
                        <a:effectLst/>
                        <a:latin typeface="+mn-lt"/>
                        <a:ea typeface="+mn-ea"/>
                        <a:cs typeface="+mn-cs"/>
                      </a:endParaRPr>
                    </a:p>
                  </a:txBody>
                  <a:tcPr/>
                </a:tc>
                <a:tc>
                  <a:txBody>
                    <a:bodyPr/>
                    <a:lstStyle/>
                    <a:p>
                      <a:r>
                        <a:rPr lang="en-US" sz="1500" b="1" dirty="0" smtClean="0"/>
                        <a:t>Appendix A</a:t>
                      </a:r>
                      <a:endParaRPr lang="en-US" sz="1500" b="1"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kern="1200" dirty="0" smtClean="0">
                          <a:effectLst/>
                        </a:rPr>
                        <a:t>Nonprofit 501(c)(3) status, if applicable </a:t>
                      </a:r>
                      <a:endParaRPr lang="en-US" sz="1500" kern="1200" dirty="0" smtClean="0">
                        <a:solidFill>
                          <a:schemeClr val="dk1"/>
                        </a:solidFill>
                        <a:effectLst/>
                        <a:latin typeface="+mn-lt"/>
                        <a:ea typeface="+mn-ea"/>
                        <a:cs typeface="+mn-cs"/>
                      </a:endParaRPr>
                    </a:p>
                  </a:txBody>
                  <a:tcPr/>
                </a:tc>
              </a:tr>
              <a:tr h="342949">
                <a:tc>
                  <a:txBody>
                    <a:bodyPr/>
                    <a:lstStyle/>
                    <a:p>
                      <a:r>
                        <a:rPr lang="en-US" sz="1500" b="1" dirty="0" smtClean="0"/>
                        <a:t>Appendix B</a:t>
                      </a:r>
                    </a:p>
                  </a:txBody>
                  <a:tcPr/>
                </a:tc>
                <a:tc>
                  <a:txBody>
                    <a:bodyPr/>
                    <a:lstStyle/>
                    <a:p>
                      <a:r>
                        <a:rPr lang="en-US" sz="1500" kern="1200" dirty="0" smtClean="0">
                          <a:effectLst/>
                        </a:rPr>
                        <a:t>Resumes of Key Personnel</a:t>
                      </a:r>
                      <a:endParaRPr lang="en-US" sz="1500" dirty="0"/>
                    </a:p>
                  </a:txBody>
                  <a:tcPr/>
                </a:tc>
                <a:tc>
                  <a:txBody>
                    <a:bodyPr/>
                    <a:lstStyle/>
                    <a:p>
                      <a:r>
                        <a:rPr lang="en-US" sz="1500" b="1" dirty="0" smtClean="0"/>
                        <a:t>Appendix B</a:t>
                      </a:r>
                    </a:p>
                  </a:txBody>
                  <a:tcPr/>
                </a:tc>
                <a:tc>
                  <a:txBody>
                    <a:bodyPr/>
                    <a:lstStyle/>
                    <a:p>
                      <a:r>
                        <a:rPr lang="en-US" sz="1500" kern="1200" dirty="0" smtClean="0">
                          <a:effectLst/>
                        </a:rPr>
                        <a:t>Resumes of Key Personnel</a:t>
                      </a:r>
                      <a:endParaRPr lang="en-US" sz="1500" dirty="0"/>
                    </a:p>
                  </a:txBody>
                  <a:tcPr/>
                </a:tc>
              </a:tr>
              <a:tr h="647651">
                <a:tc>
                  <a:txBody>
                    <a:bodyPr/>
                    <a:lstStyle/>
                    <a:p>
                      <a:r>
                        <a:rPr lang="en-US" sz="1500" b="1" dirty="0" smtClean="0"/>
                        <a:t>Appendix</a:t>
                      </a:r>
                      <a:r>
                        <a:rPr lang="en-US" sz="1500" b="1" baseline="0" dirty="0" smtClean="0"/>
                        <a:t> C</a:t>
                      </a:r>
                      <a:endParaRPr lang="en-US" sz="1500" b="1" dirty="0"/>
                    </a:p>
                  </a:txBody>
                  <a:tcPr/>
                </a:tc>
                <a:tc>
                  <a:txBody>
                    <a:bodyPr/>
                    <a:lstStyle/>
                    <a:p>
                      <a:r>
                        <a:rPr lang="en-US" sz="1500" kern="1200" dirty="0" smtClean="0">
                          <a:effectLst/>
                        </a:rPr>
                        <a:t>Letters of Support and Memoranda of Understanding, if applicable</a:t>
                      </a:r>
                      <a:endParaRPr lang="en-US" sz="1500" dirty="0"/>
                    </a:p>
                  </a:txBody>
                  <a:tcPr/>
                </a:tc>
                <a:tc>
                  <a:txBody>
                    <a:bodyPr/>
                    <a:lstStyle/>
                    <a:p>
                      <a:r>
                        <a:rPr lang="en-US" sz="1500" b="1" dirty="0" smtClean="0"/>
                        <a:t>Appendix</a:t>
                      </a:r>
                      <a:r>
                        <a:rPr lang="en-US" sz="1500" b="1" baseline="0" dirty="0" smtClean="0"/>
                        <a:t> C</a:t>
                      </a:r>
                      <a:endParaRPr lang="en-US" sz="1500" b="1" dirty="0"/>
                    </a:p>
                  </a:txBody>
                  <a:tcPr/>
                </a:tc>
                <a:tc>
                  <a:txBody>
                    <a:bodyPr/>
                    <a:lstStyle/>
                    <a:p>
                      <a:r>
                        <a:rPr lang="en-US" sz="1500" kern="1200" dirty="0" smtClean="0">
                          <a:effectLst/>
                        </a:rPr>
                        <a:t>Letters of Support and Memoranda of Understanding, if applicable</a:t>
                      </a:r>
                      <a:endParaRPr lang="en-US" sz="1500" dirty="0"/>
                    </a:p>
                  </a:txBody>
                  <a:tcPr/>
                </a:tc>
              </a:tr>
              <a:tr h="6369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D</a:t>
                      </a:r>
                      <a:endParaRPr lang="en-US" sz="1500" b="1" dirty="0" smtClean="0"/>
                    </a:p>
                  </a:txBody>
                  <a:tcPr/>
                </a:tc>
                <a:tc>
                  <a:txBody>
                    <a:bodyPr/>
                    <a:lstStyle/>
                    <a:p>
                      <a:r>
                        <a:rPr lang="en-US" sz="1500" kern="1200" dirty="0" smtClean="0">
                          <a:effectLst/>
                        </a:rPr>
                        <a:t>Waiver Request of 10% Match Requirement, if applicable</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D</a:t>
                      </a:r>
                      <a:endParaRPr lang="en-US" sz="1500" b="1" dirty="0" smtClean="0"/>
                    </a:p>
                  </a:txBody>
                  <a:tcPr/>
                </a:tc>
                <a:tc>
                  <a:txBody>
                    <a:bodyPr/>
                    <a:lstStyle/>
                    <a:p>
                      <a:r>
                        <a:rPr lang="en-US" sz="1500" kern="1200" dirty="0" smtClean="0">
                          <a:effectLst/>
                        </a:rPr>
                        <a:t>Waiver Request of 10% Match Requirement, if applicable</a:t>
                      </a:r>
                      <a:endParaRPr lang="en-US" sz="1500" dirty="0"/>
                    </a:p>
                  </a:txBody>
                  <a:tcPr/>
                </a:tc>
              </a:tr>
              <a:tr h="8870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E</a:t>
                      </a:r>
                      <a:endParaRPr lang="en-US" sz="1500" b="1" dirty="0" smtClean="0"/>
                    </a:p>
                  </a:txBody>
                  <a:tcPr/>
                </a:tc>
                <a:tc>
                  <a:txBody>
                    <a:bodyPr/>
                    <a:lstStyle/>
                    <a:p>
                      <a:r>
                        <a:rPr lang="en-US" sz="1500" kern="1200" dirty="0" smtClean="0">
                          <a:effectLst/>
                        </a:rPr>
                        <a:t>Eligible Applicant’s list of proprietary information found in the application, if applicable. </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E</a:t>
                      </a:r>
                      <a:endParaRPr lang="en-US" sz="1500" b="1" dirty="0" smtClean="0"/>
                    </a:p>
                  </a:txBody>
                  <a:tcPr/>
                </a:tc>
                <a:tc>
                  <a:txBody>
                    <a:bodyPr/>
                    <a:lstStyle/>
                    <a:p>
                      <a:r>
                        <a:rPr lang="en-US" sz="1500" kern="1200" dirty="0" smtClean="0">
                          <a:effectLst/>
                        </a:rPr>
                        <a:t>Eligible Applicant’s list of proprietary information found in the application, if applicable. </a:t>
                      </a:r>
                      <a:endParaRPr lang="en-US" sz="1500" dirty="0"/>
                    </a:p>
                  </a:txBody>
                  <a:tcPr/>
                </a:tc>
              </a:tr>
              <a:tr h="4899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F</a:t>
                      </a:r>
                      <a:endParaRPr lang="en-US" sz="1500" b="1" dirty="0" smtClean="0"/>
                    </a:p>
                  </a:txBody>
                  <a:tcPr/>
                </a:tc>
                <a:tc>
                  <a:txBody>
                    <a:bodyPr/>
                    <a:lstStyle/>
                    <a:p>
                      <a:r>
                        <a:rPr lang="en-US" sz="1500" kern="1200" dirty="0" smtClean="0">
                          <a:effectLst/>
                        </a:rPr>
                        <a:t>Eligibility Checklist and list of rural locale codes, if applicable</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F</a:t>
                      </a:r>
                      <a:endParaRPr lang="en-US" sz="1500" b="1" dirty="0" smtClean="0"/>
                    </a:p>
                  </a:txBody>
                  <a:tcPr/>
                </a:tc>
                <a:tc>
                  <a:txBody>
                    <a:bodyPr/>
                    <a:lstStyle/>
                    <a:p>
                      <a:r>
                        <a:rPr lang="en-US" sz="1500" kern="1200" dirty="0" smtClean="0">
                          <a:effectLst/>
                        </a:rPr>
                        <a:t>Eligibility Checklist and list of rural locale codes, if applicable</a:t>
                      </a:r>
                      <a:endParaRPr lang="en-US" sz="1500" dirty="0"/>
                    </a:p>
                  </a:txBody>
                  <a:tcPr/>
                </a:tc>
              </a:tr>
              <a:tr h="5382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G</a:t>
                      </a:r>
                      <a:endParaRPr lang="en-US" sz="1500" b="1" dirty="0" smtClean="0"/>
                    </a:p>
                  </a:txBody>
                  <a:tcPr/>
                </a:tc>
                <a:tc>
                  <a:txBody>
                    <a:bodyPr/>
                    <a:lstStyle/>
                    <a:p>
                      <a:r>
                        <a:rPr lang="en-US" sz="1500" kern="1200" dirty="0" smtClean="0">
                          <a:effectLst/>
                        </a:rPr>
                        <a:t>Demonstrates a Rationale (Logic Model)</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G</a:t>
                      </a:r>
                      <a:endParaRPr lang="en-US" sz="1500" b="1" dirty="0" smtClean="0"/>
                    </a:p>
                  </a:txBody>
                  <a:tcPr/>
                </a:tc>
                <a:tc>
                  <a:txBody>
                    <a:bodyPr/>
                    <a:lstStyle/>
                    <a:p>
                      <a:r>
                        <a:rPr lang="en-US" sz="1500" kern="1200" dirty="0" smtClean="0">
                          <a:effectLst/>
                        </a:rPr>
                        <a:t>Demonstration of Match Contributions</a:t>
                      </a:r>
                      <a:endParaRPr lang="en-US" sz="1500" dirty="0"/>
                    </a:p>
                  </a:txBody>
                  <a:tcPr/>
                </a:tc>
              </a:tr>
              <a:tr h="4371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H</a:t>
                      </a:r>
                      <a:endParaRPr lang="en-US" sz="1500" b="1" dirty="0" smtClean="0"/>
                    </a:p>
                  </a:txBody>
                  <a:tcPr/>
                </a:tc>
                <a:tc>
                  <a:txBody>
                    <a:bodyPr/>
                    <a:lstStyle/>
                    <a:p>
                      <a:r>
                        <a:rPr lang="en-US" sz="1500" kern="1200" dirty="0" smtClean="0">
                          <a:effectLst/>
                        </a:rPr>
                        <a:t>Demonstration of Match Contributions</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kern="1200" dirty="0" smtClean="0">
                          <a:solidFill>
                            <a:schemeClr val="dk1"/>
                          </a:solidFill>
                          <a:effectLst/>
                          <a:latin typeface="+mn-lt"/>
                          <a:ea typeface="+mn-ea"/>
                          <a:cs typeface="+mn-cs"/>
                        </a:rPr>
                        <a:t>Appendix H</a:t>
                      </a:r>
                    </a:p>
                  </a:txBody>
                  <a:tcPr/>
                </a:tc>
                <a:tc>
                  <a:txBody>
                    <a:bodyPr/>
                    <a:lstStyle/>
                    <a:p>
                      <a:pPr marL="0" algn="l" defTabSz="457200" rtl="0" eaLnBrk="1" latinLnBrk="0" hangingPunct="1"/>
                      <a:r>
                        <a:rPr lang="en-US" sz="1500" kern="1200" dirty="0" smtClean="0">
                          <a:solidFill>
                            <a:schemeClr val="dk1"/>
                          </a:solidFill>
                          <a:effectLst/>
                          <a:latin typeface="+mn-lt"/>
                          <a:ea typeface="+mn-ea"/>
                          <a:cs typeface="+mn-cs"/>
                        </a:rPr>
                        <a:t>Other, if applicable</a:t>
                      </a:r>
                      <a:endParaRPr lang="en-US" sz="1500" kern="1200" dirty="0">
                        <a:solidFill>
                          <a:schemeClr val="dk1"/>
                        </a:solidFill>
                        <a:effectLst/>
                        <a:latin typeface="+mn-lt"/>
                        <a:ea typeface="+mn-ea"/>
                        <a:cs typeface="+mn-cs"/>
                      </a:endParaRPr>
                    </a:p>
                  </a:txBody>
                  <a:tcPr/>
                </a:tc>
              </a:tr>
              <a:tr h="4371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 I</a:t>
                      </a:r>
                    </a:p>
                  </a:txBody>
                  <a:tcPr/>
                </a:tc>
                <a:tc>
                  <a:txBody>
                    <a:bodyPr/>
                    <a:lstStyle/>
                    <a:p>
                      <a:r>
                        <a:rPr lang="en-US" sz="1500" dirty="0" smtClean="0"/>
                        <a:t>Other, if</a:t>
                      </a:r>
                      <a:r>
                        <a:rPr lang="en-US" sz="1500" baseline="0" dirty="0" smtClean="0"/>
                        <a:t> applicable</a:t>
                      </a:r>
                      <a:endParaRPr lang="en-US" sz="15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kern="1200" dirty="0" smtClean="0">
                        <a:solidFill>
                          <a:schemeClr val="dk1"/>
                        </a:solidFill>
                        <a:effectLst/>
                        <a:latin typeface="+mn-lt"/>
                        <a:ea typeface="+mn-ea"/>
                        <a:cs typeface="+mn-cs"/>
                      </a:endParaRPr>
                    </a:p>
                  </a:txBody>
                  <a:tcPr>
                    <a:noFill/>
                  </a:tcPr>
                </a:tc>
                <a:tc>
                  <a:txBody>
                    <a:bodyPr/>
                    <a:lstStyle/>
                    <a:p>
                      <a:pPr marL="0" algn="l" defTabSz="457200" rtl="0" eaLnBrk="1" latinLnBrk="0" hangingPunct="1"/>
                      <a:endParaRPr lang="en-US" sz="1500" kern="1200" dirty="0">
                        <a:solidFill>
                          <a:schemeClr val="dk1"/>
                        </a:solidFill>
                        <a:effectLst/>
                        <a:latin typeface="+mn-lt"/>
                        <a:ea typeface="+mn-ea"/>
                        <a:cs typeface="+mn-cs"/>
                      </a:endParaRPr>
                    </a:p>
                  </a:txBody>
                  <a:tcPr>
                    <a:noFill/>
                  </a:tcPr>
                </a:tc>
              </a:tr>
            </a:tbl>
          </a:graphicData>
        </a:graphic>
      </p:graphicFrame>
    </p:spTree>
    <p:extLst>
      <p:ext uri="{BB962C8B-B14F-4D97-AF65-F5344CB8AC3E}">
        <p14:creationId xmlns:p14="http://schemas.microsoft.com/office/powerpoint/2010/main" val="362894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what documents need to be included in an Application?</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748315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6ED71E-C117-4780-A014-1CF35AF09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75A769-18B6-46A2-8274-7D9752D8E939}">
  <ds:schemaRefs>
    <ds:schemaRef ds:uri="http://schemas.microsoft.com/sharepoint/v3/contenttype/forms"/>
  </ds:schemaRefs>
</ds:datastoreItem>
</file>

<file path=customXml/itemProps3.xml><?xml version="1.0" encoding="utf-8"?>
<ds:datastoreItem xmlns:ds="http://schemas.openxmlformats.org/officeDocument/2006/customXml" ds:itemID="{158559D2-BF4E-4260-BCD0-1E3CB00F9C90}">
  <ds:schemaRefs>
    <ds:schemaRef ds:uri="6ed4f710-a888-49b6-a3ba-a65a9384835f"/>
    <ds:schemaRef ds:uri="ffcb171c-5eb6-4b7e-bff7-850b4441ed9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2417</TotalTime>
  <Words>889</Words>
  <Application>Microsoft Office PowerPoint</Application>
  <PresentationFormat>On-screen Show (4:3)</PresentationFormat>
  <Paragraphs>119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Dept of Ed</vt:lpstr>
      <vt:lpstr>Education Innovation and Research (EIR) what documents need to be included in an Application?</vt:lpstr>
      <vt:lpstr>Read the notice inviting applications (NIA)</vt:lpstr>
      <vt:lpstr>Download and read the appropriate Application package</vt:lpstr>
      <vt:lpstr>Required Forms</vt:lpstr>
      <vt:lpstr>Required Forms</vt:lpstr>
      <vt:lpstr>Application Narrative</vt:lpstr>
      <vt:lpstr>Application Narrative (cont.)</vt:lpstr>
      <vt:lpstr>Education Innovation and Research (EIR) what documents need to be included in an Application?</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189</cp:revision>
  <cp:lastPrinted>2017-01-26T19:27:26Z</cp:lastPrinted>
  <dcterms:created xsi:type="dcterms:W3CDTF">2013-08-12T19:53:34Z</dcterms:created>
  <dcterms:modified xsi:type="dcterms:W3CDTF">2019-01-31T19:30:56Z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