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0"/>
  </p:notesMasterIdLst>
  <p:handoutMasterIdLst>
    <p:handoutMasterId r:id="rId11"/>
  </p:handoutMasterIdLst>
  <p:sldIdLst>
    <p:sldId id="256" r:id="rId2"/>
    <p:sldId id="376" r:id="rId3"/>
    <p:sldId id="390" r:id="rId4"/>
    <p:sldId id="386" r:id="rId5"/>
    <p:sldId id="389" r:id="rId6"/>
    <p:sldId id="391" r:id="rId7"/>
    <p:sldId id="392" r:id="rId8"/>
    <p:sldId id="393" r:id="rId9"/>
  </p:sldIdLst>
  <p:sldSz cx="9144000" cy="6858000" type="screen4x3"/>
  <p:notesSz cx="7010400" cy="9296400"/>
  <p:defaultTextStyle>
    <a:defPPr>
      <a:defRPr lang="en-US"/>
    </a:defPPr>
    <a:lvl1pPr algn="l" defTabSz="457200" rtl="0" fontAlgn="base">
      <a:spcBef>
        <a:spcPct val="0"/>
      </a:spcBef>
      <a:spcAft>
        <a:spcPct val="0"/>
      </a:spcAft>
      <a:defRPr kern="1200">
        <a:solidFill>
          <a:schemeClr val="tx1"/>
        </a:solidFill>
        <a:latin typeface="Tw Cen MT" pitchFamily="34" charset="0"/>
        <a:ea typeface="+mn-ea"/>
        <a:cs typeface="Arial" charset="0"/>
      </a:defRPr>
    </a:lvl1pPr>
    <a:lvl2pPr marL="457200" algn="l" defTabSz="457200" rtl="0" fontAlgn="base">
      <a:spcBef>
        <a:spcPct val="0"/>
      </a:spcBef>
      <a:spcAft>
        <a:spcPct val="0"/>
      </a:spcAft>
      <a:defRPr kern="1200">
        <a:solidFill>
          <a:schemeClr val="tx1"/>
        </a:solidFill>
        <a:latin typeface="Tw Cen MT" pitchFamily="34" charset="0"/>
        <a:ea typeface="+mn-ea"/>
        <a:cs typeface="Arial" charset="0"/>
      </a:defRPr>
    </a:lvl2pPr>
    <a:lvl3pPr marL="914400" algn="l" defTabSz="457200" rtl="0" fontAlgn="base">
      <a:spcBef>
        <a:spcPct val="0"/>
      </a:spcBef>
      <a:spcAft>
        <a:spcPct val="0"/>
      </a:spcAft>
      <a:defRPr kern="1200">
        <a:solidFill>
          <a:schemeClr val="tx1"/>
        </a:solidFill>
        <a:latin typeface="Tw Cen MT" pitchFamily="34" charset="0"/>
        <a:ea typeface="+mn-ea"/>
        <a:cs typeface="Arial" charset="0"/>
      </a:defRPr>
    </a:lvl3pPr>
    <a:lvl4pPr marL="1371600" algn="l" defTabSz="457200" rtl="0" fontAlgn="base">
      <a:spcBef>
        <a:spcPct val="0"/>
      </a:spcBef>
      <a:spcAft>
        <a:spcPct val="0"/>
      </a:spcAft>
      <a:defRPr kern="1200">
        <a:solidFill>
          <a:schemeClr val="tx1"/>
        </a:solidFill>
        <a:latin typeface="Tw Cen MT" pitchFamily="34" charset="0"/>
        <a:ea typeface="+mn-ea"/>
        <a:cs typeface="Arial" charset="0"/>
      </a:defRPr>
    </a:lvl4pPr>
    <a:lvl5pPr marL="1828800" algn="l" defTabSz="457200" rtl="0" fontAlgn="base">
      <a:spcBef>
        <a:spcPct val="0"/>
      </a:spcBef>
      <a:spcAft>
        <a:spcPct val="0"/>
      </a:spcAft>
      <a:defRPr kern="1200">
        <a:solidFill>
          <a:schemeClr val="tx1"/>
        </a:solidFill>
        <a:latin typeface="Tw Cen MT" pitchFamily="34" charset="0"/>
        <a:ea typeface="+mn-ea"/>
        <a:cs typeface="Arial" charset="0"/>
      </a:defRPr>
    </a:lvl5pPr>
    <a:lvl6pPr marL="2286000" algn="l" defTabSz="914400" rtl="0" eaLnBrk="1" latinLnBrk="0" hangingPunct="1">
      <a:defRPr kern="1200">
        <a:solidFill>
          <a:schemeClr val="tx1"/>
        </a:solidFill>
        <a:latin typeface="Tw Cen MT" pitchFamily="34" charset="0"/>
        <a:ea typeface="+mn-ea"/>
        <a:cs typeface="Arial" charset="0"/>
      </a:defRPr>
    </a:lvl6pPr>
    <a:lvl7pPr marL="2743200" algn="l" defTabSz="914400" rtl="0" eaLnBrk="1" latinLnBrk="0" hangingPunct="1">
      <a:defRPr kern="1200">
        <a:solidFill>
          <a:schemeClr val="tx1"/>
        </a:solidFill>
        <a:latin typeface="Tw Cen MT" pitchFamily="34" charset="0"/>
        <a:ea typeface="+mn-ea"/>
        <a:cs typeface="Arial" charset="0"/>
      </a:defRPr>
    </a:lvl7pPr>
    <a:lvl8pPr marL="3200400" algn="l" defTabSz="914400" rtl="0" eaLnBrk="1" latinLnBrk="0" hangingPunct="1">
      <a:defRPr kern="1200">
        <a:solidFill>
          <a:schemeClr val="tx1"/>
        </a:solidFill>
        <a:latin typeface="Tw Cen MT" pitchFamily="34" charset="0"/>
        <a:ea typeface="+mn-ea"/>
        <a:cs typeface="Arial" charset="0"/>
      </a:defRPr>
    </a:lvl8pPr>
    <a:lvl9pPr marL="3657600" algn="l" defTabSz="914400" rtl="0" eaLnBrk="1" latinLnBrk="0" hangingPunct="1">
      <a:defRPr kern="1200">
        <a:solidFill>
          <a:schemeClr val="tx1"/>
        </a:solidFill>
        <a:latin typeface="Tw Cen MT" pitchFamily="34"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erpak, Kelly" initials="KKT" lastIdx="1" clrIdx="0"/>
  <p:cmAuthor id="1" name="U.S. Department of Education" initials="BL" lastIdx="4" clrIdx="1"/>
  <p:cmAuthor id="2" name="Petracca, Ronald" initials="RP" lastIdx="4" clrIdx="2"/>
  <p:cmAuthor id="3" name="Irene Mylonas" initials="IM" lastIdx="5" clrIdx="3"/>
  <p:cmAuthor id="4" name="Kelly Terpak" initials="KKT" lastIdx="3"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3333"/>
    <a:srgbClr val="666666"/>
    <a:srgbClr val="038A00"/>
    <a:srgbClr val="0C47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420" autoAdjust="0"/>
  </p:normalViewPr>
  <p:slideViewPr>
    <p:cSldViewPr snapToObjects="1">
      <p:cViewPr>
        <p:scale>
          <a:sx n="60" d="100"/>
          <a:sy n="60" d="100"/>
        </p:scale>
        <p:origin x="-96" y="12"/>
      </p:cViewPr>
      <p:guideLst>
        <p:guide orient="horz" pos="2160"/>
        <p:guide pos="2880"/>
      </p:guideLst>
    </p:cSldViewPr>
  </p:slideViewPr>
  <p:notesTextViewPr>
    <p:cViewPr>
      <p:scale>
        <a:sx n="1" d="1"/>
        <a:sy n="1" d="1"/>
      </p:scale>
      <p:origin x="0" y="0"/>
    </p:cViewPr>
  </p:notesTextViewPr>
  <p:notesViewPr>
    <p:cSldViewPr snapToObjects="1">
      <p:cViewPr varScale="1">
        <p:scale>
          <a:sx n="56" d="100"/>
          <a:sy n="56" d="100"/>
        </p:scale>
        <p:origin x="-2838"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smtClean="0">
                <a:latin typeface="+mn-lt"/>
                <a:cs typeface="+mn-cs"/>
              </a:defRPr>
            </a:lvl1pPr>
          </a:lstStyle>
          <a:p>
            <a:pPr>
              <a:defRPr/>
            </a:pPr>
            <a:fld id="{6FFCDEEC-85C9-4C96-BA07-DC1346F52D77}" type="datetimeFigureOut">
              <a:rPr lang="en-US"/>
              <a:pPr>
                <a:defRPr/>
              </a:pPr>
              <a:t>4/20/2018</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smtClean="0">
                <a:latin typeface="+mn-lt"/>
                <a:cs typeface="+mn-cs"/>
              </a:defRPr>
            </a:lvl1pPr>
          </a:lstStyle>
          <a:p>
            <a:pPr>
              <a:defRPr/>
            </a:pPr>
            <a:fld id="{7B6D337A-94BB-4D48-AF3B-8C6270C51EEB}" type="slidenum">
              <a:rPr lang="en-US"/>
              <a:pPr>
                <a:defRPr/>
              </a:pPr>
              <a:t>‹#›</a:t>
            </a:fld>
            <a:endParaRPr lang="en-US"/>
          </a:p>
        </p:txBody>
      </p:sp>
    </p:spTree>
    <p:extLst>
      <p:ext uri="{BB962C8B-B14F-4D97-AF65-F5344CB8AC3E}">
        <p14:creationId xmlns:p14="http://schemas.microsoft.com/office/powerpoint/2010/main" val="41537222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smtClean="0">
                <a:latin typeface="+mn-lt"/>
                <a:cs typeface="+mn-cs"/>
              </a:defRPr>
            </a:lvl1pPr>
          </a:lstStyle>
          <a:p>
            <a:pPr>
              <a:defRPr/>
            </a:pPr>
            <a:fld id="{B3DD1D36-20B8-4E7F-B2A3-0C1A67BBD212}" type="datetimeFigureOut">
              <a:rPr lang="en-US"/>
              <a:pPr>
                <a:defRPr/>
              </a:pPr>
              <a:t>4/20/2018</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smtClean="0">
                <a:latin typeface="+mn-lt"/>
                <a:cs typeface="+mn-cs"/>
              </a:defRPr>
            </a:lvl1pPr>
          </a:lstStyle>
          <a:p>
            <a:pPr>
              <a:defRPr/>
            </a:pPr>
            <a:fld id="{DE61B3D3-DCF2-4292-B860-334F61CD4651}" type="slidenum">
              <a:rPr lang="en-US"/>
              <a:pPr>
                <a:defRPr/>
              </a:pPr>
              <a:t>‹#›</a:t>
            </a:fld>
            <a:endParaRPr lang="en-US"/>
          </a:p>
        </p:txBody>
      </p:sp>
    </p:spTree>
    <p:extLst>
      <p:ext uri="{BB962C8B-B14F-4D97-AF65-F5344CB8AC3E}">
        <p14:creationId xmlns:p14="http://schemas.microsoft.com/office/powerpoint/2010/main" val="3214317067"/>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informational recording is intended to provide an overview on what to include in your application. </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a:t>
            </a:fld>
            <a:endParaRPr lang="en-US"/>
          </a:p>
        </p:txBody>
      </p:sp>
    </p:spTree>
    <p:extLst>
      <p:ext uri="{BB962C8B-B14F-4D97-AF65-F5344CB8AC3E}">
        <p14:creationId xmlns:p14="http://schemas.microsoft.com/office/powerpoint/2010/main" val="1430912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defTabSz="465887">
              <a:defRPr/>
            </a:pPr>
            <a:r>
              <a:rPr lang="en-US" dirty="0" smtClean="0"/>
              <a:t>Read slide.</a:t>
            </a:r>
          </a:p>
          <a:p>
            <a:pPr defTabSz="465887">
              <a:defRPr/>
            </a:pP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2</a:t>
            </a:fld>
            <a:endParaRPr lang="en-US"/>
          </a:p>
        </p:txBody>
      </p:sp>
    </p:spTree>
    <p:extLst>
      <p:ext uri="{BB962C8B-B14F-4D97-AF65-F5344CB8AC3E}">
        <p14:creationId xmlns:p14="http://schemas.microsoft.com/office/powerpoint/2010/main" val="2837147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defTabSz="465887">
              <a:defRPr/>
            </a:pPr>
            <a:r>
              <a:rPr lang="en-US" dirty="0" smtClean="0"/>
              <a:t>Read slide.</a:t>
            </a:r>
          </a:p>
          <a:p>
            <a:pPr defTabSz="465887">
              <a:defRPr/>
            </a:pP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3</a:t>
            </a:fld>
            <a:endParaRPr lang="en-US"/>
          </a:p>
        </p:txBody>
      </p:sp>
    </p:spTree>
    <p:extLst>
      <p:ext uri="{BB962C8B-B14F-4D97-AF65-F5344CB8AC3E}">
        <p14:creationId xmlns:p14="http://schemas.microsoft.com/office/powerpoint/2010/main" val="2837147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smtClean="0"/>
              <a:t>A</a:t>
            </a:r>
            <a:r>
              <a:rPr lang="en-US" baseline="0" dirty="0" smtClean="0"/>
              <a:t> complete application consists of the following components. Read slide. </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4</a:t>
            </a:fld>
            <a:endParaRPr lang="en-US"/>
          </a:p>
        </p:txBody>
      </p:sp>
    </p:spTree>
    <p:extLst>
      <p:ext uri="{BB962C8B-B14F-4D97-AF65-F5344CB8AC3E}">
        <p14:creationId xmlns:p14="http://schemas.microsoft.com/office/powerpoint/2010/main" val="3307373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smtClean="0"/>
              <a:t>There</a:t>
            </a:r>
            <a:r>
              <a:rPr lang="en-US" baseline="0" dirty="0" smtClean="0"/>
              <a:t> are also some assurances and certification forms required. </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5</a:t>
            </a:fld>
            <a:endParaRPr lang="en-US"/>
          </a:p>
        </p:txBody>
      </p:sp>
    </p:spTree>
    <p:extLst>
      <p:ext uri="{BB962C8B-B14F-4D97-AF65-F5344CB8AC3E}">
        <p14:creationId xmlns:p14="http://schemas.microsoft.com/office/powerpoint/2010/main" val="3307373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dirty="0" smtClean="0">
                <a:solidFill>
                  <a:schemeClr val="tx1"/>
                </a:solidFill>
                <a:effectLst/>
                <a:latin typeface="+mn-lt"/>
                <a:ea typeface="+mn-ea"/>
                <a:cs typeface="+mn-cs"/>
              </a:rPr>
              <a:t>The EIR application will use the following Grants.gov Narrative Forms.   </a:t>
            </a:r>
          </a:p>
          <a:p>
            <a:endParaRPr lang="en-US" sz="1400" kern="1200" dirty="0" smtClean="0">
              <a:solidFill>
                <a:schemeClr val="tx1"/>
              </a:solidFill>
              <a:effectLst/>
              <a:latin typeface="+mn-lt"/>
              <a:ea typeface="+mn-ea"/>
              <a:cs typeface="+mn-cs"/>
            </a:endParaRPr>
          </a:p>
          <a:p>
            <a:pPr lvl="0"/>
            <a:r>
              <a:rPr lang="en-US" sz="1200" u="sng" kern="1200" dirty="0" smtClean="0">
                <a:solidFill>
                  <a:schemeClr val="tx1"/>
                </a:solidFill>
                <a:effectLst/>
                <a:latin typeface="+mn-lt"/>
                <a:ea typeface="+mn-ea"/>
                <a:cs typeface="+mn-cs"/>
              </a:rPr>
              <a:t>ED Abstract Narrative Form;  </a:t>
            </a:r>
            <a:endParaRPr lang="en-US" sz="14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The </a:t>
            </a:r>
            <a:r>
              <a:rPr lang="en-US" sz="1200" u="sng" kern="1200" dirty="0" smtClean="0">
                <a:solidFill>
                  <a:schemeClr val="tx1"/>
                </a:solidFill>
                <a:effectLst/>
                <a:latin typeface="+mn-lt"/>
                <a:ea typeface="+mn-ea"/>
                <a:cs typeface="+mn-cs"/>
              </a:rPr>
              <a:t>ED Abstract Narrative</a:t>
            </a:r>
            <a:r>
              <a:rPr lang="en-US" sz="1200" kern="1200" dirty="0" smtClean="0">
                <a:solidFill>
                  <a:schemeClr val="tx1"/>
                </a:solidFill>
                <a:effectLst/>
                <a:latin typeface="+mn-lt"/>
                <a:ea typeface="+mn-ea"/>
                <a:cs typeface="+mn-cs"/>
              </a:rPr>
              <a:t> Form is where you will attach your one-page project abstract.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Specific instructions are included in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application package.  </a:t>
            </a:r>
            <a:endParaRPr lang="en-US" sz="1400" kern="1200" dirty="0" smtClean="0">
              <a:solidFill>
                <a:schemeClr val="tx1"/>
              </a:solidFill>
              <a:effectLst/>
              <a:latin typeface="+mn-lt"/>
              <a:ea typeface="+mn-ea"/>
              <a:cs typeface="+mn-cs"/>
            </a:endParaRPr>
          </a:p>
          <a:p>
            <a:pPr lvl="0"/>
            <a:endParaRPr lang="en-US" sz="1400" u="sng" kern="1200" dirty="0" smtClean="0">
              <a:solidFill>
                <a:schemeClr val="tx1"/>
              </a:solidFill>
              <a:effectLst/>
              <a:latin typeface="+mn-lt"/>
              <a:ea typeface="+mn-ea"/>
              <a:cs typeface="+mn-cs"/>
            </a:endParaRPr>
          </a:p>
          <a:p>
            <a:pPr lvl="0"/>
            <a:r>
              <a:rPr lang="en-US" sz="1200" u="sng" kern="1200" dirty="0" smtClean="0">
                <a:solidFill>
                  <a:schemeClr val="tx1"/>
                </a:solidFill>
                <a:effectLst/>
                <a:latin typeface="+mn-lt"/>
                <a:ea typeface="+mn-ea"/>
                <a:cs typeface="+mn-cs"/>
              </a:rPr>
              <a:t>Project Narrative Form;  </a:t>
            </a:r>
            <a:endParaRPr lang="en-US" sz="14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The </a:t>
            </a:r>
            <a:r>
              <a:rPr lang="en-US" sz="1200" u="sng" kern="1200" dirty="0" smtClean="0">
                <a:solidFill>
                  <a:schemeClr val="tx1"/>
                </a:solidFill>
                <a:effectLst/>
                <a:latin typeface="+mn-lt"/>
                <a:ea typeface="+mn-ea"/>
                <a:cs typeface="+mn-cs"/>
              </a:rPr>
              <a:t>Project Narrative Form</a:t>
            </a:r>
            <a:r>
              <a:rPr lang="en-US" sz="1200" kern="1200" dirty="0" smtClean="0">
                <a:solidFill>
                  <a:schemeClr val="tx1"/>
                </a:solidFill>
                <a:effectLst/>
                <a:latin typeface="+mn-lt"/>
                <a:ea typeface="+mn-ea"/>
                <a:cs typeface="+mn-cs"/>
              </a:rPr>
              <a:t> is where you will attach the responses to the Selection Criteria</a:t>
            </a:r>
            <a:r>
              <a:rPr lang="en-US" sz="1200" kern="1200" baseline="0" dirty="0" smtClean="0">
                <a:solidFill>
                  <a:schemeClr val="tx1"/>
                </a:solidFill>
                <a:effectLst/>
                <a:latin typeface="+mn-lt"/>
                <a:ea typeface="+mn-ea"/>
                <a:cs typeface="+mn-cs"/>
              </a:rPr>
              <a:t> and Absolute Priorities.  </a:t>
            </a:r>
            <a:r>
              <a:rPr lang="en-US" sz="1200" kern="1200" dirty="0" smtClean="0">
                <a:solidFill>
                  <a:schemeClr val="tx1"/>
                </a:solidFill>
                <a:effectLst/>
                <a:latin typeface="+mn-lt"/>
                <a:ea typeface="+mn-ea"/>
                <a:cs typeface="+mn-cs"/>
              </a:rPr>
              <a:t>Applicants also have the option of addressing one,</a:t>
            </a:r>
            <a:r>
              <a:rPr lang="en-US" sz="1200" kern="1200" baseline="0" dirty="0" smtClean="0">
                <a:solidFill>
                  <a:schemeClr val="tx1"/>
                </a:solidFill>
                <a:effectLst/>
                <a:latin typeface="+mn-lt"/>
                <a:ea typeface="+mn-ea"/>
                <a:cs typeface="+mn-cs"/>
              </a:rPr>
              <a:t> both or neither of </a:t>
            </a:r>
            <a:r>
              <a:rPr lang="en-US" sz="1200" kern="1200" dirty="0" smtClean="0">
                <a:solidFill>
                  <a:schemeClr val="tx1"/>
                </a:solidFill>
                <a:effectLst/>
                <a:latin typeface="+mn-lt"/>
                <a:ea typeface="+mn-ea"/>
                <a:cs typeface="+mn-cs"/>
              </a:rPr>
              <a:t> the invitational priorities. Applicants should include a Table of Contents that includes all responses to the Selection Criteria.  Specific instructions are included in</a:t>
            </a:r>
            <a:r>
              <a:rPr lang="en-US" sz="1200" kern="1200" baseline="0" dirty="0" smtClean="0">
                <a:solidFill>
                  <a:schemeClr val="tx1"/>
                </a:solidFill>
                <a:effectLst/>
                <a:latin typeface="+mn-lt"/>
                <a:ea typeface="+mn-ea"/>
                <a:cs typeface="+mn-cs"/>
              </a:rPr>
              <a:t> the </a:t>
            </a:r>
            <a:r>
              <a:rPr lang="en-US" sz="1200" kern="1200" dirty="0" smtClean="0">
                <a:solidFill>
                  <a:schemeClr val="tx1"/>
                </a:solidFill>
                <a:effectLst/>
                <a:latin typeface="+mn-lt"/>
                <a:ea typeface="+mn-ea"/>
                <a:cs typeface="+mn-cs"/>
              </a:rPr>
              <a:t>application package.  </a:t>
            </a:r>
          </a:p>
          <a:p>
            <a:pPr lvl="1"/>
            <a:endParaRPr lang="en-US" sz="1400" kern="1200" dirty="0" smtClean="0">
              <a:solidFill>
                <a:schemeClr val="tx1"/>
              </a:solidFill>
              <a:effectLst/>
              <a:latin typeface="+mn-lt"/>
              <a:ea typeface="+mn-ea"/>
              <a:cs typeface="+mn-cs"/>
            </a:endParaRPr>
          </a:p>
          <a:p>
            <a:r>
              <a:rPr lang="en-US" sz="1200" b="0" u="none" kern="1200" dirty="0" smtClean="0">
                <a:solidFill>
                  <a:schemeClr val="tx1"/>
                </a:solidFill>
                <a:effectLst/>
                <a:latin typeface="+mn-lt"/>
                <a:ea typeface="+mn-ea"/>
                <a:cs typeface="+mn-cs"/>
              </a:rPr>
              <a:t>W</a:t>
            </a:r>
            <a:r>
              <a:rPr lang="en-US" sz="1200" b="0" u="none" kern="1200" baseline="0" dirty="0" smtClean="0">
                <a:solidFill>
                  <a:schemeClr val="tx1"/>
                </a:solidFill>
                <a:effectLst/>
                <a:latin typeface="+mn-lt"/>
                <a:ea typeface="+mn-ea"/>
                <a:cs typeface="+mn-cs"/>
              </a:rPr>
              <a:t>e recommend that applicants limit the project narrative. </a:t>
            </a:r>
          </a:p>
          <a:p>
            <a:r>
              <a:rPr lang="en-US" sz="1200" b="0" u="none" kern="1200" baseline="0" dirty="0" smtClean="0">
                <a:solidFill>
                  <a:schemeClr val="tx1"/>
                </a:solidFill>
                <a:effectLst/>
                <a:latin typeface="+mn-lt"/>
                <a:ea typeface="+mn-ea"/>
                <a:cs typeface="+mn-cs"/>
              </a:rPr>
              <a:t>For Expansion applicants we recommend you limit the project narrative to 50 pages.</a:t>
            </a:r>
          </a:p>
          <a:p>
            <a:r>
              <a:rPr lang="en-US" sz="1200" b="0" u="none" kern="1200" baseline="0" dirty="0" smtClean="0">
                <a:solidFill>
                  <a:schemeClr val="tx1"/>
                </a:solidFill>
                <a:effectLst/>
                <a:latin typeface="+mn-lt"/>
                <a:ea typeface="+mn-ea"/>
                <a:cs typeface="+mn-cs"/>
              </a:rPr>
              <a:t>For Mid-phase applicants we recommend to you limit the project narrative to 30 pages.</a:t>
            </a:r>
          </a:p>
          <a:p>
            <a:r>
              <a:rPr lang="en-US" sz="1200" b="0" u="none" kern="1200" baseline="0" dirty="0" smtClean="0">
                <a:solidFill>
                  <a:schemeClr val="tx1"/>
                </a:solidFill>
                <a:effectLst/>
                <a:latin typeface="+mn-lt"/>
                <a:ea typeface="+mn-ea"/>
                <a:cs typeface="+mn-cs"/>
              </a:rPr>
              <a:t>And for Early-phase applicants we recommend you limit your project narrative to 25 pages. </a:t>
            </a:r>
            <a:endParaRPr lang="en-US" sz="1200" b="0" kern="1200" baseline="0" dirty="0" smtClean="0">
              <a:solidFill>
                <a:schemeClr val="tx1"/>
              </a:solidFill>
              <a:effectLst/>
              <a:latin typeface="+mn-lt"/>
              <a:ea typeface="+mn-ea"/>
              <a:cs typeface="+mn-cs"/>
            </a:endParaRPr>
          </a:p>
          <a:p>
            <a:endParaRPr lang="en-US" sz="1200" b="0" kern="1200" baseline="0" dirty="0" smtClean="0">
              <a:solidFill>
                <a:schemeClr val="tx1"/>
              </a:solidFill>
              <a:effectLst/>
              <a:latin typeface="+mn-lt"/>
              <a:ea typeface="+mn-ea"/>
              <a:cs typeface="+mn-cs"/>
            </a:endParaRPr>
          </a:p>
          <a:p>
            <a:r>
              <a:rPr lang="en-US" sz="1200" b="0" kern="1200" baseline="0" dirty="0" smtClean="0">
                <a:solidFill>
                  <a:schemeClr val="tx1"/>
                </a:solidFill>
                <a:effectLst/>
                <a:latin typeface="+mn-lt"/>
                <a:ea typeface="+mn-ea"/>
                <a:cs typeface="+mn-cs"/>
              </a:rPr>
              <a:t>Please note that the Table of Contents does not count towards these recommended page limits.</a:t>
            </a:r>
            <a:endParaRPr lang="en-US" sz="1200" b="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 </a:t>
            </a:r>
            <a:endParaRPr lang="en-US" sz="1400" kern="1200" dirty="0" smtClean="0">
              <a:solidFill>
                <a:schemeClr val="tx1"/>
              </a:solidFill>
              <a:effectLst/>
              <a:latin typeface="+mn-lt"/>
              <a:ea typeface="+mn-ea"/>
              <a:cs typeface="+mn-cs"/>
            </a:endParaRPr>
          </a:p>
          <a:p>
            <a:pPr lvl="0"/>
            <a:r>
              <a:rPr lang="en-US" sz="1200" u="sng" kern="1200" dirty="0" smtClean="0">
                <a:solidFill>
                  <a:schemeClr val="tx1"/>
                </a:solidFill>
                <a:effectLst/>
                <a:latin typeface="+mn-lt"/>
                <a:ea typeface="+mn-ea"/>
                <a:cs typeface="+mn-cs"/>
              </a:rPr>
              <a:t>Budget Narrative Form;</a:t>
            </a:r>
            <a:r>
              <a:rPr lang="en-US" sz="1200" kern="1200" dirty="0" smtClean="0">
                <a:solidFill>
                  <a:schemeClr val="tx1"/>
                </a:solidFill>
                <a:effectLst/>
                <a:latin typeface="+mn-lt"/>
                <a:ea typeface="+mn-ea"/>
                <a:cs typeface="+mn-cs"/>
              </a:rPr>
              <a:t> and</a:t>
            </a:r>
            <a:r>
              <a:rPr lang="en-US" sz="1200" u="sng" kern="1200" dirty="0" smtClean="0">
                <a:solidFill>
                  <a:schemeClr val="tx1"/>
                </a:solidFill>
                <a:effectLst/>
                <a:latin typeface="+mn-lt"/>
                <a:ea typeface="+mn-ea"/>
                <a:cs typeface="+mn-cs"/>
              </a:rPr>
              <a:t>   </a:t>
            </a:r>
            <a:endParaRPr lang="en-US" sz="14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The </a:t>
            </a:r>
            <a:r>
              <a:rPr lang="en-US" sz="1200" u="sng" kern="1200" dirty="0" smtClean="0">
                <a:solidFill>
                  <a:schemeClr val="tx1"/>
                </a:solidFill>
                <a:effectLst/>
                <a:latin typeface="+mn-lt"/>
                <a:ea typeface="+mn-ea"/>
                <a:cs typeface="+mn-cs"/>
              </a:rPr>
              <a:t>Budget Narrative Form</a:t>
            </a:r>
            <a:r>
              <a:rPr lang="en-US" sz="1200" kern="1200" dirty="0" smtClean="0">
                <a:solidFill>
                  <a:schemeClr val="tx1"/>
                </a:solidFill>
                <a:effectLst/>
                <a:latin typeface="+mn-lt"/>
                <a:ea typeface="+mn-ea"/>
                <a:cs typeface="+mn-cs"/>
              </a:rPr>
              <a:t> is where you will attach a budget narrative.  Do not include multiple budgets for the LEA or nonprofit organization and partner(s).  Only one combined budget should be submitted to represent costs for all entities involved in the proposed project.   Specific instructions are included in the application package.</a:t>
            </a:r>
          </a:p>
          <a:p>
            <a:pPr lvl="1"/>
            <a:endParaRPr lang="en-US" sz="1400" kern="1200" dirty="0" smtClean="0">
              <a:solidFill>
                <a:schemeClr val="tx1"/>
              </a:solidFill>
              <a:effectLst/>
              <a:latin typeface="+mn-lt"/>
              <a:ea typeface="+mn-ea"/>
              <a:cs typeface="+mn-cs"/>
            </a:endParaRPr>
          </a:p>
          <a:p>
            <a:pPr lvl="0"/>
            <a:r>
              <a:rPr lang="en-US" sz="1200" u="sng" kern="1200" dirty="0" smtClean="0">
                <a:solidFill>
                  <a:schemeClr val="tx1"/>
                </a:solidFill>
                <a:effectLst/>
                <a:latin typeface="+mn-lt"/>
                <a:ea typeface="+mn-ea"/>
                <a:cs typeface="+mn-cs"/>
              </a:rPr>
              <a:t>Other Attachments Form</a:t>
            </a:r>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	The </a:t>
            </a:r>
            <a:r>
              <a:rPr lang="en-US" sz="1200" u="sng" kern="1200" dirty="0" smtClean="0">
                <a:solidFill>
                  <a:schemeClr val="tx1"/>
                </a:solidFill>
                <a:effectLst/>
                <a:latin typeface="+mn-lt"/>
                <a:ea typeface="+mn-ea"/>
                <a:cs typeface="+mn-cs"/>
              </a:rPr>
              <a:t>Other Attachments Form</a:t>
            </a:r>
            <a:r>
              <a:rPr lang="en-US" sz="1200" kern="1200" dirty="0" smtClean="0">
                <a:solidFill>
                  <a:schemeClr val="tx1"/>
                </a:solidFill>
                <a:effectLst/>
                <a:latin typeface="+mn-lt"/>
                <a:ea typeface="+mn-ea"/>
                <a:cs typeface="+mn-cs"/>
              </a:rPr>
              <a:t> is where you will attach the application appendices. Applicants should not include substantive, project-related information that they wish peer reviewers to</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consider anywhere in the application other than in the Project Narrative Form and Budget Narrative Form sections. However, if you are an Early-phase applicant you will include a logic model in</a:t>
            </a:r>
            <a:r>
              <a:rPr lang="en-US" sz="1200" kern="1200" baseline="0" dirty="0" smtClean="0">
                <a:solidFill>
                  <a:schemeClr val="tx1"/>
                </a:solidFill>
                <a:effectLst/>
                <a:latin typeface="+mn-lt"/>
                <a:ea typeface="+mn-ea"/>
                <a:cs typeface="+mn-cs"/>
              </a:rPr>
              <a:t> Appendix G, as you will see in the next slide. </a:t>
            </a:r>
            <a:endParaRPr lang="en-US" sz="14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6</a:t>
            </a:fld>
            <a:endParaRPr lang="en-US"/>
          </a:p>
        </p:txBody>
      </p:sp>
    </p:spTree>
    <p:extLst>
      <p:ext uri="{BB962C8B-B14F-4D97-AF65-F5344CB8AC3E}">
        <p14:creationId xmlns:p14="http://schemas.microsoft.com/office/powerpoint/2010/main" val="3307373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sz="1200" b="0" u="none" kern="1200" dirty="0" smtClean="0">
                <a:solidFill>
                  <a:schemeClr val="tx1"/>
                </a:solidFill>
                <a:effectLst/>
                <a:latin typeface="+mn-lt"/>
                <a:ea typeface="+mn-ea"/>
                <a:cs typeface="+mn-cs"/>
              </a:rPr>
              <a:t>We have provided some recommendations on how to organize</a:t>
            </a:r>
            <a:r>
              <a:rPr lang="en-US" sz="1200" b="0" u="none" kern="1200" baseline="0" dirty="0" smtClean="0">
                <a:solidFill>
                  <a:schemeClr val="tx1"/>
                </a:solidFill>
                <a:effectLst/>
                <a:latin typeface="+mn-lt"/>
                <a:ea typeface="+mn-ea"/>
                <a:cs typeface="+mn-cs"/>
              </a:rPr>
              <a:t> the appendices for your application.  Appendix A-F is consistent across the grant types.</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sz="1200" b="0" u="none" kern="1200" dirty="0" smtClean="0">
              <a:solidFill>
                <a:schemeClr val="tx1"/>
              </a:solidFill>
              <a:effectLst/>
              <a:latin typeface="+mn-lt"/>
              <a:ea typeface="+mn-ea"/>
              <a:cs typeface="+mn-cs"/>
            </a:endParaRPr>
          </a:p>
          <a:p>
            <a:pPr marL="0" marR="0" indent="0" algn="l" defTabSz="457200" rtl="0" eaLnBrk="1" fontAlgn="base" latinLnBrk="0" hangingPunct="1">
              <a:lnSpc>
                <a:spcPct val="100000"/>
              </a:lnSpc>
              <a:spcBef>
                <a:spcPct val="30000"/>
              </a:spcBef>
              <a:spcAft>
                <a:spcPct val="0"/>
              </a:spcAft>
              <a:buClrTx/>
              <a:buSzTx/>
              <a:buFontTx/>
              <a:buNone/>
              <a:tabLst/>
              <a:defRPr/>
            </a:pPr>
            <a:r>
              <a:rPr lang="en-US" sz="1200" b="1" u="sng" kern="1200" dirty="0" smtClean="0">
                <a:solidFill>
                  <a:schemeClr val="tx1"/>
                </a:solidFill>
                <a:effectLst/>
                <a:latin typeface="+mn-lt"/>
                <a:ea typeface="+mn-ea"/>
                <a:cs typeface="+mn-cs"/>
              </a:rPr>
              <a:t>NOTE</a:t>
            </a:r>
            <a:r>
              <a:rPr lang="en-US" sz="1200" kern="1200" dirty="0" smtClean="0">
                <a:solidFill>
                  <a:schemeClr val="tx1"/>
                </a:solidFill>
                <a:effectLst/>
                <a:latin typeface="+mn-lt"/>
                <a:ea typeface="+mn-ea"/>
                <a:cs typeface="+mn-cs"/>
              </a:rPr>
              <a:t>:  If you have multiple documents to be attached to one of the above narrative sections (except for Other Attachments), it is recommended that you merge them into one .PDF file and upload them to the appropriate narrative. </a:t>
            </a:r>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7</a:t>
            </a:fld>
            <a:endParaRPr lang="en-US"/>
          </a:p>
        </p:txBody>
      </p:sp>
    </p:spTree>
    <p:extLst>
      <p:ext uri="{BB962C8B-B14F-4D97-AF65-F5344CB8AC3E}">
        <p14:creationId xmlns:p14="http://schemas.microsoft.com/office/powerpoint/2010/main" val="3307373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Full details on the structure and what to include in your application is provided in the application package.  As a reminder, you are required to submit your application electronically using Grants.gov and are therefore encouraged to become familiar with that system.  We have other resources specific to submitting your application and on Grants.gov on the EIR </a:t>
            </a:r>
            <a:r>
              <a:rPr lang="en-US" baseline="0" smtClean="0"/>
              <a:t>program website.</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8</a:t>
            </a:fld>
            <a:endParaRPr lang="en-US"/>
          </a:p>
        </p:txBody>
      </p:sp>
    </p:spTree>
    <p:extLst>
      <p:ext uri="{BB962C8B-B14F-4D97-AF65-F5344CB8AC3E}">
        <p14:creationId xmlns:p14="http://schemas.microsoft.com/office/powerpoint/2010/main" val="14309128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114801"/>
            <a:ext cx="7772400" cy="914399"/>
          </a:xfrm>
          <a:prstGeom prst="rect">
            <a:avLst/>
          </a:prstGeom>
        </p:spPr>
        <p:txBody>
          <a:bodyPr vert="horz"/>
          <a:lstStyle>
            <a:lvl1pPr>
              <a:defRPr sz="5200" b="1" i="0" kern="1200" cap="all" spc="0">
                <a:solidFill>
                  <a:schemeClr val="bg1"/>
                </a:solidFill>
                <a:latin typeface="Tw Cen MT"/>
                <a:cs typeface="Tw Cen M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5029200"/>
            <a:ext cx="6400800" cy="1066800"/>
          </a:xfrm>
          <a:prstGeom prst="rect">
            <a:avLst/>
          </a:prstGeom>
        </p:spPr>
        <p:txBody>
          <a:bodyPr vert="horz"/>
          <a:lstStyle>
            <a:lvl1pPr marL="0" indent="0" algn="ctr">
              <a:buNone/>
              <a:defRPr sz="2400" cap="all">
                <a:solidFill>
                  <a:schemeClr val="bg1"/>
                </a:solidFill>
                <a:latin typeface="Tw Cen M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909748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Square Bulle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95400"/>
            <a:ext cx="8229600" cy="4449763"/>
          </a:xfrm>
          <a:prstGeom prst="rect">
            <a:avLst/>
          </a:prstGeom>
        </p:spPr>
        <p:txBody>
          <a:bodyPr vert="horz"/>
          <a:lstStyle>
            <a:lvl1pPr marL="548640" indent="-274320">
              <a:buClr>
                <a:srgbClr val="038A00"/>
              </a:buClr>
              <a:buFont typeface="Wingdings" charset="2"/>
              <a:buChar char="§"/>
              <a:defRPr sz="2400" baseline="0">
                <a:solidFill>
                  <a:srgbClr val="333333"/>
                </a:solidFill>
                <a:latin typeface="Tw Cen MT"/>
                <a:cs typeface="Tw Cen MT"/>
              </a:defRPr>
            </a:lvl1pPr>
            <a:lvl2pPr marL="1097280" indent="-292608">
              <a:buClr>
                <a:srgbClr val="038A00"/>
              </a:buClr>
              <a:defRPr sz="2100">
                <a:solidFill>
                  <a:srgbClr val="333333"/>
                </a:solidFill>
                <a:latin typeface="Tw Cen MT"/>
                <a:cs typeface="Tw Cen MT"/>
              </a:defRPr>
            </a:lvl2pPr>
            <a:lvl3pPr marL="1627632" indent="-237744">
              <a:buClr>
                <a:srgbClr val="038A00"/>
              </a:buClr>
              <a:buFont typeface="Wingdings" charset="2"/>
              <a:buChar char="§"/>
              <a:defRPr sz="1800">
                <a:solidFill>
                  <a:srgbClr val="333333"/>
                </a:solidFill>
                <a:latin typeface="Tw Cen MT"/>
                <a:cs typeface="Tw Cen MT"/>
              </a:defRPr>
            </a:lvl3pPr>
            <a:lvl4pPr marL="2176272" indent="-274320">
              <a:buClr>
                <a:srgbClr val="038A00"/>
              </a:buClr>
              <a:defRPr sz="1600">
                <a:solidFill>
                  <a:srgbClr val="333333"/>
                </a:solidFill>
                <a:latin typeface="Tw Cen MT"/>
                <a:cs typeface="Tw Cen MT"/>
              </a:defRPr>
            </a:lvl4pPr>
            <a:lvl5pPr>
              <a:buClr>
                <a:srgbClr val="038A00"/>
              </a:buClr>
              <a:defRPr>
                <a:latin typeface="Tw Cen MT"/>
                <a:cs typeface="Tw Cen M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8" name="Text Placeholder 17"/>
          <p:cNvSpPr>
            <a:spLocks noGrp="1"/>
          </p:cNvSpPr>
          <p:nvPr>
            <p:ph type="body" sz="quarter" idx="10"/>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smtClean="0"/>
              <a:t>Click to edit Master text styles</a:t>
            </a:r>
          </a:p>
        </p:txBody>
      </p:sp>
      <p:sp>
        <p:nvSpPr>
          <p:cNvPr id="6" name="Slide Number Placeholder 22"/>
          <p:cNvSpPr>
            <a:spLocks noGrp="1"/>
          </p:cNvSpPr>
          <p:nvPr>
            <p:ph type="sldNum" sz="quarter" idx="11"/>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D24C62AC-34AC-44FA-925B-65FA1B2D13C3}" type="slidenum">
              <a:rPr lang="en-US"/>
              <a:pPr>
                <a:defRPr/>
              </a:pPr>
              <a:t>‹#›</a:t>
            </a:fld>
            <a:endParaRPr lang="en-US" dirty="0"/>
          </a:p>
        </p:txBody>
      </p:sp>
    </p:spTree>
    <p:extLst>
      <p:ext uri="{BB962C8B-B14F-4D97-AF65-F5344CB8AC3E}">
        <p14:creationId xmlns:p14="http://schemas.microsoft.com/office/powerpoint/2010/main" val="1790533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Number Bulle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descr="Image of the U.S. Department of Education seal.&#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95400"/>
            <a:ext cx="8229600" cy="4449763"/>
          </a:xfrm>
          <a:prstGeom prst="rect">
            <a:avLst/>
          </a:prstGeom>
        </p:spPr>
        <p:txBody>
          <a:bodyPr vert="horz"/>
          <a:lstStyle>
            <a:lvl1pPr marL="594360" indent="-365760">
              <a:buClr>
                <a:srgbClr val="038A00"/>
              </a:buClr>
              <a:buFont typeface="+mj-lt"/>
              <a:buAutoNum type="arabicPeriod"/>
              <a:defRPr sz="2400" baseline="0">
                <a:solidFill>
                  <a:srgbClr val="333333"/>
                </a:solidFill>
                <a:latin typeface="Tw Cen MT"/>
                <a:cs typeface="Tw Cen MT"/>
              </a:defRPr>
            </a:lvl1pPr>
            <a:lvl2pPr marL="1170432" indent="-347472">
              <a:buClr>
                <a:srgbClr val="038A00"/>
              </a:buClr>
              <a:buFont typeface="+mj-lt"/>
              <a:buAutoNum type="alphaLcPeriod"/>
              <a:defRPr sz="2100">
                <a:solidFill>
                  <a:srgbClr val="333333"/>
                </a:solidFill>
                <a:latin typeface="Tw Cen MT"/>
                <a:cs typeface="Tw Cen MT"/>
              </a:defRPr>
            </a:lvl2pPr>
            <a:lvl3pPr marL="1719072" indent="-256032">
              <a:buClr>
                <a:srgbClr val="038A00"/>
              </a:buClr>
              <a:buFont typeface="+mj-lt"/>
              <a:buAutoNum type="romanLcPeriod"/>
              <a:defRPr sz="1800">
                <a:solidFill>
                  <a:srgbClr val="333333"/>
                </a:solidFill>
                <a:latin typeface="Tw Cen MT"/>
                <a:cs typeface="Tw Cen MT"/>
              </a:defRPr>
            </a:lvl3pPr>
            <a:lvl4pPr marL="2212848" indent="-256032">
              <a:buClr>
                <a:srgbClr val="038A00"/>
              </a:buClr>
              <a:buFont typeface="Wingdings" charset="2"/>
              <a:buChar char="§"/>
              <a:defRPr sz="1600">
                <a:solidFill>
                  <a:srgbClr val="333333"/>
                </a:solidFill>
                <a:latin typeface="Tw Cen MT"/>
                <a:cs typeface="Tw Cen MT"/>
              </a:defRPr>
            </a:lvl4pPr>
            <a:lvl5pPr>
              <a:buClr>
                <a:srgbClr val="038A00"/>
              </a:buClr>
              <a:defRPr>
                <a:latin typeface="Tw Cen MT"/>
                <a:cs typeface="Tw Cen M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17"/>
          <p:cNvSpPr>
            <a:spLocks noGrp="1"/>
          </p:cNvSpPr>
          <p:nvPr>
            <p:ph type="body" sz="quarter" idx="10"/>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smtClean="0"/>
              <a:t>Click to edit Master text styles</a:t>
            </a:r>
          </a:p>
        </p:txBody>
      </p:sp>
      <p:sp>
        <p:nvSpPr>
          <p:cNvPr id="7" name="Slide Number Placeholder 22"/>
          <p:cNvSpPr>
            <a:spLocks noGrp="1"/>
          </p:cNvSpPr>
          <p:nvPr>
            <p:ph type="sldNum" sz="quarter" idx="11"/>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B2C71B27-CEE5-4781-91B8-39410E6C0618}" type="slidenum">
              <a:rPr lang="en-US"/>
              <a:pPr>
                <a:defRPr/>
              </a:pPr>
              <a:t>‹#›</a:t>
            </a:fld>
            <a:endParaRPr lang="en-US" dirty="0"/>
          </a:p>
        </p:txBody>
      </p:sp>
    </p:spTree>
    <p:extLst>
      <p:ext uri="{BB962C8B-B14F-4D97-AF65-F5344CB8AC3E}">
        <p14:creationId xmlns:p14="http://schemas.microsoft.com/office/powerpoint/2010/main" val="1895265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ph">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smtClean="0"/>
              <a:t>Click to edit Master title style</a:t>
            </a:r>
            <a:endParaRPr lang="en-US" dirty="0"/>
          </a:p>
        </p:txBody>
      </p:sp>
      <p:sp>
        <p:nvSpPr>
          <p:cNvPr id="9" name="Chart Placeholder 8"/>
          <p:cNvSpPr>
            <a:spLocks noGrp="1"/>
          </p:cNvSpPr>
          <p:nvPr>
            <p:ph type="chart" sz="quarter" idx="10"/>
          </p:nvPr>
        </p:nvSpPr>
        <p:spPr>
          <a:xfrm>
            <a:off x="457200" y="1295400"/>
            <a:ext cx="8229600" cy="4449763"/>
          </a:xfrm>
          <a:prstGeom prst="rect">
            <a:avLst/>
          </a:prstGeom>
        </p:spPr>
        <p:txBody>
          <a:bodyPr vert="horz"/>
          <a:lstStyle/>
          <a:p>
            <a:pPr lvl="0"/>
            <a:r>
              <a:rPr lang="en-US" noProof="0" smtClean="0"/>
              <a:t>Click icon to add chart</a:t>
            </a:r>
            <a:endParaRPr lang="en-US" noProof="0"/>
          </a:p>
        </p:txBody>
      </p:sp>
      <p:sp>
        <p:nvSpPr>
          <p:cNvPr id="6" name="Text Placeholder 17"/>
          <p:cNvSpPr>
            <a:spLocks noGrp="1"/>
          </p:cNvSpPr>
          <p:nvPr>
            <p:ph type="body" sz="quarter" idx="11"/>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smtClean="0"/>
              <a:t>Click to edit Master text styles</a:t>
            </a:r>
          </a:p>
        </p:txBody>
      </p:sp>
      <p:sp>
        <p:nvSpPr>
          <p:cNvPr id="7" name="Slide Number Placeholder 22"/>
          <p:cNvSpPr>
            <a:spLocks noGrp="1"/>
          </p:cNvSpPr>
          <p:nvPr>
            <p:ph type="sldNum" sz="quarter" idx="12"/>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11BA82F0-E7AC-4459-91C2-BD2A44C906D9}" type="slidenum">
              <a:rPr lang="en-US"/>
              <a:pPr>
                <a:defRPr/>
              </a:pPr>
              <a:t>‹#›</a:t>
            </a:fld>
            <a:endParaRPr lang="en-US" dirty="0"/>
          </a:p>
        </p:txBody>
      </p:sp>
    </p:spTree>
    <p:extLst>
      <p:ext uri="{BB962C8B-B14F-4D97-AF65-F5344CB8AC3E}">
        <p14:creationId xmlns:p14="http://schemas.microsoft.com/office/powerpoint/2010/main" val="4209968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1066800"/>
            <a:ext cx="7162800" cy="4038600"/>
          </a:xfrm>
          <a:prstGeom prst="rect">
            <a:avLst/>
          </a:prstGeom>
        </p:spPr>
        <p:txBody>
          <a:bodyPr vert="horz" anchor="t"/>
          <a:lstStyle>
            <a:lvl1pPr algn="l">
              <a:defRPr sz="5000" b="1" cap="none" baseline="0">
                <a:solidFill>
                  <a:srgbClr val="0C4790"/>
                </a:solidFill>
                <a:latin typeface="Tw Cen MT"/>
                <a:cs typeface="Tw Cen MT"/>
              </a:defRPr>
            </a:lvl1pPr>
          </a:lstStyle>
          <a:p>
            <a:r>
              <a:rPr lang="en-US" smtClean="0"/>
              <a:t>Click to edit Master title style</a:t>
            </a:r>
            <a:endParaRPr lang="en-US" dirty="0"/>
          </a:p>
        </p:txBody>
      </p:sp>
      <p:sp>
        <p:nvSpPr>
          <p:cNvPr id="3" name="Text Placeholder 2"/>
          <p:cNvSpPr>
            <a:spLocks noGrp="1"/>
          </p:cNvSpPr>
          <p:nvPr>
            <p:ph type="body" idx="1"/>
          </p:nvPr>
        </p:nvSpPr>
        <p:spPr>
          <a:xfrm>
            <a:off x="4038600" y="5105400"/>
            <a:ext cx="4191000" cy="411162"/>
          </a:xfrm>
          <a:prstGeom prst="rect">
            <a:avLst/>
          </a:prstGeom>
        </p:spPr>
        <p:txBody>
          <a:bodyPr vert="horz" anchor="b"/>
          <a:lstStyle>
            <a:lvl1pPr marL="0" indent="0">
              <a:buNone/>
              <a:defRPr sz="2600" baseline="0">
                <a:solidFill>
                  <a:srgbClr val="0C4790"/>
                </a:solidFill>
                <a:latin typeface="Tw Cen MT"/>
                <a:cs typeface="Tw Cen M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101383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33400" y="457200"/>
            <a:ext cx="8077200" cy="54864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7" name="Text Placeholder 6"/>
          <p:cNvSpPr>
            <a:spLocks noGrp="1"/>
          </p:cNvSpPr>
          <p:nvPr>
            <p:ph type="body" sz="quarter" idx="10"/>
          </p:nvPr>
        </p:nvSpPr>
        <p:spPr>
          <a:xfrm>
            <a:off x="533400" y="5943600"/>
            <a:ext cx="8077200" cy="457200"/>
          </a:xfrm>
          <a:prstGeom prst="rect">
            <a:avLst/>
          </a:prstGeom>
        </p:spPr>
        <p:txBody>
          <a:bodyPr vert="horz"/>
          <a:lstStyle>
            <a:lvl1pPr>
              <a:buFontTx/>
              <a:buNone/>
              <a:defRPr sz="2000" baseline="0">
                <a:latin typeface="Tw Cen MT"/>
                <a:cs typeface="Tw Cen MT"/>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extLst>
      <p:ext uri="{BB962C8B-B14F-4D97-AF65-F5344CB8AC3E}">
        <p14:creationId xmlns:p14="http://schemas.microsoft.com/office/powerpoint/2010/main" val="1991094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Only">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9144000" cy="68580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Tree>
    <p:extLst>
      <p:ext uri="{BB962C8B-B14F-4D97-AF65-F5344CB8AC3E}">
        <p14:creationId xmlns:p14="http://schemas.microsoft.com/office/powerpoint/2010/main" val="317388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d-Seal">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5716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Pictures">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928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Lst>
  <p:hf hdr="0" ftr="0" dt="0"/>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Tw Cen MT" pitchFamily="34" charset="0"/>
        </a:defRPr>
      </a:lvl2pPr>
      <a:lvl3pPr algn="ctr" defTabSz="457200" rtl="0" fontAlgn="base">
        <a:spcBef>
          <a:spcPct val="0"/>
        </a:spcBef>
        <a:spcAft>
          <a:spcPct val="0"/>
        </a:spcAft>
        <a:defRPr sz="4400">
          <a:solidFill>
            <a:schemeClr val="tx1"/>
          </a:solidFill>
          <a:latin typeface="Tw Cen MT" pitchFamily="34" charset="0"/>
        </a:defRPr>
      </a:lvl3pPr>
      <a:lvl4pPr algn="ctr" defTabSz="457200" rtl="0" fontAlgn="base">
        <a:spcBef>
          <a:spcPct val="0"/>
        </a:spcBef>
        <a:spcAft>
          <a:spcPct val="0"/>
        </a:spcAft>
        <a:defRPr sz="4400">
          <a:solidFill>
            <a:schemeClr val="tx1"/>
          </a:solidFill>
          <a:latin typeface="Tw Cen MT" pitchFamily="34" charset="0"/>
        </a:defRPr>
      </a:lvl4pPr>
      <a:lvl5pPr algn="ctr" defTabSz="457200" rtl="0" fontAlgn="base">
        <a:spcBef>
          <a:spcPct val="0"/>
        </a:spcBef>
        <a:spcAft>
          <a:spcPct val="0"/>
        </a:spcAft>
        <a:defRPr sz="4400">
          <a:solidFill>
            <a:schemeClr val="tx1"/>
          </a:solidFill>
          <a:latin typeface="Tw Cen MT" pitchFamily="34" charset="0"/>
        </a:defRPr>
      </a:lvl5pPr>
      <a:lvl6pPr marL="457200" algn="ctr" defTabSz="457200" rtl="0" fontAlgn="base">
        <a:spcBef>
          <a:spcPct val="0"/>
        </a:spcBef>
        <a:spcAft>
          <a:spcPct val="0"/>
        </a:spcAft>
        <a:defRPr sz="4400">
          <a:solidFill>
            <a:schemeClr val="tx1"/>
          </a:solidFill>
          <a:latin typeface="Tw Cen MT" pitchFamily="34" charset="0"/>
        </a:defRPr>
      </a:lvl6pPr>
      <a:lvl7pPr marL="914400" algn="ctr" defTabSz="457200" rtl="0" fontAlgn="base">
        <a:spcBef>
          <a:spcPct val="0"/>
        </a:spcBef>
        <a:spcAft>
          <a:spcPct val="0"/>
        </a:spcAft>
        <a:defRPr sz="4400">
          <a:solidFill>
            <a:schemeClr val="tx1"/>
          </a:solidFill>
          <a:latin typeface="Tw Cen MT" pitchFamily="34" charset="0"/>
        </a:defRPr>
      </a:lvl7pPr>
      <a:lvl8pPr marL="1371600" algn="ctr" defTabSz="457200" rtl="0" fontAlgn="base">
        <a:spcBef>
          <a:spcPct val="0"/>
        </a:spcBef>
        <a:spcAft>
          <a:spcPct val="0"/>
        </a:spcAft>
        <a:defRPr sz="4400">
          <a:solidFill>
            <a:schemeClr val="tx1"/>
          </a:solidFill>
          <a:latin typeface="Tw Cen MT" pitchFamily="34" charset="0"/>
        </a:defRPr>
      </a:lvl8pPr>
      <a:lvl9pPr marL="1828800" algn="ctr" defTabSz="457200" rtl="0" fontAlgn="base">
        <a:spcBef>
          <a:spcPct val="0"/>
        </a:spcBef>
        <a:spcAft>
          <a:spcPct val="0"/>
        </a:spcAft>
        <a:defRPr sz="4400">
          <a:solidFill>
            <a:schemeClr val="tx1"/>
          </a:solidFill>
          <a:latin typeface="Tw Cen MT" pitchFamily="34"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 y="3581400"/>
            <a:ext cx="8763000" cy="1447800"/>
          </a:xfrm>
        </p:spPr>
        <p:txBody>
          <a:bodyPr/>
          <a:lstStyle/>
          <a:p>
            <a:pPr fontAlgn="auto">
              <a:spcAft>
                <a:spcPts val="0"/>
              </a:spcAft>
              <a:defRPr/>
            </a:pPr>
            <a:r>
              <a:rPr lang="en-US" sz="3200" dirty="0"/>
              <a:t>Education Innovation and Research (EIR)</a:t>
            </a:r>
            <a:br>
              <a:rPr lang="en-US" sz="3200" dirty="0"/>
            </a:br>
            <a:r>
              <a:rPr lang="en-US" sz="3200" dirty="0" smtClean="0"/>
              <a:t>what documents need to be included in an Application?</a:t>
            </a:r>
            <a:endParaRPr lang="en-US" sz="3200" dirty="0"/>
          </a:p>
        </p:txBody>
      </p:sp>
      <p:sp>
        <p:nvSpPr>
          <p:cNvPr id="5" name="Subtitle 4"/>
          <p:cNvSpPr>
            <a:spLocks noGrp="1"/>
          </p:cNvSpPr>
          <p:nvPr>
            <p:ph type="subTitle" idx="1"/>
          </p:nvPr>
        </p:nvSpPr>
        <p:spPr/>
        <p:txBody>
          <a:bodyPr/>
          <a:lstStyle/>
          <a:p>
            <a:pPr fontAlgn="auto">
              <a:spcAft>
                <a:spcPts val="0"/>
              </a:spcAft>
              <a:buFont typeface="Arial"/>
              <a:buNone/>
              <a:defRPr/>
            </a:pPr>
            <a:r>
              <a:rPr lang="en-US" dirty="0" smtClean="0"/>
              <a:t>March 2018</a:t>
            </a:r>
          </a:p>
          <a:p>
            <a:pPr fontAlgn="auto">
              <a:spcAft>
                <a:spcPts val="0"/>
              </a:spcAft>
              <a:buFont typeface="Arial"/>
              <a:buNone/>
              <a:defRPr/>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Read the notice inviting applications (NIA)</a:t>
            </a:r>
            <a:endParaRPr lang="en-US" sz="3000" dirty="0"/>
          </a:p>
        </p:txBody>
      </p:sp>
      <p:sp>
        <p:nvSpPr>
          <p:cNvPr id="3" name="Content Placeholder 2"/>
          <p:cNvSpPr>
            <a:spLocks noGrp="1"/>
          </p:cNvSpPr>
          <p:nvPr>
            <p:ph idx="1"/>
          </p:nvPr>
        </p:nvSpPr>
        <p:spPr>
          <a:xfrm>
            <a:off x="228600" y="884237"/>
            <a:ext cx="8915400" cy="4449763"/>
          </a:xfrm>
        </p:spPr>
        <p:txBody>
          <a:bodyPr/>
          <a:lstStyle/>
          <a:p>
            <a:pPr marL="228600" indent="0">
              <a:buNone/>
            </a:pPr>
            <a:r>
              <a:rPr lang="en-US" altLang="en-US" sz="3200" dirty="0" smtClean="0"/>
              <a:t>All applicants interested in completing an EIR application should first thoroughly review the notice inviting applications for the grant competition they want to apply for published in the Federal Register. </a:t>
            </a:r>
            <a:endParaRPr lang="en-US" altLang="en-US" sz="3200"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2</a:t>
            </a:fld>
            <a:endParaRPr lang="en-US" dirty="0"/>
          </a:p>
        </p:txBody>
      </p:sp>
    </p:spTree>
    <p:extLst>
      <p:ext uri="{BB962C8B-B14F-4D97-AF65-F5344CB8AC3E}">
        <p14:creationId xmlns:p14="http://schemas.microsoft.com/office/powerpoint/2010/main" val="41494694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Download and read the appropriate Application package</a:t>
            </a:r>
            <a:endParaRPr lang="en-US" sz="3200" dirty="0"/>
          </a:p>
        </p:txBody>
      </p:sp>
      <p:sp>
        <p:nvSpPr>
          <p:cNvPr id="3" name="Content Placeholder 2"/>
          <p:cNvSpPr>
            <a:spLocks noGrp="1"/>
          </p:cNvSpPr>
          <p:nvPr>
            <p:ph idx="1"/>
          </p:nvPr>
        </p:nvSpPr>
        <p:spPr>
          <a:xfrm>
            <a:off x="228600" y="884237"/>
            <a:ext cx="8915400" cy="4449763"/>
          </a:xfrm>
        </p:spPr>
        <p:txBody>
          <a:bodyPr/>
          <a:lstStyle/>
          <a:p>
            <a:pPr marL="228600" indent="0">
              <a:buNone/>
            </a:pPr>
            <a:endParaRPr lang="en-US" altLang="en-US" sz="3200" dirty="0" smtClean="0"/>
          </a:p>
          <a:p>
            <a:pPr marL="228600" indent="0">
              <a:buNone/>
            </a:pPr>
            <a:r>
              <a:rPr lang="en-US" sz="2600" b="1" dirty="0"/>
              <a:t>Applicants should be careful that they download the intended EIR application package and that they submit their application under the intended EIR competition.</a:t>
            </a:r>
            <a:r>
              <a:rPr lang="en-US" sz="2600" dirty="0"/>
              <a:t>  Your application will be reviewed under the competition it was submitted under, and only applications that are successfully </a:t>
            </a:r>
            <a:r>
              <a:rPr lang="en-US" sz="2600" dirty="0" smtClean="0"/>
              <a:t>submitted </a:t>
            </a:r>
            <a:r>
              <a:rPr lang="en-US" sz="2600" dirty="0"/>
              <a:t>by the established deadline will be peer reviewed</a:t>
            </a:r>
            <a:r>
              <a:rPr lang="en-US" sz="2600" dirty="0" smtClean="0"/>
              <a:t>.</a:t>
            </a:r>
          </a:p>
          <a:p>
            <a:pPr marL="228600" indent="0">
              <a:buNone/>
            </a:pPr>
            <a:r>
              <a:rPr lang="en-US" sz="2600" b="1" dirty="0"/>
              <a:t>Please note that the </a:t>
            </a:r>
            <a:r>
              <a:rPr lang="en-US" sz="2600" b="1" dirty="0" smtClean="0"/>
              <a:t>Application Packages are </a:t>
            </a:r>
            <a:r>
              <a:rPr lang="en-US" sz="2600" b="1" dirty="0"/>
              <a:t>for applicants to download and use as a guide only. </a:t>
            </a:r>
            <a:endParaRPr lang="en-US" sz="2600" b="1" dirty="0" smtClean="0"/>
          </a:p>
          <a:p>
            <a:pPr marL="228600" indent="0">
              <a:buNone/>
            </a:pPr>
            <a:endParaRPr lang="en-US" sz="2600" b="1" dirty="0" smtClean="0"/>
          </a:p>
          <a:p>
            <a:pPr marL="228600" indent="0">
              <a:buNone/>
            </a:pPr>
            <a:endParaRPr lang="en-US" sz="2600" b="1" dirty="0"/>
          </a:p>
          <a:p>
            <a:pPr marL="228600" indent="0">
              <a:buNone/>
            </a:pPr>
            <a:endParaRPr lang="en-US" sz="2600" b="1"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3</a:t>
            </a:fld>
            <a:endParaRPr lang="en-US" dirty="0"/>
          </a:p>
        </p:txBody>
      </p:sp>
    </p:spTree>
    <p:extLst>
      <p:ext uri="{BB962C8B-B14F-4D97-AF65-F5344CB8AC3E}">
        <p14:creationId xmlns:p14="http://schemas.microsoft.com/office/powerpoint/2010/main" val="1688190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Required Forms</a:t>
            </a:r>
            <a:endParaRPr lang="en-US" sz="3200"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2400" dirty="0" smtClean="0"/>
              <a:t> </a:t>
            </a:r>
            <a:r>
              <a:rPr lang="en-US" sz="2600" dirty="0" smtClean="0"/>
              <a:t>Application </a:t>
            </a:r>
            <a:r>
              <a:rPr lang="en-US" sz="2600" dirty="0"/>
              <a:t>for Federal Assistance (SF 424) </a:t>
            </a:r>
            <a:endParaRPr lang="en-US" sz="2600" dirty="0" smtClean="0"/>
          </a:p>
          <a:p>
            <a:pPr>
              <a:buFont typeface="Wingdings" panose="05000000000000000000" pitchFamily="2" charset="2"/>
              <a:buChar char="q"/>
            </a:pPr>
            <a:r>
              <a:rPr lang="en-US" sz="2600" dirty="0" smtClean="0"/>
              <a:t> Department </a:t>
            </a:r>
            <a:r>
              <a:rPr lang="en-US" sz="2600" dirty="0"/>
              <a:t>of Education Supplemental Information for </a:t>
            </a:r>
            <a:r>
              <a:rPr lang="en-US" sz="2600" dirty="0" smtClean="0"/>
              <a:t>   	SF </a:t>
            </a:r>
            <a:r>
              <a:rPr lang="en-US" sz="2600" dirty="0"/>
              <a:t>424 </a:t>
            </a:r>
            <a:endParaRPr lang="en-US" sz="2600" dirty="0" smtClean="0"/>
          </a:p>
          <a:p>
            <a:pPr>
              <a:buFont typeface="Wingdings" panose="05000000000000000000" pitchFamily="2" charset="2"/>
              <a:buChar char="q"/>
            </a:pPr>
            <a:r>
              <a:rPr lang="en-US" sz="2600" dirty="0" smtClean="0"/>
              <a:t> Department </a:t>
            </a:r>
            <a:r>
              <a:rPr lang="en-US" sz="2600" dirty="0"/>
              <a:t>of Education Budget Summary Form (ED </a:t>
            </a:r>
            <a:r>
              <a:rPr lang="en-US" sz="2600" dirty="0" smtClean="0"/>
              <a:t>	524</a:t>
            </a:r>
            <a:r>
              <a:rPr lang="en-US" sz="2600" dirty="0"/>
              <a:t>) </a:t>
            </a:r>
            <a:r>
              <a:rPr lang="en-US" sz="2600" dirty="0" smtClean="0"/>
              <a:t>	Sections </a:t>
            </a:r>
            <a:r>
              <a:rPr lang="en-US" sz="2600" dirty="0"/>
              <a:t>A &amp; </a:t>
            </a:r>
            <a:r>
              <a:rPr lang="en-US" sz="2600" dirty="0" smtClean="0"/>
              <a:t>B</a:t>
            </a:r>
          </a:p>
          <a:p>
            <a:pPr>
              <a:buFont typeface="Wingdings" panose="05000000000000000000" pitchFamily="2" charset="2"/>
              <a:buChar char="q"/>
            </a:pPr>
            <a:r>
              <a:rPr lang="en-US" sz="2600" dirty="0" smtClean="0"/>
              <a:t> Disclosure </a:t>
            </a:r>
            <a:r>
              <a:rPr lang="en-US" sz="2600" dirty="0"/>
              <a:t>of Lobbying Activities (SF-LLL) </a:t>
            </a:r>
            <a:endParaRPr lang="en-US" sz="2600" dirty="0" smtClean="0"/>
          </a:p>
          <a:p>
            <a:pPr>
              <a:buFont typeface="Wingdings" panose="05000000000000000000" pitchFamily="2" charset="2"/>
              <a:buChar char="q"/>
            </a:pPr>
            <a:r>
              <a:rPr lang="en-US" sz="2600" dirty="0" smtClean="0"/>
              <a:t> ED </a:t>
            </a:r>
            <a:r>
              <a:rPr lang="en-US" sz="2600" dirty="0"/>
              <a:t>Evidence of Effectiveness Form </a:t>
            </a:r>
            <a:r>
              <a:rPr lang="en-US" sz="1600" b="1" dirty="0">
                <a:solidFill>
                  <a:srgbClr val="FF0000"/>
                </a:solidFill>
              </a:rPr>
              <a:t>(Mid-phase and </a:t>
            </a:r>
            <a:r>
              <a:rPr lang="en-US" sz="1600" b="1" dirty="0" smtClean="0">
                <a:solidFill>
                  <a:srgbClr val="FF0000"/>
                </a:solidFill>
              </a:rPr>
              <a:t>Expansion only)</a:t>
            </a:r>
            <a:endParaRPr lang="en-US" sz="1600" b="1" dirty="0">
              <a:solidFill>
                <a:srgbClr val="FF0000"/>
              </a:solidFill>
            </a:endParaRPr>
          </a:p>
          <a:p>
            <a:pPr>
              <a:buFont typeface="Wingdings" panose="05000000000000000000" pitchFamily="2" charset="2"/>
              <a:buChar char="q"/>
            </a:pPr>
            <a:r>
              <a:rPr lang="en-US" sz="2600" dirty="0" smtClean="0"/>
              <a:t> Grant </a:t>
            </a:r>
            <a:r>
              <a:rPr lang="en-US" sz="2600" dirty="0"/>
              <a:t>Application Form for Project Objectives and </a:t>
            </a:r>
            <a:r>
              <a:rPr lang="en-US" sz="2600" dirty="0" smtClean="0"/>
              <a:t>	Performance </a:t>
            </a:r>
            <a:r>
              <a:rPr lang="en-US" sz="2600" dirty="0"/>
              <a:t>Measures Information </a:t>
            </a:r>
          </a:p>
          <a:p>
            <a:pPr lvl="1">
              <a:buFont typeface="Wingdings" panose="05000000000000000000" pitchFamily="2" charset="2"/>
              <a:buChar char="q"/>
            </a:pPr>
            <a:endParaRPr lang="en-US" sz="2800" dirty="0"/>
          </a:p>
          <a:p>
            <a:pPr>
              <a:buFont typeface="Wingdings" panose="05000000000000000000" pitchFamily="2" charset="2"/>
              <a:buChar char="q"/>
            </a:pPr>
            <a:endParaRPr lang="en-US" dirty="0"/>
          </a:p>
        </p:txBody>
      </p:sp>
      <p:sp>
        <p:nvSpPr>
          <p:cNvPr id="4" name="Text Placeholder 3"/>
          <p:cNvSpPr>
            <a:spLocks noGrp="1"/>
          </p:cNvSpPr>
          <p:nvPr>
            <p:ph type="body" sz="quarter" idx="10"/>
          </p:nvPr>
        </p:nvSpPr>
        <p:spPr/>
        <p:txBody>
          <a:bodyPr/>
          <a:lstStyle/>
          <a:p>
            <a:r>
              <a:rPr lang="en-US" dirty="0"/>
              <a:t>ED Standard Forms</a:t>
            </a:r>
          </a:p>
          <a:p>
            <a:endParaRPr lang="en-US" dirty="0"/>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4</a:t>
            </a:fld>
            <a:endParaRPr lang="en-US" dirty="0"/>
          </a:p>
        </p:txBody>
      </p:sp>
    </p:spTree>
    <p:extLst>
      <p:ext uri="{BB962C8B-B14F-4D97-AF65-F5344CB8AC3E}">
        <p14:creationId xmlns:p14="http://schemas.microsoft.com/office/powerpoint/2010/main" val="1013307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Required Forms</a:t>
            </a:r>
            <a:endParaRPr lang="en-US" sz="3200"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2600" dirty="0" smtClean="0"/>
              <a:t> GEPA Section 427</a:t>
            </a:r>
          </a:p>
          <a:p>
            <a:pPr>
              <a:buFont typeface="Wingdings" panose="05000000000000000000" pitchFamily="2" charset="2"/>
              <a:buChar char="q"/>
            </a:pPr>
            <a:r>
              <a:rPr lang="en-US" sz="2600" dirty="0" smtClean="0"/>
              <a:t> Assurances- Non-Construction Programs (SF 424B)</a:t>
            </a:r>
          </a:p>
          <a:p>
            <a:pPr>
              <a:buFont typeface="Wingdings" panose="05000000000000000000" pitchFamily="2" charset="2"/>
              <a:buChar char="q"/>
            </a:pPr>
            <a:r>
              <a:rPr lang="en-US" sz="2600" dirty="0" smtClean="0"/>
              <a:t> Grants.gov Lobby form (formerly ED 80-0013 form)</a:t>
            </a:r>
            <a:endParaRPr lang="en-US" sz="2600" dirty="0"/>
          </a:p>
          <a:p>
            <a:pPr>
              <a:buFont typeface="Wingdings" panose="05000000000000000000" pitchFamily="2" charset="2"/>
              <a:buChar char="q"/>
            </a:pPr>
            <a:endParaRPr lang="en-US" dirty="0"/>
          </a:p>
        </p:txBody>
      </p:sp>
      <p:sp>
        <p:nvSpPr>
          <p:cNvPr id="4" name="Text Placeholder 3"/>
          <p:cNvSpPr>
            <a:spLocks noGrp="1"/>
          </p:cNvSpPr>
          <p:nvPr>
            <p:ph type="body" sz="quarter" idx="10"/>
          </p:nvPr>
        </p:nvSpPr>
        <p:spPr/>
        <p:txBody>
          <a:bodyPr/>
          <a:lstStyle/>
          <a:p>
            <a:r>
              <a:rPr lang="en-US" dirty="0" smtClean="0"/>
              <a:t>Assurances and Certifications</a:t>
            </a:r>
            <a:endParaRPr lang="en-US" dirty="0"/>
          </a:p>
          <a:p>
            <a:endParaRPr lang="en-US" dirty="0"/>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5</a:t>
            </a:fld>
            <a:endParaRPr lang="en-US" dirty="0"/>
          </a:p>
        </p:txBody>
      </p:sp>
    </p:spTree>
    <p:extLst>
      <p:ext uri="{BB962C8B-B14F-4D97-AF65-F5344CB8AC3E}">
        <p14:creationId xmlns:p14="http://schemas.microsoft.com/office/powerpoint/2010/main" val="393336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Application Narrative</a:t>
            </a:r>
            <a:endParaRPr lang="en-US" sz="3200" dirty="0"/>
          </a:p>
        </p:txBody>
      </p:sp>
      <p:sp>
        <p:nvSpPr>
          <p:cNvPr id="3" name="Content Placeholder 2"/>
          <p:cNvSpPr>
            <a:spLocks noGrp="1"/>
          </p:cNvSpPr>
          <p:nvPr>
            <p:ph idx="1"/>
          </p:nvPr>
        </p:nvSpPr>
        <p:spPr>
          <a:xfrm>
            <a:off x="457200" y="1219200"/>
            <a:ext cx="8229600" cy="5410200"/>
          </a:xfrm>
        </p:spPr>
        <p:txBody>
          <a:bodyPr/>
          <a:lstStyle/>
          <a:p>
            <a:pPr>
              <a:buFont typeface="Wingdings" panose="05000000000000000000" pitchFamily="2" charset="2"/>
              <a:buChar char="q"/>
            </a:pPr>
            <a:r>
              <a:rPr lang="en-US" sz="2600" dirty="0" smtClean="0"/>
              <a:t> </a:t>
            </a:r>
            <a:r>
              <a:rPr lang="en-US" sz="2500" dirty="0" smtClean="0"/>
              <a:t>ED Abstract Narrative Form</a:t>
            </a:r>
          </a:p>
          <a:p>
            <a:pPr lvl="1">
              <a:buFont typeface="Wingdings" panose="05000000000000000000" pitchFamily="2" charset="2"/>
              <a:buChar char="§"/>
            </a:pPr>
            <a:r>
              <a:rPr lang="en-US" sz="1900" dirty="0" smtClean="0"/>
              <a:t>Where you will attach your one-page project abstract. </a:t>
            </a:r>
          </a:p>
          <a:p>
            <a:pPr>
              <a:buFont typeface="Wingdings" panose="05000000000000000000" pitchFamily="2" charset="2"/>
              <a:buChar char="q"/>
            </a:pPr>
            <a:r>
              <a:rPr lang="en-US" sz="2600" dirty="0"/>
              <a:t> </a:t>
            </a:r>
            <a:r>
              <a:rPr lang="en-US" sz="2500" dirty="0" smtClean="0"/>
              <a:t>Project Narrative Form</a:t>
            </a:r>
          </a:p>
          <a:p>
            <a:pPr lvl="1">
              <a:buFont typeface="Wingdings" panose="05000000000000000000" pitchFamily="2" charset="2"/>
              <a:buChar char="§"/>
            </a:pPr>
            <a:r>
              <a:rPr lang="en-US" sz="1900" dirty="0" smtClean="0">
                <a:solidFill>
                  <a:schemeClr val="tx1"/>
                </a:solidFill>
              </a:rPr>
              <a:t>Where </a:t>
            </a:r>
            <a:r>
              <a:rPr lang="en-US" sz="1900" dirty="0">
                <a:solidFill>
                  <a:schemeClr val="tx1"/>
                </a:solidFill>
              </a:rPr>
              <a:t>you will attach the responses to the Selection Criteria and </a:t>
            </a:r>
            <a:r>
              <a:rPr lang="en-US" sz="1900" dirty="0" smtClean="0">
                <a:solidFill>
                  <a:schemeClr val="tx1"/>
                </a:solidFill>
              </a:rPr>
              <a:t>Absolute </a:t>
            </a:r>
            <a:r>
              <a:rPr lang="en-US" sz="1900" dirty="0">
                <a:solidFill>
                  <a:schemeClr val="tx1"/>
                </a:solidFill>
              </a:rPr>
              <a:t>Priorities.  Applicants also have the option of </a:t>
            </a:r>
            <a:r>
              <a:rPr lang="en-US" sz="1900" dirty="0" smtClean="0">
                <a:solidFill>
                  <a:schemeClr val="tx1"/>
                </a:solidFill>
              </a:rPr>
              <a:t>addressing one, both or neither of </a:t>
            </a:r>
            <a:r>
              <a:rPr lang="en-US" sz="1900" dirty="0">
                <a:solidFill>
                  <a:schemeClr val="tx1"/>
                </a:solidFill>
              </a:rPr>
              <a:t>the I</a:t>
            </a:r>
            <a:r>
              <a:rPr lang="en-US" sz="1900" dirty="0" smtClean="0">
                <a:solidFill>
                  <a:schemeClr val="tx1"/>
                </a:solidFill>
              </a:rPr>
              <a:t>nvitational Priorities. </a:t>
            </a:r>
            <a:r>
              <a:rPr lang="en-US" sz="1900" dirty="0">
                <a:solidFill>
                  <a:schemeClr val="tx1"/>
                </a:solidFill>
              </a:rPr>
              <a:t>Applicants should include a Table of Contents </a:t>
            </a:r>
            <a:r>
              <a:rPr lang="en-US" sz="1900" dirty="0" smtClean="0">
                <a:solidFill>
                  <a:schemeClr val="tx1"/>
                </a:solidFill>
              </a:rPr>
              <a:t>that </a:t>
            </a:r>
            <a:r>
              <a:rPr lang="en-US" sz="1900" dirty="0">
                <a:solidFill>
                  <a:schemeClr val="tx1"/>
                </a:solidFill>
              </a:rPr>
              <a:t>includes all responses to the Selection Criteria. </a:t>
            </a:r>
            <a:endParaRPr lang="en-US" sz="1900" dirty="0" smtClean="0"/>
          </a:p>
          <a:p>
            <a:pPr>
              <a:buFont typeface="Wingdings" panose="05000000000000000000" pitchFamily="2" charset="2"/>
              <a:buChar char="q"/>
            </a:pPr>
            <a:r>
              <a:rPr lang="en-US" sz="2600" dirty="0"/>
              <a:t> </a:t>
            </a:r>
            <a:r>
              <a:rPr lang="en-US" sz="2500" dirty="0" smtClean="0"/>
              <a:t>Budget Narrative Form</a:t>
            </a:r>
          </a:p>
          <a:p>
            <a:pPr lvl="1">
              <a:buFont typeface="Wingdings" panose="05000000000000000000" pitchFamily="2" charset="2"/>
              <a:buChar char="§"/>
            </a:pPr>
            <a:r>
              <a:rPr lang="en-US" sz="1900" dirty="0" smtClean="0">
                <a:solidFill>
                  <a:schemeClr val="tx1"/>
                </a:solidFill>
              </a:rPr>
              <a:t>Where </a:t>
            </a:r>
            <a:r>
              <a:rPr lang="en-US" sz="1900" dirty="0">
                <a:solidFill>
                  <a:schemeClr val="tx1"/>
                </a:solidFill>
              </a:rPr>
              <a:t>you will attach a budget narrative.  Do not </a:t>
            </a:r>
            <a:r>
              <a:rPr lang="en-US" sz="1900" dirty="0" smtClean="0">
                <a:solidFill>
                  <a:schemeClr val="tx1"/>
                </a:solidFill>
              </a:rPr>
              <a:t>include </a:t>
            </a:r>
            <a:r>
              <a:rPr lang="en-US" sz="1900" dirty="0">
                <a:solidFill>
                  <a:schemeClr val="tx1"/>
                </a:solidFill>
              </a:rPr>
              <a:t>multiple </a:t>
            </a:r>
            <a:r>
              <a:rPr lang="en-US" sz="1900" dirty="0" smtClean="0">
                <a:solidFill>
                  <a:schemeClr val="tx1"/>
                </a:solidFill>
              </a:rPr>
              <a:t>budgets </a:t>
            </a:r>
            <a:r>
              <a:rPr lang="en-US" sz="1900" dirty="0">
                <a:solidFill>
                  <a:schemeClr val="tx1"/>
                </a:solidFill>
              </a:rPr>
              <a:t>for the LEA or nonprofit organization and partner(s).  Only </a:t>
            </a:r>
            <a:r>
              <a:rPr lang="en-US" sz="1900" dirty="0" smtClean="0">
                <a:solidFill>
                  <a:schemeClr val="tx1"/>
                </a:solidFill>
              </a:rPr>
              <a:t>one </a:t>
            </a:r>
            <a:r>
              <a:rPr lang="en-US" sz="1900" dirty="0">
                <a:solidFill>
                  <a:schemeClr val="tx1"/>
                </a:solidFill>
              </a:rPr>
              <a:t>combined budget should be submitted to represent costs for all </a:t>
            </a:r>
            <a:r>
              <a:rPr lang="en-US" sz="1900" dirty="0" smtClean="0">
                <a:solidFill>
                  <a:schemeClr val="tx1"/>
                </a:solidFill>
              </a:rPr>
              <a:t>entities </a:t>
            </a:r>
            <a:r>
              <a:rPr lang="en-US" sz="1900" dirty="0">
                <a:solidFill>
                  <a:schemeClr val="tx1"/>
                </a:solidFill>
              </a:rPr>
              <a:t>involved in the proposed project. </a:t>
            </a:r>
            <a:endParaRPr lang="en-US" sz="1900" dirty="0" smtClean="0"/>
          </a:p>
          <a:p>
            <a:pPr>
              <a:buFont typeface="Wingdings" panose="05000000000000000000" pitchFamily="2" charset="2"/>
              <a:buChar char="q"/>
            </a:pPr>
            <a:r>
              <a:rPr lang="en-US" sz="2500" dirty="0"/>
              <a:t> </a:t>
            </a:r>
            <a:r>
              <a:rPr lang="en-US" sz="2500" dirty="0" smtClean="0"/>
              <a:t>Other Attachments Form (upload appendices here)</a:t>
            </a:r>
          </a:p>
          <a:p>
            <a:pPr lvl="1">
              <a:buFont typeface="Wingdings" panose="05000000000000000000" pitchFamily="2" charset="2"/>
              <a:buChar char="§"/>
            </a:pPr>
            <a:r>
              <a:rPr lang="en-US" sz="1900" dirty="0" smtClean="0">
                <a:solidFill>
                  <a:schemeClr val="tx1"/>
                </a:solidFill>
              </a:rPr>
              <a:t>Where </a:t>
            </a:r>
            <a:r>
              <a:rPr lang="en-US" sz="1900" dirty="0">
                <a:solidFill>
                  <a:schemeClr val="tx1"/>
                </a:solidFill>
              </a:rPr>
              <a:t>you will attach the application appendices. </a:t>
            </a:r>
            <a:r>
              <a:rPr lang="en-US" sz="1900" dirty="0" smtClean="0"/>
              <a:t> 	</a:t>
            </a:r>
            <a:endParaRPr lang="en-US" sz="1900" dirty="0"/>
          </a:p>
          <a:p>
            <a:pPr>
              <a:buFont typeface="Wingdings" panose="05000000000000000000" pitchFamily="2" charset="2"/>
              <a:buChar char="q"/>
            </a:pPr>
            <a:endParaRPr lang="en-US" sz="2600" dirty="0" smtClean="0"/>
          </a:p>
          <a:p>
            <a:pPr>
              <a:buFont typeface="Wingdings" panose="05000000000000000000" pitchFamily="2" charset="2"/>
              <a:buChar char="q"/>
            </a:pPr>
            <a:endParaRPr lang="en-US" sz="2600" dirty="0"/>
          </a:p>
          <a:p>
            <a:pPr>
              <a:buFont typeface="Wingdings" panose="05000000000000000000" pitchFamily="2" charset="2"/>
              <a:buChar char="q"/>
            </a:pPr>
            <a:endParaRPr lang="en-US" sz="2600" dirty="0" smtClean="0"/>
          </a:p>
          <a:p>
            <a:pPr marL="274320" indent="0">
              <a:buNone/>
            </a:pPr>
            <a:endParaRPr lang="en-US" sz="2600" dirty="0"/>
          </a:p>
        </p:txBody>
      </p:sp>
      <p:sp>
        <p:nvSpPr>
          <p:cNvPr id="4" name="Text Placeholder 3"/>
          <p:cNvSpPr>
            <a:spLocks noGrp="1"/>
          </p:cNvSpPr>
          <p:nvPr>
            <p:ph type="body" sz="quarter" idx="10"/>
          </p:nvPr>
        </p:nvSpPr>
        <p:spPr/>
        <p:txBody>
          <a:bodyPr/>
          <a:lstStyle/>
          <a:p>
            <a:r>
              <a:rPr lang="en-US" sz="1800" dirty="0" smtClean="0"/>
              <a:t>The eir application will use the following Grants.gov narrative forms</a:t>
            </a:r>
            <a:endParaRPr lang="en-US" sz="1800" dirty="0"/>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6</a:t>
            </a:fld>
            <a:endParaRPr lang="en-US" dirty="0"/>
          </a:p>
        </p:txBody>
      </p:sp>
    </p:spTree>
    <p:extLst>
      <p:ext uri="{BB962C8B-B14F-4D97-AF65-F5344CB8AC3E}">
        <p14:creationId xmlns:p14="http://schemas.microsoft.com/office/powerpoint/2010/main" val="4236980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Application Narrative (cont.)</a:t>
            </a:r>
            <a:endParaRPr lang="en-US" sz="3200" dirty="0"/>
          </a:p>
        </p:txBody>
      </p:sp>
      <p:sp>
        <p:nvSpPr>
          <p:cNvPr id="4" name="Text Placeholder 3"/>
          <p:cNvSpPr>
            <a:spLocks noGrp="1"/>
          </p:cNvSpPr>
          <p:nvPr>
            <p:ph type="body" sz="quarter" idx="10"/>
          </p:nvPr>
        </p:nvSpPr>
        <p:spPr/>
        <p:txBody>
          <a:bodyPr/>
          <a:lstStyle/>
          <a:p>
            <a:r>
              <a:rPr lang="en-US" dirty="0" smtClean="0"/>
              <a:t>Appendices</a:t>
            </a:r>
            <a:endParaRPr lang="en-US" dirty="0"/>
          </a:p>
          <a:p>
            <a:endParaRPr lang="en-US" dirty="0"/>
          </a:p>
          <a:p>
            <a:endParaRPr lang="en-US" dirty="0"/>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7</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258094609"/>
              </p:ext>
            </p:extLst>
          </p:nvPr>
        </p:nvGraphicFramePr>
        <p:xfrm>
          <a:off x="152400" y="1295401"/>
          <a:ext cx="8887374" cy="4647707"/>
        </p:xfrm>
        <a:graphic>
          <a:graphicData uri="http://schemas.openxmlformats.org/drawingml/2006/table">
            <a:tbl>
              <a:tblPr firstRow="1" bandRow="1">
                <a:tableStyleId>{5C22544A-7EE6-4342-B048-85BDC9FD1C3A}</a:tableStyleId>
              </a:tblPr>
              <a:tblGrid>
                <a:gridCol w="1221730"/>
                <a:gridCol w="3221957"/>
                <a:gridCol w="1221730"/>
                <a:gridCol w="3221957"/>
              </a:tblGrid>
              <a:tr h="358822">
                <a:tc gridSpan="2">
                  <a:txBody>
                    <a:bodyPr/>
                    <a:lstStyle/>
                    <a:p>
                      <a:pPr algn="ctr"/>
                      <a:r>
                        <a:rPr lang="en-US" dirty="0" smtClean="0"/>
                        <a:t>Early-phase</a:t>
                      </a:r>
                      <a:endParaRPr lang="en-US" dirty="0"/>
                    </a:p>
                  </a:txBody>
                  <a:tcPr>
                    <a:lnR w="12700" cap="flat" cmpd="sng" algn="ctr">
                      <a:solidFill>
                        <a:schemeClr val="tx1">
                          <a:lumMod val="50000"/>
                        </a:schemeClr>
                      </a:solidFill>
                      <a:prstDash val="solid"/>
                      <a:round/>
                      <a:headEnd type="none" w="med" len="med"/>
                      <a:tailEnd type="none" w="med" len="med"/>
                    </a:lnR>
                  </a:tcPr>
                </a:tc>
                <a:tc hMerge="1">
                  <a:txBody>
                    <a:bodyPr/>
                    <a:lstStyle/>
                    <a:p>
                      <a:endParaRPr lang="en-US" dirty="0"/>
                    </a:p>
                  </a:txBody>
                  <a:tcPr/>
                </a:tc>
                <a:tc gridSpan="2">
                  <a:txBody>
                    <a:bodyPr/>
                    <a:lstStyle/>
                    <a:p>
                      <a:pPr algn="ctr"/>
                      <a:r>
                        <a:rPr lang="en-US" dirty="0" smtClean="0"/>
                        <a:t>Mid-phase</a:t>
                      </a:r>
                      <a:r>
                        <a:rPr lang="en-US" baseline="0" dirty="0" smtClean="0"/>
                        <a:t> and Expansion</a:t>
                      </a:r>
                      <a:endParaRPr lang="en-US" dirty="0"/>
                    </a:p>
                  </a:txBody>
                  <a:tcPr>
                    <a:lnL w="12700" cap="flat" cmpd="sng" algn="ctr">
                      <a:solidFill>
                        <a:schemeClr val="tx1">
                          <a:lumMod val="50000"/>
                        </a:schemeClr>
                      </a:solidFill>
                      <a:prstDash val="solid"/>
                      <a:round/>
                      <a:headEnd type="none" w="med" len="med"/>
                      <a:tailEnd type="none" w="med" len="med"/>
                    </a:lnL>
                  </a:tcPr>
                </a:tc>
                <a:tc hMerge="1">
                  <a:txBody>
                    <a:bodyPr/>
                    <a:lstStyle/>
                    <a:p>
                      <a:endParaRPr lang="en-US" dirty="0"/>
                    </a:p>
                  </a:txBody>
                  <a:tcPr/>
                </a:tc>
              </a:tr>
              <a:tr h="396239">
                <a:tc>
                  <a:txBody>
                    <a:bodyPr/>
                    <a:lstStyle/>
                    <a:p>
                      <a:r>
                        <a:rPr lang="en-US" sz="1500" b="1" dirty="0" smtClean="0"/>
                        <a:t>Appendix A</a:t>
                      </a:r>
                      <a:endParaRPr lang="en-US" sz="1500" b="1" dirty="0"/>
                    </a:p>
                  </a:txBody>
                  <a:tcPr/>
                </a:tc>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sz="1500" kern="1200" dirty="0" smtClean="0">
                          <a:solidFill>
                            <a:schemeClr val="dk1"/>
                          </a:solidFill>
                          <a:effectLst/>
                          <a:latin typeface="+mn-lt"/>
                          <a:ea typeface="+mn-ea"/>
                          <a:cs typeface="+mn-cs"/>
                        </a:rPr>
                        <a:t>Nonprofit 501(c)(3) status, if applicable </a:t>
                      </a:r>
                    </a:p>
                  </a:txBody>
                  <a:tcPr>
                    <a:lnR w="12700" cap="flat" cmpd="sng" algn="ctr">
                      <a:solidFill>
                        <a:schemeClr val="tx1">
                          <a:lumMod val="50000"/>
                        </a:schemeClr>
                      </a:solidFill>
                      <a:prstDash val="solid"/>
                      <a:round/>
                      <a:headEnd type="none" w="med" len="med"/>
                      <a:tailEnd type="none" w="med" len="med"/>
                    </a:lnR>
                  </a:tcPr>
                </a:tc>
                <a:tc>
                  <a:txBody>
                    <a:bodyPr/>
                    <a:lstStyle/>
                    <a:p>
                      <a:r>
                        <a:rPr lang="en-US" sz="1500" b="1" dirty="0" smtClean="0"/>
                        <a:t>Appendix A</a:t>
                      </a:r>
                      <a:endParaRPr lang="en-US" sz="1500" b="1" dirty="0"/>
                    </a:p>
                  </a:txBody>
                  <a:tcPr>
                    <a:lnL w="12700" cap="flat" cmpd="sng" algn="ctr">
                      <a:solidFill>
                        <a:schemeClr val="tx1">
                          <a:lumMod val="50000"/>
                        </a:schemeClr>
                      </a:solidFill>
                      <a:prstDash val="solid"/>
                      <a:round/>
                      <a:headEnd type="none" w="med" len="med"/>
                      <a:tailEnd type="none" w="med" len="med"/>
                    </a:lnL>
                  </a:tcPr>
                </a:tc>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sz="1500" kern="1200" dirty="0" smtClean="0">
                          <a:solidFill>
                            <a:schemeClr val="dk1"/>
                          </a:solidFill>
                          <a:effectLst/>
                          <a:latin typeface="+mn-lt"/>
                          <a:ea typeface="+mn-ea"/>
                          <a:cs typeface="+mn-cs"/>
                        </a:rPr>
                        <a:t>Nonprofit 501(c)(3) status, if applicable </a:t>
                      </a:r>
                    </a:p>
                  </a:txBody>
                  <a:tcPr/>
                </a:tc>
              </a:tr>
              <a:tr h="342949">
                <a:tc>
                  <a:txBody>
                    <a:bodyPr/>
                    <a:lstStyle/>
                    <a:p>
                      <a:r>
                        <a:rPr lang="en-US" sz="1500" b="1" dirty="0" smtClean="0"/>
                        <a:t>Appendix B</a:t>
                      </a:r>
                    </a:p>
                  </a:txBody>
                  <a:tcPr/>
                </a:tc>
                <a:tc>
                  <a:txBody>
                    <a:bodyPr/>
                    <a:lstStyle/>
                    <a:p>
                      <a:r>
                        <a:rPr lang="en-US" sz="1500" kern="1200" dirty="0" smtClean="0">
                          <a:solidFill>
                            <a:schemeClr val="dk1"/>
                          </a:solidFill>
                          <a:effectLst/>
                          <a:latin typeface="+mn-lt"/>
                          <a:ea typeface="+mn-ea"/>
                          <a:cs typeface="+mn-cs"/>
                        </a:rPr>
                        <a:t>Resumes of Key Personnel</a:t>
                      </a:r>
                      <a:endParaRPr lang="en-US" sz="1500" dirty="0"/>
                    </a:p>
                  </a:txBody>
                  <a:tcPr>
                    <a:lnR w="12700" cap="flat" cmpd="sng" algn="ctr">
                      <a:solidFill>
                        <a:schemeClr val="tx1">
                          <a:lumMod val="50000"/>
                        </a:schemeClr>
                      </a:solidFill>
                      <a:prstDash val="solid"/>
                      <a:round/>
                      <a:headEnd type="none" w="med" len="med"/>
                      <a:tailEnd type="none" w="med" len="med"/>
                    </a:lnR>
                  </a:tcPr>
                </a:tc>
                <a:tc>
                  <a:txBody>
                    <a:bodyPr/>
                    <a:lstStyle/>
                    <a:p>
                      <a:r>
                        <a:rPr lang="en-US" sz="1500" b="1" dirty="0" smtClean="0"/>
                        <a:t>Appendix B</a:t>
                      </a:r>
                    </a:p>
                  </a:txBody>
                  <a:tcPr>
                    <a:lnL w="12700" cap="flat" cmpd="sng" algn="ctr">
                      <a:solidFill>
                        <a:schemeClr val="tx1">
                          <a:lumMod val="50000"/>
                        </a:schemeClr>
                      </a:solidFill>
                      <a:prstDash val="solid"/>
                      <a:round/>
                      <a:headEnd type="none" w="med" len="med"/>
                      <a:tailEnd type="none" w="med" len="med"/>
                    </a:lnL>
                  </a:tcPr>
                </a:tc>
                <a:tc>
                  <a:txBody>
                    <a:bodyPr/>
                    <a:lstStyle/>
                    <a:p>
                      <a:r>
                        <a:rPr lang="en-US" sz="1500" kern="1200" dirty="0" smtClean="0">
                          <a:solidFill>
                            <a:schemeClr val="dk1"/>
                          </a:solidFill>
                          <a:effectLst/>
                          <a:latin typeface="+mn-lt"/>
                          <a:ea typeface="+mn-ea"/>
                          <a:cs typeface="+mn-cs"/>
                        </a:rPr>
                        <a:t>Resumes of Key Personnel</a:t>
                      </a:r>
                      <a:endParaRPr lang="en-US" sz="1500" dirty="0"/>
                    </a:p>
                  </a:txBody>
                  <a:tcPr/>
                </a:tc>
              </a:tr>
              <a:tr h="647651">
                <a:tc>
                  <a:txBody>
                    <a:bodyPr/>
                    <a:lstStyle/>
                    <a:p>
                      <a:r>
                        <a:rPr lang="en-US" sz="1500" b="1" dirty="0" smtClean="0"/>
                        <a:t>Appendix</a:t>
                      </a:r>
                      <a:r>
                        <a:rPr lang="en-US" sz="1500" b="1" baseline="0" dirty="0" smtClean="0"/>
                        <a:t> C</a:t>
                      </a:r>
                      <a:endParaRPr lang="en-US" sz="1500" b="1" dirty="0"/>
                    </a:p>
                  </a:txBody>
                  <a:tcPr/>
                </a:tc>
                <a:tc>
                  <a:txBody>
                    <a:bodyPr/>
                    <a:lstStyle/>
                    <a:p>
                      <a:r>
                        <a:rPr lang="en-US" sz="1500" kern="1200" dirty="0" smtClean="0">
                          <a:solidFill>
                            <a:schemeClr val="dk1"/>
                          </a:solidFill>
                          <a:effectLst/>
                          <a:latin typeface="+mn-lt"/>
                          <a:ea typeface="+mn-ea"/>
                          <a:cs typeface="+mn-cs"/>
                        </a:rPr>
                        <a:t>Letters of Support and Memoranda of Understanding, if applicable</a:t>
                      </a:r>
                      <a:endParaRPr lang="en-US" sz="1500" dirty="0"/>
                    </a:p>
                  </a:txBody>
                  <a:tcPr>
                    <a:lnR w="12700" cap="flat" cmpd="sng" algn="ctr">
                      <a:solidFill>
                        <a:schemeClr val="tx1">
                          <a:lumMod val="50000"/>
                        </a:schemeClr>
                      </a:solidFill>
                      <a:prstDash val="solid"/>
                      <a:round/>
                      <a:headEnd type="none" w="med" len="med"/>
                      <a:tailEnd type="none" w="med" len="med"/>
                    </a:lnR>
                  </a:tcPr>
                </a:tc>
                <a:tc>
                  <a:txBody>
                    <a:bodyPr/>
                    <a:lstStyle/>
                    <a:p>
                      <a:r>
                        <a:rPr lang="en-US" sz="1500" b="1" dirty="0" smtClean="0"/>
                        <a:t>Appendix</a:t>
                      </a:r>
                      <a:r>
                        <a:rPr lang="en-US" sz="1500" b="1" baseline="0" dirty="0" smtClean="0"/>
                        <a:t> C</a:t>
                      </a:r>
                      <a:endParaRPr lang="en-US" sz="1500" b="1" dirty="0"/>
                    </a:p>
                  </a:txBody>
                  <a:tcPr>
                    <a:lnL w="12700" cap="flat" cmpd="sng" algn="ctr">
                      <a:solidFill>
                        <a:schemeClr val="tx1">
                          <a:lumMod val="50000"/>
                        </a:schemeClr>
                      </a:solidFill>
                      <a:prstDash val="solid"/>
                      <a:round/>
                      <a:headEnd type="none" w="med" len="med"/>
                      <a:tailEnd type="none" w="med" len="med"/>
                    </a:lnL>
                  </a:tcPr>
                </a:tc>
                <a:tc>
                  <a:txBody>
                    <a:bodyPr/>
                    <a:lstStyle/>
                    <a:p>
                      <a:r>
                        <a:rPr lang="en-US" sz="1500" kern="1200" dirty="0" smtClean="0">
                          <a:solidFill>
                            <a:schemeClr val="dk1"/>
                          </a:solidFill>
                          <a:effectLst/>
                          <a:latin typeface="+mn-lt"/>
                          <a:ea typeface="+mn-ea"/>
                          <a:cs typeface="+mn-cs"/>
                        </a:rPr>
                        <a:t>Letters of Support and Memoranda of Understanding, if applicable</a:t>
                      </a:r>
                      <a:endParaRPr lang="en-US" sz="1500" dirty="0"/>
                    </a:p>
                  </a:txBody>
                  <a:tcPr/>
                </a:tc>
              </a:tr>
              <a:tr h="63690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500" b="1" dirty="0" smtClean="0"/>
                        <a:t>Appendix</a:t>
                      </a:r>
                      <a:r>
                        <a:rPr lang="en-US" sz="1500" b="1" baseline="0" dirty="0" smtClean="0"/>
                        <a:t> D</a:t>
                      </a:r>
                      <a:endParaRPr lang="en-US" sz="1500" b="1" dirty="0" smtClean="0"/>
                    </a:p>
                  </a:txBody>
                  <a:tcPr/>
                </a:tc>
                <a:tc>
                  <a:txBody>
                    <a:bodyPr/>
                    <a:lstStyle/>
                    <a:p>
                      <a:r>
                        <a:rPr lang="en-US" sz="1500" kern="1200" dirty="0" smtClean="0">
                          <a:solidFill>
                            <a:schemeClr val="dk1"/>
                          </a:solidFill>
                          <a:effectLst/>
                          <a:latin typeface="+mn-lt"/>
                          <a:ea typeface="+mn-ea"/>
                          <a:cs typeface="+mn-cs"/>
                        </a:rPr>
                        <a:t>Waiver Request of 10% Match Requirement, if applicable</a:t>
                      </a:r>
                      <a:endParaRPr lang="en-US" sz="1500" dirty="0"/>
                    </a:p>
                  </a:txBody>
                  <a:tcPr>
                    <a:lnR w="12700" cap="flat" cmpd="sng" algn="ctr">
                      <a:solidFill>
                        <a:schemeClr val="tx1">
                          <a:lumMod val="50000"/>
                        </a:schemeClr>
                      </a:solidFill>
                      <a:prstDash val="solid"/>
                      <a:round/>
                      <a:headEnd type="none" w="med" len="med"/>
                      <a:tailEnd type="none" w="med" len="med"/>
                    </a:ln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500" b="1" dirty="0" smtClean="0"/>
                        <a:t>Appendix</a:t>
                      </a:r>
                      <a:r>
                        <a:rPr lang="en-US" sz="1500" b="1" baseline="0" dirty="0" smtClean="0"/>
                        <a:t> D</a:t>
                      </a:r>
                      <a:endParaRPr lang="en-US" sz="1500" b="1" dirty="0" smtClean="0"/>
                    </a:p>
                  </a:txBody>
                  <a:tcPr>
                    <a:lnL w="12700" cap="flat" cmpd="sng" algn="ctr">
                      <a:solidFill>
                        <a:schemeClr val="tx1">
                          <a:lumMod val="50000"/>
                        </a:schemeClr>
                      </a:solidFill>
                      <a:prstDash val="solid"/>
                      <a:round/>
                      <a:headEnd type="none" w="med" len="med"/>
                      <a:tailEnd type="none" w="med" len="med"/>
                    </a:lnL>
                  </a:tcPr>
                </a:tc>
                <a:tc>
                  <a:txBody>
                    <a:bodyPr/>
                    <a:lstStyle/>
                    <a:p>
                      <a:r>
                        <a:rPr lang="en-US" sz="1500" kern="1200" dirty="0" smtClean="0">
                          <a:solidFill>
                            <a:schemeClr val="dk1"/>
                          </a:solidFill>
                          <a:effectLst/>
                          <a:latin typeface="+mn-lt"/>
                          <a:ea typeface="+mn-ea"/>
                          <a:cs typeface="+mn-cs"/>
                        </a:rPr>
                        <a:t>Waiver Request of 10% Match Requirement, if applicable</a:t>
                      </a:r>
                      <a:endParaRPr lang="en-US" sz="1500" dirty="0"/>
                    </a:p>
                  </a:txBody>
                  <a:tcPr/>
                </a:tc>
              </a:tr>
              <a:tr h="88709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500" b="1" dirty="0" smtClean="0"/>
                        <a:t>Appendix</a:t>
                      </a:r>
                      <a:r>
                        <a:rPr lang="en-US" sz="1500" b="1" baseline="0" dirty="0" smtClean="0"/>
                        <a:t> E</a:t>
                      </a:r>
                      <a:endParaRPr lang="en-US" sz="1500" b="1" dirty="0" smtClean="0"/>
                    </a:p>
                  </a:txBody>
                  <a:tcPr/>
                </a:tc>
                <a:tc>
                  <a:txBody>
                    <a:bodyPr/>
                    <a:lstStyle/>
                    <a:p>
                      <a:r>
                        <a:rPr lang="en-US" sz="1500" kern="1200" dirty="0" smtClean="0">
                          <a:solidFill>
                            <a:schemeClr val="dk1"/>
                          </a:solidFill>
                          <a:effectLst/>
                          <a:latin typeface="+mn-lt"/>
                          <a:ea typeface="+mn-ea"/>
                          <a:cs typeface="+mn-cs"/>
                        </a:rPr>
                        <a:t>Eligible Applicant’s list of proprietary information found in the application, if applicable. </a:t>
                      </a:r>
                      <a:endParaRPr lang="en-US" sz="1500" dirty="0"/>
                    </a:p>
                  </a:txBody>
                  <a:tcPr>
                    <a:lnR w="12700" cap="flat" cmpd="sng" algn="ctr">
                      <a:solidFill>
                        <a:schemeClr val="tx1">
                          <a:lumMod val="50000"/>
                        </a:schemeClr>
                      </a:solidFill>
                      <a:prstDash val="solid"/>
                      <a:round/>
                      <a:headEnd type="none" w="med" len="med"/>
                      <a:tailEnd type="none" w="med" len="med"/>
                    </a:ln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500" b="1" dirty="0" smtClean="0"/>
                        <a:t>Appendix</a:t>
                      </a:r>
                      <a:r>
                        <a:rPr lang="en-US" sz="1500" b="1" baseline="0" dirty="0" smtClean="0"/>
                        <a:t> E</a:t>
                      </a:r>
                      <a:endParaRPr lang="en-US" sz="1500" b="1" dirty="0" smtClean="0"/>
                    </a:p>
                  </a:txBody>
                  <a:tcPr>
                    <a:lnL w="12700" cap="flat" cmpd="sng" algn="ctr">
                      <a:solidFill>
                        <a:schemeClr val="tx1">
                          <a:lumMod val="50000"/>
                        </a:schemeClr>
                      </a:solidFill>
                      <a:prstDash val="solid"/>
                      <a:round/>
                      <a:headEnd type="none" w="med" len="med"/>
                      <a:tailEnd type="none" w="med" len="med"/>
                    </a:lnL>
                  </a:tcPr>
                </a:tc>
                <a:tc>
                  <a:txBody>
                    <a:bodyPr/>
                    <a:lstStyle/>
                    <a:p>
                      <a:r>
                        <a:rPr lang="en-US" sz="1500" kern="1200" dirty="0" smtClean="0">
                          <a:solidFill>
                            <a:schemeClr val="dk1"/>
                          </a:solidFill>
                          <a:effectLst/>
                          <a:latin typeface="+mn-lt"/>
                          <a:ea typeface="+mn-ea"/>
                          <a:cs typeface="+mn-cs"/>
                        </a:rPr>
                        <a:t>Eligible Applicant’s list of proprietary information found in the application, if applicable. </a:t>
                      </a:r>
                      <a:endParaRPr lang="en-US" sz="1500" dirty="0"/>
                    </a:p>
                  </a:txBody>
                  <a:tcPr/>
                </a:tc>
              </a:tr>
              <a:tr h="48992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500" b="1" dirty="0" smtClean="0"/>
                        <a:t>Appendix</a:t>
                      </a:r>
                      <a:r>
                        <a:rPr lang="en-US" sz="1500" b="1" baseline="0" dirty="0" smtClean="0"/>
                        <a:t> F</a:t>
                      </a:r>
                      <a:endParaRPr lang="en-US" sz="1500" b="1" dirty="0" smtClean="0"/>
                    </a:p>
                  </a:txBody>
                  <a:tcPr/>
                </a:tc>
                <a:tc>
                  <a:txBody>
                    <a:bodyPr/>
                    <a:lstStyle/>
                    <a:p>
                      <a:r>
                        <a:rPr lang="en-US" sz="1500" kern="1200" dirty="0" smtClean="0">
                          <a:solidFill>
                            <a:schemeClr val="dk1"/>
                          </a:solidFill>
                          <a:effectLst/>
                          <a:latin typeface="+mn-lt"/>
                          <a:ea typeface="+mn-ea"/>
                          <a:cs typeface="+mn-cs"/>
                        </a:rPr>
                        <a:t>List of rural locale codes, if applicable</a:t>
                      </a:r>
                      <a:endParaRPr lang="en-US" sz="1500" dirty="0"/>
                    </a:p>
                  </a:txBody>
                  <a:tcPr>
                    <a:lnR w="12700" cap="flat" cmpd="sng" algn="ctr">
                      <a:solidFill>
                        <a:schemeClr val="tx1">
                          <a:lumMod val="50000"/>
                        </a:schemeClr>
                      </a:solidFill>
                      <a:prstDash val="solid"/>
                      <a:round/>
                      <a:headEnd type="none" w="med" len="med"/>
                      <a:tailEnd type="none" w="med" len="med"/>
                    </a:ln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500" b="1" dirty="0" smtClean="0"/>
                        <a:t>Appendix</a:t>
                      </a:r>
                      <a:r>
                        <a:rPr lang="en-US" sz="1500" b="1" baseline="0" dirty="0" smtClean="0"/>
                        <a:t> F</a:t>
                      </a:r>
                      <a:endParaRPr lang="en-US" sz="1500" b="1" dirty="0" smtClean="0"/>
                    </a:p>
                  </a:txBody>
                  <a:tcPr>
                    <a:lnL w="12700" cap="flat" cmpd="sng" algn="ctr">
                      <a:solidFill>
                        <a:schemeClr val="tx1">
                          <a:lumMod val="50000"/>
                        </a:schemeClr>
                      </a:solidFill>
                      <a:prstDash val="solid"/>
                      <a:round/>
                      <a:headEnd type="none" w="med" len="med"/>
                      <a:tailEnd type="none" w="med" len="med"/>
                    </a:lnL>
                  </a:tcPr>
                </a:tc>
                <a:tc>
                  <a:txBody>
                    <a:bodyPr/>
                    <a:lstStyle/>
                    <a:p>
                      <a:r>
                        <a:rPr lang="en-US" sz="1500" kern="1200" dirty="0" smtClean="0">
                          <a:solidFill>
                            <a:schemeClr val="dk1"/>
                          </a:solidFill>
                          <a:effectLst/>
                          <a:latin typeface="+mn-lt"/>
                          <a:ea typeface="+mn-ea"/>
                          <a:cs typeface="+mn-cs"/>
                        </a:rPr>
                        <a:t>List of rural locale codes, if applicable</a:t>
                      </a:r>
                      <a:endParaRPr lang="en-US" sz="1500" dirty="0"/>
                    </a:p>
                  </a:txBody>
                  <a:tcPr/>
                </a:tc>
              </a:tr>
              <a:tr h="53823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500" b="1" dirty="0" smtClean="0"/>
                        <a:t>Appendix</a:t>
                      </a:r>
                      <a:r>
                        <a:rPr lang="en-US" sz="1500" b="1" baseline="0" dirty="0" smtClean="0"/>
                        <a:t> G</a:t>
                      </a:r>
                      <a:endParaRPr lang="en-US" sz="1500" b="1" dirty="0" smtClean="0"/>
                    </a:p>
                  </a:txBody>
                  <a:tcPr/>
                </a:tc>
                <a:tc>
                  <a:txBody>
                    <a:bodyPr/>
                    <a:lstStyle/>
                    <a:p>
                      <a:r>
                        <a:rPr lang="en-US" sz="1500" kern="1200" dirty="0" smtClean="0">
                          <a:solidFill>
                            <a:schemeClr val="dk1"/>
                          </a:solidFill>
                          <a:effectLst/>
                          <a:latin typeface="+mn-lt"/>
                          <a:ea typeface="+mn-ea"/>
                          <a:cs typeface="+mn-cs"/>
                        </a:rPr>
                        <a:t>Demonstrates a Rationale (Logic Model)</a:t>
                      </a:r>
                      <a:endParaRPr lang="en-US" sz="1500" dirty="0"/>
                    </a:p>
                  </a:txBody>
                  <a:tcPr>
                    <a:lnR w="12700" cap="flat" cmpd="sng" algn="ctr">
                      <a:solidFill>
                        <a:schemeClr val="tx1">
                          <a:lumMod val="50000"/>
                        </a:schemeClr>
                      </a:solidFill>
                      <a:prstDash val="solid"/>
                      <a:round/>
                      <a:headEnd type="none" w="med" len="med"/>
                      <a:tailEnd type="none" w="med" len="med"/>
                    </a:ln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500" b="1" dirty="0" smtClean="0"/>
                        <a:t>Appendix</a:t>
                      </a:r>
                      <a:r>
                        <a:rPr lang="en-US" sz="1500" b="1" baseline="0" dirty="0" smtClean="0"/>
                        <a:t> G</a:t>
                      </a:r>
                      <a:endParaRPr lang="en-US" sz="1500" b="1" dirty="0" smtClean="0"/>
                    </a:p>
                  </a:txBody>
                  <a:tcPr>
                    <a:lnL w="12700" cap="flat" cmpd="sng" algn="ctr">
                      <a:solidFill>
                        <a:schemeClr val="tx1">
                          <a:lumMod val="50000"/>
                        </a:schemeClr>
                      </a:solidFill>
                      <a:prstDash val="solid"/>
                      <a:round/>
                      <a:headEnd type="none" w="med" len="med"/>
                      <a:tailEnd type="none" w="med" len="med"/>
                    </a:lnL>
                  </a:tcPr>
                </a:tc>
                <a:tc>
                  <a:txBody>
                    <a:bodyPr/>
                    <a:lstStyle/>
                    <a:p>
                      <a:r>
                        <a:rPr lang="en-US" sz="1500" kern="1200" dirty="0" smtClean="0">
                          <a:solidFill>
                            <a:schemeClr val="dk1"/>
                          </a:solidFill>
                          <a:effectLst/>
                          <a:latin typeface="+mn-lt"/>
                          <a:ea typeface="+mn-ea"/>
                          <a:cs typeface="+mn-cs"/>
                        </a:rPr>
                        <a:t>Other, if applicable</a:t>
                      </a:r>
                      <a:endParaRPr lang="en-US" sz="1500" dirty="0"/>
                    </a:p>
                  </a:txBody>
                  <a:tcPr/>
                </a:tc>
              </a:tr>
              <a:tr h="3429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500" b="1" dirty="0" smtClean="0"/>
                        <a:t>Appendix</a:t>
                      </a:r>
                      <a:r>
                        <a:rPr lang="en-US" sz="1500" b="1" baseline="0" dirty="0" smtClean="0"/>
                        <a:t> H</a:t>
                      </a:r>
                      <a:endParaRPr lang="en-US" sz="1500" b="1" dirty="0" smtClean="0"/>
                    </a:p>
                  </a:txBody>
                  <a:tcPr/>
                </a:tc>
                <a:tc>
                  <a:txBody>
                    <a:bodyPr/>
                    <a:lstStyle/>
                    <a:p>
                      <a:r>
                        <a:rPr lang="en-US" sz="1500" kern="1200" dirty="0" smtClean="0">
                          <a:solidFill>
                            <a:schemeClr val="dk1"/>
                          </a:solidFill>
                          <a:effectLst/>
                          <a:latin typeface="+mn-lt"/>
                          <a:ea typeface="+mn-ea"/>
                          <a:cs typeface="+mn-cs"/>
                        </a:rPr>
                        <a:t>Other, if applicable</a:t>
                      </a:r>
                      <a:endParaRPr lang="en-US" sz="1500" dirty="0"/>
                    </a:p>
                  </a:txBody>
                  <a:tcPr>
                    <a:lnR w="12700" cap="flat" cmpd="sng" algn="ctr">
                      <a:solidFill>
                        <a:schemeClr val="tx1">
                          <a:lumMod val="50000"/>
                        </a:schemeClr>
                      </a:solidFill>
                      <a:prstDash val="solid"/>
                      <a:round/>
                      <a:headEnd type="none" w="med" len="med"/>
                      <a:tailEnd type="none" w="med" len="med"/>
                    </a:ln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500" dirty="0" smtClean="0"/>
                    </a:p>
                  </a:txBody>
                  <a:tcPr>
                    <a:lnL w="12700" cap="flat" cmpd="sng" algn="ctr">
                      <a:solidFill>
                        <a:schemeClr val="tx1">
                          <a:lumMod val="50000"/>
                        </a:schemeClr>
                      </a:solidFill>
                      <a:prstDash val="solid"/>
                      <a:round/>
                      <a:headEnd type="none" w="med" len="med"/>
                      <a:tailEnd type="none" w="med" len="med"/>
                    </a:lnL>
                    <a:solidFill>
                      <a:schemeClr val="tx1">
                        <a:lumMod val="60000"/>
                        <a:lumOff val="40000"/>
                      </a:schemeClr>
                    </a:solidFill>
                  </a:tcPr>
                </a:tc>
                <a:tc>
                  <a:txBody>
                    <a:bodyPr/>
                    <a:lstStyle/>
                    <a:p>
                      <a:endParaRPr lang="en-US" sz="1500" dirty="0"/>
                    </a:p>
                  </a:txBody>
                  <a:tcPr>
                    <a:solidFill>
                      <a:schemeClr val="tx1">
                        <a:lumMod val="60000"/>
                        <a:lumOff val="40000"/>
                      </a:schemeClr>
                    </a:solidFill>
                  </a:tcPr>
                </a:tc>
              </a:tr>
            </a:tbl>
          </a:graphicData>
        </a:graphic>
      </p:graphicFrame>
    </p:spTree>
    <p:extLst>
      <p:ext uri="{BB962C8B-B14F-4D97-AF65-F5344CB8AC3E}">
        <p14:creationId xmlns:p14="http://schemas.microsoft.com/office/powerpoint/2010/main" val="3628941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 y="3581400"/>
            <a:ext cx="8763000" cy="1447800"/>
          </a:xfrm>
        </p:spPr>
        <p:txBody>
          <a:bodyPr/>
          <a:lstStyle/>
          <a:p>
            <a:pPr fontAlgn="auto">
              <a:spcAft>
                <a:spcPts val="0"/>
              </a:spcAft>
              <a:defRPr/>
            </a:pPr>
            <a:r>
              <a:rPr lang="en-US" sz="3200" dirty="0"/>
              <a:t>Education Innovation and Research (EIR)</a:t>
            </a:r>
            <a:br>
              <a:rPr lang="en-US" sz="3200" dirty="0"/>
            </a:br>
            <a:r>
              <a:rPr lang="en-US" sz="3200" dirty="0" smtClean="0"/>
              <a:t>what documents need to be included in an Application?</a:t>
            </a:r>
            <a:endParaRPr lang="en-US" sz="3200" dirty="0"/>
          </a:p>
        </p:txBody>
      </p:sp>
      <p:sp>
        <p:nvSpPr>
          <p:cNvPr id="5" name="Subtitle 4"/>
          <p:cNvSpPr>
            <a:spLocks noGrp="1"/>
          </p:cNvSpPr>
          <p:nvPr>
            <p:ph type="subTitle" idx="1"/>
          </p:nvPr>
        </p:nvSpPr>
        <p:spPr/>
        <p:txBody>
          <a:bodyPr/>
          <a:lstStyle/>
          <a:p>
            <a:pPr fontAlgn="auto">
              <a:spcAft>
                <a:spcPts val="0"/>
              </a:spcAft>
              <a:buFont typeface="Arial"/>
              <a:buNone/>
              <a:defRPr/>
            </a:pPr>
            <a:r>
              <a:rPr lang="en-US" dirty="0" smtClean="0"/>
              <a:t>March 2018</a:t>
            </a:r>
          </a:p>
          <a:p>
            <a:pPr fontAlgn="auto">
              <a:spcAft>
                <a:spcPts val="0"/>
              </a:spcAft>
              <a:buFont typeface="Arial"/>
              <a:buNone/>
              <a:defRPr/>
            </a:pPr>
            <a:endParaRPr lang="en-US" dirty="0"/>
          </a:p>
        </p:txBody>
      </p:sp>
    </p:spTree>
    <p:extLst>
      <p:ext uri="{BB962C8B-B14F-4D97-AF65-F5344CB8AC3E}">
        <p14:creationId xmlns:p14="http://schemas.microsoft.com/office/powerpoint/2010/main" val="748315404"/>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 of Ed">
  <a:themeElements>
    <a:clrScheme name="Dept of Ed">
      <a:dk1>
        <a:srgbClr val="333333"/>
      </a:dk1>
      <a:lt1>
        <a:sysClr val="window" lastClr="FFFFFF"/>
      </a:lt1>
      <a:dk2>
        <a:srgbClr val="000000"/>
      </a:dk2>
      <a:lt2>
        <a:srgbClr val="E6E6E6"/>
      </a:lt2>
      <a:accent1>
        <a:srgbClr val="0C4790"/>
      </a:accent1>
      <a:accent2>
        <a:srgbClr val="038A00"/>
      </a:accent2>
      <a:accent3>
        <a:srgbClr val="F1990D"/>
      </a:accent3>
      <a:accent4>
        <a:srgbClr val="5B638A"/>
      </a:accent4>
      <a:accent5>
        <a:srgbClr val="70BD2F"/>
      </a:accent5>
      <a:accent6>
        <a:srgbClr val="688FAA"/>
      </a:accent6>
      <a:hlink>
        <a:srgbClr val="0C4790"/>
      </a:hlink>
      <a:folHlink>
        <a:srgbClr val="5B638A"/>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2338</TotalTime>
  <Words>849</Words>
  <Application>Microsoft Office PowerPoint</Application>
  <PresentationFormat>On-screen Show (4:3)</PresentationFormat>
  <Paragraphs>113</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Dept of Ed</vt:lpstr>
      <vt:lpstr>Education Innovation and Research (EIR) what documents need to be included in an Application?</vt:lpstr>
      <vt:lpstr>Read the notice inviting applications (NIA)</vt:lpstr>
      <vt:lpstr>Download and read the appropriate Application package</vt:lpstr>
      <vt:lpstr>Required Forms</vt:lpstr>
      <vt:lpstr>Required Forms</vt:lpstr>
      <vt:lpstr>Application Narrative</vt:lpstr>
      <vt:lpstr>Application Narrative (cont.)</vt:lpstr>
      <vt:lpstr>Education Innovation and Research (EIR) what documents need to be included in an Application?</vt:lpstr>
    </vt:vector>
  </TitlesOfParts>
  <Company>U.S. Department of Education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 Department of Education</dc:creator>
  <cp:lastModifiedBy>Authorised User</cp:lastModifiedBy>
  <cp:revision>181</cp:revision>
  <cp:lastPrinted>2017-01-26T19:27:26Z</cp:lastPrinted>
  <dcterms:created xsi:type="dcterms:W3CDTF">2013-08-12T19:53:34Z</dcterms:created>
  <dcterms:modified xsi:type="dcterms:W3CDTF">2018-04-20T14:03:43Z</dcterms:modified>
</cp:coreProperties>
</file>