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8" r:id="rId2"/>
    <p:sldId id="290" r:id="rId3"/>
    <p:sldId id="289" r:id="rId4"/>
    <p:sldId id="273" r:id="rId5"/>
    <p:sldId id="274" r:id="rId6"/>
    <p:sldId id="276" r:id="rId7"/>
    <p:sldId id="275" r:id="rId8"/>
    <p:sldId id="279" r:id="rId9"/>
    <p:sldId id="280" r:id="rId10"/>
    <p:sldId id="281" r:id="rId11"/>
    <p:sldId id="283" r:id="rId12"/>
    <p:sldId id="285" r:id="rId13"/>
    <p:sldId id="286" r:id="rId14"/>
    <p:sldId id="287" r:id="rId15"/>
    <p:sldId id="277" r:id="rId16"/>
    <p:sldId id="278" r:id="rId17"/>
    <p:sldId id="257" r:id="rId18"/>
    <p:sldId id="271" r:id="rId19"/>
    <p:sldId id="258" r:id="rId20"/>
    <p:sldId id="259" r:id="rId21"/>
    <p:sldId id="260" r:id="rId22"/>
    <p:sldId id="263" r:id="rId23"/>
    <p:sldId id="261" r:id="rId24"/>
    <p:sldId id="265" r:id="rId25"/>
    <p:sldId id="267" r:id="rId26"/>
    <p:sldId id="262" r:id="rId27"/>
    <p:sldId id="264" r:id="rId28"/>
    <p:sldId id="268" r:id="rId29"/>
    <p:sldId id="292" r:id="rId30"/>
    <p:sldId id="266" r:id="rId31"/>
    <p:sldId id="272" r:id="rId32"/>
    <p:sldId id="293" r:id="rId33"/>
    <p:sldId id="294" r:id="rId34"/>
    <p:sldId id="291"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Tw Cen MT" pitchFamily="34" charset="0"/>
        <a:ea typeface="+mn-ea"/>
        <a:cs typeface="Arial" pitchFamily="34" charset="0"/>
      </a:defRPr>
    </a:lvl1pPr>
    <a:lvl2pPr marL="457200" algn="l" rtl="0" fontAlgn="base">
      <a:spcBef>
        <a:spcPct val="0"/>
      </a:spcBef>
      <a:spcAft>
        <a:spcPct val="0"/>
      </a:spcAft>
      <a:defRPr kern="1200">
        <a:solidFill>
          <a:schemeClr val="tx1"/>
        </a:solidFill>
        <a:latin typeface="Tw Cen MT" pitchFamily="34" charset="0"/>
        <a:ea typeface="+mn-ea"/>
        <a:cs typeface="Arial" pitchFamily="34" charset="0"/>
      </a:defRPr>
    </a:lvl2pPr>
    <a:lvl3pPr marL="914400" algn="l" rtl="0" fontAlgn="base">
      <a:spcBef>
        <a:spcPct val="0"/>
      </a:spcBef>
      <a:spcAft>
        <a:spcPct val="0"/>
      </a:spcAft>
      <a:defRPr kern="1200">
        <a:solidFill>
          <a:schemeClr val="tx1"/>
        </a:solidFill>
        <a:latin typeface="Tw Cen MT" pitchFamily="34" charset="0"/>
        <a:ea typeface="+mn-ea"/>
        <a:cs typeface="Arial" pitchFamily="34" charset="0"/>
      </a:defRPr>
    </a:lvl3pPr>
    <a:lvl4pPr marL="1371600" algn="l" rtl="0" fontAlgn="base">
      <a:spcBef>
        <a:spcPct val="0"/>
      </a:spcBef>
      <a:spcAft>
        <a:spcPct val="0"/>
      </a:spcAft>
      <a:defRPr kern="1200">
        <a:solidFill>
          <a:schemeClr val="tx1"/>
        </a:solidFill>
        <a:latin typeface="Tw Cen MT" pitchFamily="34" charset="0"/>
        <a:ea typeface="+mn-ea"/>
        <a:cs typeface="Arial" pitchFamily="34" charset="0"/>
      </a:defRPr>
    </a:lvl4pPr>
    <a:lvl5pPr marL="1828800" algn="l" rtl="0" fontAlgn="base">
      <a:spcBef>
        <a:spcPct val="0"/>
      </a:spcBef>
      <a:spcAft>
        <a:spcPct val="0"/>
      </a:spcAft>
      <a:defRPr kern="1200">
        <a:solidFill>
          <a:schemeClr val="tx1"/>
        </a:solidFill>
        <a:latin typeface="Tw Cen MT" pitchFamily="34" charset="0"/>
        <a:ea typeface="+mn-ea"/>
        <a:cs typeface="Arial" pitchFamily="34" charset="0"/>
      </a:defRPr>
    </a:lvl5pPr>
    <a:lvl6pPr marL="2286000" algn="l" defTabSz="914400" rtl="0" eaLnBrk="1" latinLnBrk="0" hangingPunct="1">
      <a:defRPr kern="1200">
        <a:solidFill>
          <a:schemeClr val="tx1"/>
        </a:solidFill>
        <a:latin typeface="Tw Cen MT" pitchFamily="34" charset="0"/>
        <a:ea typeface="+mn-ea"/>
        <a:cs typeface="Arial" pitchFamily="34" charset="0"/>
      </a:defRPr>
    </a:lvl6pPr>
    <a:lvl7pPr marL="2743200" algn="l" defTabSz="914400" rtl="0" eaLnBrk="1" latinLnBrk="0" hangingPunct="1">
      <a:defRPr kern="1200">
        <a:solidFill>
          <a:schemeClr val="tx1"/>
        </a:solidFill>
        <a:latin typeface="Tw Cen MT" pitchFamily="34" charset="0"/>
        <a:ea typeface="+mn-ea"/>
        <a:cs typeface="Arial" pitchFamily="34" charset="0"/>
      </a:defRPr>
    </a:lvl7pPr>
    <a:lvl8pPr marL="3200400" algn="l" defTabSz="914400" rtl="0" eaLnBrk="1" latinLnBrk="0" hangingPunct="1">
      <a:defRPr kern="1200">
        <a:solidFill>
          <a:schemeClr val="tx1"/>
        </a:solidFill>
        <a:latin typeface="Tw Cen MT" pitchFamily="34" charset="0"/>
        <a:ea typeface="+mn-ea"/>
        <a:cs typeface="Arial" pitchFamily="34" charset="0"/>
      </a:defRPr>
    </a:lvl8pPr>
    <a:lvl9pPr marL="3657600" algn="l" defTabSz="914400" rtl="0" eaLnBrk="1" latinLnBrk="0" hangingPunct="1">
      <a:defRPr kern="1200">
        <a:solidFill>
          <a:schemeClr val="tx1"/>
        </a:solidFill>
        <a:latin typeface="Tw Cen MT"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ller, Sharon Lee" initials="SL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4593" autoAdjust="0"/>
  </p:normalViewPr>
  <p:slideViewPr>
    <p:cSldViewPr>
      <p:cViewPr>
        <p:scale>
          <a:sx n="76" d="100"/>
          <a:sy n="76" d="100"/>
        </p:scale>
        <p:origin x="-7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A0FEE027-DD2E-4B92-8197-8076D3575DD5}" type="datetimeFigureOut">
              <a:rPr lang="en-US"/>
              <a:pPr>
                <a:defRPr/>
              </a:pPr>
              <a:t>4/25/2018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FCF67912-DC7B-4365-8F52-7FE61CD75CD0}" type="slidenum">
              <a:rPr lang="en-US"/>
              <a:pPr>
                <a:defRPr/>
              </a:pPr>
              <a:t>‹#›</a:t>
            </a:fld>
            <a:endParaRPr lang="en-US" dirty="0"/>
          </a:p>
        </p:txBody>
      </p:sp>
    </p:spTree>
    <p:extLst>
      <p:ext uri="{BB962C8B-B14F-4D97-AF65-F5344CB8AC3E}">
        <p14:creationId xmlns:p14="http://schemas.microsoft.com/office/powerpoint/2010/main" val="4101491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itehouse.gov/presidential-actions/presidential-memorandum-secretary-educ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pplicant-info-and-eligibil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F67912-DC7B-4365-8F52-7FE61CD75CD0}" type="slidenum">
              <a:rPr lang="en-US" smtClean="0"/>
              <a:pPr>
                <a:defRPr/>
              </a:pPr>
              <a:t>1</a:t>
            </a:fld>
            <a:endParaRPr lang="en-US" dirty="0"/>
          </a:p>
        </p:txBody>
      </p:sp>
    </p:spTree>
    <p:extLst>
      <p:ext uri="{BB962C8B-B14F-4D97-AF65-F5344CB8AC3E}">
        <p14:creationId xmlns:p14="http://schemas.microsoft.com/office/powerpoint/2010/main" val="893384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Absolute Priority 2: Supporting Effective Principals or Other School Leaders</a:t>
            </a:r>
          </a:p>
          <a:p>
            <a:pPr defTabSz="456181"/>
            <a:endParaRPr lang="en-US" altLang="en-US" dirty="0" smtClean="0"/>
          </a:p>
          <a:p>
            <a:pPr defTabSz="456181"/>
            <a:r>
              <a:rPr lang="en-US" altLang="en-US" dirty="0" smtClean="0"/>
              <a:t>Absolute Priority 2 is focused on principals or other school leaders.  Remember that words that are capitalized within the priority language are also defined in the notice.</a:t>
            </a:r>
          </a:p>
          <a:p>
            <a:pPr defTabSz="456181" eaLnBrk="1" hangingPunct="1"/>
            <a:endParaRPr lang="en-US" altLang="en-US" dirty="0" smtClean="0"/>
          </a:p>
          <a:p>
            <a:pPr defTabSz="456181"/>
            <a:r>
              <a:rPr lang="en-US" altLang="en-US" dirty="0" smtClean="0">
                <a:cs typeface="Arial" pitchFamily="34" charset="0"/>
              </a:rPr>
              <a:t>An applicant addressing AP2 must provide up to two citations supporting its application that meet the definition for Promising Evidence.</a:t>
            </a:r>
          </a:p>
          <a:p>
            <a:pPr defTabSz="456181"/>
            <a:endParaRPr lang="en-US" altLang="en-US" dirty="0" smtClean="0">
              <a:cs typeface="Arial" pitchFamily="34" charset="0"/>
            </a:endParaRPr>
          </a:p>
          <a:p>
            <a:pPr defTabSz="456181"/>
            <a:r>
              <a:rPr lang="en-US" altLang="en-US" dirty="0" smtClean="0">
                <a:cs typeface="Arial" pitchFamily="34" charset="0"/>
              </a:rPr>
              <a:t>The three primary areas in this priority that applicants can support teachers are: </a:t>
            </a:r>
            <a:r>
              <a:rPr lang="en-US" altLang="en-US" dirty="0" smtClean="0"/>
              <a:t>(a) providing leaders from nontradtional pathways to serve in traditionally underserved LEAs;</a:t>
            </a:r>
          </a:p>
          <a:p>
            <a:pPr defTabSz="456181"/>
            <a:r>
              <a:rPr lang="en-US" altLang="en-US" dirty="0" smtClean="0"/>
              <a:t>(b) Providing leaders with professional development activities addressing the needs of the LEAs and students; or</a:t>
            </a:r>
          </a:p>
          <a:p>
            <a:pPr defTabSz="456181"/>
            <a:r>
              <a:rPr lang="en-US" altLang="en-US" dirty="0" smtClean="0"/>
              <a:t>(c) Providing professional enhancement activities to leaders, which may include activities that lead to an advanced credential.</a:t>
            </a:r>
          </a:p>
          <a:p>
            <a:pPr defTabSz="456181"/>
            <a:endParaRPr lang="en-US" altLang="en-US" dirty="0" smtClean="0"/>
          </a:p>
          <a:p>
            <a:pPr defTabSz="456181"/>
            <a:r>
              <a:rPr lang="en-US" altLang="en-US" dirty="0" smtClean="0"/>
              <a:t>For the full priority language remember to see the NIA.</a:t>
            </a:r>
          </a:p>
        </p:txBody>
      </p:sp>
      <p:sp>
        <p:nvSpPr>
          <p:cNvPr id="4" name="Slide Number Placeholder 3"/>
          <p:cNvSpPr>
            <a:spLocks noGrp="1"/>
          </p:cNvSpPr>
          <p:nvPr>
            <p:ph type="sldNum" sz="quarter" idx="5"/>
          </p:nvPr>
        </p:nvSpPr>
        <p:spPr/>
        <p:txBody>
          <a:bodyPr/>
          <a:lstStyle/>
          <a:p>
            <a:pPr>
              <a:defRPr/>
            </a:pPr>
            <a:fld id="{1368815C-54FC-47A0-9AA6-CEEAA0D32891}"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spcBef>
                <a:spcPts val="0"/>
              </a:spcBef>
            </a:pPr>
            <a:r>
              <a:rPr lang="en-US" altLang="en-US" dirty="0" smtClean="0"/>
              <a:t>Competitive Preference Priority: </a:t>
            </a:r>
            <a:r>
              <a:rPr lang="en-US" altLang="en-US" dirty="0" smtClean="0">
                <a:cs typeface="Arial" pitchFamily="34" charset="0"/>
              </a:rPr>
              <a:t>Promoting Science, Technology, Engineering, and Math (STEM) Education, With a Particular Focus on Computer Science</a:t>
            </a:r>
          </a:p>
          <a:p>
            <a:pPr defTabSz="456181" eaLnBrk="1" hangingPunct="1">
              <a:spcBef>
                <a:spcPts val="0"/>
              </a:spcBef>
            </a:pPr>
            <a:r>
              <a:rPr lang="en-US" altLang="en-US" dirty="0" smtClean="0"/>
              <a:t>(0 to 3 points)</a:t>
            </a:r>
          </a:p>
          <a:p>
            <a:pPr defTabSz="456181">
              <a:spcBef>
                <a:spcPts val="0"/>
              </a:spcBef>
            </a:pPr>
            <a:endParaRPr lang="en-US" altLang="en-US" dirty="0" smtClean="0"/>
          </a:p>
          <a:p>
            <a:pPr defTabSz="456181">
              <a:spcBef>
                <a:spcPts val="0"/>
              </a:spcBef>
            </a:pPr>
            <a:r>
              <a:rPr lang="en-US" altLang="en-US" dirty="0" smtClean="0"/>
              <a:t>This priority is taken from priority 6 of the recently published Secretary’s Supplemental Priorities.  </a:t>
            </a:r>
          </a:p>
          <a:p>
            <a:pPr defTabSz="456181">
              <a:spcBef>
                <a:spcPts val="0"/>
              </a:spcBef>
            </a:pPr>
            <a:endParaRPr lang="en-US" altLang="en-US" dirty="0" smtClean="0"/>
          </a:p>
          <a:p>
            <a:pPr defTabSz="456181">
              <a:spcBef>
                <a:spcPts val="0"/>
              </a:spcBef>
            </a:pPr>
            <a:r>
              <a:rPr lang="en-US" altLang="en-US" dirty="0" smtClean="0"/>
              <a:t>This priority supports projects designed to improve student achievement or other educational outcomes in one or more of the following areas:  science, technology, engineering, math, or computer science (as defined in this notice).  These projects must address the following priority area:</a:t>
            </a:r>
          </a:p>
          <a:p>
            <a:pPr defTabSz="456181">
              <a:spcBef>
                <a:spcPts val="0"/>
              </a:spcBef>
            </a:pPr>
            <a:endParaRPr lang="en-US" altLang="en-US" smtClean="0"/>
          </a:p>
          <a:p>
            <a:pPr defTabSz="456181">
              <a:spcBef>
                <a:spcPts val="0"/>
              </a:spcBef>
            </a:pPr>
            <a:r>
              <a:rPr lang="en-US" altLang="en-US" smtClean="0"/>
              <a:t>Increasing </a:t>
            </a:r>
            <a:r>
              <a:rPr lang="en-US" altLang="en-US" dirty="0" smtClean="0"/>
              <a:t>the number of educators adequately prepared to deliver rigorous instruction in STEM fields, including Computer Science, through recruitment, Evidence-Based professional development strategies for current STEM educators, or Evidence-Based retraining strategies for current educators seeking to transition from other subjects to STEM fields. </a:t>
            </a:r>
          </a:p>
          <a:p>
            <a:pPr defTabSz="456181">
              <a:spcBef>
                <a:spcPts val="0"/>
              </a:spcBef>
            </a:pPr>
            <a:endParaRPr lang="en-US" altLang="en-US" dirty="0" smtClean="0"/>
          </a:p>
          <a:p>
            <a:pPr defTabSz="456181">
              <a:spcBef>
                <a:spcPts val="0"/>
              </a:spcBef>
            </a:pPr>
            <a:r>
              <a:rPr lang="en-US" altLang="en-US" dirty="0" smtClean="0"/>
              <a:t>This means that computer science will be explicitly considered among the STEM</a:t>
            </a:r>
            <a:r>
              <a:rPr lang="en-US" altLang="en-US" baseline="0" dirty="0" smtClean="0"/>
              <a:t> fields that educators may be supported through this priority.  However applicants may support educators in any STEM field and receive points for the priority.</a:t>
            </a:r>
            <a:endParaRPr lang="en-US" altLang="en-US" dirty="0" smtClean="0"/>
          </a:p>
        </p:txBody>
      </p:sp>
      <p:sp>
        <p:nvSpPr>
          <p:cNvPr id="4" name="Slide Number Placeholder 3"/>
          <p:cNvSpPr>
            <a:spLocks noGrp="1"/>
          </p:cNvSpPr>
          <p:nvPr>
            <p:ph type="sldNum" sz="quarter" idx="5"/>
          </p:nvPr>
        </p:nvSpPr>
        <p:spPr/>
        <p:txBody>
          <a:bodyPr/>
          <a:lstStyle/>
          <a:p>
            <a:pPr>
              <a:defRPr/>
            </a:pPr>
            <a:fld id="{A93F1B42-A721-49AF-BCFF-9B2748A6EFE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Read Slide</a:t>
            </a:r>
          </a:p>
          <a:p>
            <a:endParaRPr lang="en-US" altLang="en-US" dirty="0" smtClean="0"/>
          </a:p>
        </p:txBody>
      </p:sp>
      <p:sp>
        <p:nvSpPr>
          <p:cNvPr id="4" name="Slide Number Placeholder 3"/>
          <p:cNvSpPr>
            <a:spLocks noGrp="1"/>
          </p:cNvSpPr>
          <p:nvPr>
            <p:ph type="sldNum" sz="quarter" idx="5"/>
          </p:nvPr>
        </p:nvSpPr>
        <p:spPr/>
        <p:txBody>
          <a:bodyPr/>
          <a:lstStyle/>
          <a:p>
            <a:pPr>
              <a:defRPr/>
            </a:pPr>
            <a:fld id="{762C1BEB-EF38-48D2-8037-30C21D6E215F}"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As mentioned previously, the two levels of evidence that will be utilized in this competition are Moderate and Promising Evidence. The evidence definitions have been updated this year and the primary difference for each level provides applicants additional flexibility for meeting the evidence standards and allowing you to use the WWC Practice Guide Recommendations and Intervention Reports.</a:t>
            </a:r>
          </a:p>
          <a:p>
            <a:endParaRPr lang="en-US" altLang="en-US" dirty="0" smtClean="0"/>
          </a:p>
          <a:p>
            <a:r>
              <a:rPr lang="en-US" altLang="en-US" dirty="0" smtClean="0"/>
              <a:t>For each level of evidence there are 3 options to meet the evidence standards.  The charts on the next 3 slides highlight how to meet each level based on the definitions provided in the NIA.  They also highlight the differences between the levels of evidence.  Please refer to the NIA for the full definitions.</a:t>
            </a:r>
          </a:p>
          <a:p>
            <a:endParaRPr lang="en-US" altLang="en-US" dirty="0" smtClean="0"/>
          </a:p>
          <a:p>
            <a:pPr eaLnBrk="1" hangingPunct="1"/>
            <a:r>
              <a:rPr lang="en-US" altLang="en-US" dirty="0" smtClean="0"/>
              <a:t>You may submit up to two citations to meet the definition for the absolute priority your application addresses. You may submit any combination of practice guides, intervention reports, or studies.  However, if more than 2 citations are submitted on the evidence form, only the first two listed on the evidence form will be reviewed.</a:t>
            </a:r>
          </a:p>
          <a:p>
            <a:endParaRPr lang="en-US" altLang="en-US" dirty="0" smtClean="0"/>
          </a:p>
          <a:p>
            <a:endParaRPr lang="en-US" altLang="en-US" dirty="0" smtClean="0"/>
          </a:p>
        </p:txBody>
      </p:sp>
      <p:sp>
        <p:nvSpPr>
          <p:cNvPr id="4" name="Slide Number Placeholder 3"/>
          <p:cNvSpPr>
            <a:spLocks noGrp="1"/>
          </p:cNvSpPr>
          <p:nvPr>
            <p:ph type="sldNum" sz="quarter" idx="5"/>
          </p:nvPr>
        </p:nvSpPr>
        <p:spPr/>
        <p:txBody>
          <a:bodyPr/>
          <a:lstStyle/>
          <a:p>
            <a:pPr>
              <a:defRPr/>
            </a:pPr>
            <a:fld id="{7EA00B60-B95B-4937-9F5F-188BB7814A8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ts val="0"/>
              </a:spcBef>
            </a:pPr>
            <a:r>
              <a:rPr lang="en-US" altLang="en-US" dirty="0" smtClean="0"/>
              <a:t>Here</a:t>
            </a:r>
            <a:r>
              <a:rPr lang="en-US" altLang="en-US" baseline="0" dirty="0" smtClean="0"/>
              <a:t> is a brief overview of</a:t>
            </a:r>
            <a:r>
              <a:rPr lang="en-US" altLang="en-US" dirty="0" smtClean="0"/>
              <a:t> the selection criteria for this year’s competition.  </a:t>
            </a:r>
          </a:p>
          <a:p>
            <a:pPr>
              <a:spcBef>
                <a:spcPts val="0"/>
              </a:spcBef>
            </a:pPr>
            <a:endParaRPr lang="en-US" altLang="en-US" dirty="0" smtClean="0"/>
          </a:p>
          <a:p>
            <a:pPr>
              <a:spcBef>
                <a:spcPts val="0"/>
              </a:spcBef>
            </a:pPr>
            <a:r>
              <a:rPr lang="en-US" altLang="en-US" dirty="0" smtClean="0"/>
              <a:t>The selection criteria are what applications will be rated by.  Please review the factors under each criterion and address them in your application.  The selection criteria and point values are as follows:</a:t>
            </a:r>
          </a:p>
          <a:p>
            <a:pPr>
              <a:spcBef>
                <a:spcPts val="0"/>
              </a:spcBef>
            </a:pPr>
            <a:r>
              <a:rPr lang="en-US" altLang="en-US" dirty="0" smtClean="0"/>
              <a:t>Quality of the Project Design: 35 points</a:t>
            </a:r>
          </a:p>
          <a:p>
            <a:pPr>
              <a:spcBef>
                <a:spcPts val="0"/>
              </a:spcBef>
            </a:pPr>
            <a:r>
              <a:rPr lang="en-US" altLang="en-US" dirty="0" smtClean="0"/>
              <a:t>Significance: 20 points</a:t>
            </a:r>
          </a:p>
          <a:p>
            <a:pPr>
              <a:spcBef>
                <a:spcPts val="0"/>
              </a:spcBef>
            </a:pPr>
            <a:r>
              <a:rPr lang="en-US" altLang="en-US" dirty="0" smtClean="0"/>
              <a:t>Quality of the Management Plan: 25 points</a:t>
            </a:r>
          </a:p>
          <a:p>
            <a:pPr>
              <a:spcBef>
                <a:spcPts val="0"/>
              </a:spcBef>
            </a:pPr>
            <a:r>
              <a:rPr lang="en-US" altLang="en-US" dirty="0" smtClean="0"/>
              <a:t>Quality of the Project Evaluation: 20 points</a:t>
            </a:r>
          </a:p>
          <a:p>
            <a:pPr>
              <a:spcBef>
                <a:spcPts val="0"/>
              </a:spcBef>
            </a:pPr>
            <a:endParaRPr lang="en-US" altLang="en-US" dirty="0" smtClean="0"/>
          </a:p>
          <a:p>
            <a:pPr>
              <a:spcBef>
                <a:spcPts val="0"/>
              </a:spcBef>
            </a:pPr>
            <a:r>
              <a:rPr lang="en-US" altLang="en-US" dirty="0" smtClean="0"/>
              <a:t>The rank order that determines the funding decisions will be made using the peer reviewer scores of these criteria along with the competitive priority focused on STEM and Computer Science that we discussed earlier.  </a:t>
            </a:r>
          </a:p>
          <a:p>
            <a:pPr>
              <a:spcBef>
                <a:spcPts val="0"/>
              </a:spcBef>
            </a:pPr>
            <a:endParaRPr lang="en-US" altLang="en-US" dirty="0" smtClean="0"/>
          </a:p>
          <a:p>
            <a:pPr>
              <a:spcBef>
                <a:spcPts val="0"/>
              </a:spcBef>
            </a:pPr>
            <a:r>
              <a:rPr lang="en-US" altLang="en-US" dirty="0" smtClean="0"/>
              <a:t>Peer reviewers</a:t>
            </a:r>
            <a:r>
              <a:rPr lang="en-US" altLang="en-US" baseline="0" dirty="0" smtClean="0"/>
              <a:t> will be selected based on their expertise and experience with educator development.  For this year we are also prioritizing those with STEM and Computer Science backgrounds as well.  If you know of people interested in being a reviewer, we are still reviewing resumes, so send them to the SEED inbox.</a:t>
            </a:r>
            <a:endParaRPr lang="en-US" altLang="en-US" dirty="0" smtClean="0"/>
          </a:p>
          <a:p>
            <a:pPr>
              <a:spcBef>
                <a:spcPts val="0"/>
              </a:spcBef>
            </a:pPr>
            <a:endParaRPr lang="en-US" altLang="en-US" dirty="0" smtClean="0"/>
          </a:p>
          <a:p>
            <a:pPr>
              <a:spcBef>
                <a:spcPts val="0"/>
              </a:spcBef>
            </a:pPr>
            <a:r>
              <a:rPr lang="en-US" altLang="en-US" dirty="0" smtClean="0"/>
              <a:t>Please see the NIA for the exact language.</a:t>
            </a:r>
          </a:p>
        </p:txBody>
      </p:sp>
      <p:sp>
        <p:nvSpPr>
          <p:cNvPr id="4" name="Slide Number Placeholder 3"/>
          <p:cNvSpPr>
            <a:spLocks noGrp="1"/>
          </p:cNvSpPr>
          <p:nvPr>
            <p:ph type="sldNum" sz="quarter" idx="5"/>
          </p:nvPr>
        </p:nvSpPr>
        <p:spPr/>
        <p:txBody>
          <a:bodyPr/>
          <a:lstStyle/>
          <a:p>
            <a:pPr>
              <a:defRPr/>
            </a:pPr>
            <a:fld id="{52619254-7914-41C3-AF9C-A09EBC7481C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Here are the most important dates for you to know.  </a:t>
            </a:r>
          </a:p>
          <a:p>
            <a:r>
              <a:rPr lang="en-US" altLang="en-US" dirty="0" smtClean="0"/>
              <a:t>If you have not done so, please submit an intent to apply, even if it is past the due date.</a:t>
            </a:r>
          </a:p>
          <a:p>
            <a:r>
              <a:rPr lang="en-US" altLang="en-US" dirty="0" smtClean="0"/>
              <a:t>As always we recommend that you submit your application early to avoid missing the deadline.</a:t>
            </a:r>
          </a:p>
          <a:p>
            <a:r>
              <a:rPr lang="en-US" altLang="en-US" dirty="0" smtClean="0"/>
              <a:t>We will make the awards some time in September of this year.</a:t>
            </a:r>
          </a:p>
          <a:p>
            <a:endParaRPr lang="en-US" altLang="en-US" dirty="0" smtClean="0"/>
          </a:p>
        </p:txBody>
      </p:sp>
      <p:sp>
        <p:nvSpPr>
          <p:cNvPr id="4" name="Slide Number Placeholder 3"/>
          <p:cNvSpPr>
            <a:spLocks noGrp="1"/>
          </p:cNvSpPr>
          <p:nvPr>
            <p:ph type="sldNum" sz="quarter" idx="5"/>
          </p:nvPr>
        </p:nvSpPr>
        <p:spPr/>
        <p:txBody>
          <a:bodyPr/>
          <a:lstStyle/>
          <a:p>
            <a:pPr>
              <a:defRPr/>
            </a:pPr>
            <a:fld id="{4A11D34D-300B-4292-8B11-A7191420B85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Here are some important resources as you work on your application.  See the SEED website for the most up to date information on the competition.  You will find the NIA, a sample application package, additional informational recordings (including one about identifying evidence), and applications from past winners.</a:t>
            </a:r>
          </a:p>
          <a:p>
            <a:endParaRPr lang="en-US" altLang="en-US" dirty="0" smtClean="0"/>
          </a:p>
          <a:p>
            <a:r>
              <a:rPr lang="en-US" altLang="en-US" dirty="0" smtClean="0"/>
              <a:t>Additionally, see the website for resources related to designing and implementing your project evaluation.</a:t>
            </a:r>
          </a:p>
          <a:p>
            <a:endParaRPr lang="en-US" altLang="en-US" dirty="0" smtClean="0"/>
          </a:p>
          <a:p>
            <a:r>
              <a:rPr lang="en-US" altLang="en-US" dirty="0" smtClean="0"/>
              <a:t>If you have any questions after this webinar, please send them to SEED@ed.gov.</a:t>
            </a:r>
          </a:p>
          <a:p>
            <a:endParaRPr lang="en-US" altLang="en-US" dirty="0" smtClean="0"/>
          </a:p>
          <a:p>
            <a:r>
              <a:rPr lang="en-US" altLang="en-US" dirty="0" smtClean="0"/>
              <a:t>Thank you.</a:t>
            </a:r>
          </a:p>
          <a:p>
            <a:endParaRPr lang="en-US" altLang="en-US" dirty="0" smtClean="0"/>
          </a:p>
          <a:p>
            <a:endParaRPr lang="en-US" altLang="en-US" dirty="0" smtClean="0"/>
          </a:p>
        </p:txBody>
      </p:sp>
      <p:sp>
        <p:nvSpPr>
          <p:cNvPr id="4" name="Slide Number Placeholder 3"/>
          <p:cNvSpPr>
            <a:spLocks noGrp="1"/>
          </p:cNvSpPr>
          <p:nvPr>
            <p:ph type="sldNum" sz="quarter" idx="5"/>
          </p:nvPr>
        </p:nvSpPr>
        <p:spPr/>
        <p:txBody>
          <a:bodyPr/>
          <a:lstStyle/>
          <a:p>
            <a:pPr>
              <a:defRPr/>
            </a:pPr>
            <a:fld id="{7656CF59-A9C3-49D2-9523-409D3F21AA48}"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Next,  we  move on to the Education Innovation and Research program providing you with a general overview of the EIR program’s purposes, its’ three-tiered funding structure, and the three separate EIR grant competitions.  The goal is to help you better understand the program and what you need to know to prepare a successful application.</a:t>
            </a:r>
          </a:p>
          <a:p>
            <a:pPr eaLnBrk="1" hangingPunct="1">
              <a:spcBef>
                <a:spcPct val="0"/>
              </a:spcBef>
            </a:pPr>
            <a:endParaRPr lang="en-US" altLang="en-US" dirty="0" smtClean="0"/>
          </a:p>
          <a:p>
            <a:pPr eaLnBrk="1" hangingPunct="1">
              <a:spcBef>
                <a:spcPct val="0"/>
              </a:spcBef>
            </a:pPr>
            <a:r>
              <a:rPr lang="en-US" altLang="en-US" dirty="0" smtClean="0"/>
              <a:t>If you are planning to apply to EIR, you should read carefully the specific notice inviting applications and the specific application package for the competition to which you are applying.  </a:t>
            </a:r>
          </a:p>
        </p:txBody>
      </p:sp>
      <p:sp>
        <p:nvSpPr>
          <p:cNvPr id="19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13D68F96-DF58-4F2E-9018-F5DA5018BF0E}" type="slidenum">
              <a:rPr lang="en-US" altLang="en-US" smtClean="0">
                <a:solidFill>
                  <a:srgbClr val="000000"/>
                </a:solidFill>
                <a:latin typeface="Calibri" pitchFamily="34" charset="0"/>
              </a:rPr>
              <a:pPr fontAlgn="base">
                <a:spcBef>
                  <a:spcPct val="0"/>
                </a:spcBef>
                <a:spcAft>
                  <a:spcPct val="0"/>
                </a:spcAft>
                <a:defRPr/>
              </a:pPr>
              <a:t>17</a:t>
            </a:fld>
            <a:endParaRPr lang="en-US" altLang="en-US" dirty="0" smtClean="0">
              <a:solidFill>
                <a:srgbClr val="000000"/>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First, we take up the question of who can apply?   There is a very specific list that comes directly out of the EIR statute.</a:t>
            </a:r>
          </a:p>
          <a:p>
            <a:pPr eaLnBrk="1" hangingPunct="1">
              <a:spcBef>
                <a:spcPct val="0"/>
              </a:spcBef>
            </a:pPr>
            <a:endParaRPr lang="en-US" altLang="en-US" dirty="0" smtClean="0"/>
          </a:p>
          <a:p>
            <a:pPr eaLnBrk="1" hangingPunct="1">
              <a:spcBef>
                <a:spcPct val="0"/>
              </a:spcBef>
            </a:pPr>
            <a:r>
              <a:rPr lang="en-US" altLang="en-US" dirty="0" smtClean="0"/>
              <a:t>(Read slide) </a:t>
            </a:r>
          </a:p>
          <a:p>
            <a:pPr eaLnBrk="1" hangingPunct="1">
              <a:spcBef>
                <a:spcPct val="0"/>
              </a:spcBef>
            </a:pPr>
            <a:endParaRPr lang="en-US" altLang="en-US" dirty="0" smtClean="0"/>
          </a:p>
          <a:p>
            <a:pPr eaLnBrk="1" hangingPunct="1">
              <a:spcBef>
                <a:spcPct val="0"/>
              </a:spcBef>
            </a:pPr>
            <a:r>
              <a:rPr lang="en-US" altLang="en-US" dirty="0" smtClean="0"/>
              <a:t>Based on this list of eligible entities, we want to highlight that applications can only be submitted by an LEA, SEA, BIE, or nonprofit organization.  All other entities listed can serve as partners but cannot be the lead applicant that submits the application.</a:t>
            </a:r>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21B3722F-21AC-4E50-AD4E-7734493547C2}" type="slidenum">
              <a:rPr lang="en-US" altLang="en-US" smtClean="0">
                <a:latin typeface="Calibri" pitchFamily="34" charset="0"/>
              </a:rPr>
              <a:pPr fontAlgn="base">
                <a:spcBef>
                  <a:spcPct val="0"/>
                </a:spcBef>
                <a:spcAft>
                  <a:spcPct val="0"/>
                </a:spcAft>
                <a:defRPr/>
              </a:pPr>
              <a:t>18</a:t>
            </a:fld>
            <a:endParaRPr lang="en-US" altLang="en-US" dirty="0" smtClean="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order to accomplish these goals, EIR uses a unique three-tiered structure that provides three separate funding opportunities for projects at the early, middle, or later stages of their development.   Those applicants that will be proposing innovative projects that are supported by limited evidence can receive relatively small grants to support the development, iteration, and initial evaluation of the practices, while applicants proposing projects supported by evidence from rigorous evaluations, such as experimental studies (as defined in the notice), can receive larger grant awards to support expansion across the country.  In other words, the level of funding available to you depends upon the rigor of your prior evidence and the extent to which your project is ready to be scaled to new locations.  </a:t>
            </a:r>
          </a:p>
          <a:p>
            <a:pPr eaLnBrk="1" hangingPunct="1">
              <a:spcBef>
                <a:spcPct val="0"/>
              </a:spcBef>
            </a:pPr>
            <a:endParaRPr lang="en-US" altLang="en-US" dirty="0" smtClean="0"/>
          </a:p>
          <a:p>
            <a:pPr eaLnBrk="1" hangingPunct="1">
              <a:spcBef>
                <a:spcPct val="0"/>
              </a:spcBef>
            </a:pPr>
            <a:r>
              <a:rPr lang="en-US" altLang="en-US" dirty="0" smtClean="0"/>
              <a:t>(Read slide)</a:t>
            </a:r>
          </a:p>
          <a:p>
            <a:pPr eaLnBrk="1" hangingPunct="1">
              <a:spcBef>
                <a:spcPct val="0"/>
              </a:spcBef>
            </a:pPr>
            <a:endParaRPr lang="en-US" altLang="en-US" dirty="0" smtClean="0"/>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061718EE-8F04-4513-8C1F-033D62B3AFE9}" type="slidenum">
              <a:rPr lang="en-US" altLang="en-US" smtClean="0">
                <a:solidFill>
                  <a:srgbClr val="000000"/>
                </a:solidFill>
                <a:latin typeface="Calibri" pitchFamily="34" charset="0"/>
              </a:rPr>
              <a:pPr fontAlgn="base">
                <a:spcBef>
                  <a:spcPct val="0"/>
                </a:spcBef>
                <a:spcAft>
                  <a:spcPct val="0"/>
                </a:spcAft>
                <a:defRPr/>
              </a:pPr>
              <a:t>19</a:t>
            </a:fld>
            <a:endParaRPr lang="en-US" altLang="en-US" dirty="0" smtClean="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past fall, President Trump released a </a:t>
            </a:r>
            <a:r>
              <a:rPr lang="en-US" altLang="en-US" u="sng" dirty="0" smtClean="0">
                <a:hlinkClick r:id="rId3"/>
              </a:rPr>
              <a:t>memorandum</a:t>
            </a:r>
            <a:r>
              <a:rPr lang="en-US" altLang="en-US" dirty="0" smtClean="0"/>
              <a:t> directing ED to devote at least $200 million in grant funds per year to promote high-quality STEM education, including Computer Science.  ED takes this directive very seriously, and is using its existing discretionary grant programs and the Secretary’s STEM Supplemental Priority to actionize the President’s $200M directive.  The notice inviting applications (NIAs) for discretionary/competitive grants are starting to be published in the Federal Register.  The applicants who are selected as winners will receive funding this fall.  </a:t>
            </a:r>
          </a:p>
          <a:p>
            <a:endParaRPr lang="en-US" altLang="en-US" dirty="0" smtClean="0"/>
          </a:p>
          <a:p>
            <a:r>
              <a:rPr lang="en-US" altLang="en-US" dirty="0" smtClean="0"/>
              <a:t>Today we’re going to talk about several discretionary/competitive grants…</a:t>
            </a:r>
          </a:p>
        </p:txBody>
      </p:sp>
      <p:sp>
        <p:nvSpPr>
          <p:cNvPr id="4" name="Slide Number Placeholder 3"/>
          <p:cNvSpPr>
            <a:spLocks noGrp="1"/>
          </p:cNvSpPr>
          <p:nvPr>
            <p:ph type="sldNum" sz="quarter" idx="5"/>
          </p:nvPr>
        </p:nvSpPr>
        <p:spPr/>
        <p:txBody>
          <a:bodyPr/>
          <a:lstStyle/>
          <a:p>
            <a:pPr>
              <a:defRPr/>
            </a:pPr>
            <a:fld id="{D6B4D38B-2369-4490-9E13-DEDD6C59CB43}"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This is the second year of the EIR program, which succeeds the previous Investing in Innovation (i3) program.</a:t>
            </a:r>
          </a:p>
          <a:p>
            <a:pPr eaLnBrk="1" hangingPunct="1">
              <a:spcBef>
                <a:spcPct val="0"/>
              </a:spcBef>
            </a:pPr>
            <a:endParaRPr lang="en-US" altLang="en-US" dirty="0" smtClean="0"/>
          </a:p>
          <a:p>
            <a:pPr eaLnBrk="1" hangingPunct="1">
              <a:spcBef>
                <a:spcPct val="0"/>
              </a:spcBef>
            </a:pPr>
            <a:r>
              <a:rPr lang="en-US" altLang="en-US" dirty="0" smtClean="0"/>
              <a:t>(Read slide)</a:t>
            </a:r>
          </a:p>
          <a:p>
            <a:pPr eaLnBrk="1" hangingPunct="1">
              <a:spcBef>
                <a:spcPct val="0"/>
              </a:spcBef>
            </a:pPr>
            <a:endParaRPr lang="en-US" altLang="en-US" dirty="0" smtClean="0"/>
          </a:p>
          <a:p>
            <a:pPr eaLnBrk="1" hangingPunct="1">
              <a:spcBef>
                <a:spcPct val="0"/>
              </a:spcBef>
            </a:pPr>
            <a:r>
              <a:rPr lang="en-US" altLang="en-US" dirty="0" smtClean="0"/>
              <a:t>It is also important to note that the President has directed the EIR program to award $50 million to STEM focused projects for fiscal year 2018. </a:t>
            </a:r>
          </a:p>
          <a:p>
            <a:pPr eaLnBrk="1" hangingPunct="1">
              <a:spcBef>
                <a:spcPct val="0"/>
              </a:spcBef>
            </a:pPr>
            <a:endParaRPr lang="en-US" altLang="en-US" dirty="0" smtClean="0"/>
          </a:p>
          <a:p>
            <a:pPr eaLnBrk="1" hangingPunct="1">
              <a:spcBef>
                <a:spcPct val="0"/>
              </a:spcBef>
            </a:pPr>
            <a:r>
              <a:rPr lang="en-US" altLang="en-US" dirty="0" smtClean="0"/>
              <a:t>Please note that you should read the notices inviting applications and/or view the other informational recordings for more detailed information about eligibility, evidence requirements, and the other topics mentioned here.</a:t>
            </a:r>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2496E7AB-1657-4B3C-AF47-6825B3AC7EF9}" type="slidenum">
              <a:rPr lang="en-US" altLang="en-US" smtClean="0">
                <a:solidFill>
                  <a:srgbClr val="000000"/>
                </a:solidFill>
                <a:latin typeface="Calibri" pitchFamily="34" charset="0"/>
              </a:rPr>
              <a:pPr fontAlgn="base">
                <a:spcBef>
                  <a:spcPct val="0"/>
                </a:spcBef>
                <a:spcAft>
                  <a:spcPct val="0"/>
                </a:spcAft>
                <a:defRPr/>
              </a:pPr>
              <a:t>20</a:t>
            </a:fld>
            <a:endParaRPr lang="en-US" altLang="en-US" dirty="0" smtClean="0">
              <a:solidFill>
                <a:srgbClr val="000000"/>
              </a:solidFill>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defTabSz="457174" eaLnBrk="1" hangingPunct="1">
              <a:defRPr/>
            </a:pPr>
            <a:r>
              <a:rPr lang="en-US" dirty="0" smtClean="0"/>
              <a:t>Early-phase grants provide funding to support the development, iteration, implementation, and feasibility testing of practices that are expected to be novel and significant relative to others that are underway nationally and that demonstrate a rationale (as defined in this notice).  These Early-phase grants are not intended simply to implement established practices in additional locations or address needs that are unique to one particular context.  The goal is to determine whether and in what ways relatively newer practices can improve student achievement and attainment for high-need students.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Grantees should consider questions such as:  </a:t>
            </a:r>
          </a:p>
          <a:p>
            <a:pPr eaLnBrk="1" fontAlgn="auto" hangingPunct="1">
              <a:spcBef>
                <a:spcPts val="0"/>
              </a:spcBef>
              <a:spcAft>
                <a:spcPts val="0"/>
              </a:spcAft>
              <a:defRPr/>
            </a:pPr>
            <a:r>
              <a:rPr lang="en-US" dirty="0" smtClean="0"/>
              <a:t>     How easy would it be for others to implement this practice, and how can its implementation be improved?  </a:t>
            </a:r>
          </a:p>
          <a:p>
            <a:pPr eaLnBrk="1" fontAlgn="auto" hangingPunct="1">
              <a:spcBef>
                <a:spcPts val="0"/>
              </a:spcBef>
              <a:spcAft>
                <a:spcPts val="0"/>
              </a:spcAft>
              <a:defRPr/>
            </a:pPr>
            <a:r>
              <a:rPr lang="en-US" dirty="0" smtClean="0"/>
              <a:t>     How can I use data from early indicators to gauge impact, and what changes in implementation and student achievement do these early indicators suggest?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By focusing on continuous improvement and iterative development, Early-stage grantees can make adaptations that are necessary to increase their practice’s potential to be effective and ensure that its EIR-funded evaluation assesses the impact of a thoroughly conceived practice.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EIR Early-phase applicants are encouraged to develop, implement, and feasibility test their projects.  The evaluation of an Early-phase project should determine whether the program can successfully improve student achievement and attainment for high-need students. </a:t>
            </a:r>
          </a:p>
          <a:p>
            <a:pPr eaLnBrk="1" fontAlgn="auto" hangingPunct="1">
              <a:spcBef>
                <a:spcPts val="0"/>
              </a:spcBef>
              <a:spcAft>
                <a:spcPts val="0"/>
              </a:spcAft>
              <a:defRPr/>
            </a:pPr>
            <a:endParaRPr lang="en-US" dirty="0"/>
          </a:p>
        </p:txBody>
      </p:sp>
      <p:sp>
        <p:nvSpPr>
          <p:cNvPr id="235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832ADD1-C4BC-4F90-9830-C0C71D516F99}" type="slidenum">
              <a:rPr lang="en-US" altLang="en-US" smtClean="0">
                <a:solidFill>
                  <a:srgbClr val="000000"/>
                </a:solidFill>
                <a:latin typeface="Calibri" pitchFamily="34" charset="0"/>
              </a:rPr>
              <a:pPr fontAlgn="base">
                <a:spcBef>
                  <a:spcPct val="0"/>
                </a:spcBef>
                <a:spcAft>
                  <a:spcPct val="0"/>
                </a:spcAft>
                <a:defRPr/>
              </a:pPr>
              <a:t>21</a:t>
            </a:fld>
            <a:endParaRPr lang="en-US" altLang="en-US" dirty="0" smtClean="0">
              <a:solidFill>
                <a:srgbClr val="000000"/>
              </a:solidFill>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Under 34 CFR 34.105(c)(3), we consider only applications that meet Absolute Priority 1, Demonstrates a Rationale, and one additional absolute priority.</a:t>
            </a:r>
          </a:p>
          <a:p>
            <a:pPr defTabSz="456181" eaLnBrk="1" hangingPunct="1">
              <a:spcBef>
                <a:spcPct val="0"/>
              </a:spcBef>
            </a:pPr>
            <a:endParaRPr lang="en-US" altLang="en-US" dirty="0" smtClean="0"/>
          </a:p>
        </p:txBody>
      </p:sp>
      <p:sp>
        <p:nvSpPr>
          <p:cNvPr id="245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9A22D57B-E9A2-4F0D-81E1-F2995395FFC2}" type="slidenum">
              <a:rPr lang="en-US" altLang="en-US" smtClean="0">
                <a:solidFill>
                  <a:srgbClr val="000000"/>
                </a:solidFill>
                <a:latin typeface="Calibri" pitchFamily="34" charset="0"/>
              </a:rPr>
              <a:pPr fontAlgn="base">
                <a:spcBef>
                  <a:spcPct val="0"/>
                </a:spcBef>
                <a:spcAft>
                  <a:spcPct val="0"/>
                </a:spcAft>
                <a:defRPr/>
              </a:pPr>
              <a:t>22</a:t>
            </a:fld>
            <a:endParaRPr lang="en-US" altLang="en-US" dirty="0" smtClean="0">
              <a:solidFill>
                <a:srgbClr val="000000"/>
              </a:solidFill>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defTabSz="457174" eaLnBrk="1" hangingPunct="1">
              <a:defRPr/>
            </a:pPr>
            <a:r>
              <a:rPr lang="en-US" dirty="0" smtClean="0"/>
              <a:t>Mid-phase grants provide funding to support scaling of projects supported by moderate evidence (as defined in the notice) for at least one population or setting.  Applicants are encouraged to propose projects that scale to the regional level (as defined in the notice) or to the national level (as defined in the notice). </a:t>
            </a:r>
          </a:p>
          <a:p>
            <a:pPr defTabSz="457174" eaLnBrk="1" hangingPunct="1">
              <a:defRPr/>
            </a:pPr>
            <a:endParaRPr lang="en-US" dirty="0" smtClean="0"/>
          </a:p>
          <a:p>
            <a:pPr defTabSz="457174" eaLnBrk="1" hangingPunct="1">
              <a:defRPr/>
            </a:pPr>
            <a:r>
              <a:rPr lang="en-US" dirty="0" smtClean="0"/>
              <a:t>Mid-phase projects are encouraged to refine and expand the use of practices with prior evidence of effectiveness, in order to improve student achievement and attainment for high-need students.  They are also expected to generate important information about an intervention’s effectiveness, including for whom and in which contexts a practice is most effective as well as cost effectiveness.   With the funded Mid-phase projects, we aim to accelerate the building of a knowledge base of effective practices for addressing challenges and increase the likelihood that grantees can learn from one another while still exploring different approaches.  We believe that improving outcomes across the education sector depends, in part, upon policymakers, practitioners and researchers continually building upon one another’s efforts to have the greatest impact.</a:t>
            </a:r>
          </a:p>
          <a:p>
            <a:pPr defTabSz="457174" eaLnBrk="1" hangingPunct="1">
              <a:defRPr/>
            </a:pPr>
            <a:endParaRPr lang="en-US" dirty="0" smtClean="0"/>
          </a:p>
          <a:p>
            <a:pPr defTabSz="457174" eaLnBrk="1" hangingPunct="1">
              <a:defRPr/>
            </a:pPr>
            <a:r>
              <a:rPr lang="en-US" dirty="0" smtClean="0"/>
              <a:t>The evaluation of a Mid-phase project should measure the project’s impact and examine the effectiveness of the project for any new populations or settings that are included.  Mid-phase applicants are encouraged to design an evaluation that has the potential to meet the evidence requirement of strong evidence (as defined in this notice).  Mid-phase grantees should measure the cost-effectiveness of their practices using administrative or other readily available data.  These types of efforts are critical to sustaining and scaling EIR-funded effective practices after the EIR grant period ends, assuming that the practice has positive effects on important student outcomes. Applicants are encouraged to design an evaluation of a Mid-phase project that identifies and codifies the core elements of the EIR-supported practice that the project implements in order to support adoption or replication by other entities, including examining the effectiveness of the project for any new populations or settings that are included in the project.</a:t>
            </a:r>
          </a:p>
          <a:p>
            <a:pPr eaLnBrk="1" fontAlgn="auto" hangingPunct="1">
              <a:spcBef>
                <a:spcPts val="0"/>
              </a:spcBef>
              <a:spcAft>
                <a:spcPts val="0"/>
              </a:spcAft>
              <a:defRPr/>
            </a:pPr>
            <a:endParaRPr lang="en-US" dirty="0"/>
          </a:p>
        </p:txBody>
      </p:sp>
      <p:sp>
        <p:nvSpPr>
          <p:cNvPr id="25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4A4E6F6F-12AF-4725-A144-43546F6BB162}" type="slidenum">
              <a:rPr lang="en-US" altLang="en-US" smtClean="0">
                <a:solidFill>
                  <a:srgbClr val="000000"/>
                </a:solidFill>
                <a:latin typeface="Calibri" pitchFamily="34" charset="0"/>
              </a:rPr>
              <a:pPr fontAlgn="base">
                <a:spcBef>
                  <a:spcPct val="0"/>
                </a:spcBef>
                <a:spcAft>
                  <a:spcPct val="0"/>
                </a:spcAft>
                <a:defRPr/>
              </a:pPr>
              <a:t>23</a:t>
            </a:fld>
            <a:endParaRPr lang="en-US" altLang="en-US" dirty="0" smtClean="0">
              <a:solidFill>
                <a:srgbClr val="000000"/>
              </a:solidFill>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Under 34 CFR 34.105(c)(3), we consider only applications that meet Absolute Priority 1, Moderate Evidence, and one additional absolute priority.</a:t>
            </a:r>
          </a:p>
          <a:p>
            <a:pPr defTabSz="456181" eaLnBrk="1" hangingPunct="1">
              <a:spcBef>
                <a:spcPct val="0"/>
              </a:spcBef>
            </a:pPr>
            <a:endParaRPr lang="en-US" altLang="en-US" dirty="0" smtClean="0"/>
          </a:p>
        </p:txBody>
      </p:sp>
      <p:sp>
        <p:nvSpPr>
          <p:cNvPr id="26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C50ED9CB-7EAA-4597-8B7D-E74BEC1A78D7}" type="slidenum">
              <a:rPr lang="en-US" altLang="en-US" smtClean="0">
                <a:solidFill>
                  <a:srgbClr val="000000"/>
                </a:solidFill>
                <a:latin typeface="Calibri" pitchFamily="34" charset="0"/>
              </a:rPr>
              <a:pPr fontAlgn="base">
                <a:spcBef>
                  <a:spcPct val="0"/>
                </a:spcBef>
                <a:spcAft>
                  <a:spcPct val="0"/>
                </a:spcAft>
                <a:defRPr/>
              </a:pPr>
              <a:t>24</a:t>
            </a:fld>
            <a:endParaRPr lang="en-US" altLang="en-US" dirty="0" smtClean="0">
              <a:solidFill>
                <a:srgbClr val="000000"/>
              </a:solidFill>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addition, Mid-phase grants are encouraged to support scaling of projects to the regional level or to the national level (as defined in the notice).</a:t>
            </a:r>
          </a:p>
          <a:p>
            <a:pPr eaLnBrk="1" hangingPunct="1">
              <a:spcBef>
                <a:spcPct val="0"/>
              </a:spcBef>
            </a:pPr>
            <a:endParaRPr lang="en-US" altLang="en-US" dirty="0" smtClean="0"/>
          </a:p>
          <a:p>
            <a:pPr eaLnBrk="1" hangingPunct="1">
              <a:spcBef>
                <a:spcPct val="0"/>
              </a:spcBef>
            </a:pPr>
            <a:r>
              <a:rPr lang="en-US" altLang="en-US" dirty="0" smtClean="0"/>
              <a:t>At the regional level, grants should serve a variety of communities in a state or multiple states, serve different student groups, and if it is an LEA-based project, must serve students in more than one LEA.</a:t>
            </a:r>
          </a:p>
          <a:p>
            <a:pPr eaLnBrk="1" hangingPunct="1">
              <a:spcBef>
                <a:spcPct val="0"/>
              </a:spcBef>
            </a:pPr>
            <a:endParaRPr lang="en-US" altLang="en-US" dirty="0" smtClean="0"/>
          </a:p>
          <a:p>
            <a:pPr eaLnBrk="1" hangingPunct="1">
              <a:spcBef>
                <a:spcPct val="0"/>
              </a:spcBef>
            </a:pPr>
            <a:r>
              <a:rPr lang="en-US" altLang="en-US" dirty="0" smtClean="0"/>
              <a:t>At the national level, grants should serve a wide variety of communities and serve different student groups.</a:t>
            </a:r>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4F381164-3676-4635-938E-8FE38B8B7E9E}" type="slidenum">
              <a:rPr lang="en-US" altLang="en-US" smtClean="0">
                <a:solidFill>
                  <a:srgbClr val="000000"/>
                </a:solidFill>
                <a:latin typeface="Calibri" pitchFamily="34" charset="0"/>
              </a:rPr>
              <a:pPr fontAlgn="base">
                <a:spcBef>
                  <a:spcPct val="0"/>
                </a:spcBef>
                <a:spcAft>
                  <a:spcPct val="0"/>
                </a:spcAft>
                <a:defRPr/>
              </a:pPr>
              <a:t>25</a:t>
            </a:fld>
            <a:endParaRPr lang="en-US" altLang="en-US" dirty="0" smtClean="0">
              <a:solidFill>
                <a:srgbClr val="000000"/>
              </a:solidFill>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Expansion grants provide funding for grantees to scale projects that are supported by strong evidence (as defined in the notice) for at least one population and setting and thus are encouraged to be implemented at the national level (as defined in this notice). </a:t>
            </a:r>
          </a:p>
          <a:p>
            <a:pPr defTabSz="456181" eaLnBrk="1" hangingPunct="1"/>
            <a:endParaRPr lang="en-US" altLang="en-US" dirty="0" smtClean="0"/>
          </a:p>
          <a:p>
            <a:pPr defTabSz="456181" eaLnBrk="1" hangingPunct="1"/>
            <a:r>
              <a:rPr lang="en-US" altLang="en-US" dirty="0" smtClean="0"/>
              <a:t>EIR Expansion grants are expected to scale practices that have prior evidence of effectiveness, in order to improve outcomes for high-need students.  They should also be expected to generate important information about educational practices (e.g., in what contexts does the practice work best?  Where does it not work as well?  What components of the practice are most critical to its success?).  Expansion grants are uniquely positioned to help answer critical questions about the process of scaling a practice across geographies (e.g., how does or should the cost structure of a practice change as it scales?  What are ways to facilitate implementation fidelity without making scaling too onerous?).  </a:t>
            </a:r>
          </a:p>
          <a:p>
            <a:pPr defTabSz="456181" eaLnBrk="1" hangingPunct="1"/>
            <a:endParaRPr lang="en-US" altLang="en-US" dirty="0" smtClean="0"/>
          </a:p>
          <a:p>
            <a:pPr defTabSz="456181" eaLnBrk="1" hangingPunct="1"/>
            <a:r>
              <a:rPr lang="en-US" altLang="en-US" dirty="0" smtClean="0"/>
              <a:t>Evaluations of Expansion grants are encouraged to be conducted in a variety of contexts and for a variety of students in order to determine the context(s) and population(s) for which the EIR-supported practice is most effective and how to effectively adapt the practice for these contexts and populations.  We expect that Expansion grantees will work toward sustaining their projects and continuing to scale successful practices after the EIR grant period ends; EIR grantees can use their evaluations to assess how their EIR-funded practices could be successfully reproduced and sustained.</a:t>
            </a:r>
          </a:p>
          <a:p>
            <a:pPr defTabSz="456181" eaLnBrk="1" hangingPunct="1"/>
            <a:endParaRPr lang="en-US" altLang="en-US" dirty="0" smtClean="0"/>
          </a:p>
          <a:p>
            <a:pPr defTabSz="456181" eaLnBrk="1" hangingPunct="1"/>
            <a:endParaRPr lang="en-US" altLang="en-US" dirty="0" smtClean="0"/>
          </a:p>
          <a:p>
            <a:pPr defTabSz="456181" eaLnBrk="1" hangingPunct="1"/>
            <a:endParaRPr lang="en-US" altLang="en-US" dirty="0" smtClean="0"/>
          </a:p>
          <a:p>
            <a:pPr defTabSz="456181" eaLnBrk="1" hangingPunct="1"/>
            <a:endParaRPr lang="en-US" altLang="en-US" dirty="0" smtClean="0"/>
          </a:p>
          <a:p>
            <a:pPr defTabSz="456181" eaLnBrk="1" hangingPunct="1">
              <a:spcBef>
                <a:spcPct val="0"/>
              </a:spcBef>
            </a:pPr>
            <a:endParaRPr lang="en-US" altLang="en-US" dirty="0" smtClean="0"/>
          </a:p>
        </p:txBody>
      </p:sp>
      <p:sp>
        <p:nvSpPr>
          <p:cNvPr id="28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B550147E-21C4-4DE8-9571-3C3E1FF8717F}" type="slidenum">
              <a:rPr lang="en-US" altLang="en-US" smtClean="0">
                <a:solidFill>
                  <a:srgbClr val="000000"/>
                </a:solidFill>
                <a:latin typeface="Calibri" pitchFamily="34" charset="0"/>
              </a:rPr>
              <a:pPr fontAlgn="base">
                <a:spcBef>
                  <a:spcPct val="0"/>
                </a:spcBef>
                <a:spcAft>
                  <a:spcPct val="0"/>
                </a:spcAft>
                <a:defRPr/>
              </a:pPr>
              <a:t>26</a:t>
            </a:fld>
            <a:endParaRPr lang="en-US" altLang="en-US" dirty="0" smtClean="0">
              <a:solidFill>
                <a:srgbClr val="000000"/>
              </a:solidFill>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Under 34 CFR 34.105(c)(3), we consider only applications that meet Absolute Priority 1, Strong Evidence, and one additional absolute priority.</a:t>
            </a:r>
          </a:p>
          <a:p>
            <a:pPr defTabSz="456181" eaLnBrk="1" hangingPunct="1">
              <a:spcBef>
                <a:spcPct val="0"/>
              </a:spcBef>
            </a:pPr>
            <a:endParaRPr lang="en-US" altLang="en-US" dirty="0" smtClean="0"/>
          </a:p>
        </p:txBody>
      </p:sp>
      <p:sp>
        <p:nvSpPr>
          <p:cNvPr id="29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5587C98A-3D66-4194-85B2-46CD48039032}" type="slidenum">
              <a:rPr lang="en-US" altLang="en-US" smtClean="0">
                <a:solidFill>
                  <a:srgbClr val="000000"/>
                </a:solidFill>
                <a:latin typeface="Calibri" pitchFamily="34" charset="0"/>
              </a:rPr>
              <a:pPr fontAlgn="base">
                <a:spcBef>
                  <a:spcPct val="0"/>
                </a:spcBef>
                <a:spcAft>
                  <a:spcPct val="0"/>
                </a:spcAft>
                <a:defRPr/>
              </a:pPr>
              <a:t>27</a:t>
            </a:fld>
            <a:endParaRPr lang="en-US" altLang="en-US" dirty="0" smtClean="0">
              <a:solidFill>
                <a:srgbClr val="000000"/>
              </a:solidFill>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addition, Expansion grants are encouraged to support scaling of projects to the national level (as defined in the notice).</a:t>
            </a:r>
          </a:p>
          <a:p>
            <a:pPr eaLnBrk="1" hangingPunct="1">
              <a:spcBef>
                <a:spcPct val="0"/>
              </a:spcBef>
            </a:pPr>
            <a:endParaRPr lang="en-US" altLang="en-US" dirty="0" smtClean="0"/>
          </a:p>
          <a:p>
            <a:pPr eaLnBrk="1" hangingPunct="1">
              <a:spcBef>
                <a:spcPct val="0"/>
              </a:spcBef>
            </a:pPr>
            <a:r>
              <a:rPr lang="en-US" altLang="en-US" dirty="0" smtClean="0"/>
              <a:t>At the national level, grants should serve a wide variety of communities, including rural and urban areas.</a:t>
            </a:r>
          </a:p>
          <a:p>
            <a:pPr eaLnBrk="1" hangingPunct="1">
              <a:spcBef>
                <a:spcPct val="0"/>
              </a:spcBef>
            </a:pPr>
            <a:endParaRPr lang="en-US" altLang="en-US" dirty="0" smtClean="0"/>
          </a:p>
          <a:p>
            <a:pPr eaLnBrk="1" hangingPunct="1">
              <a:spcBef>
                <a:spcPct val="0"/>
              </a:spcBef>
            </a:pPr>
            <a:r>
              <a:rPr lang="en-US" altLang="en-US" dirty="0" smtClean="0"/>
              <a:t>They should also serve a variety of groups, including, for example, economically disadvantaged students, racial and ethnic groups, migrant groups, individuals with disabilities, English learners, and individuals of each gender.</a:t>
            </a:r>
          </a:p>
        </p:txBody>
      </p:sp>
      <p:sp>
        <p:nvSpPr>
          <p:cNvPr id="30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E2576C17-AFF5-4D08-81EA-CA3C850B05B4}" type="slidenum">
              <a:rPr lang="en-US" altLang="en-US" smtClean="0">
                <a:solidFill>
                  <a:srgbClr val="000000"/>
                </a:solidFill>
                <a:latin typeface="Calibri" pitchFamily="34" charset="0"/>
              </a:rPr>
              <a:pPr fontAlgn="base">
                <a:spcBef>
                  <a:spcPct val="0"/>
                </a:spcBef>
                <a:spcAft>
                  <a:spcPct val="0"/>
                </a:spcAft>
                <a:defRPr/>
              </a:pPr>
              <a:t>28</a:t>
            </a:fld>
            <a:endParaRPr lang="en-US" altLang="en-US" dirty="0" smtClean="0">
              <a:solidFill>
                <a:srgbClr val="000000"/>
              </a:solidFill>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Applications are rated against the Department’s selection criteria for this year’s EIR competitions.  </a:t>
            </a:r>
          </a:p>
          <a:p>
            <a:endParaRPr lang="en-US" altLang="en-US" dirty="0" smtClean="0"/>
          </a:p>
          <a:p>
            <a:r>
              <a:rPr lang="en-US" altLang="en-US" dirty="0" smtClean="0"/>
              <a:t>It is strongly encouraged for applicants to review the factors under each criterion and address them in your application. As you can see on the screen, each competition has allocated different point values by criterion. </a:t>
            </a:r>
          </a:p>
          <a:p>
            <a:endParaRPr lang="en-US" altLang="en-US" dirty="0" smtClean="0"/>
          </a:p>
          <a:p>
            <a:r>
              <a:rPr lang="en-US" altLang="en-US" dirty="0" smtClean="0"/>
              <a:t>The selection criteria and point values are as follows:</a:t>
            </a:r>
          </a:p>
          <a:p>
            <a:endParaRPr lang="en-US" altLang="en-US" dirty="0" smtClean="0"/>
          </a:p>
          <a:p>
            <a:r>
              <a:rPr lang="en-US" altLang="en-US" i="1" dirty="0" smtClean="0"/>
              <a:t>Read slide.</a:t>
            </a:r>
          </a:p>
          <a:p>
            <a:endParaRPr lang="en-US" altLang="en-US" dirty="0" smtClean="0"/>
          </a:p>
          <a:p>
            <a:r>
              <a:rPr lang="en-US" altLang="en-US" dirty="0" smtClean="0"/>
              <a:t>Please note that the criteria are too long to fit on a slide so please review the NIAs for the exact language.</a:t>
            </a:r>
          </a:p>
        </p:txBody>
      </p:sp>
      <p:sp>
        <p:nvSpPr>
          <p:cNvPr id="4" name="Slide Number Placeholder 3"/>
          <p:cNvSpPr>
            <a:spLocks noGrp="1"/>
          </p:cNvSpPr>
          <p:nvPr>
            <p:ph type="sldNum" sz="quarter" idx="5"/>
          </p:nvPr>
        </p:nvSpPr>
        <p:spPr/>
        <p:txBody>
          <a:bodyPr/>
          <a:lstStyle/>
          <a:p>
            <a:pPr>
              <a:defRPr/>
            </a:pPr>
            <a:fld id="{357C6066-328E-44FB-926E-83AC02A0BED5}"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1BE5E5F8-521D-4BC2-A14A-5F53A45B6F57}"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Finally, we’ll end with some reminders.  Regardless of the priorities you address, you must target high-need students, which we discuss further in the matching and other requirements informational recording.   Typically, these are students who are in some way at risk of educational failure or in some need of special assistance or support.  But you may provide your own working definition of what high-need means within the context of your application.</a:t>
            </a:r>
          </a:p>
          <a:p>
            <a:pPr eaLnBrk="1" hangingPunct="1">
              <a:spcBef>
                <a:spcPct val="0"/>
              </a:spcBef>
            </a:pPr>
            <a:endParaRPr lang="en-US" altLang="en-US" dirty="0" smtClean="0"/>
          </a:p>
          <a:p>
            <a:pPr eaLnBrk="1" hangingPunct="1">
              <a:spcBef>
                <a:spcPct val="0"/>
              </a:spcBef>
            </a:pPr>
            <a:r>
              <a:rPr lang="en-US" altLang="en-US" dirty="0" smtClean="0"/>
              <a:t>Not all students served must be high-need, but this must be a primary focus of your application.</a:t>
            </a:r>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FAE70BD1-7710-4F38-A9AA-ECA347412B9E}" type="slidenum">
              <a:rPr lang="en-US" altLang="en-US" smtClean="0">
                <a:solidFill>
                  <a:srgbClr val="000000"/>
                </a:solidFill>
                <a:latin typeface="Calibri" pitchFamily="34" charset="0"/>
              </a:rPr>
              <a:pPr fontAlgn="base">
                <a:spcBef>
                  <a:spcPct val="0"/>
                </a:spcBef>
                <a:spcAft>
                  <a:spcPct val="0"/>
                </a:spcAft>
                <a:defRPr/>
              </a:pPr>
              <a:t>30</a:t>
            </a:fld>
            <a:endParaRPr lang="en-US" altLang="en-US" dirty="0" smtClean="0">
              <a:solidFill>
                <a:srgbClr val="000000"/>
              </a:solidFill>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Listed on the screen you will see key dates to remember for this year’s EIR competitions. </a:t>
            </a:r>
          </a:p>
          <a:p>
            <a:pPr eaLnBrk="1" hangingPunct="1">
              <a:spcBef>
                <a:spcPct val="0"/>
              </a:spcBef>
            </a:pPr>
            <a:endParaRPr lang="en-US" altLang="en-US" dirty="0" smtClean="0"/>
          </a:p>
          <a:p>
            <a:pPr eaLnBrk="1" hangingPunct="1">
              <a:spcBef>
                <a:spcPct val="0"/>
              </a:spcBef>
            </a:pPr>
            <a:r>
              <a:rPr lang="en-US" altLang="en-US" i="1" dirty="0" smtClean="0"/>
              <a:t>Read slide.</a:t>
            </a:r>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7919227F-3B62-4BBA-B49B-5B69691362D7}" type="slidenum">
              <a:rPr lang="en-US" altLang="en-US" smtClean="0">
                <a:latin typeface="Calibri" pitchFamily="34" charset="0"/>
              </a:rPr>
              <a:pPr fontAlgn="base">
                <a:spcBef>
                  <a:spcPct val="0"/>
                </a:spcBef>
                <a:spcAft>
                  <a:spcPct val="0"/>
                </a:spcAft>
                <a:defRPr/>
              </a:pPr>
              <a:t>31</a:t>
            </a:fld>
            <a:endParaRPr lang="en-US" altLang="en-US" dirty="0"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Next,  we  move on to the Education Innovation and Research program providing you with a general overview of the EIR program’s purposes, its’ three-tiered funding structure, and the three separate EIR grant competitions.  The goal is to help you better understand the program and what you need to know to prepare a successful application.</a:t>
            </a:r>
          </a:p>
          <a:p>
            <a:pPr eaLnBrk="1" hangingPunct="1">
              <a:spcBef>
                <a:spcPct val="0"/>
              </a:spcBef>
            </a:pPr>
            <a:endParaRPr lang="en-US" altLang="en-US" dirty="0" smtClean="0"/>
          </a:p>
          <a:p>
            <a:pPr eaLnBrk="1" hangingPunct="1">
              <a:spcBef>
                <a:spcPct val="0"/>
              </a:spcBef>
            </a:pPr>
            <a:r>
              <a:rPr lang="en-US" altLang="en-US" dirty="0" smtClean="0"/>
              <a:t>If you are planning to apply to EIR, you should read carefully the specific notice inviting applications and the specific application package for the competition to which you are applying.  </a:t>
            </a:r>
          </a:p>
        </p:txBody>
      </p:sp>
      <p:sp>
        <p:nvSpPr>
          <p:cNvPr id="19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itchFamily="34" charset="0"/>
              </a:defRPr>
            </a:lvl1pPr>
            <a:lvl2pPr marL="757066" indent="-291179">
              <a:defRPr>
                <a:solidFill>
                  <a:schemeClr val="tx1"/>
                </a:solidFill>
                <a:latin typeface="Tw Cen MT" pitchFamily="34" charset="0"/>
              </a:defRPr>
            </a:lvl2pPr>
            <a:lvl3pPr marL="1164717" indent="-232943">
              <a:defRPr>
                <a:solidFill>
                  <a:schemeClr val="tx1"/>
                </a:solidFill>
                <a:latin typeface="Tw Cen MT" pitchFamily="34" charset="0"/>
              </a:defRPr>
            </a:lvl3pPr>
            <a:lvl4pPr marL="1630604" indent="-232943">
              <a:defRPr>
                <a:solidFill>
                  <a:schemeClr val="tx1"/>
                </a:solidFill>
                <a:latin typeface="Tw Cen MT" pitchFamily="34" charset="0"/>
              </a:defRPr>
            </a:lvl4pPr>
            <a:lvl5pPr marL="2096491" indent="-232943">
              <a:defRPr>
                <a:solidFill>
                  <a:schemeClr val="tx1"/>
                </a:solidFill>
                <a:latin typeface="Tw Cen MT" pitchFamily="34" charset="0"/>
              </a:defRPr>
            </a:lvl5pPr>
            <a:lvl6pPr marL="2562377" indent="-232943" fontAlgn="base">
              <a:spcBef>
                <a:spcPct val="0"/>
              </a:spcBef>
              <a:spcAft>
                <a:spcPct val="0"/>
              </a:spcAft>
              <a:defRPr>
                <a:solidFill>
                  <a:schemeClr val="tx1"/>
                </a:solidFill>
                <a:latin typeface="Tw Cen MT" pitchFamily="34" charset="0"/>
              </a:defRPr>
            </a:lvl6pPr>
            <a:lvl7pPr marL="3028264" indent="-232943" fontAlgn="base">
              <a:spcBef>
                <a:spcPct val="0"/>
              </a:spcBef>
              <a:spcAft>
                <a:spcPct val="0"/>
              </a:spcAft>
              <a:defRPr>
                <a:solidFill>
                  <a:schemeClr val="tx1"/>
                </a:solidFill>
                <a:latin typeface="Tw Cen MT" pitchFamily="34" charset="0"/>
              </a:defRPr>
            </a:lvl7pPr>
            <a:lvl8pPr marL="3494151" indent="-232943" fontAlgn="base">
              <a:spcBef>
                <a:spcPct val="0"/>
              </a:spcBef>
              <a:spcAft>
                <a:spcPct val="0"/>
              </a:spcAft>
              <a:defRPr>
                <a:solidFill>
                  <a:schemeClr val="tx1"/>
                </a:solidFill>
                <a:latin typeface="Tw Cen MT" pitchFamily="34" charset="0"/>
              </a:defRPr>
            </a:lvl8pPr>
            <a:lvl9pPr marL="3960038" indent="-232943" fontAlgn="base">
              <a:spcBef>
                <a:spcPct val="0"/>
              </a:spcBef>
              <a:spcAft>
                <a:spcPct val="0"/>
              </a:spcAft>
              <a:defRPr>
                <a:solidFill>
                  <a:schemeClr val="tx1"/>
                </a:solidFill>
                <a:latin typeface="Tw Cen MT" pitchFamily="34" charset="0"/>
              </a:defRPr>
            </a:lvl9pPr>
          </a:lstStyle>
          <a:p>
            <a:pPr fontAlgn="base">
              <a:spcBef>
                <a:spcPct val="0"/>
              </a:spcBef>
              <a:spcAft>
                <a:spcPct val="0"/>
              </a:spcAft>
              <a:defRPr/>
            </a:pPr>
            <a:fld id="{13D68F96-DF58-4F2E-9018-F5DA5018BF0E}" type="slidenum">
              <a:rPr lang="en-US" altLang="en-US" smtClean="0">
                <a:solidFill>
                  <a:srgbClr val="000000"/>
                </a:solidFill>
                <a:latin typeface="Calibri" pitchFamily="34" charset="0"/>
              </a:rPr>
              <a:pPr fontAlgn="base">
                <a:spcBef>
                  <a:spcPct val="0"/>
                </a:spcBef>
                <a:spcAft>
                  <a:spcPct val="0"/>
                </a:spcAft>
                <a:defRPr/>
              </a:pPr>
              <a:t>32</a:t>
            </a:fld>
            <a:endParaRPr lang="en-US" altLang="en-US" dirty="0" smtClean="0">
              <a:solidFill>
                <a:srgbClr val="000000"/>
              </a:solidFill>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Questions and Contact Info</a:t>
            </a:r>
          </a:p>
        </p:txBody>
      </p:sp>
      <p:sp>
        <p:nvSpPr>
          <p:cNvPr id="4" name="Slide Number Placeholder 3"/>
          <p:cNvSpPr>
            <a:spLocks noGrp="1"/>
          </p:cNvSpPr>
          <p:nvPr>
            <p:ph type="sldNum" sz="quarter" idx="5"/>
          </p:nvPr>
        </p:nvSpPr>
        <p:spPr/>
        <p:txBody>
          <a:bodyPr/>
          <a:lstStyle/>
          <a:p>
            <a:pPr>
              <a:defRPr/>
            </a:pPr>
            <a:fld id="{B7E79791-16B2-4583-BFB7-17B38E40BEA6}" type="slidenum">
              <a:rPr lang="en-US" smtClean="0"/>
              <a:pPr>
                <a:defRPr/>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Welcome to the SEED Program Overview webinar.</a:t>
            </a:r>
          </a:p>
        </p:txBody>
      </p:sp>
      <p:sp>
        <p:nvSpPr>
          <p:cNvPr id="4" name="Slide Number Placeholder 3"/>
          <p:cNvSpPr>
            <a:spLocks noGrp="1"/>
          </p:cNvSpPr>
          <p:nvPr>
            <p:ph type="sldNum" sz="quarter" idx="5"/>
          </p:nvPr>
        </p:nvSpPr>
        <p:spPr/>
        <p:txBody>
          <a:bodyPr/>
          <a:lstStyle/>
          <a:p>
            <a:pPr>
              <a:defRPr/>
            </a:pPr>
            <a:fld id="{56615171-7266-4CEE-88AA-4F968AEFB1B0}"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SEED program was originally authorized in 2011, but was recently updated under the Every Student Succeeds Act and this is the second competition under the new authorization.</a:t>
            </a:r>
          </a:p>
          <a:p>
            <a:endParaRPr lang="en-US" altLang="en-US" dirty="0" smtClean="0"/>
          </a:p>
          <a:p>
            <a:r>
              <a:rPr lang="en-US" altLang="en-US" dirty="0" smtClean="0"/>
              <a:t>The Purpose of the program </a:t>
            </a:r>
            <a:r>
              <a:rPr lang="en-US" altLang="en-US" dirty="0" smtClean="0">
                <a:cs typeface="Arial" pitchFamily="34" charset="0"/>
              </a:rPr>
              <a:t>to provide grants to increase the number of highly effective educators by supporting the implementation of Evidence-Based preparation, professional development, or professional enhancement opportunities for educators. </a:t>
            </a:r>
          </a:p>
          <a:p>
            <a:endParaRPr lang="en-US" altLang="en-US" dirty="0" smtClean="0"/>
          </a:p>
          <a:p>
            <a:r>
              <a:rPr lang="en-US" altLang="en-US" dirty="0" smtClean="0"/>
              <a:t>SEED Awards page can be found at: https://innovation.ed.gov/what-we-do/teacher-quality/supporting-effective-educator-development-grant-program/awards/</a:t>
            </a:r>
          </a:p>
        </p:txBody>
      </p:sp>
      <p:sp>
        <p:nvSpPr>
          <p:cNvPr id="4" name="Slide Number Placeholder 3"/>
          <p:cNvSpPr>
            <a:spLocks noGrp="1"/>
          </p:cNvSpPr>
          <p:nvPr>
            <p:ph type="sldNum" sz="quarter" idx="5"/>
          </p:nvPr>
        </p:nvSpPr>
        <p:spPr/>
        <p:txBody>
          <a:bodyPr/>
          <a:lstStyle/>
          <a:p>
            <a:pPr>
              <a:defRPr/>
            </a:pPr>
            <a:fld id="{31733A64-666D-4DFF-B6CF-47EB93BB9540}"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We’l</a:t>
            </a:r>
            <a:r>
              <a:rPr lang="en-US" altLang="en-US" baseline="0" dirty="0" smtClean="0"/>
              <a:t>l go into more detail in the upcoming slides, but t</a:t>
            </a:r>
            <a:r>
              <a:rPr lang="en-US" altLang="en-US" dirty="0" smtClean="0"/>
              <a:t>his provides a snapshot</a:t>
            </a:r>
            <a:r>
              <a:rPr lang="en-US" altLang="en-US" baseline="0" dirty="0" smtClean="0"/>
              <a:t> of the key features of the </a:t>
            </a:r>
            <a:r>
              <a:rPr lang="en-US" altLang="en-US" dirty="0" smtClean="0"/>
              <a:t>2018 SEED competition.</a:t>
            </a:r>
          </a:p>
          <a:p>
            <a:endParaRPr lang="en-US" altLang="en-US" dirty="0" smtClean="0"/>
          </a:p>
          <a:p>
            <a:pPr defTabSz="931774"/>
            <a:r>
              <a:rPr lang="en-US" altLang="en-US" dirty="0" smtClean="0"/>
              <a:t>There are 4 types of eligible entities:</a:t>
            </a:r>
            <a:r>
              <a:rPr lang="en-US" altLang="en-US" baseline="0" dirty="0" smtClean="0"/>
              <a:t> </a:t>
            </a:r>
            <a:r>
              <a:rPr lang="en-US" dirty="0">
                <a:cs typeface="Arial" pitchFamily="34" charset="0"/>
              </a:rPr>
              <a:t>National Nonprofit Organizations (NNO), Institutions of Higher Education (IHE), Bureau of Indian Education, For-Profits partnering with NNO or IHE</a:t>
            </a:r>
          </a:p>
          <a:p>
            <a:endParaRPr lang="en-US" altLang="en-US" dirty="0" smtClean="0"/>
          </a:p>
          <a:p>
            <a:r>
              <a:rPr lang="en-US" altLang="en-US" dirty="0" smtClean="0"/>
              <a:t>These are the 4</a:t>
            </a:r>
            <a:r>
              <a:rPr lang="en-US" altLang="en-US" baseline="0" dirty="0" smtClean="0"/>
              <a:t> Priorities for this year’s SEED competition.  Moderate evidence is required for Absolute Priority 1 and promising evidence is required for Absolute Priority 2.  </a:t>
            </a:r>
          </a:p>
          <a:p>
            <a:endParaRPr lang="en-US" altLang="en-US" baseline="0" dirty="0" smtClean="0"/>
          </a:p>
          <a:p>
            <a:r>
              <a:rPr lang="en-US" altLang="en-US" baseline="0" dirty="0" smtClean="0"/>
              <a:t>Projects are up to 5 total years after a possible 2 year extension period.</a:t>
            </a:r>
          </a:p>
          <a:p>
            <a:endParaRPr lang="en-US" altLang="en-US" baseline="0" dirty="0" smtClean="0"/>
          </a:p>
          <a:p>
            <a:r>
              <a:rPr lang="en-US" altLang="en-US" baseline="0" dirty="0" smtClean="0"/>
              <a:t>Matching funds are required under SEED.  For each year of the grant you must provide 25% of the total project costs as cash or in kind support to the project.  This works out to one-third of the federal funds amount.</a:t>
            </a:r>
          </a:p>
        </p:txBody>
      </p:sp>
      <p:sp>
        <p:nvSpPr>
          <p:cNvPr id="4" name="Slide Number Placeholder 3"/>
          <p:cNvSpPr>
            <a:spLocks noGrp="1"/>
          </p:cNvSpPr>
          <p:nvPr>
            <p:ph type="sldNum" sz="quarter" idx="5"/>
          </p:nvPr>
        </p:nvSpPr>
        <p:spPr/>
        <p:txBody>
          <a:bodyPr/>
          <a:lstStyle/>
          <a:p>
            <a:pPr>
              <a:defRPr/>
            </a:pPr>
            <a:fld id="{C961617A-6C1F-4709-9438-10BC27FCF6D2}"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There are 4 total priorities, 2 absolute priorities, 1 competitive preference priority, and 1 invitational priority.</a:t>
            </a:r>
          </a:p>
          <a:p>
            <a:endParaRPr lang="en-US" altLang="en-US" dirty="0" smtClean="0"/>
          </a:p>
          <a:p>
            <a:r>
              <a:rPr lang="en-US" altLang="en-US" dirty="0" smtClean="0"/>
              <a:t>All applicants must address either AP1 and or AP 2, but may not address both in the same application.  Those applying for AP1 must submit up to two citations that demonstrate how their project is supported by Moderate Evidence.  Those applying for AP2 must submit up to two citations that demonstrate how their project is supported by Promising Evidence.</a:t>
            </a:r>
          </a:p>
          <a:p>
            <a:endParaRPr lang="en-US" altLang="en-US" dirty="0" smtClean="0"/>
          </a:p>
          <a:p>
            <a:r>
              <a:rPr lang="en-US" altLang="en-US" dirty="0" smtClean="0"/>
              <a:t>Applicants may choose to address any combination of the competitive preference priority or the invitational priority, but may receive up to 3 additional points for addressing the CPP.</a:t>
            </a:r>
          </a:p>
        </p:txBody>
      </p:sp>
      <p:sp>
        <p:nvSpPr>
          <p:cNvPr id="4" name="Slide Number Placeholder 3"/>
          <p:cNvSpPr>
            <a:spLocks noGrp="1"/>
          </p:cNvSpPr>
          <p:nvPr>
            <p:ph type="sldNum" sz="quarter" idx="5"/>
          </p:nvPr>
        </p:nvSpPr>
        <p:spPr/>
        <p:txBody>
          <a:bodyPr/>
          <a:lstStyle/>
          <a:p>
            <a:pPr>
              <a:defRPr/>
            </a:pPr>
            <a:fld id="{41B36021-3BC9-4D32-BFE3-B71D1D917A61}"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Applicants must clearly identify the priorities for which they are applying.  An application may be determined to be ineligible if it does not clearly address either absolute priority.</a:t>
            </a:r>
          </a:p>
          <a:p>
            <a:endParaRPr lang="en-US" altLang="en-US" dirty="0" smtClean="0"/>
          </a:p>
          <a:p>
            <a:r>
              <a:rPr lang="en-US" altLang="en-US" dirty="0" smtClean="0"/>
              <a:t>As mentioned previously, applicants may only address one absolute priority.  Applicants’ approaches to the absolute priorities will be reviewed and receive points based on the selection criteria.</a:t>
            </a:r>
          </a:p>
          <a:p>
            <a:endParaRPr lang="en-US" altLang="en-US" dirty="0" smtClean="0"/>
          </a:p>
          <a:p>
            <a:r>
              <a:rPr lang="en-US" altLang="en-US" dirty="0" smtClean="0">
                <a:latin typeface="Tw Cen MT" pitchFamily="34" charset="0"/>
                <a:ea typeface="Tw Cen MT" pitchFamily="34" charset="0"/>
                <a:cs typeface="Tw Cen MT" pitchFamily="34" charset="0"/>
              </a:rPr>
              <a:t>Applicants may receive up to 3 additional points based on how well they address the competitive preference priority, at the discretion of reviewers.</a:t>
            </a:r>
          </a:p>
          <a:p>
            <a:endParaRPr lang="en-US" altLang="en-US" dirty="0" smtClean="0">
              <a:latin typeface="Tw Cen MT" pitchFamily="34" charset="0"/>
              <a:ea typeface="Tw Cen MT" pitchFamily="34" charset="0"/>
              <a:cs typeface="Tw Cen MT" pitchFamily="34" charset="0"/>
            </a:endParaRPr>
          </a:p>
          <a:p>
            <a:r>
              <a:rPr lang="en-US" altLang="en-US" dirty="0" smtClean="0">
                <a:latin typeface="Tw Cen MT" pitchFamily="34" charset="0"/>
                <a:ea typeface="Tw Cen MT" pitchFamily="34" charset="0"/>
                <a:cs typeface="Tw Cen MT" pitchFamily="34" charset="0"/>
              </a:rPr>
              <a:t>Applicants do not receive any competitive advantage or points for their response to the Invitational Priority.</a:t>
            </a:r>
          </a:p>
          <a:p>
            <a:endParaRPr lang="en-US" altLang="en-US" dirty="0" smtClean="0"/>
          </a:p>
          <a:p>
            <a:r>
              <a:rPr lang="en-US" altLang="en-US" dirty="0" smtClean="0"/>
              <a:t>Some of the priority language is too long to fit on a slide, so we will be highlighting some of the key pieces of the priorities.  The exact wording for priorities may be found in the NIA on the SEED website:</a:t>
            </a:r>
          </a:p>
          <a:p>
            <a:pPr eaLnBrk="1" hangingPunct="1"/>
            <a:r>
              <a:rPr lang="en-US" altLang="en-US" dirty="0" smtClean="0">
                <a:latin typeface="Tw Cen MT" pitchFamily="34" charset="0"/>
                <a:ea typeface="Tw Cen MT" pitchFamily="34" charset="0"/>
                <a:cs typeface="Tw Cen MT" pitchFamily="34" charset="0"/>
                <a:hlinkClick r:id="rId3"/>
              </a:rPr>
              <a:t>https://innovation.ed.gov/what-we-do/teacher-quality/supporting-effective-educator-development-grant-program/applicant-info-and-eligibility/</a:t>
            </a:r>
            <a:r>
              <a:rPr lang="en-US" altLang="en-US" dirty="0" smtClean="0">
                <a:latin typeface="Tw Cen MT" pitchFamily="34" charset="0"/>
                <a:ea typeface="Tw Cen MT" pitchFamily="34" charset="0"/>
                <a:cs typeface="Tw Cen MT" pitchFamily="34" charset="0"/>
              </a:rPr>
              <a:t>  </a:t>
            </a:r>
          </a:p>
          <a:p>
            <a:endParaRPr lang="en-US" altLang="en-US" dirty="0" smtClean="0"/>
          </a:p>
        </p:txBody>
      </p:sp>
      <p:sp>
        <p:nvSpPr>
          <p:cNvPr id="4" name="Slide Number Placeholder 3"/>
          <p:cNvSpPr>
            <a:spLocks noGrp="1"/>
          </p:cNvSpPr>
          <p:nvPr>
            <p:ph type="sldNum" sz="quarter" idx="5"/>
          </p:nvPr>
        </p:nvSpPr>
        <p:spPr/>
        <p:txBody>
          <a:bodyPr/>
          <a:lstStyle/>
          <a:p>
            <a:pPr>
              <a:defRPr/>
            </a:pPr>
            <a:fld id="{6795B823-AE22-410D-8672-DFABD64670A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6181" eaLnBrk="1" hangingPunct="1"/>
            <a:r>
              <a:rPr lang="en-US" altLang="en-US" dirty="0" smtClean="0"/>
              <a:t>Absolute Priority 1: Supporting Effective Teachers</a:t>
            </a:r>
          </a:p>
          <a:p>
            <a:pPr defTabSz="456181" eaLnBrk="1" hangingPunct="1"/>
            <a:endParaRPr lang="en-US" altLang="en-US" dirty="0" smtClean="0"/>
          </a:p>
          <a:p>
            <a:pPr defTabSz="456181" eaLnBrk="1" hangingPunct="1"/>
            <a:r>
              <a:rPr lang="en-US" altLang="en-US" dirty="0" smtClean="0"/>
              <a:t>The priorities have changed from last year because we had to pull language directly from the SEED statute, however you will notice that there is a lot of overlap in the types of activities covered by the absolute priorities. Words that are capitalized within the priority language are also defined in the notice.</a:t>
            </a:r>
          </a:p>
          <a:p>
            <a:pPr defTabSz="456181"/>
            <a:endParaRPr lang="en-US" altLang="en-US" dirty="0" smtClean="0"/>
          </a:p>
          <a:p>
            <a:pPr defTabSz="456181"/>
            <a:r>
              <a:rPr lang="en-US" altLang="en-US" dirty="0" smtClean="0">
                <a:cs typeface="Arial" pitchFamily="34" charset="0"/>
              </a:rPr>
              <a:t>An applicant addressing AP1 must provide up to two citations supporting its application that meet the definition for Moderate Evidence.</a:t>
            </a:r>
          </a:p>
          <a:p>
            <a:pPr defTabSz="456181"/>
            <a:endParaRPr lang="en-US" altLang="en-US" dirty="0" smtClean="0">
              <a:cs typeface="Arial" pitchFamily="34" charset="0"/>
            </a:endParaRPr>
          </a:p>
          <a:p>
            <a:pPr defTabSz="456181"/>
            <a:r>
              <a:rPr lang="en-US" altLang="en-US" dirty="0" smtClean="0">
                <a:cs typeface="Arial" pitchFamily="34" charset="0"/>
              </a:rPr>
              <a:t>The three primary areas in this priority that applicants can support teachers are: </a:t>
            </a:r>
            <a:r>
              <a:rPr lang="en-US" altLang="en-US" dirty="0" smtClean="0"/>
              <a:t>(a) providing teachers from nontradtional pathways to serve in traditionally underserved LEAs;</a:t>
            </a:r>
          </a:p>
          <a:p>
            <a:pPr defTabSz="456181"/>
            <a:r>
              <a:rPr lang="en-US" altLang="en-US" dirty="0" smtClean="0"/>
              <a:t>(b) Providing professional development activities addressing the needs of the LEAs and students; or</a:t>
            </a:r>
          </a:p>
          <a:p>
            <a:pPr defTabSz="456181"/>
            <a:r>
              <a:rPr lang="en-US" altLang="en-US" dirty="0" smtClean="0"/>
              <a:t>(c) Providing professional enhancement activities to teachers, which may include activities that lead to an advanced credential.</a:t>
            </a:r>
          </a:p>
          <a:p>
            <a:pPr defTabSz="456181"/>
            <a:endParaRPr lang="en-US" altLang="en-US" dirty="0" smtClean="0"/>
          </a:p>
          <a:p>
            <a:pPr defTabSz="456181"/>
            <a:r>
              <a:rPr lang="en-US" altLang="en-US" dirty="0" smtClean="0"/>
              <a:t>For the full priority language remember to see the NIA.</a:t>
            </a:r>
          </a:p>
        </p:txBody>
      </p:sp>
      <p:sp>
        <p:nvSpPr>
          <p:cNvPr id="4" name="Slide Number Placeholder 3"/>
          <p:cNvSpPr>
            <a:spLocks noGrp="1"/>
          </p:cNvSpPr>
          <p:nvPr>
            <p:ph type="sldNum" sz="quarter" idx="5"/>
          </p:nvPr>
        </p:nvSpPr>
        <p:spPr/>
        <p:txBody>
          <a:bodyPr/>
          <a:lstStyle/>
          <a:p>
            <a:pPr>
              <a:defRPr/>
            </a:pPr>
            <a:fld id="{D23DF488-0B1F-40B4-8985-40D7CFAD2AA1}"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683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defTabSz="457200" eaLnBrk="1" fontAlgn="auto" latinLnBrk="0" hangingPunct="1">
              <a:spcBef>
                <a:spcPts val="0"/>
              </a:spcBef>
              <a:spcAft>
                <a:spcPts val="0"/>
              </a:spcAft>
              <a:defRPr kumimoji="0" sz="1800">
                <a:solidFill>
                  <a:srgbClr val="666666"/>
                </a:solidFill>
                <a:latin typeface="Tw Cen MT"/>
                <a:cs typeface="Tw Cen MT"/>
              </a:defRPr>
            </a:lvl1pPr>
          </a:lstStyle>
          <a:p>
            <a:pPr>
              <a:defRPr/>
            </a:pPr>
            <a:fld id="{AEC65172-9844-4214-9712-2C723FA21B44}" type="slidenum">
              <a:rPr lang="en-US"/>
              <a:pPr>
                <a:defRPr/>
              </a:pPr>
              <a:t>‹#›</a:t>
            </a:fld>
            <a:endParaRPr lang="en-US" dirty="0"/>
          </a:p>
        </p:txBody>
      </p:sp>
    </p:spTree>
    <p:extLst>
      <p:ext uri="{BB962C8B-B14F-4D97-AF65-F5344CB8AC3E}">
        <p14:creationId xmlns:p14="http://schemas.microsoft.com/office/powerpoint/2010/main" val="283366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defTabSz="457200" eaLnBrk="1" fontAlgn="auto" latinLnBrk="0" hangingPunct="1">
              <a:spcBef>
                <a:spcPts val="0"/>
              </a:spcBef>
              <a:spcAft>
                <a:spcPts val="0"/>
              </a:spcAft>
              <a:defRPr kumimoji="0" sz="1800">
                <a:solidFill>
                  <a:srgbClr val="666666"/>
                </a:solidFill>
                <a:latin typeface="Tw Cen MT"/>
                <a:cs typeface="Tw Cen MT"/>
              </a:defRPr>
            </a:lvl1pPr>
          </a:lstStyle>
          <a:p>
            <a:pPr>
              <a:defRPr/>
            </a:pPr>
            <a:fld id="{368686D4-19A5-4F43-A4CD-1665D27DDF5B}" type="slidenum">
              <a:rPr lang="en-US"/>
              <a:pPr>
                <a:defRPr/>
              </a:pPr>
              <a:t>‹#›</a:t>
            </a:fld>
            <a:endParaRPr lang="en-US" dirty="0"/>
          </a:p>
        </p:txBody>
      </p:sp>
    </p:spTree>
    <p:extLst>
      <p:ext uri="{BB962C8B-B14F-4D97-AF65-F5344CB8AC3E}">
        <p14:creationId xmlns:p14="http://schemas.microsoft.com/office/powerpoint/2010/main" val="197945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dirty="0" smtClean="0"/>
              <a:t>Click icon to add chart</a:t>
            </a:r>
            <a:endParaRPr lang="en-US" noProof="0" dirty="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defTabSz="457200" eaLnBrk="1" fontAlgn="auto" latinLnBrk="0" hangingPunct="1">
              <a:spcBef>
                <a:spcPts val="0"/>
              </a:spcBef>
              <a:spcAft>
                <a:spcPts val="0"/>
              </a:spcAft>
              <a:defRPr kumimoji="0" sz="1800">
                <a:solidFill>
                  <a:srgbClr val="666666"/>
                </a:solidFill>
                <a:latin typeface="Tw Cen MT"/>
                <a:cs typeface="Tw Cen MT"/>
              </a:defRPr>
            </a:lvl1pPr>
          </a:lstStyle>
          <a:p>
            <a:pPr>
              <a:defRPr/>
            </a:pPr>
            <a:fld id="{92A36511-B54A-4BFF-BBB3-178EB6F0F7C1}" type="slidenum">
              <a:rPr lang="en-US"/>
              <a:pPr>
                <a:defRPr/>
              </a:pPr>
              <a:t>‹#›</a:t>
            </a:fld>
            <a:endParaRPr lang="en-US" dirty="0"/>
          </a:p>
        </p:txBody>
      </p:sp>
    </p:spTree>
    <p:extLst>
      <p:ext uri="{BB962C8B-B14F-4D97-AF65-F5344CB8AC3E}">
        <p14:creationId xmlns:p14="http://schemas.microsoft.com/office/powerpoint/2010/main" val="342668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945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304212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99157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08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5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Tw Cen MT" pitchFamily="34" charset="0"/>
        </a:defRPr>
      </a:lvl2pPr>
      <a:lvl3pPr algn="ctr" defTabSz="457200" rtl="0" eaLnBrk="0" fontAlgn="base" hangingPunct="0">
        <a:spcBef>
          <a:spcPct val="0"/>
        </a:spcBef>
        <a:spcAft>
          <a:spcPct val="0"/>
        </a:spcAft>
        <a:defRPr sz="4400">
          <a:solidFill>
            <a:schemeClr val="tx1"/>
          </a:solidFill>
          <a:latin typeface="Tw Cen MT" pitchFamily="34" charset="0"/>
        </a:defRPr>
      </a:lvl3pPr>
      <a:lvl4pPr algn="ctr" defTabSz="457200" rtl="0" eaLnBrk="0" fontAlgn="base" hangingPunct="0">
        <a:spcBef>
          <a:spcPct val="0"/>
        </a:spcBef>
        <a:spcAft>
          <a:spcPct val="0"/>
        </a:spcAft>
        <a:defRPr sz="4400">
          <a:solidFill>
            <a:schemeClr val="tx1"/>
          </a:solidFill>
          <a:latin typeface="Tw Cen MT" pitchFamily="34" charset="0"/>
        </a:defRPr>
      </a:lvl4pPr>
      <a:lvl5pPr algn="ctr" defTabSz="457200" rtl="0" eaLnBrk="0" fontAlgn="base" hangingPunct="0">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s.ed.gov/ncee/wwc/Document/24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pplicant-info-and-eligibilit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pplicant-info-and-elig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urveymonkey.com/r/HZV7XQ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pplicant-info-and-elig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mailto:SEED@ed.gov" TargetMode="External"/><Relationship Id="rId4" Type="http://schemas.openxmlformats.org/officeDocument/2006/relationships/hyperlink" Target="https://innovation.ed.gov/what-we-do/teacher-quality/supporting-effective-educator-development-grant-program/evaluation-resourc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whitehouse.gov/presidential-actions/presidential-memorandum-secretary-educ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s3.amazonaws.com/PCRN/reports/Planning_Guide_for_Aligning_CTE_and_Apprenticeship_Programs.pdf" TargetMode="External"/><Relationship Id="rId2" Type="http://schemas.openxmlformats.org/officeDocument/2006/relationships/hyperlink" Target="https://wdr.doleta.gov/directives/corr_doc.cfm?docn=4799" TargetMode="External"/><Relationship Id="rId1" Type="http://schemas.openxmlformats.org/officeDocument/2006/relationships/slideLayout" Target="../slideLayouts/slideLayout2.xml"/><Relationship Id="rId5" Type="http://schemas.openxmlformats.org/officeDocument/2006/relationships/hyperlink" Target="https://cte.ed.gov/" TargetMode="External"/><Relationship Id="rId4" Type="http://schemas.openxmlformats.org/officeDocument/2006/relationships/hyperlink" Target="https://cte.ed.gov/wbltoolki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mailto:SEED@ed.gov"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mailto:Erin.Berg@ed.gov" TargetMode="External"/><Relationship Id="rId4" Type="http://schemas.openxmlformats.org/officeDocument/2006/relationships/hyperlink" Target="mailto:EIR@ed.g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war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nnovation.ed.gov/what-we-do/teacher-quality/supporting-effective-educator-development-grant-program/applicant-info-and-eligibili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0"/>
            <a:ext cx="7772400" cy="1981200"/>
          </a:xfrm>
        </p:spPr>
        <p:txBody>
          <a:bodyPr/>
          <a:lstStyle/>
          <a:p>
            <a:pPr>
              <a:defRPr/>
            </a:pPr>
            <a:r>
              <a:rPr lang="en-US" sz="3600" b="0" cap="small" dirty="0"/>
              <a:t>Implementing President Trump’s Memorandum on expanding access to STEM and Computer Science Education</a:t>
            </a:r>
            <a:endParaRPr lang="en-US" sz="3600" cap="smal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Absolute Priorities</a:t>
            </a:r>
            <a:endParaRPr lang="en-US" cap="small" dirty="0"/>
          </a:p>
        </p:txBody>
      </p:sp>
      <p:sp>
        <p:nvSpPr>
          <p:cNvPr id="1331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0E9570C9-ECE6-4CA0-8598-E6572A72B451}" type="slidenum">
              <a:rPr lang="en-US" altLang="en-US" smtClean="0">
                <a:solidFill>
                  <a:srgbClr val="666666"/>
                </a:solidFill>
              </a:rPr>
              <a:pPr eaLnBrk="1" fontAlgn="base" hangingPunct="1">
                <a:spcBef>
                  <a:spcPct val="0"/>
                </a:spcBef>
                <a:spcAft>
                  <a:spcPct val="0"/>
                </a:spcAft>
              </a:pPr>
              <a:t>10</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marL="53975" indent="-31750" fontAlgn="auto">
              <a:spcAft>
                <a:spcPts val="0"/>
              </a:spcAft>
              <a:defRPr/>
            </a:pPr>
            <a:r>
              <a:rPr lang="en-US" dirty="0"/>
              <a:t>Absolute Priority 2: Supporting Effective Principals and Other School Leaders</a:t>
            </a:r>
          </a:p>
        </p:txBody>
      </p:sp>
      <p:sp>
        <p:nvSpPr>
          <p:cNvPr id="7" name="Text Placeholder 2"/>
          <p:cNvSpPr txBox="1">
            <a:spLocks/>
          </p:cNvSpPr>
          <p:nvPr/>
        </p:nvSpPr>
        <p:spPr>
          <a:xfrm>
            <a:off x="661988" y="1524000"/>
            <a:ext cx="1905000" cy="13716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000" dirty="0" smtClean="0">
                <a:solidFill>
                  <a:schemeClr val="bg1"/>
                </a:solidFill>
                <a:cs typeface="Arial" pitchFamily="34" charset="0"/>
              </a:rPr>
              <a:t>Promising Evidence</a:t>
            </a:r>
            <a:endParaRPr lang="en-US" sz="2000" dirty="0">
              <a:solidFill>
                <a:schemeClr val="bg1"/>
              </a:solidFill>
              <a:cs typeface="Arial" pitchFamily="34" charset="0"/>
            </a:endParaRPr>
          </a:p>
        </p:txBody>
      </p:sp>
      <p:sp>
        <p:nvSpPr>
          <p:cNvPr id="8" name="Text Placeholder 2"/>
          <p:cNvSpPr txBox="1">
            <a:spLocks/>
          </p:cNvSpPr>
          <p:nvPr/>
        </p:nvSpPr>
        <p:spPr>
          <a:xfrm>
            <a:off x="676275" y="3276600"/>
            <a:ext cx="1905000" cy="30480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000" dirty="0" smtClean="0">
                <a:solidFill>
                  <a:schemeClr val="bg1"/>
                </a:solidFill>
                <a:cs typeface="Arial" pitchFamily="34" charset="0"/>
              </a:rPr>
              <a:t>Primary </a:t>
            </a:r>
          </a:p>
          <a:p>
            <a:pPr algn="ctr" fontAlgn="auto">
              <a:spcAft>
                <a:spcPts val="0"/>
              </a:spcAft>
              <a:defRPr/>
            </a:pPr>
            <a:r>
              <a:rPr lang="en-US" sz="2000" dirty="0" smtClean="0">
                <a:solidFill>
                  <a:schemeClr val="bg1"/>
                </a:solidFill>
                <a:cs typeface="Arial" pitchFamily="34" charset="0"/>
              </a:rPr>
              <a:t>Priority Areas</a:t>
            </a:r>
            <a:endParaRPr lang="en-US" sz="2000" dirty="0">
              <a:solidFill>
                <a:schemeClr val="bg1"/>
              </a:solidFill>
              <a:cs typeface="Arial" pitchFamily="34" charset="0"/>
            </a:endParaRPr>
          </a:p>
        </p:txBody>
      </p:sp>
      <p:sp>
        <p:nvSpPr>
          <p:cNvPr id="13319" name="Content Placeholder 3"/>
          <p:cNvSpPr txBox="1">
            <a:spLocks/>
          </p:cNvSpPr>
          <p:nvPr/>
        </p:nvSpPr>
        <p:spPr bwMode="auto">
          <a:xfrm>
            <a:off x="2947988" y="1524000"/>
            <a:ext cx="571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w Cen MT" pitchFamily="34" charset="0"/>
                <a:cs typeface="Arial" pitchFamily="34" charset="0"/>
              </a:defRPr>
            </a:lvl1pPr>
            <a:lvl2pPr marL="547688" indent="-228600" eaLnBrk="0" hangingPunct="0">
              <a:defRPr>
                <a:solidFill>
                  <a:schemeClr val="tx1"/>
                </a:solidFill>
                <a:latin typeface="Tw Cen MT" pitchFamily="34" charset="0"/>
                <a:cs typeface="Arial" pitchFamily="34" charset="0"/>
              </a:defRPr>
            </a:lvl2pPr>
            <a:lvl3pPr marL="822325" indent="-228600" eaLnBrk="0" hangingPunct="0">
              <a:defRPr>
                <a:solidFill>
                  <a:schemeClr val="tx1"/>
                </a:solidFill>
                <a:latin typeface="Tw Cen MT" pitchFamily="34" charset="0"/>
                <a:cs typeface="Arial" pitchFamily="34" charset="0"/>
              </a:defRPr>
            </a:lvl3pPr>
            <a:lvl4pPr marL="1096963" indent="-228600" eaLnBrk="0" hangingPunct="0">
              <a:defRPr>
                <a:solidFill>
                  <a:schemeClr val="tx1"/>
                </a:solidFill>
                <a:latin typeface="Tw Cen MT" pitchFamily="34" charset="0"/>
                <a:cs typeface="Arial" pitchFamily="34" charset="0"/>
              </a:defRPr>
            </a:lvl4pPr>
            <a:lvl5pPr marL="1371600" indent="-228600" eaLnBrk="0" hangingPunct="0">
              <a:defRPr>
                <a:solidFill>
                  <a:schemeClr val="tx1"/>
                </a:solidFill>
                <a:latin typeface="Tw Cen MT" pitchFamily="34" charset="0"/>
                <a:cs typeface="Arial" pitchFamily="34" charset="0"/>
              </a:defRPr>
            </a:lvl5pPr>
            <a:lvl6pPr marL="1828800" indent="-228600" eaLnBrk="0" fontAlgn="base" hangingPunct="0">
              <a:spcBef>
                <a:spcPct val="0"/>
              </a:spcBef>
              <a:spcAft>
                <a:spcPct val="0"/>
              </a:spcAft>
              <a:defRPr>
                <a:solidFill>
                  <a:schemeClr val="tx1"/>
                </a:solidFill>
                <a:latin typeface="Tw Cen MT" pitchFamily="34" charset="0"/>
                <a:cs typeface="Arial" pitchFamily="34" charset="0"/>
              </a:defRPr>
            </a:lvl6pPr>
            <a:lvl7pPr marL="2286000" indent="-228600" eaLnBrk="0" fontAlgn="base" hangingPunct="0">
              <a:spcBef>
                <a:spcPct val="0"/>
              </a:spcBef>
              <a:spcAft>
                <a:spcPct val="0"/>
              </a:spcAft>
              <a:defRPr>
                <a:solidFill>
                  <a:schemeClr val="tx1"/>
                </a:solidFill>
                <a:latin typeface="Tw Cen MT" pitchFamily="34" charset="0"/>
                <a:cs typeface="Arial" pitchFamily="34" charset="0"/>
              </a:defRPr>
            </a:lvl7pPr>
            <a:lvl8pPr marL="2743200" indent="-228600" eaLnBrk="0" fontAlgn="base" hangingPunct="0">
              <a:spcBef>
                <a:spcPct val="0"/>
              </a:spcBef>
              <a:spcAft>
                <a:spcPct val="0"/>
              </a:spcAft>
              <a:defRPr>
                <a:solidFill>
                  <a:schemeClr val="tx1"/>
                </a:solidFill>
                <a:latin typeface="Tw Cen MT" pitchFamily="34" charset="0"/>
                <a:cs typeface="Arial" pitchFamily="34" charset="0"/>
              </a:defRPr>
            </a:lvl8pPr>
            <a:lvl9pPr marL="32004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eaLnBrk="1" hangingPunct="1">
              <a:spcBef>
                <a:spcPts val="575"/>
              </a:spcBef>
              <a:buClr>
                <a:schemeClr val="accent1"/>
              </a:buClr>
              <a:buSzPct val="85000"/>
              <a:buFont typeface="Wingdings 2" pitchFamily="18" charset="2"/>
              <a:buNone/>
            </a:pPr>
            <a:r>
              <a:rPr lang="en-US" altLang="en-US" sz="2400" dirty="0"/>
              <a:t>“This priority is for projects that will implement activities that are supported by Promising Evidence.” </a:t>
            </a:r>
          </a:p>
        </p:txBody>
      </p:sp>
      <p:sp>
        <p:nvSpPr>
          <p:cNvPr id="10" name="Content Placeholder 3"/>
          <p:cNvSpPr txBox="1">
            <a:spLocks/>
          </p:cNvSpPr>
          <p:nvPr/>
        </p:nvSpPr>
        <p:spPr bwMode="auto">
          <a:xfrm>
            <a:off x="2947988" y="3276600"/>
            <a:ext cx="5867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1)  Providing </a:t>
            </a:r>
            <a:r>
              <a:rPr lang="en-US" altLang="en-US" dirty="0" smtClean="0">
                <a:latin typeface="+mn-lt"/>
              </a:rPr>
              <a:t>principals or other School Leaders from </a:t>
            </a:r>
            <a:r>
              <a:rPr lang="en-US" altLang="en-US" dirty="0">
                <a:latin typeface="+mn-lt"/>
              </a:rPr>
              <a:t>nontraditional preparation and certification routes or pathways to serve in traditionally underserved </a:t>
            </a:r>
            <a:r>
              <a:rPr lang="en-US" altLang="en-US" dirty="0" smtClean="0">
                <a:latin typeface="+mn-lt"/>
              </a:rPr>
              <a:t>LEAs;</a:t>
            </a:r>
            <a:endParaRPr lang="en-US" altLang="en-US" dirty="0">
              <a:latin typeface="+mn-lt"/>
            </a:endParaRPr>
          </a:p>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2)  Providing </a:t>
            </a:r>
            <a:r>
              <a:rPr lang="en-US" altLang="en-US" dirty="0" smtClean="0">
                <a:latin typeface="+mn-lt"/>
              </a:rPr>
              <a:t>principals or other School leaders with </a:t>
            </a:r>
            <a:r>
              <a:rPr lang="en-US" altLang="en-US" dirty="0">
                <a:latin typeface="+mn-lt"/>
              </a:rPr>
              <a:t>Evidence-Based Professional Development activities that address literacy, numeracy, remedial, or other needs of LEAs and the students the agencies serve; or</a:t>
            </a:r>
          </a:p>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3)  Providing </a:t>
            </a:r>
            <a:r>
              <a:rPr lang="en-US" altLang="en-US" dirty="0" smtClean="0">
                <a:latin typeface="+mn-lt"/>
              </a:rPr>
              <a:t>principals or other School Leaders with </a:t>
            </a:r>
            <a:r>
              <a:rPr lang="en-US" altLang="en-US" dirty="0">
                <a:latin typeface="+mn-lt"/>
              </a:rPr>
              <a:t>Evidence-Based professional enhancement activities, which may include activities that lead to an advanced credential.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Competitive Preference Priority</a:t>
            </a:r>
            <a:endParaRPr lang="en-US" cap="small" dirty="0"/>
          </a:p>
        </p:txBody>
      </p:sp>
      <p:sp>
        <p:nvSpPr>
          <p:cNvPr id="143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6DC0578F-4120-4D45-AEA4-61FAE0D7729C}" type="slidenum">
              <a:rPr lang="en-US" altLang="en-US" smtClean="0">
                <a:solidFill>
                  <a:srgbClr val="666666"/>
                </a:solidFill>
              </a:rPr>
              <a:pPr eaLnBrk="1" fontAlgn="base" hangingPunct="1">
                <a:spcBef>
                  <a:spcPct val="0"/>
                </a:spcBef>
                <a:spcAft>
                  <a:spcPct val="0"/>
                </a:spcAft>
              </a:pPr>
              <a:t>11</a:t>
            </a:fld>
            <a:endParaRPr lang="en-US" altLang="en-US" dirty="0" smtClean="0">
              <a:solidFill>
                <a:srgbClr val="666666"/>
              </a:solidFill>
            </a:endParaRPr>
          </a:p>
        </p:txBody>
      </p:sp>
      <p:sp>
        <p:nvSpPr>
          <p:cNvPr id="13" name="Text Placeholder 12"/>
          <p:cNvSpPr>
            <a:spLocks noGrp="1"/>
          </p:cNvSpPr>
          <p:nvPr>
            <p:ph type="body" sz="quarter" idx="10"/>
          </p:nvPr>
        </p:nvSpPr>
        <p:spPr>
          <a:xfrm>
            <a:off x="457200" y="792163"/>
            <a:ext cx="8205788" cy="503237"/>
          </a:xfrm>
        </p:spPr>
        <p:txBody>
          <a:bodyPr/>
          <a:lstStyle/>
          <a:p>
            <a:pPr marL="0" indent="0">
              <a:defRPr/>
            </a:pPr>
            <a:r>
              <a:rPr lang="en-US" dirty="0" smtClean="0">
                <a:cs typeface="Arial" pitchFamily="34" charset="0"/>
              </a:rPr>
              <a:t>Promoting STEM </a:t>
            </a:r>
            <a:r>
              <a:rPr lang="en-US" dirty="0">
                <a:cs typeface="Arial" pitchFamily="34" charset="0"/>
              </a:rPr>
              <a:t>Education, With a Particular Focus </a:t>
            </a:r>
            <a:r>
              <a:rPr lang="en-US" dirty="0" smtClean="0">
                <a:cs typeface="Arial" pitchFamily="34" charset="0"/>
              </a:rPr>
              <a:t>on Computer Science </a:t>
            </a:r>
            <a:r>
              <a:rPr lang="en-US" dirty="0" smtClean="0"/>
              <a:t>(0-3 pts)</a:t>
            </a:r>
            <a:endParaRPr lang="en-US" dirty="0"/>
          </a:p>
        </p:txBody>
      </p:sp>
      <p:sp>
        <p:nvSpPr>
          <p:cNvPr id="6" name="Content Placeholder 3"/>
          <p:cNvSpPr txBox="1">
            <a:spLocks/>
          </p:cNvSpPr>
          <p:nvPr/>
        </p:nvSpPr>
        <p:spPr>
          <a:xfrm>
            <a:off x="2947988" y="1676400"/>
            <a:ext cx="5715000" cy="1676400"/>
          </a:xfrm>
          <a:prstGeom prst="rect">
            <a:avLst/>
          </a:prstGeom>
        </p:spPr>
        <p:txBody>
          <a:bodyPr anchor="ctr">
            <a:normAutofit/>
          </a:bodyPr>
          <a:lstStyle>
            <a:lvl1pPr marL="548640" indent="-274320" algn="l" defTabSz="457200" rtl="0" fontAlgn="base">
              <a:spcBef>
                <a:spcPct val="20000"/>
              </a:spcBef>
              <a:spcAft>
                <a:spcPct val="0"/>
              </a:spcAft>
              <a:buClr>
                <a:srgbClr val="038A00"/>
              </a:buClr>
              <a:buFont typeface="Wingdings" charset="2"/>
              <a:buChar char="§"/>
              <a:defRPr sz="2400" kern="1200" baseline="0">
                <a:solidFill>
                  <a:srgbClr val="333333"/>
                </a:solidFill>
                <a:latin typeface="Tw Cen MT"/>
                <a:ea typeface="+mn-ea"/>
                <a:cs typeface="Tw Cen MT"/>
              </a:defRPr>
            </a:lvl1pPr>
            <a:lvl2pPr marL="1097280" indent="-292608" algn="l" defTabSz="457200" rtl="0" fontAlgn="base">
              <a:spcBef>
                <a:spcPct val="20000"/>
              </a:spcBef>
              <a:spcAft>
                <a:spcPct val="0"/>
              </a:spcAft>
              <a:buClr>
                <a:srgbClr val="038A00"/>
              </a:buClr>
              <a:buFont typeface="Arial" charset="0"/>
              <a:buChar char="–"/>
              <a:defRPr sz="2100" kern="1200">
                <a:solidFill>
                  <a:srgbClr val="333333"/>
                </a:solidFill>
                <a:latin typeface="Tw Cen MT"/>
                <a:ea typeface="+mn-ea"/>
                <a:cs typeface="Tw Cen MT"/>
              </a:defRPr>
            </a:lvl2pPr>
            <a:lvl3pPr marL="1627632" indent="-237744" algn="l" defTabSz="457200" rtl="0" fontAlgn="base">
              <a:spcBef>
                <a:spcPct val="20000"/>
              </a:spcBef>
              <a:spcAft>
                <a:spcPct val="0"/>
              </a:spcAft>
              <a:buClr>
                <a:srgbClr val="038A00"/>
              </a:buClr>
              <a:buFont typeface="Wingdings" charset="2"/>
              <a:buChar char="§"/>
              <a:defRPr sz="1800" kern="1200">
                <a:solidFill>
                  <a:srgbClr val="333333"/>
                </a:solidFill>
                <a:latin typeface="Tw Cen MT"/>
                <a:ea typeface="+mn-ea"/>
                <a:cs typeface="Tw Cen MT"/>
              </a:defRPr>
            </a:lvl3pPr>
            <a:lvl4pPr marL="2176272" indent="-274320" algn="l" defTabSz="457200" rtl="0" fontAlgn="base">
              <a:spcBef>
                <a:spcPct val="20000"/>
              </a:spcBef>
              <a:spcAft>
                <a:spcPct val="0"/>
              </a:spcAft>
              <a:buClr>
                <a:srgbClr val="038A00"/>
              </a:buClr>
              <a:buFont typeface="Arial" charset="0"/>
              <a:buChar char="–"/>
              <a:defRPr sz="1600" kern="1200">
                <a:solidFill>
                  <a:srgbClr val="333333"/>
                </a:solidFill>
                <a:latin typeface="Tw Cen MT"/>
                <a:ea typeface="+mn-ea"/>
                <a:cs typeface="Tw Cen MT"/>
              </a:defRPr>
            </a:lvl4pPr>
            <a:lvl5pPr marL="2057400" indent="-228600" algn="l" defTabSz="457200" rtl="0" fontAlgn="base">
              <a:spcBef>
                <a:spcPct val="20000"/>
              </a:spcBef>
              <a:spcAft>
                <a:spcPct val="0"/>
              </a:spcAft>
              <a:buClr>
                <a:srgbClr val="038A00"/>
              </a:buClr>
              <a:buFont typeface="Arial" charset="0"/>
              <a:buChar char="»"/>
              <a:defRPr sz="2000" kern="1200">
                <a:solidFill>
                  <a:schemeClr val="tx1"/>
                </a:solidFill>
                <a:latin typeface="Tw Cen MT"/>
                <a:ea typeface="+mn-ea"/>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defRPr/>
            </a:pPr>
            <a:r>
              <a:rPr lang="en-US" dirty="0">
                <a:latin typeface="+mn-lt"/>
                <a:cs typeface="Arial" pitchFamily="34" charset="0"/>
              </a:rPr>
              <a:t>“Projects designed to </a:t>
            </a:r>
            <a:r>
              <a:rPr lang="en-US" dirty="0" smtClean="0">
                <a:latin typeface="+mn-lt"/>
                <a:cs typeface="Arial" pitchFamily="34" charset="0"/>
              </a:rPr>
              <a:t>improve… outcomes </a:t>
            </a:r>
            <a:r>
              <a:rPr lang="en-US" dirty="0">
                <a:latin typeface="+mn-lt"/>
                <a:cs typeface="Arial" pitchFamily="34" charset="0"/>
              </a:rPr>
              <a:t>in one or more of the following areas:  science, technology, engineering, math, or </a:t>
            </a:r>
            <a:r>
              <a:rPr lang="en-US" dirty="0" smtClean="0">
                <a:latin typeface="+mn-lt"/>
                <a:cs typeface="Arial" pitchFamily="34" charset="0"/>
              </a:rPr>
              <a:t>Computer </a:t>
            </a:r>
            <a:r>
              <a:rPr lang="en-US" dirty="0">
                <a:latin typeface="+mn-lt"/>
                <a:cs typeface="Arial" pitchFamily="34" charset="0"/>
              </a:rPr>
              <a:t>S</a:t>
            </a:r>
            <a:r>
              <a:rPr lang="en-US" dirty="0" smtClean="0">
                <a:latin typeface="+mn-lt"/>
                <a:cs typeface="Arial" pitchFamily="34" charset="0"/>
              </a:rPr>
              <a:t>cience.”</a:t>
            </a:r>
          </a:p>
        </p:txBody>
      </p:sp>
      <p:sp>
        <p:nvSpPr>
          <p:cNvPr id="8" name="Text Placeholder 2"/>
          <p:cNvSpPr txBox="1">
            <a:spLocks/>
          </p:cNvSpPr>
          <p:nvPr/>
        </p:nvSpPr>
        <p:spPr>
          <a:xfrm>
            <a:off x="696913" y="3810000"/>
            <a:ext cx="1905000" cy="25146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Bef>
                <a:spcPts val="0"/>
              </a:spcBef>
              <a:spcAft>
                <a:spcPts val="0"/>
              </a:spcAft>
              <a:defRPr/>
            </a:pPr>
            <a:r>
              <a:rPr lang="en-US" sz="2000" dirty="0" smtClean="0">
                <a:solidFill>
                  <a:schemeClr val="bg1"/>
                </a:solidFill>
                <a:cs typeface="Arial" pitchFamily="34" charset="0"/>
              </a:rPr>
              <a:t>Possible </a:t>
            </a:r>
          </a:p>
          <a:p>
            <a:pPr algn="ctr" fontAlgn="auto">
              <a:spcBef>
                <a:spcPts val="0"/>
              </a:spcBef>
              <a:spcAft>
                <a:spcPts val="0"/>
              </a:spcAft>
              <a:defRPr/>
            </a:pPr>
            <a:r>
              <a:rPr lang="en-US" sz="2000" dirty="0" smtClean="0">
                <a:solidFill>
                  <a:schemeClr val="bg1"/>
                </a:solidFill>
                <a:cs typeface="Arial" pitchFamily="34" charset="0"/>
              </a:rPr>
              <a:t>Priority Areas</a:t>
            </a:r>
            <a:endParaRPr lang="en-US" sz="2000" dirty="0">
              <a:solidFill>
                <a:schemeClr val="bg1"/>
              </a:solidFill>
              <a:cs typeface="Arial" pitchFamily="34" charset="0"/>
            </a:endParaRPr>
          </a:p>
        </p:txBody>
      </p:sp>
      <p:sp>
        <p:nvSpPr>
          <p:cNvPr id="10" name="Content Placeholder 3"/>
          <p:cNvSpPr txBox="1">
            <a:spLocks/>
          </p:cNvSpPr>
          <p:nvPr/>
        </p:nvSpPr>
        <p:spPr bwMode="auto">
          <a:xfrm>
            <a:off x="2947988" y="3810000"/>
            <a:ext cx="5867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eaLnBrk="1" hangingPunct="1">
              <a:spcBef>
                <a:spcPts val="0"/>
              </a:spcBef>
              <a:buClr>
                <a:schemeClr val="accent1"/>
              </a:buClr>
              <a:buSzPct val="85000"/>
              <a:buFont typeface="Wingdings 2" pitchFamily="18" charset="2"/>
              <a:buNone/>
              <a:defRPr/>
            </a:pPr>
            <a:r>
              <a:rPr lang="en-US" altLang="en-US" sz="2400" dirty="0">
                <a:latin typeface="+mn-lt"/>
              </a:rPr>
              <a:t>Increasing </a:t>
            </a:r>
            <a:r>
              <a:rPr lang="en-US" altLang="en-US" sz="2400" dirty="0" smtClean="0">
                <a:latin typeface="+mn-lt"/>
              </a:rPr>
              <a:t>number </a:t>
            </a:r>
            <a:r>
              <a:rPr lang="en-US" altLang="en-US" sz="2400" dirty="0">
                <a:latin typeface="+mn-lt"/>
              </a:rPr>
              <a:t>of educators </a:t>
            </a:r>
            <a:r>
              <a:rPr lang="en-US" altLang="en-US" sz="2400" dirty="0" smtClean="0">
                <a:latin typeface="+mn-lt"/>
              </a:rPr>
              <a:t>prepared </a:t>
            </a:r>
            <a:r>
              <a:rPr lang="en-US" altLang="en-US" sz="2400" dirty="0">
                <a:latin typeface="+mn-lt"/>
              </a:rPr>
              <a:t>to deliver rigorous instruction in STEM </a:t>
            </a:r>
            <a:r>
              <a:rPr lang="en-US" altLang="en-US" sz="2400" dirty="0" smtClean="0">
                <a:latin typeface="+mn-lt"/>
              </a:rPr>
              <a:t>fields: </a:t>
            </a:r>
          </a:p>
          <a:p>
            <a:pPr eaLnBrk="1" hangingPunct="1">
              <a:spcBef>
                <a:spcPts val="0"/>
              </a:spcBef>
              <a:buClr>
                <a:schemeClr val="accent1"/>
              </a:buClr>
              <a:buSzPct val="85000"/>
              <a:buFont typeface="Wingdings 2" pitchFamily="18" charset="2"/>
              <a:buNone/>
              <a:defRPr/>
            </a:pPr>
            <a:r>
              <a:rPr lang="en-US" altLang="en-US" sz="2400" dirty="0" smtClean="0">
                <a:latin typeface="+mn-lt"/>
              </a:rPr>
              <a:t>(1) Recruitment</a:t>
            </a:r>
          </a:p>
          <a:p>
            <a:pPr eaLnBrk="1" hangingPunct="1">
              <a:spcBef>
                <a:spcPts val="0"/>
              </a:spcBef>
              <a:buClr>
                <a:schemeClr val="accent1"/>
              </a:buClr>
              <a:buSzPct val="85000"/>
              <a:buFont typeface="Wingdings 2" pitchFamily="18" charset="2"/>
              <a:buNone/>
              <a:defRPr/>
            </a:pPr>
            <a:r>
              <a:rPr lang="en-US" altLang="en-US" sz="2400" dirty="0" smtClean="0">
                <a:latin typeface="+mn-lt"/>
              </a:rPr>
              <a:t>(2) Evidence-Based Professional </a:t>
            </a:r>
            <a:r>
              <a:rPr lang="en-US" altLang="en-US" sz="2400" dirty="0">
                <a:latin typeface="+mn-lt"/>
              </a:rPr>
              <a:t>D</a:t>
            </a:r>
            <a:r>
              <a:rPr lang="en-US" altLang="en-US" sz="2400" dirty="0" smtClean="0">
                <a:latin typeface="+mn-lt"/>
              </a:rPr>
              <a:t>evelopment strategies, </a:t>
            </a:r>
            <a:r>
              <a:rPr lang="en-US" altLang="en-US" sz="2400" dirty="0">
                <a:latin typeface="+mn-lt"/>
              </a:rPr>
              <a:t>or </a:t>
            </a:r>
            <a:endParaRPr lang="en-US" altLang="en-US" sz="2400" dirty="0" smtClean="0">
              <a:latin typeface="+mn-lt"/>
            </a:endParaRPr>
          </a:p>
          <a:p>
            <a:pPr eaLnBrk="1" hangingPunct="1">
              <a:spcBef>
                <a:spcPts val="0"/>
              </a:spcBef>
              <a:buClr>
                <a:schemeClr val="accent1"/>
              </a:buClr>
              <a:buSzPct val="85000"/>
              <a:buFont typeface="Wingdings 2" pitchFamily="18" charset="2"/>
              <a:buNone/>
              <a:defRPr/>
            </a:pPr>
            <a:r>
              <a:rPr lang="en-US" altLang="en-US" sz="2400" dirty="0" smtClean="0">
                <a:latin typeface="+mn-lt"/>
              </a:rPr>
              <a:t>(3) Evidence-Based </a:t>
            </a:r>
            <a:r>
              <a:rPr lang="en-US" altLang="en-US" sz="2400" dirty="0">
                <a:latin typeface="+mn-lt"/>
              </a:rPr>
              <a:t>retraining </a:t>
            </a:r>
            <a:r>
              <a:rPr lang="en-US" altLang="en-US" sz="2400" dirty="0" smtClean="0">
                <a:latin typeface="+mn-lt"/>
              </a:rPr>
              <a:t>strategies. </a:t>
            </a:r>
            <a:endParaRPr lang="en-US" altLang="en-US" sz="2400" dirty="0">
              <a:latin typeface="+mn-lt"/>
            </a:endParaRPr>
          </a:p>
        </p:txBody>
      </p:sp>
      <p:sp>
        <p:nvSpPr>
          <p:cNvPr id="12" name="Text Placeholder 2"/>
          <p:cNvSpPr txBox="1">
            <a:spLocks/>
          </p:cNvSpPr>
          <p:nvPr/>
        </p:nvSpPr>
        <p:spPr>
          <a:xfrm>
            <a:off x="661988" y="1676400"/>
            <a:ext cx="1905000" cy="16764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000" dirty="0" smtClean="0">
                <a:solidFill>
                  <a:schemeClr val="bg1"/>
                </a:solidFill>
                <a:cs typeface="Arial" pitchFamily="34" charset="0"/>
              </a:rPr>
              <a:t>Improving STEM or Computer Science Outcomes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Invitational Priority</a:t>
            </a:r>
            <a:endParaRPr lang="en-US" cap="small" dirty="0"/>
          </a:p>
        </p:txBody>
      </p:sp>
      <p:sp>
        <p:nvSpPr>
          <p:cNvPr id="1536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28CAC302-C298-48A7-8F9C-F435E80FC882}" type="slidenum">
              <a:rPr lang="en-US" altLang="en-US" smtClean="0">
                <a:solidFill>
                  <a:srgbClr val="666666"/>
                </a:solidFill>
              </a:rPr>
              <a:pPr eaLnBrk="1" fontAlgn="base" hangingPunct="1">
                <a:spcBef>
                  <a:spcPct val="0"/>
                </a:spcBef>
                <a:spcAft>
                  <a:spcPct val="0"/>
                </a:spcAft>
              </a:pPr>
              <a:t>12</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Support </a:t>
            </a:r>
            <a:r>
              <a:rPr lang="en-US" dirty="0"/>
              <a:t>for </a:t>
            </a:r>
            <a:r>
              <a:rPr lang="en-US" dirty="0" smtClean="0"/>
              <a:t>the Use </a:t>
            </a:r>
            <a:r>
              <a:rPr lang="en-US" dirty="0"/>
              <a:t>of Micro-Credentials.</a:t>
            </a:r>
          </a:p>
        </p:txBody>
      </p:sp>
      <p:sp>
        <p:nvSpPr>
          <p:cNvPr id="12" name="Content Placeholder 2"/>
          <p:cNvSpPr txBox="1">
            <a:spLocks/>
          </p:cNvSpPr>
          <p:nvPr/>
        </p:nvSpPr>
        <p:spPr>
          <a:xfrm>
            <a:off x="457200" y="4800600"/>
            <a:ext cx="8229600" cy="1371600"/>
          </a:xfrm>
          <a:prstGeom prst="rect">
            <a:avLst/>
          </a:prstGeom>
        </p:spPr>
        <p:txBody>
          <a:bodyPr>
            <a:normAutofit/>
          </a:bodyPr>
          <a:lstStyle>
            <a:lvl1pPr marL="548640" indent="-274320" algn="l" defTabSz="457200" rtl="0" fontAlgn="base">
              <a:spcBef>
                <a:spcPct val="20000"/>
              </a:spcBef>
              <a:spcAft>
                <a:spcPct val="0"/>
              </a:spcAft>
              <a:buClr>
                <a:srgbClr val="038A00"/>
              </a:buClr>
              <a:buFont typeface="Wingdings" charset="2"/>
              <a:buChar char="§"/>
              <a:defRPr sz="2400" kern="1200" baseline="0">
                <a:solidFill>
                  <a:srgbClr val="333333"/>
                </a:solidFill>
                <a:latin typeface="Tw Cen MT"/>
                <a:ea typeface="+mn-ea"/>
                <a:cs typeface="Tw Cen MT"/>
              </a:defRPr>
            </a:lvl1pPr>
            <a:lvl2pPr marL="1097280" indent="-292608" algn="l" defTabSz="457200" rtl="0" fontAlgn="base">
              <a:spcBef>
                <a:spcPct val="20000"/>
              </a:spcBef>
              <a:spcAft>
                <a:spcPct val="0"/>
              </a:spcAft>
              <a:buClr>
                <a:srgbClr val="038A00"/>
              </a:buClr>
              <a:buFont typeface="Arial" charset="0"/>
              <a:buChar char="–"/>
              <a:defRPr sz="2100" kern="1200">
                <a:solidFill>
                  <a:srgbClr val="333333"/>
                </a:solidFill>
                <a:latin typeface="Tw Cen MT"/>
                <a:ea typeface="+mn-ea"/>
                <a:cs typeface="Tw Cen MT"/>
              </a:defRPr>
            </a:lvl2pPr>
            <a:lvl3pPr marL="1627632" indent="-237744" algn="l" defTabSz="457200" rtl="0" fontAlgn="base">
              <a:spcBef>
                <a:spcPct val="20000"/>
              </a:spcBef>
              <a:spcAft>
                <a:spcPct val="0"/>
              </a:spcAft>
              <a:buClr>
                <a:srgbClr val="038A00"/>
              </a:buClr>
              <a:buFont typeface="Wingdings" charset="2"/>
              <a:buChar char="§"/>
              <a:defRPr sz="1800" kern="1200">
                <a:solidFill>
                  <a:srgbClr val="333333"/>
                </a:solidFill>
                <a:latin typeface="Tw Cen MT"/>
                <a:ea typeface="+mn-ea"/>
                <a:cs typeface="Tw Cen MT"/>
              </a:defRPr>
            </a:lvl3pPr>
            <a:lvl4pPr marL="2176272" indent="-274320" algn="l" defTabSz="457200" rtl="0" fontAlgn="base">
              <a:spcBef>
                <a:spcPct val="20000"/>
              </a:spcBef>
              <a:spcAft>
                <a:spcPct val="0"/>
              </a:spcAft>
              <a:buClr>
                <a:srgbClr val="038A00"/>
              </a:buClr>
              <a:buFont typeface="Arial" charset="0"/>
              <a:buChar char="–"/>
              <a:defRPr sz="1600" kern="1200">
                <a:solidFill>
                  <a:srgbClr val="333333"/>
                </a:solidFill>
                <a:latin typeface="Tw Cen MT"/>
                <a:ea typeface="+mn-ea"/>
                <a:cs typeface="Tw Cen MT"/>
              </a:defRPr>
            </a:lvl4pPr>
            <a:lvl5pPr marL="2057400" indent="-228600" algn="l" defTabSz="457200" rtl="0" fontAlgn="base">
              <a:spcBef>
                <a:spcPct val="20000"/>
              </a:spcBef>
              <a:spcAft>
                <a:spcPct val="0"/>
              </a:spcAft>
              <a:buClr>
                <a:srgbClr val="038A00"/>
              </a:buClr>
              <a:buFont typeface="Arial" charset="0"/>
              <a:buChar char="»"/>
              <a:defRPr sz="2000" kern="1200">
                <a:solidFill>
                  <a:schemeClr val="tx1"/>
                </a:solidFill>
                <a:latin typeface="Tw Cen MT"/>
                <a:ea typeface="+mn-ea"/>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638" indent="0">
              <a:buFont typeface="Wingdings" charset="2"/>
              <a:buNone/>
              <a:defRPr/>
            </a:pPr>
            <a:r>
              <a:rPr lang="en-US" dirty="0">
                <a:solidFill>
                  <a:schemeClr val="accent3"/>
                </a:solidFill>
                <a:latin typeface="Tw Cen MT" pitchFamily="34" charset="0"/>
                <a:ea typeface="Tw Cen MT" pitchFamily="34" charset="0"/>
                <a:cs typeface="Tw Cen MT" pitchFamily="34" charset="0"/>
              </a:rPr>
              <a:t>Note:</a:t>
            </a:r>
            <a:r>
              <a:rPr lang="en-US" dirty="0">
                <a:latin typeface="Tw Cen MT" pitchFamily="34" charset="0"/>
                <a:ea typeface="Tw Cen MT" pitchFamily="34" charset="0"/>
                <a:cs typeface="Tw Cen MT" pitchFamily="34" charset="0"/>
              </a:rPr>
              <a:t> Invitational Priorities are used as exploratory priorities for ED to learn more about what the field is doing in that particular area.  </a:t>
            </a:r>
          </a:p>
        </p:txBody>
      </p:sp>
      <p:sp>
        <p:nvSpPr>
          <p:cNvPr id="7" name="TextBox 6"/>
          <p:cNvSpPr txBox="1"/>
          <p:nvPr/>
        </p:nvSpPr>
        <p:spPr>
          <a:xfrm>
            <a:off x="1143000" y="1371600"/>
            <a:ext cx="6858000" cy="3200400"/>
          </a:xfrm>
          <a:prstGeom prst="rect">
            <a:avLst/>
          </a:prstGeom>
          <a:noFill/>
          <a:ln w="38100">
            <a:solidFill>
              <a:schemeClr val="accent1"/>
            </a:solidFill>
          </a:ln>
        </p:spPr>
        <p:txBody>
          <a:bodyPr tIns="91440" bIns="91440" anchor="ctr"/>
          <a:lstStyle>
            <a:defPPr>
              <a:defRPr lang="en-US"/>
            </a:defPPr>
            <a:lvl1pPr>
              <a:lnSpc>
                <a:spcPct val="120000"/>
              </a:lnSpc>
              <a:spcBef>
                <a:spcPts val="600"/>
              </a:spcBef>
              <a:spcAft>
                <a:spcPts val="600"/>
              </a:spcAft>
              <a:defRPr sz="2400">
                <a:latin typeface="Arial" pitchFamily="34" charset="0"/>
                <a:cs typeface="Arial" pitchFamily="34" charset="0"/>
              </a:defRPr>
            </a:lvl1pPr>
          </a:lstStyle>
          <a:p>
            <a:pPr marL="91440">
              <a:spcBef>
                <a:spcPts val="0"/>
              </a:spcBef>
              <a:defRPr/>
            </a:pPr>
            <a:r>
              <a:rPr lang="en-US" dirty="0">
                <a:latin typeface="+mn-lt"/>
              </a:rPr>
              <a:t>Under this priority, we are interested in projects that support teachers, principals, or other School Leaders earning micro-credentials based on demonstrated mastery of specific skills or competencies through the use of performance-based outcomes.  The micro-credentials should be portable across schools, LEAs, or States.</a:t>
            </a:r>
            <a:endParaRPr lang="en-US" dirty="0" smtClean="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Evidence Standards</a:t>
            </a:r>
            <a:endParaRPr lang="en-US" cap="small" dirty="0"/>
          </a:p>
        </p:txBody>
      </p:sp>
      <p:sp>
        <p:nvSpPr>
          <p:cNvPr id="16387" name="Content Placeholder 11"/>
          <p:cNvSpPr>
            <a:spLocks noGrp="1"/>
          </p:cNvSpPr>
          <p:nvPr>
            <p:ph idx="1"/>
          </p:nvPr>
        </p:nvSpPr>
        <p:spPr bwMode="auto">
          <a:xfrm>
            <a:off x="457200" y="1295400"/>
            <a:ext cx="83820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a:buFont typeface="Wingdings" pitchFamily="2" charset="2"/>
              <a:buChar char="§"/>
            </a:pPr>
            <a:r>
              <a:rPr lang="en-US" altLang="en-US" dirty="0" smtClean="0">
                <a:latin typeface="Tw Cen MT" pitchFamily="34" charset="0"/>
                <a:ea typeface="Tw Cen MT" pitchFamily="34" charset="0"/>
                <a:cs typeface="Tw Cen MT" pitchFamily="34" charset="0"/>
              </a:rPr>
              <a:t>Applicants under AP1: Supporting Effective Teachers will need to submit studies that meet the Moderate Evidence definition.</a:t>
            </a:r>
          </a:p>
          <a:p>
            <a:pPr marL="547688" indent="-273050">
              <a:buFont typeface="Wingdings" pitchFamily="2" charset="2"/>
              <a:buChar char="§"/>
            </a:pPr>
            <a:r>
              <a:rPr lang="en-US" altLang="en-US" dirty="0" smtClean="0">
                <a:latin typeface="Tw Cen MT" pitchFamily="34" charset="0"/>
                <a:ea typeface="Tw Cen MT" pitchFamily="34" charset="0"/>
                <a:cs typeface="Tw Cen MT" pitchFamily="34" charset="0"/>
              </a:rPr>
              <a:t>Applicants under AP2: Supporting Effective Principals or Other School Leaders will need to submit studies that meet the Promising Evidence definition.</a:t>
            </a:r>
          </a:p>
          <a:p>
            <a:pPr marL="547688" indent="-273050">
              <a:buFont typeface="Wingdings" pitchFamily="2" charset="2"/>
              <a:buChar char="§"/>
            </a:pPr>
            <a:r>
              <a:rPr lang="en-US" altLang="en-US" dirty="0" smtClean="0">
                <a:latin typeface="Tw Cen MT" pitchFamily="34" charset="0"/>
                <a:ea typeface="Tw Cen MT" pitchFamily="34" charset="0"/>
                <a:cs typeface="Tw Cen MT" pitchFamily="34" charset="0"/>
              </a:rPr>
              <a:t>Applicants may submit up to 2 citations to support their project.</a:t>
            </a:r>
          </a:p>
          <a:p>
            <a:pPr marL="547688" indent="-273050">
              <a:buFont typeface="Wingdings" pitchFamily="2" charset="2"/>
              <a:buChar char="§"/>
            </a:pPr>
            <a:r>
              <a:rPr lang="en-US" altLang="en-US" dirty="0" smtClean="0">
                <a:latin typeface="Tw Cen MT" pitchFamily="34" charset="0"/>
                <a:ea typeface="Tw Cen MT" pitchFamily="34" charset="0"/>
                <a:cs typeface="Tw Cen MT" pitchFamily="34" charset="0"/>
              </a:rPr>
              <a:t>Three citation options:</a:t>
            </a:r>
          </a:p>
          <a:p>
            <a:pPr marL="1165225" lvl="1" indent="-342900">
              <a:buClr>
                <a:srgbClr val="F1990D"/>
              </a:buClr>
              <a:buSzPct val="75000"/>
              <a:buFont typeface="Wingdings" pitchFamily="2" charset="2"/>
              <a:buChar char="à"/>
            </a:pPr>
            <a:r>
              <a:rPr lang="en-US" altLang="en-US" dirty="0" smtClean="0">
                <a:latin typeface="Tw Cen MT" pitchFamily="34" charset="0"/>
                <a:ea typeface="Tw Cen MT" pitchFamily="34" charset="0"/>
                <a:cs typeface="Tw Cen MT" pitchFamily="34" charset="0"/>
              </a:rPr>
              <a:t>WWC Practice Guides Recommendation</a:t>
            </a:r>
          </a:p>
          <a:p>
            <a:pPr marL="1165225" lvl="1" indent="-342900">
              <a:buClr>
                <a:srgbClr val="F1990D"/>
              </a:buClr>
              <a:buSzPct val="75000"/>
              <a:buFont typeface="Wingdings" pitchFamily="2" charset="2"/>
              <a:buChar char="à"/>
            </a:pPr>
            <a:r>
              <a:rPr lang="en-US" altLang="en-US" dirty="0" smtClean="0">
                <a:latin typeface="Tw Cen MT" pitchFamily="34" charset="0"/>
                <a:ea typeface="Tw Cen MT" pitchFamily="34" charset="0"/>
                <a:cs typeface="Tw Cen MT" pitchFamily="34" charset="0"/>
              </a:rPr>
              <a:t>WWC Intervention Reports</a:t>
            </a:r>
          </a:p>
          <a:p>
            <a:pPr marL="1165225" lvl="1" indent="-342900">
              <a:buClr>
                <a:srgbClr val="F1990D"/>
              </a:buClr>
              <a:buSzPct val="75000"/>
              <a:buFont typeface="Wingdings" pitchFamily="2" charset="2"/>
              <a:buChar char="à"/>
            </a:pPr>
            <a:r>
              <a:rPr lang="en-US" altLang="en-US" dirty="0" smtClean="0">
                <a:latin typeface="Tw Cen MT" pitchFamily="34" charset="0"/>
                <a:ea typeface="Tw Cen MT" pitchFamily="34" charset="0"/>
                <a:cs typeface="Tw Cen MT" pitchFamily="34" charset="0"/>
              </a:rPr>
              <a:t>Publicly Available Studies </a:t>
            </a:r>
          </a:p>
          <a:p>
            <a:pPr marL="1195388" lvl="2" indent="0">
              <a:buClr>
                <a:srgbClr val="F1990D"/>
              </a:buClr>
              <a:buSzPct val="75000"/>
              <a:buFont typeface="Wingdings" pitchFamily="2" charset="2"/>
              <a:buNone/>
            </a:pPr>
            <a:r>
              <a:rPr lang="en-US" altLang="en-US" dirty="0" smtClean="0">
                <a:latin typeface="Tw Cen MT" pitchFamily="34" charset="0"/>
                <a:ea typeface="Tw Cen MT" pitchFamily="34" charset="0"/>
                <a:cs typeface="Tw Cen MT" pitchFamily="34" charset="0"/>
              </a:rPr>
              <a:t>(</a:t>
            </a:r>
            <a:r>
              <a:rPr lang="en-US" altLang="en-US" dirty="0" smtClean="0">
                <a:latin typeface="Tw Cen MT" pitchFamily="34" charset="0"/>
                <a:ea typeface="Tw Cen MT" pitchFamily="34" charset="0"/>
                <a:cs typeface="Tw Cen MT" pitchFamily="34" charset="0"/>
                <a:hlinkClick r:id="rId3"/>
              </a:rPr>
              <a:t>Teacher Training, Evaluation, and Compensation Evidence Review Protocol</a:t>
            </a:r>
            <a:r>
              <a:rPr lang="en-US" altLang="en-US" dirty="0" smtClean="0">
                <a:latin typeface="Tw Cen MT" pitchFamily="34" charset="0"/>
                <a:ea typeface="Tw Cen MT" pitchFamily="34" charset="0"/>
                <a:cs typeface="Tw Cen MT" pitchFamily="34" charset="0"/>
              </a:rPr>
              <a:t>)</a:t>
            </a:r>
          </a:p>
          <a:p>
            <a:pPr marL="547688" indent="-273050">
              <a:buFont typeface="Wingdings" pitchFamily="2" charset="2"/>
              <a:buChar char="§"/>
            </a:pPr>
            <a:endParaRPr lang="en-US" altLang="en-US" dirty="0" smtClean="0">
              <a:latin typeface="Tw Cen MT" pitchFamily="34" charset="0"/>
              <a:ea typeface="Tw Cen MT" pitchFamily="34" charset="0"/>
              <a:cs typeface="Tw Cen MT" pitchFamily="34" charset="0"/>
            </a:endParaRPr>
          </a:p>
        </p:txBody>
      </p:sp>
      <p:sp>
        <p:nvSpPr>
          <p:cNvPr id="16388"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BE6EBA6A-EF22-42F5-B38B-FFD47775EE9D}" type="slidenum">
              <a:rPr lang="en-US" altLang="en-US" smtClean="0">
                <a:solidFill>
                  <a:srgbClr val="666666"/>
                </a:solidFill>
              </a:rPr>
              <a:pPr eaLnBrk="1" fontAlgn="base" hangingPunct="1">
                <a:spcBef>
                  <a:spcPct val="0"/>
                </a:spcBef>
                <a:spcAft>
                  <a:spcPct val="0"/>
                </a:spcAft>
              </a:pPr>
              <a:t>13</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Overview</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Selection Criteria</a:t>
            </a:r>
            <a:endParaRPr lang="en-US" cap="small" dirty="0"/>
          </a:p>
        </p:txBody>
      </p:sp>
      <p:sp>
        <p:nvSpPr>
          <p:cNvPr id="6147" name="Content Placeholder 11"/>
          <p:cNvSpPr>
            <a:spLocks noGrp="1"/>
          </p:cNvSpPr>
          <p:nvPr>
            <p:ph idx="1"/>
          </p:nvPr>
        </p:nvSpPr>
        <p:spPr bwMode="auto">
          <a:xfrm>
            <a:off x="457200" y="1295400"/>
            <a:ext cx="82296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a:buFont typeface="Wingdings" pitchFamily="2" charset="2"/>
              <a:buChar char="§"/>
              <a:defRPr/>
            </a:pPr>
            <a:r>
              <a:rPr lang="en-US" dirty="0">
                <a:latin typeface="Tw Cen MT" pitchFamily="34" charset="0"/>
                <a:ea typeface="Tw Cen MT" pitchFamily="34" charset="0"/>
                <a:cs typeface="Tw Cen MT" pitchFamily="34" charset="0"/>
              </a:rPr>
              <a:t>All selection criteria will be scored by peer </a:t>
            </a:r>
            <a:r>
              <a:rPr lang="en-US" dirty="0" smtClean="0">
                <a:latin typeface="Tw Cen MT" pitchFamily="34" charset="0"/>
                <a:ea typeface="Tw Cen MT" pitchFamily="34" charset="0"/>
                <a:cs typeface="Tw Cen MT" pitchFamily="34" charset="0"/>
              </a:rPr>
              <a:t>reviewers.</a:t>
            </a:r>
            <a:endParaRPr lang="en-US" dirty="0">
              <a:latin typeface="Tw Cen MT" pitchFamily="34" charset="0"/>
              <a:ea typeface="Tw Cen MT" pitchFamily="34" charset="0"/>
              <a:cs typeface="Tw Cen MT" pitchFamily="34" charset="0"/>
            </a:endParaRPr>
          </a:p>
          <a:p>
            <a:pPr lvl="1">
              <a:spcBef>
                <a:spcPts val="400"/>
              </a:spcBef>
              <a:spcAft>
                <a:spcPts val="400"/>
              </a:spcAft>
              <a:buClr>
                <a:schemeClr val="accent3"/>
              </a:buClr>
              <a:buSzPct val="75000"/>
              <a:buFont typeface="Wingdings" panose="05000000000000000000" pitchFamily="2" charset="2"/>
              <a:buChar char="à"/>
              <a:defRPr/>
            </a:pPr>
            <a:r>
              <a:rPr lang="en-US" dirty="0">
                <a:latin typeface="+mn-lt"/>
                <a:cs typeface="Arial" pitchFamily="34" charset="0"/>
              </a:rPr>
              <a:t>Quality of the Project Design: 35 points</a:t>
            </a:r>
          </a:p>
          <a:p>
            <a:pPr lvl="1">
              <a:spcBef>
                <a:spcPts val="400"/>
              </a:spcBef>
              <a:spcAft>
                <a:spcPts val="400"/>
              </a:spcAft>
              <a:buClr>
                <a:schemeClr val="accent3"/>
              </a:buClr>
              <a:buSzPct val="75000"/>
              <a:buFont typeface="Wingdings" panose="05000000000000000000" pitchFamily="2" charset="2"/>
              <a:buChar char="à"/>
              <a:defRPr/>
            </a:pPr>
            <a:r>
              <a:rPr lang="en-US" dirty="0">
                <a:latin typeface="+mn-lt"/>
                <a:cs typeface="Arial" pitchFamily="34" charset="0"/>
              </a:rPr>
              <a:t>Significance: 20 points</a:t>
            </a:r>
          </a:p>
          <a:p>
            <a:pPr lvl="1">
              <a:spcBef>
                <a:spcPts val="400"/>
              </a:spcBef>
              <a:spcAft>
                <a:spcPts val="400"/>
              </a:spcAft>
              <a:buClr>
                <a:schemeClr val="accent3"/>
              </a:buClr>
              <a:buSzPct val="75000"/>
              <a:buFont typeface="Wingdings" panose="05000000000000000000" pitchFamily="2" charset="2"/>
              <a:buChar char="à"/>
              <a:defRPr/>
            </a:pPr>
            <a:r>
              <a:rPr lang="en-US" dirty="0">
                <a:latin typeface="+mn-lt"/>
                <a:cs typeface="Arial" pitchFamily="34" charset="0"/>
              </a:rPr>
              <a:t>Quality of the Management Plan: 25 points</a:t>
            </a:r>
          </a:p>
          <a:p>
            <a:pPr lvl="1">
              <a:spcBef>
                <a:spcPts val="400"/>
              </a:spcBef>
              <a:spcAft>
                <a:spcPts val="400"/>
              </a:spcAft>
              <a:buClr>
                <a:schemeClr val="accent3"/>
              </a:buClr>
              <a:buSzPct val="75000"/>
              <a:buFont typeface="Wingdings" panose="05000000000000000000" pitchFamily="2" charset="2"/>
              <a:buChar char="à"/>
              <a:defRPr/>
            </a:pPr>
            <a:r>
              <a:rPr lang="en-US" dirty="0">
                <a:latin typeface="+mn-lt"/>
                <a:cs typeface="Arial" pitchFamily="34" charset="0"/>
              </a:rPr>
              <a:t>Quality of the Project Evaluation</a:t>
            </a:r>
            <a:r>
              <a:rPr lang="en-US" dirty="0">
                <a:latin typeface="Tw Cen MT" pitchFamily="34" charset="0"/>
                <a:ea typeface="Tw Cen MT" pitchFamily="34" charset="0"/>
                <a:cs typeface="Tw Cen MT" pitchFamily="34" charset="0"/>
              </a:rPr>
              <a:t>: 20 points</a:t>
            </a: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Grantees selected based on peer reviewer </a:t>
            </a:r>
            <a:r>
              <a:rPr lang="en-US" dirty="0" smtClean="0">
                <a:latin typeface="Tw Cen MT" pitchFamily="34" charset="0"/>
                <a:ea typeface="Tw Cen MT" pitchFamily="34" charset="0"/>
                <a:cs typeface="Tw Cen MT" pitchFamily="34" charset="0"/>
              </a:rPr>
              <a:t>scores.</a:t>
            </a:r>
            <a:endParaRPr lang="en-US" dirty="0">
              <a:latin typeface="Tw Cen MT" pitchFamily="34" charset="0"/>
              <a:ea typeface="Tw Cen MT" pitchFamily="34" charset="0"/>
              <a:cs typeface="Tw Cen MT" pitchFamily="34" charset="0"/>
            </a:endParaRP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Specific wording for each selection criterion may be found in the NIA at the SEED website:</a:t>
            </a:r>
          </a:p>
          <a:p>
            <a:pPr marL="274638" indent="0">
              <a:buFont typeface="Wingdings" charset="2"/>
              <a:buNone/>
              <a:defRPr/>
            </a:pPr>
            <a:r>
              <a:rPr lang="en-US" sz="2000" dirty="0" smtClean="0">
                <a:latin typeface="Tw Cen MT" pitchFamily="34" charset="0"/>
                <a:ea typeface="Tw Cen MT" pitchFamily="34" charset="0"/>
                <a:cs typeface="Tw Cen MT" pitchFamily="34" charset="0"/>
                <a:hlinkClick r:id="rId3"/>
              </a:rPr>
              <a:t>https</a:t>
            </a:r>
            <a:r>
              <a:rPr lang="en-US" sz="2000" dirty="0">
                <a:latin typeface="Tw Cen MT" pitchFamily="34" charset="0"/>
                <a:ea typeface="Tw Cen MT" pitchFamily="34" charset="0"/>
                <a:cs typeface="Tw Cen MT" pitchFamily="34" charset="0"/>
                <a:hlinkClick r:id="rId3"/>
              </a:rPr>
              <a:t>://innovation.ed.gov/what-we-do/teacher-quality/supporting-effective-educator-development-grant-program/applicant-info-and-eligibility/</a:t>
            </a:r>
            <a:r>
              <a:rPr lang="en-US" sz="2000" dirty="0">
                <a:latin typeface="Tw Cen MT" pitchFamily="34" charset="0"/>
                <a:ea typeface="Tw Cen MT" pitchFamily="34" charset="0"/>
                <a:cs typeface="Tw Cen MT" pitchFamily="34" charset="0"/>
              </a:rPr>
              <a:t>  </a:t>
            </a:r>
          </a:p>
          <a:p>
            <a:pPr marL="274638" indent="0" algn="ctr">
              <a:buFont typeface="Wingdings" charset="2"/>
              <a:buNone/>
              <a:defRPr/>
            </a:pPr>
            <a:endParaRPr lang="en-US" dirty="0">
              <a:latin typeface="Tw Cen MT" pitchFamily="34" charset="0"/>
              <a:ea typeface="Tw Cen MT" pitchFamily="34" charset="0"/>
              <a:cs typeface="Tw Cen MT" pitchFamily="34" charset="0"/>
            </a:endParaRPr>
          </a:p>
        </p:txBody>
      </p:sp>
      <p:sp>
        <p:nvSpPr>
          <p:cNvPr id="1741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2FF704A2-E967-4069-A009-1AFBC29C69FE}" type="slidenum">
              <a:rPr lang="en-US" altLang="en-US" smtClean="0">
                <a:solidFill>
                  <a:srgbClr val="666666"/>
                </a:solidFill>
              </a:rPr>
              <a:pPr eaLnBrk="1" fontAlgn="base" hangingPunct="1">
                <a:spcBef>
                  <a:spcPct val="0"/>
                </a:spcBef>
                <a:spcAft>
                  <a:spcPct val="0"/>
                </a:spcAft>
              </a:pPr>
              <a:t>14</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Overview</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Application Timeline</a:t>
            </a:r>
            <a:endParaRPr lang="en-US" cap="small" dirty="0"/>
          </a:p>
        </p:txBody>
      </p:sp>
      <p:sp>
        <p:nvSpPr>
          <p:cNvPr id="6147" name="Content Placeholder 11"/>
          <p:cNvSpPr>
            <a:spLocks noGrp="1"/>
          </p:cNvSpPr>
          <p:nvPr>
            <p:ph idx="1"/>
          </p:nvPr>
        </p:nvSpPr>
        <p:spPr bwMode="auto">
          <a:xfrm>
            <a:off x="457200" y="2957513"/>
            <a:ext cx="8458200" cy="35353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a:spcAft>
                <a:spcPts val="0"/>
              </a:spcAft>
              <a:buFont typeface="Wingdings" pitchFamily="2" charset="2"/>
              <a:buChar char="§"/>
              <a:defRPr/>
            </a:pPr>
            <a:r>
              <a:rPr lang="en-US" dirty="0" smtClean="0">
                <a:latin typeface="Tw Cen MT" pitchFamily="34" charset="0"/>
                <a:ea typeface="Tw Cen MT" pitchFamily="34" charset="0"/>
                <a:cs typeface="Tw Cen MT" pitchFamily="34" charset="0"/>
              </a:rPr>
              <a:t>See the SEED website for updated information:</a:t>
            </a:r>
          </a:p>
          <a:p>
            <a:pPr marL="274638" indent="0">
              <a:spcBef>
                <a:spcPts val="0"/>
              </a:spcBef>
              <a:spcAft>
                <a:spcPts val="1200"/>
              </a:spcAft>
              <a:buFont typeface="Wingdings" charset="2"/>
              <a:buNone/>
              <a:defRPr/>
            </a:pPr>
            <a:r>
              <a:rPr lang="en-US" sz="1800" dirty="0">
                <a:latin typeface="Tw Cen MT" pitchFamily="34" charset="0"/>
                <a:ea typeface="Tw Cen MT" pitchFamily="34" charset="0"/>
                <a:cs typeface="Tw Cen MT" pitchFamily="34" charset="0"/>
                <a:hlinkClick r:id="rId3"/>
              </a:rPr>
              <a:t>https://innovation.ed.gov/what-we-do/teacher-quality/supporting-effective-educator-development-grant-program/applicant-info-and-eligibility/</a:t>
            </a:r>
            <a:r>
              <a:rPr lang="en-US" sz="1800" dirty="0">
                <a:latin typeface="Tw Cen MT" pitchFamily="34" charset="0"/>
                <a:ea typeface="Tw Cen MT" pitchFamily="34" charset="0"/>
                <a:cs typeface="Tw Cen MT" pitchFamily="34" charset="0"/>
              </a:rPr>
              <a:t>  </a:t>
            </a:r>
          </a:p>
          <a:p>
            <a:pPr marL="547688" indent="-273050">
              <a:spcAft>
                <a:spcPts val="1200"/>
              </a:spcAft>
              <a:buFont typeface="Wingdings" pitchFamily="2" charset="2"/>
              <a:buChar char="§"/>
              <a:defRPr/>
            </a:pPr>
            <a:r>
              <a:rPr lang="en-US" dirty="0" smtClean="0">
                <a:latin typeface="Tw Cen MT" pitchFamily="34" charset="0"/>
                <a:ea typeface="Tw Cen MT" pitchFamily="34" charset="0"/>
                <a:cs typeface="Tw Cen MT" pitchFamily="34" charset="0"/>
              </a:rPr>
              <a:t>We will still accept Intents to Apply after the deadline, though they are not required to be eligible to apply.  </a:t>
            </a:r>
          </a:p>
          <a:p>
            <a:pPr marL="1166178" lvl="1" indent="-342900">
              <a:spcAft>
                <a:spcPts val="1200"/>
              </a:spcAft>
              <a:buClr>
                <a:schemeClr val="accent3"/>
              </a:buClr>
              <a:buSzPct val="75000"/>
              <a:buFont typeface="Wingdings" panose="05000000000000000000" pitchFamily="2" charset="2"/>
              <a:buChar char="à"/>
              <a:defRPr/>
            </a:pPr>
            <a:r>
              <a:rPr lang="en-US" dirty="0">
                <a:latin typeface="Tw Cen MT" pitchFamily="34" charset="0"/>
                <a:ea typeface="Tw Cen MT" pitchFamily="34" charset="0"/>
                <a:cs typeface="Tw Cen MT" pitchFamily="34" charset="0"/>
              </a:rPr>
              <a:t>Submit intents to apply here: </a:t>
            </a:r>
            <a:r>
              <a:rPr lang="en-US" dirty="0">
                <a:latin typeface="Tw Cen MT" pitchFamily="34" charset="0"/>
                <a:ea typeface="Tw Cen MT" pitchFamily="34" charset="0"/>
                <a:cs typeface="Tw Cen MT" pitchFamily="34" charset="0"/>
                <a:hlinkClick r:id="rId4"/>
              </a:rPr>
              <a:t>www.surveymonkey.com/r/HZV7XQ6</a:t>
            </a:r>
            <a:endParaRPr lang="en-US" dirty="0">
              <a:latin typeface="Tw Cen MT" pitchFamily="34" charset="0"/>
              <a:ea typeface="Tw Cen MT" pitchFamily="34" charset="0"/>
              <a:cs typeface="Tw Cen MT" pitchFamily="34" charset="0"/>
            </a:endParaRPr>
          </a:p>
          <a:p>
            <a:pPr marL="547688" indent="-273050">
              <a:spcAft>
                <a:spcPts val="1200"/>
              </a:spcAft>
              <a:buFont typeface="Wingdings" pitchFamily="2" charset="2"/>
              <a:buChar char="§"/>
              <a:defRPr/>
            </a:pPr>
            <a:r>
              <a:rPr lang="en-US" dirty="0">
                <a:latin typeface="Tw Cen MT" pitchFamily="34" charset="0"/>
                <a:ea typeface="Tw Cen MT" pitchFamily="34" charset="0"/>
                <a:cs typeface="Tw Cen MT" pitchFamily="34" charset="0"/>
              </a:rPr>
              <a:t>Applications time stamped after 4:30:00 PM DC Time will not be reviewed</a:t>
            </a:r>
            <a:r>
              <a:rPr lang="en-US" dirty="0" smtClean="0">
                <a:latin typeface="Tw Cen MT" pitchFamily="34" charset="0"/>
                <a:ea typeface="Tw Cen MT" pitchFamily="34" charset="0"/>
                <a:cs typeface="Tw Cen MT" pitchFamily="34" charset="0"/>
              </a:rPr>
              <a:t>.</a:t>
            </a:r>
            <a:endParaRPr lang="en-US" dirty="0">
              <a:latin typeface="Tw Cen MT" pitchFamily="34" charset="0"/>
              <a:ea typeface="Tw Cen MT" pitchFamily="34" charset="0"/>
              <a:cs typeface="Tw Cen MT" pitchFamily="34" charset="0"/>
            </a:endParaRPr>
          </a:p>
        </p:txBody>
      </p:sp>
      <p:sp>
        <p:nvSpPr>
          <p:cNvPr id="1843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09D873E9-9697-4716-8532-147D81A62098}" type="slidenum">
              <a:rPr lang="en-US" altLang="en-US" smtClean="0">
                <a:solidFill>
                  <a:srgbClr val="666666"/>
                </a:solidFill>
              </a:rPr>
              <a:pPr eaLnBrk="1" fontAlgn="base" hangingPunct="1">
                <a:spcBef>
                  <a:spcPct val="0"/>
                </a:spcBef>
                <a:spcAft>
                  <a:spcPct val="0"/>
                </a:spcAft>
              </a:pPr>
              <a:t>15</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endParaRPr lang="en-US" dirty="0"/>
          </a:p>
        </p:txBody>
      </p:sp>
      <p:graphicFrame>
        <p:nvGraphicFramePr>
          <p:cNvPr id="6" name="Content Placeholder 3"/>
          <p:cNvGraphicFramePr>
            <a:graphicFrameLocks/>
          </p:cNvGraphicFramePr>
          <p:nvPr/>
        </p:nvGraphicFramePr>
        <p:xfrm>
          <a:off x="1704975" y="1311275"/>
          <a:ext cx="5734050" cy="1646240"/>
        </p:xfrm>
        <a:graphic>
          <a:graphicData uri="http://schemas.openxmlformats.org/drawingml/2006/table">
            <a:tbl>
              <a:tblPr firstRow="1" bandRow="1">
                <a:tableStyleId>{5C22544A-7EE6-4342-B048-85BDC9FD1C3A}</a:tableStyleId>
              </a:tblPr>
              <a:tblGrid>
                <a:gridCol w="1409700"/>
                <a:gridCol w="4324350"/>
              </a:tblGrid>
              <a:tr h="411560">
                <a:tc>
                  <a:txBody>
                    <a:bodyPr/>
                    <a:lstStyle/>
                    <a:p>
                      <a:r>
                        <a:rPr lang="en-US" sz="1800" dirty="0" smtClean="0">
                          <a:latin typeface="+mn-lt"/>
                          <a:cs typeface="Arial" pitchFamily="34" charset="0"/>
                        </a:rPr>
                        <a:t>Date</a:t>
                      </a:r>
                      <a:endParaRPr lang="en-US" sz="1800" dirty="0">
                        <a:latin typeface="+mn-lt"/>
                        <a:cs typeface="Arial" pitchFamily="34" charset="0"/>
                      </a:endParaRPr>
                    </a:p>
                  </a:txBody>
                  <a:tcPr marT="45729" marB="45729" anchor="ctr"/>
                </a:tc>
                <a:tc>
                  <a:txBody>
                    <a:bodyPr/>
                    <a:lstStyle/>
                    <a:p>
                      <a:r>
                        <a:rPr lang="en-US" sz="1800" dirty="0" smtClean="0">
                          <a:latin typeface="+mn-lt"/>
                          <a:cs typeface="Arial" pitchFamily="34" charset="0"/>
                        </a:rPr>
                        <a:t>Event</a:t>
                      </a:r>
                      <a:endParaRPr lang="en-US" sz="1800" dirty="0">
                        <a:latin typeface="+mn-lt"/>
                        <a:cs typeface="Arial" pitchFamily="34" charset="0"/>
                      </a:endParaRPr>
                    </a:p>
                  </a:txBody>
                  <a:tcPr marT="45729" marB="45729" anchor="ctr"/>
                </a:tc>
              </a:tr>
              <a:tr h="411560">
                <a:tc>
                  <a:txBody>
                    <a:bodyPr/>
                    <a:lstStyle/>
                    <a:p>
                      <a:r>
                        <a:rPr lang="en-US" sz="1800" dirty="0" smtClean="0">
                          <a:latin typeface="+mn-lt"/>
                          <a:cs typeface="Arial" pitchFamily="34" charset="0"/>
                        </a:rPr>
                        <a:t>4/5/18</a:t>
                      </a:r>
                      <a:endParaRPr lang="en-US" sz="1800" dirty="0">
                        <a:latin typeface="+mn-lt"/>
                        <a:cs typeface="Arial" pitchFamily="34" charset="0"/>
                      </a:endParaRPr>
                    </a:p>
                  </a:txBody>
                  <a:tcPr marT="45729" marB="45729" anchor="ctr"/>
                </a:tc>
                <a:tc>
                  <a:txBody>
                    <a:bodyPr/>
                    <a:lstStyle/>
                    <a:p>
                      <a:r>
                        <a:rPr lang="en-US" sz="1800" dirty="0" smtClean="0">
                          <a:latin typeface="+mn-lt"/>
                          <a:cs typeface="Arial" pitchFamily="34" charset="0"/>
                        </a:rPr>
                        <a:t>Intent to Apply Due</a:t>
                      </a:r>
                    </a:p>
                  </a:txBody>
                  <a:tcPr marT="45729" marB="45729" anchor="ctr"/>
                </a:tc>
              </a:tr>
              <a:tr h="411560">
                <a:tc>
                  <a:txBody>
                    <a:bodyPr/>
                    <a:lstStyle/>
                    <a:p>
                      <a:r>
                        <a:rPr lang="en-US" sz="1800" dirty="0" smtClean="0">
                          <a:latin typeface="+mn-lt"/>
                          <a:cs typeface="Arial" pitchFamily="34" charset="0"/>
                        </a:rPr>
                        <a:t>5/17/18</a:t>
                      </a:r>
                      <a:endParaRPr lang="en-US" sz="1800" dirty="0">
                        <a:latin typeface="+mn-lt"/>
                        <a:cs typeface="Arial" pitchFamily="34" charset="0"/>
                      </a:endParaRPr>
                    </a:p>
                  </a:txBody>
                  <a:tcPr marT="45729" marB="45729" anchor="ctr"/>
                </a:tc>
                <a:tc>
                  <a:txBody>
                    <a:bodyPr/>
                    <a:lstStyle/>
                    <a:p>
                      <a:r>
                        <a:rPr lang="en-US" sz="1800" dirty="0" smtClean="0">
                          <a:latin typeface="+mn-lt"/>
                          <a:cs typeface="Arial" pitchFamily="34" charset="0"/>
                        </a:rPr>
                        <a:t>SEED</a:t>
                      </a:r>
                      <a:r>
                        <a:rPr lang="en-US" sz="1800" baseline="0" dirty="0" smtClean="0">
                          <a:latin typeface="+mn-lt"/>
                          <a:cs typeface="Arial" pitchFamily="34" charset="0"/>
                        </a:rPr>
                        <a:t> Application Deadline</a:t>
                      </a:r>
                      <a:endParaRPr lang="en-US" sz="1800" dirty="0">
                        <a:latin typeface="+mn-lt"/>
                        <a:cs typeface="Arial" pitchFamily="34" charset="0"/>
                      </a:endParaRPr>
                    </a:p>
                  </a:txBody>
                  <a:tcPr marT="45729" marB="45729" anchor="ctr"/>
                </a:tc>
              </a:tr>
              <a:tr h="411560">
                <a:tc>
                  <a:txBody>
                    <a:bodyPr/>
                    <a:lstStyle/>
                    <a:p>
                      <a:r>
                        <a:rPr lang="en-US" sz="1800" dirty="0" smtClean="0">
                          <a:latin typeface="+mn-lt"/>
                          <a:cs typeface="Arial" pitchFamily="34" charset="0"/>
                        </a:rPr>
                        <a:t>Sept 2018</a:t>
                      </a:r>
                      <a:endParaRPr lang="en-US" sz="1800" dirty="0">
                        <a:latin typeface="+mn-lt"/>
                        <a:cs typeface="Arial" pitchFamily="34" charset="0"/>
                      </a:endParaRPr>
                    </a:p>
                  </a:txBody>
                  <a:tcPr marT="45729" marB="45729" anchor="ctr"/>
                </a:tc>
                <a:tc>
                  <a:txBody>
                    <a:bodyPr/>
                    <a:lstStyle/>
                    <a:p>
                      <a:r>
                        <a:rPr lang="en-US" sz="1800" dirty="0" smtClean="0">
                          <a:latin typeface="+mn-lt"/>
                          <a:cs typeface="Arial" pitchFamily="34" charset="0"/>
                        </a:rPr>
                        <a:t>SEED</a:t>
                      </a:r>
                      <a:r>
                        <a:rPr lang="en-US" sz="1800" baseline="0" dirty="0" smtClean="0">
                          <a:latin typeface="+mn-lt"/>
                          <a:cs typeface="Arial" pitchFamily="34" charset="0"/>
                        </a:rPr>
                        <a:t> Grants Awarded</a:t>
                      </a:r>
                      <a:endParaRPr lang="en-US" sz="1800" dirty="0">
                        <a:latin typeface="+mn-lt"/>
                        <a:cs typeface="Arial" pitchFamily="34" charset="0"/>
                      </a:endParaRPr>
                    </a:p>
                  </a:txBody>
                  <a:tcPr marT="45729" marB="45729"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Important Resources</a:t>
            </a:r>
            <a:endParaRPr lang="en-US" cap="small" dirty="0"/>
          </a:p>
        </p:txBody>
      </p:sp>
      <p:sp>
        <p:nvSpPr>
          <p:cNvPr id="6147" name="Content Placeholder 11"/>
          <p:cNvSpPr>
            <a:spLocks noGrp="1"/>
          </p:cNvSpPr>
          <p:nvPr>
            <p:ph idx="1"/>
          </p:nvPr>
        </p:nvSpPr>
        <p:spPr bwMode="auto">
          <a:xfrm>
            <a:off x="457200" y="1295400"/>
            <a:ext cx="8229600" cy="434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spcAft>
                <a:spcPts val="0"/>
              </a:spcAft>
              <a:defRPr/>
            </a:pPr>
            <a:r>
              <a:rPr lang="en-US" dirty="0">
                <a:latin typeface="+mn-lt"/>
                <a:cs typeface="Arial" pitchFamily="34" charset="0"/>
              </a:rPr>
              <a:t>SEED Website:  </a:t>
            </a:r>
            <a:endParaRPr lang="en-US" dirty="0" smtClean="0">
              <a:latin typeface="+mn-lt"/>
              <a:cs typeface="Arial" pitchFamily="34" charset="0"/>
            </a:endParaRPr>
          </a:p>
          <a:p>
            <a:pPr marL="274320" indent="0">
              <a:spcBef>
                <a:spcPts val="0"/>
              </a:spcBef>
              <a:spcAft>
                <a:spcPts val="600"/>
              </a:spcAft>
              <a:buFont typeface="Wingdings" charset="2"/>
              <a:buNone/>
              <a:defRPr/>
            </a:pPr>
            <a:r>
              <a:rPr lang="en-US" sz="1800" dirty="0">
                <a:latin typeface="+mn-lt"/>
                <a:cs typeface="Arial" pitchFamily="34" charset="0"/>
                <a:hlinkClick r:id="rId3"/>
              </a:rPr>
              <a:t>https://innovation.ed.gov/what-we-do/teacher-quality/supporting-effective-educator-development-grant-program/applicant-info-and-eligibility/</a:t>
            </a:r>
            <a:r>
              <a:rPr lang="en-US" sz="1800" dirty="0">
                <a:latin typeface="+mn-lt"/>
                <a:cs typeface="Arial" pitchFamily="34" charset="0"/>
              </a:rPr>
              <a:t> </a:t>
            </a:r>
            <a:endParaRPr lang="en-US" sz="1800" dirty="0" smtClean="0">
              <a:latin typeface="+mn-lt"/>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Notice Inviting Applications</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Application </a:t>
            </a:r>
            <a:r>
              <a:rPr lang="en-US" sz="2000" dirty="0">
                <a:latin typeface="+mn-lt"/>
                <a:cs typeface="Arial" pitchFamily="34" charset="0"/>
              </a:rPr>
              <a:t>Package (sample</a:t>
            </a:r>
            <a:r>
              <a:rPr lang="en-US" sz="2000" dirty="0" smtClean="0">
                <a:latin typeface="+mn-lt"/>
                <a:cs typeface="Arial" pitchFamily="34" charset="0"/>
              </a:rPr>
              <a:t>)</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Additional SEED competition </a:t>
            </a:r>
            <a:r>
              <a:rPr lang="en-US" sz="2000" dirty="0">
                <a:latin typeface="+mn-lt"/>
                <a:cs typeface="Arial" pitchFamily="34" charset="0"/>
              </a:rPr>
              <a:t>i</a:t>
            </a:r>
            <a:r>
              <a:rPr lang="en-US" sz="2000" dirty="0" smtClean="0">
                <a:latin typeface="+mn-lt"/>
                <a:cs typeface="Arial" pitchFamily="34" charset="0"/>
              </a:rPr>
              <a:t>nformational </a:t>
            </a:r>
            <a:r>
              <a:rPr lang="en-US" sz="2000" dirty="0">
                <a:latin typeface="+mn-lt"/>
                <a:cs typeface="Arial" pitchFamily="34" charset="0"/>
              </a:rPr>
              <a:t>w</a:t>
            </a:r>
            <a:r>
              <a:rPr lang="en-US" sz="2000" dirty="0" smtClean="0">
                <a:latin typeface="+mn-lt"/>
                <a:cs typeface="Arial" pitchFamily="34" charset="0"/>
              </a:rPr>
              <a:t>ebinar </a:t>
            </a:r>
            <a:r>
              <a:rPr lang="en-US" sz="2000" dirty="0">
                <a:latin typeface="+mn-lt"/>
                <a:cs typeface="Arial" pitchFamily="34" charset="0"/>
              </a:rPr>
              <a:t>r</a:t>
            </a:r>
            <a:r>
              <a:rPr lang="en-US" sz="2000" dirty="0" smtClean="0">
                <a:latin typeface="+mn-lt"/>
                <a:cs typeface="Arial" pitchFamily="34" charset="0"/>
              </a:rPr>
              <a:t>ecordings</a:t>
            </a:r>
            <a:endParaRPr lang="en-US" sz="2000" dirty="0">
              <a:latin typeface="+mn-lt"/>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Evidence webinars and checklists</a:t>
            </a:r>
            <a:endParaRPr lang="en-US" sz="2000" dirty="0">
              <a:latin typeface="+mn-lt"/>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Applications </a:t>
            </a:r>
            <a:r>
              <a:rPr lang="en-US" sz="2000" dirty="0">
                <a:latin typeface="+mn-lt"/>
                <a:cs typeface="Arial" pitchFamily="34" charset="0"/>
              </a:rPr>
              <a:t>from </a:t>
            </a:r>
            <a:r>
              <a:rPr lang="en-US" sz="2000" dirty="0" smtClean="0">
                <a:latin typeface="+mn-lt"/>
                <a:cs typeface="Arial" pitchFamily="34" charset="0"/>
              </a:rPr>
              <a:t>Past Winners</a:t>
            </a:r>
          </a:p>
          <a:p>
            <a:pPr marL="548640" lvl="1" indent="-274320">
              <a:spcAft>
                <a:spcPts val="0"/>
              </a:spcAft>
              <a:buSzPct val="100000"/>
              <a:buFont typeface="Wingdings" charset="2"/>
              <a:buChar char="§"/>
              <a:defRPr/>
            </a:pPr>
            <a:r>
              <a:rPr lang="en-US" sz="2400" dirty="0" smtClean="0">
                <a:latin typeface="+mn-lt"/>
                <a:cs typeface="Arial" pitchFamily="34" charset="0"/>
              </a:rPr>
              <a:t>Evaluation Resources:  </a:t>
            </a:r>
          </a:p>
          <a:p>
            <a:pPr marL="274320" lvl="1" indent="0">
              <a:spcBef>
                <a:spcPts val="0"/>
              </a:spcBef>
              <a:spcAft>
                <a:spcPts val="600"/>
              </a:spcAft>
              <a:buSzPct val="75000"/>
              <a:buFont typeface="Arial" pitchFamily="34" charset="0"/>
              <a:buNone/>
              <a:defRPr/>
            </a:pPr>
            <a:r>
              <a:rPr lang="en-US" sz="2000" dirty="0" smtClean="0">
                <a:latin typeface="+mn-lt"/>
                <a:cs typeface="Arial" pitchFamily="34" charset="0"/>
                <a:hlinkClick r:id="rId4"/>
              </a:rPr>
              <a:t>https</a:t>
            </a:r>
            <a:r>
              <a:rPr lang="en-US" sz="2000" dirty="0">
                <a:latin typeface="+mn-lt"/>
                <a:cs typeface="Arial" pitchFamily="34" charset="0"/>
                <a:hlinkClick r:id="rId4"/>
              </a:rPr>
              <a:t>://innovation.ed.gov/what-we-do/teacher-quality/supporting-effective-educator-development-grant-program/evaluation-resources</a:t>
            </a:r>
            <a:r>
              <a:rPr lang="en-US" sz="2000" dirty="0" smtClean="0">
                <a:latin typeface="+mn-lt"/>
                <a:cs typeface="Arial" pitchFamily="34" charset="0"/>
                <a:hlinkClick r:id="rId4"/>
              </a:rPr>
              <a:t>/</a:t>
            </a:r>
            <a:r>
              <a:rPr lang="en-US" sz="2000" dirty="0" smtClean="0">
                <a:latin typeface="+mn-lt"/>
                <a:cs typeface="Arial" pitchFamily="34" charset="0"/>
              </a:rPr>
              <a:t> </a:t>
            </a:r>
            <a:endParaRPr lang="en-US" sz="2000" dirty="0">
              <a:latin typeface="+mn-lt"/>
              <a:cs typeface="Arial" pitchFamily="34" charset="0"/>
            </a:endParaRPr>
          </a:p>
          <a:p>
            <a:pPr marL="804672" lvl="1" indent="0">
              <a:spcAft>
                <a:spcPts val="3000"/>
              </a:spcAft>
              <a:buClr>
                <a:schemeClr val="accent3"/>
              </a:buClr>
              <a:buSzPct val="75000"/>
              <a:buFont typeface="Arial" pitchFamily="34" charset="0"/>
              <a:buNone/>
              <a:defRPr/>
            </a:pPr>
            <a:endParaRPr lang="en-US" sz="2200" dirty="0" smtClean="0">
              <a:latin typeface="+mn-lt"/>
              <a:cs typeface="Arial" pitchFamily="34" charset="0"/>
            </a:endParaRPr>
          </a:p>
        </p:txBody>
      </p:sp>
      <p:sp>
        <p:nvSpPr>
          <p:cNvPr id="1946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A593D184-B3F4-476E-8C8D-FCD45EBE5003}" type="slidenum">
              <a:rPr lang="en-US" altLang="en-US" smtClean="0">
                <a:solidFill>
                  <a:srgbClr val="666666"/>
                </a:solidFill>
              </a:rPr>
              <a:pPr eaLnBrk="1" fontAlgn="base" hangingPunct="1">
                <a:spcBef>
                  <a:spcPct val="0"/>
                </a:spcBef>
                <a:spcAft>
                  <a:spcPct val="0"/>
                </a:spcAft>
              </a:pPr>
              <a:t>16</a:t>
            </a:fld>
            <a:endParaRPr lang="en-US" altLang="en-US" dirty="0" smtClean="0">
              <a:solidFill>
                <a:srgbClr val="666666"/>
              </a:solidFill>
            </a:endParaRPr>
          </a:p>
        </p:txBody>
      </p:sp>
      <p:sp>
        <p:nvSpPr>
          <p:cNvPr id="7" name="Rectangle 5"/>
          <p:cNvSpPr>
            <a:spLocks noChangeArrowheads="1"/>
          </p:cNvSpPr>
          <p:nvPr/>
        </p:nvSpPr>
        <p:spPr bwMode="auto">
          <a:xfrm>
            <a:off x="982663" y="5638800"/>
            <a:ext cx="7086600" cy="585788"/>
          </a:xfrm>
          <a:prstGeom prst="rect">
            <a:avLst/>
          </a:prstGeom>
          <a:noFill/>
          <a:ln w="28575">
            <a:solidFill>
              <a:schemeClr val="accent6">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nchor="ctr">
            <a:spAutoFit/>
          </a:bodyPr>
          <a:lstStyle/>
          <a:p>
            <a:pPr algn="ctr" eaLnBrk="0" hangingPunct="0">
              <a:tabLst>
                <a:tab pos="3200400" algn="l"/>
              </a:tabLst>
              <a:defRPr/>
            </a:pPr>
            <a:r>
              <a:rPr lang="en-US" sz="2000" b="1" i="1" dirty="0">
                <a:latin typeface="+mn-lt"/>
              </a:rPr>
              <a:t>All questions about SEED may be sent to </a:t>
            </a:r>
            <a:r>
              <a:rPr lang="en-US" sz="2000" b="1" i="1" dirty="0">
                <a:latin typeface="+mn-lt"/>
                <a:hlinkClick r:id="rId5"/>
              </a:rPr>
              <a:t>SEED@ed.gov</a:t>
            </a:r>
            <a:endParaRPr lang="en-US" sz="2000" b="1" dirty="0">
              <a:solidFill>
                <a:srgbClr val="3399FF"/>
              </a:solidFill>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eaLnBrk="1" fontAlgn="auto" hangingPunct="1">
              <a:spcAft>
                <a:spcPts val="0"/>
              </a:spcAft>
              <a:defRPr/>
            </a:pPr>
            <a:r>
              <a:rPr lang="en-US" sz="3200" dirty="0"/>
              <a:t>Education Innovation and Research (EIR)</a:t>
            </a:r>
            <a:br>
              <a:rPr lang="en-US" sz="3200" dirty="0"/>
            </a:br>
            <a:r>
              <a:rPr lang="en-US" altLang="en-US" sz="3200" dirty="0" smtClean="0"/>
              <a:t>2018 </a:t>
            </a:r>
            <a:r>
              <a:rPr lang="en-US" altLang="en-US" sz="3200" dirty="0"/>
              <a:t>Competition </a:t>
            </a:r>
            <a:r>
              <a:rPr lang="en-US" altLang="en-US" sz="3200" dirty="0" smtClean="0"/>
              <a:t>Overview</a:t>
            </a:r>
            <a:endParaRPr lang="en-US" sz="3200" b="0" dirty="0"/>
          </a:p>
        </p:txBody>
      </p:sp>
      <p:sp>
        <p:nvSpPr>
          <p:cNvPr id="2" name="Subtitle 1"/>
          <p:cNvSpPr>
            <a:spLocks noGrp="1"/>
          </p:cNvSpPr>
          <p:nvPr>
            <p:ph type="subTitle" idx="1"/>
          </p:nvPr>
        </p:nvSpPr>
        <p:spPr>
          <a:xfrm>
            <a:off x="304800" y="5257800"/>
            <a:ext cx="8534400" cy="1066800"/>
          </a:xfrm>
        </p:spPr>
        <p:txBody>
          <a:bodyPr/>
          <a:lstStyle/>
          <a:p>
            <a:pPr algn="l"/>
            <a:r>
              <a:rPr lang="en-US" kern="0" dirty="0"/>
              <a:t>Note: These slides are intended as guidance only. </a:t>
            </a:r>
            <a:r>
              <a:rPr lang="en-US" kern="0" dirty="0" smtClean="0"/>
              <a:t>Please refer </a:t>
            </a:r>
            <a:r>
              <a:rPr lang="en-US" kern="0" dirty="0"/>
              <a:t>to the official </a:t>
            </a:r>
            <a:r>
              <a:rPr lang="en-US" kern="0" dirty="0" smtClean="0"/>
              <a:t>Notices </a:t>
            </a:r>
            <a:r>
              <a:rPr lang="en-US" kern="0" dirty="0"/>
              <a:t>published in the </a:t>
            </a:r>
            <a:r>
              <a:rPr lang="en-US" i="1" kern="0" dirty="0"/>
              <a:t>Federal Register</a:t>
            </a:r>
            <a:r>
              <a:rPr lang="en-US" kern="0" dirty="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a:t>Who is Eligible to Apply?</a:t>
            </a:r>
          </a:p>
        </p:txBody>
      </p:sp>
      <p:sp>
        <p:nvSpPr>
          <p:cNvPr id="3" name="Content Placeholder 2"/>
          <p:cNvSpPr>
            <a:spLocks noGrp="1"/>
          </p:cNvSpPr>
          <p:nvPr>
            <p:ph idx="1"/>
          </p:nvPr>
        </p:nvSpPr>
        <p:spPr>
          <a:xfrm>
            <a:off x="457200" y="914400"/>
            <a:ext cx="8229600" cy="4449763"/>
          </a:xfrm>
        </p:spPr>
        <p:txBody>
          <a:bodyPr/>
          <a:lstStyle/>
          <a:p>
            <a:pPr marL="0" indent="0" eaLnBrk="1" hangingPunct="1">
              <a:buFont typeface="+mj-lt"/>
              <a:buNone/>
              <a:defRPr/>
            </a:pPr>
            <a:r>
              <a:rPr lang="en-US" sz="2200" dirty="0">
                <a:solidFill>
                  <a:schemeClr val="tx1"/>
                </a:solidFill>
              </a:rPr>
              <a:t>Eligible Applicants:  </a:t>
            </a:r>
            <a:endParaRPr lang="en-US" sz="2200" dirty="0" smtClean="0">
              <a:solidFill>
                <a:schemeClr val="tx1"/>
              </a:solidFill>
            </a:endParaRPr>
          </a:p>
          <a:p>
            <a:pPr marL="0" indent="0" eaLnBrk="1" hangingPunct="1">
              <a:buFont typeface="+mj-lt"/>
              <a:buNone/>
              <a:defRPr/>
            </a:pPr>
            <a:r>
              <a:rPr lang="en-US" sz="2200" dirty="0" smtClean="0">
                <a:solidFill>
                  <a:schemeClr val="tx1"/>
                </a:solidFill>
              </a:rPr>
              <a:t>(</a:t>
            </a:r>
            <a:r>
              <a:rPr lang="en-US" sz="2200" dirty="0">
                <a:solidFill>
                  <a:schemeClr val="tx1"/>
                </a:solidFill>
              </a:rPr>
              <a:t>a)  </a:t>
            </a:r>
            <a:r>
              <a:rPr lang="en-US" sz="2200" dirty="0" smtClean="0">
                <a:solidFill>
                  <a:schemeClr val="tx1"/>
                </a:solidFill>
              </a:rPr>
              <a:t>A local educational agency (LEA);</a:t>
            </a:r>
            <a:endParaRPr lang="en-US" sz="2200" dirty="0">
              <a:solidFill>
                <a:schemeClr val="tx1"/>
              </a:solidFill>
            </a:endParaRPr>
          </a:p>
          <a:p>
            <a:pPr marL="0" indent="0" eaLnBrk="1" hangingPunct="1">
              <a:buFont typeface="+mj-lt"/>
              <a:buNone/>
              <a:defRPr/>
            </a:pPr>
            <a:r>
              <a:rPr lang="en-US" sz="2200" dirty="0">
                <a:solidFill>
                  <a:schemeClr val="tx1"/>
                </a:solidFill>
              </a:rPr>
              <a:t>(b)  A State educational </a:t>
            </a:r>
            <a:r>
              <a:rPr lang="en-US" sz="2200" dirty="0" smtClean="0">
                <a:solidFill>
                  <a:schemeClr val="tx1"/>
                </a:solidFill>
              </a:rPr>
              <a:t>agency (SEA);</a:t>
            </a:r>
            <a:endParaRPr lang="en-US" sz="2200" dirty="0">
              <a:solidFill>
                <a:schemeClr val="tx1"/>
              </a:solidFill>
            </a:endParaRPr>
          </a:p>
          <a:p>
            <a:pPr marL="0" indent="0" eaLnBrk="1" hangingPunct="1">
              <a:buFont typeface="+mj-lt"/>
              <a:buNone/>
              <a:defRPr/>
            </a:pPr>
            <a:r>
              <a:rPr lang="en-US" sz="2200" dirty="0">
                <a:solidFill>
                  <a:schemeClr val="tx1"/>
                </a:solidFill>
              </a:rPr>
              <a:t>(c)  The Bureau of Indian </a:t>
            </a:r>
            <a:r>
              <a:rPr lang="en-US" sz="2200" dirty="0" smtClean="0">
                <a:solidFill>
                  <a:schemeClr val="tx1"/>
                </a:solidFill>
              </a:rPr>
              <a:t>Education (BIE);</a:t>
            </a:r>
            <a:endParaRPr lang="en-US" sz="2200" dirty="0">
              <a:solidFill>
                <a:schemeClr val="tx1"/>
              </a:solidFill>
            </a:endParaRPr>
          </a:p>
          <a:p>
            <a:pPr marL="0" indent="0" eaLnBrk="1" hangingPunct="1">
              <a:buFont typeface="+mj-lt"/>
              <a:buNone/>
              <a:defRPr/>
            </a:pPr>
            <a:r>
              <a:rPr lang="en-US" sz="2200" dirty="0">
                <a:solidFill>
                  <a:schemeClr val="tx1"/>
                </a:solidFill>
              </a:rPr>
              <a:t>(d)  A consortium of </a:t>
            </a:r>
            <a:r>
              <a:rPr lang="en-US" sz="2200" dirty="0" smtClean="0">
                <a:solidFill>
                  <a:schemeClr val="tx1"/>
                </a:solidFill>
              </a:rPr>
              <a:t>SEAs </a:t>
            </a:r>
            <a:r>
              <a:rPr lang="en-US" sz="2200" dirty="0">
                <a:solidFill>
                  <a:schemeClr val="tx1"/>
                </a:solidFill>
              </a:rPr>
              <a:t>or LEAs; </a:t>
            </a:r>
          </a:p>
          <a:p>
            <a:pPr marL="0" indent="0" eaLnBrk="1" hangingPunct="1">
              <a:buFont typeface="+mj-lt"/>
              <a:buNone/>
              <a:defRPr/>
            </a:pPr>
            <a:r>
              <a:rPr lang="en-US" sz="2200" dirty="0">
                <a:solidFill>
                  <a:schemeClr val="tx1"/>
                </a:solidFill>
              </a:rPr>
              <a:t>(e)  A nonprofit organization; and</a:t>
            </a:r>
          </a:p>
          <a:p>
            <a:pPr marL="0" indent="0" eaLnBrk="1" hangingPunct="1">
              <a:buFont typeface="+mj-lt"/>
              <a:buNone/>
              <a:defRPr/>
            </a:pPr>
            <a:r>
              <a:rPr lang="en-US" sz="2200" dirty="0">
                <a:solidFill>
                  <a:schemeClr val="tx1"/>
                </a:solidFill>
              </a:rPr>
              <a:t>(f)  </a:t>
            </a:r>
            <a:r>
              <a:rPr lang="en-US" sz="2200" dirty="0" smtClean="0">
                <a:solidFill>
                  <a:schemeClr val="tx1"/>
                </a:solidFill>
              </a:rPr>
              <a:t>An SEA, </a:t>
            </a:r>
            <a:r>
              <a:rPr lang="en-US" sz="2200" dirty="0">
                <a:solidFill>
                  <a:schemeClr val="tx1"/>
                </a:solidFill>
              </a:rPr>
              <a:t>an LEA, a consortium described </a:t>
            </a:r>
            <a:r>
              <a:rPr lang="en-US" sz="2200" dirty="0" smtClean="0">
                <a:solidFill>
                  <a:schemeClr val="tx1"/>
                </a:solidFill>
              </a:rPr>
              <a:t>in (d), or </a:t>
            </a:r>
            <a:r>
              <a:rPr lang="en-US" sz="2200" dirty="0">
                <a:solidFill>
                  <a:schemeClr val="tx1"/>
                </a:solidFill>
              </a:rPr>
              <a:t>the </a:t>
            </a:r>
            <a:r>
              <a:rPr lang="en-US" sz="2200" dirty="0" smtClean="0">
                <a:solidFill>
                  <a:schemeClr val="tx1"/>
                </a:solidFill>
              </a:rPr>
              <a:t>BIE, </a:t>
            </a:r>
            <a:r>
              <a:rPr lang="en-US" sz="2200" dirty="0">
                <a:solidFill>
                  <a:schemeClr val="tx1"/>
                </a:solidFill>
              </a:rPr>
              <a:t>in partnership with--</a:t>
            </a:r>
          </a:p>
          <a:p>
            <a:pPr marL="400050" lvl="1" indent="0" eaLnBrk="1" hangingPunct="1">
              <a:buFont typeface="+mj-lt"/>
              <a:buNone/>
              <a:defRPr/>
            </a:pPr>
            <a:r>
              <a:rPr lang="en-US" sz="2200" dirty="0">
                <a:solidFill>
                  <a:schemeClr val="tx1"/>
                </a:solidFill>
              </a:rPr>
              <a:t>(1)  A nonprofit </a:t>
            </a:r>
            <a:r>
              <a:rPr lang="en-US" sz="2200" dirty="0" smtClean="0">
                <a:solidFill>
                  <a:schemeClr val="tx1"/>
                </a:solidFill>
              </a:rPr>
              <a:t>organization</a:t>
            </a:r>
            <a:r>
              <a:rPr lang="en-US" sz="2200" dirty="0">
                <a:solidFill>
                  <a:schemeClr val="tx1"/>
                </a:solidFill>
              </a:rPr>
              <a:t>;</a:t>
            </a:r>
          </a:p>
          <a:p>
            <a:pPr marL="400050" lvl="1" indent="0" eaLnBrk="1" hangingPunct="1">
              <a:buFont typeface="+mj-lt"/>
              <a:buNone/>
              <a:defRPr/>
            </a:pPr>
            <a:r>
              <a:rPr lang="en-US" sz="2200" dirty="0">
                <a:solidFill>
                  <a:schemeClr val="tx1"/>
                </a:solidFill>
              </a:rPr>
              <a:t>(2)  A business;</a:t>
            </a:r>
          </a:p>
          <a:p>
            <a:pPr marL="400050" lvl="1" indent="0" eaLnBrk="1" hangingPunct="1">
              <a:buFont typeface="+mj-lt"/>
              <a:buNone/>
              <a:defRPr/>
            </a:pPr>
            <a:r>
              <a:rPr lang="en-US" sz="2200" dirty="0">
                <a:solidFill>
                  <a:schemeClr val="tx1"/>
                </a:solidFill>
              </a:rPr>
              <a:t>(3)  An educational service agency; or</a:t>
            </a:r>
          </a:p>
          <a:p>
            <a:pPr marL="857250" lvl="1" indent="-457200" eaLnBrk="1" hangingPunct="1">
              <a:buClrTx/>
              <a:buFont typeface="+mj-lt"/>
              <a:buAutoNum type="arabicParenBoth" startAt="4"/>
              <a:defRPr/>
            </a:pPr>
            <a:r>
              <a:rPr lang="en-US" sz="2200" dirty="0" smtClean="0">
                <a:solidFill>
                  <a:schemeClr val="tx1"/>
                </a:solidFill>
              </a:rPr>
              <a:t>An </a:t>
            </a:r>
            <a:r>
              <a:rPr lang="en-US" sz="2200" dirty="0">
                <a:solidFill>
                  <a:schemeClr val="tx1"/>
                </a:solidFill>
              </a:rPr>
              <a:t>institution of higher </a:t>
            </a:r>
            <a:r>
              <a:rPr lang="en-US" sz="2200" dirty="0" smtClean="0">
                <a:solidFill>
                  <a:schemeClr val="tx1"/>
                </a:solidFill>
              </a:rPr>
              <a:t>education.</a:t>
            </a:r>
          </a:p>
          <a:p>
            <a:pPr marL="0" lvl="1" indent="0" eaLnBrk="1" hangingPunct="1">
              <a:buClrTx/>
              <a:buFont typeface="+mj-lt"/>
              <a:buNone/>
              <a:defRPr/>
            </a:pPr>
            <a:r>
              <a:rPr lang="en-US" sz="2200" dirty="0" smtClean="0">
                <a:solidFill>
                  <a:schemeClr val="tx1"/>
                </a:solidFill>
              </a:rPr>
              <a:t>Note</a:t>
            </a:r>
            <a:r>
              <a:rPr lang="en-US" sz="2200" dirty="0">
                <a:solidFill>
                  <a:schemeClr val="tx1"/>
                </a:solidFill>
              </a:rPr>
              <a:t>:  An LEA includes a public charter school that operates as an LEA. </a:t>
            </a:r>
          </a:p>
          <a:p>
            <a:pPr marL="228600" indent="0" eaLnBrk="1" hangingPunct="1">
              <a:buFont typeface="+mj-lt"/>
              <a:buNone/>
              <a:defRPr/>
            </a:pPr>
            <a:endParaRPr lang="en-US" dirty="0"/>
          </a:p>
        </p:txBody>
      </p:sp>
      <p:sp>
        <p:nvSpPr>
          <p:cNvPr id="215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94384797-158E-4A6D-84A1-79A2108C0825}" type="slidenum">
              <a:rPr lang="en-US" altLang="en-US" smtClean="0">
                <a:solidFill>
                  <a:srgbClr val="666666"/>
                </a:solidFill>
              </a:rPr>
              <a:pPr defTabSz="914400" eaLnBrk="1" fontAlgn="base" hangingPunct="1">
                <a:spcBef>
                  <a:spcPct val="0"/>
                </a:spcBef>
                <a:spcAft>
                  <a:spcPct val="0"/>
                </a:spcAft>
              </a:pPr>
              <a:t>18</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pPr eaLnBrk="1" hangingPunct="1">
              <a:defRPr/>
            </a:pPr>
            <a:r>
              <a:rPr lang="en-US" sz="3200" dirty="0"/>
              <a:t>EIR: A Model Tiered Evidence </a:t>
            </a:r>
            <a:br>
              <a:rPr lang="en-US" sz="3200" dirty="0"/>
            </a:br>
            <a:r>
              <a:rPr lang="en-US" sz="3200" dirty="0"/>
              <a:t>Grant Program</a:t>
            </a:r>
          </a:p>
        </p:txBody>
      </p:sp>
      <p:sp>
        <p:nvSpPr>
          <p:cNvPr id="225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C1913EC6-007D-4EA9-9E2B-110FDC1DFC73}" type="slidenum">
              <a:rPr lang="en-US" altLang="en-US" smtClean="0">
                <a:solidFill>
                  <a:srgbClr val="666666"/>
                </a:solidFill>
              </a:rPr>
              <a:pPr defTabSz="914400" eaLnBrk="1" fontAlgn="base" hangingPunct="1">
                <a:spcBef>
                  <a:spcPct val="0"/>
                </a:spcBef>
                <a:spcAft>
                  <a:spcPct val="0"/>
                </a:spcAft>
              </a:pPr>
              <a:t>19</a:t>
            </a:fld>
            <a:endParaRPr lang="en-US" altLang="en-US" dirty="0" smtClean="0">
              <a:solidFill>
                <a:srgbClr val="666666"/>
              </a:solidFill>
            </a:endParaRPr>
          </a:p>
        </p:txBody>
      </p:sp>
      <p:graphicFrame>
        <p:nvGraphicFramePr>
          <p:cNvPr id="6" name="Content Placeholder 3"/>
          <p:cNvGraphicFramePr>
            <a:graphicFrameLocks noGrp="1"/>
          </p:cNvGraphicFramePr>
          <p:nvPr>
            <p:ph idx="1"/>
          </p:nvPr>
        </p:nvGraphicFramePr>
        <p:xfrm>
          <a:off x="228601" y="1295401"/>
          <a:ext cx="8655269" cy="5128643"/>
        </p:xfrm>
        <a:graphic>
          <a:graphicData uri="http://schemas.openxmlformats.org/drawingml/2006/table">
            <a:tbl>
              <a:tblPr firstRow="1" firstCol="1" bandRow="1">
                <a:tableStyleId>{B301B821-A1FF-4177-AEE7-76D212191A09}</a:tableStyleId>
              </a:tblPr>
              <a:tblGrid>
                <a:gridCol w="2914869"/>
                <a:gridCol w="2870200"/>
                <a:gridCol w="2870200"/>
              </a:tblGrid>
              <a:tr h="361980">
                <a:tc>
                  <a:txBody>
                    <a:bodyPr/>
                    <a:lstStyle/>
                    <a:p>
                      <a:pPr marL="0" marR="0" algn="ctr">
                        <a:spcBef>
                          <a:spcPts val="0"/>
                        </a:spcBef>
                        <a:spcAft>
                          <a:spcPts val="0"/>
                        </a:spcAft>
                      </a:pPr>
                      <a:r>
                        <a:rPr lang="en-US" sz="2100" dirty="0">
                          <a:effectLst/>
                        </a:rPr>
                        <a:t>Early-Phase</a:t>
                      </a:r>
                      <a:endParaRPr lang="en-US" sz="21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dirty="0">
                          <a:effectLst/>
                        </a:rPr>
                        <a:t>Mid-Phase</a:t>
                      </a:r>
                      <a:endParaRPr lang="en-US" sz="21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100" dirty="0">
                          <a:effectLst/>
                        </a:rPr>
                        <a:t>Expansion</a:t>
                      </a:r>
                      <a:endParaRPr lang="en-US" sz="2100" dirty="0">
                        <a:effectLst/>
                        <a:latin typeface="Calibri"/>
                        <a:ea typeface="Calibri"/>
                        <a:cs typeface="Times New Roman"/>
                      </a:endParaRPr>
                    </a:p>
                  </a:txBody>
                  <a:tcPr marL="68580" marR="68580" marT="0" marB="0"/>
                </a:tc>
              </a:tr>
              <a:tr h="1561953">
                <a:tc>
                  <a:txBody>
                    <a:bodyPr/>
                    <a:lstStyle/>
                    <a:p>
                      <a:pPr marL="0" marR="0">
                        <a:spcBef>
                          <a:spcPts val="0"/>
                        </a:spcBef>
                        <a:spcAft>
                          <a:spcPts val="0"/>
                        </a:spcAft>
                      </a:pPr>
                      <a:r>
                        <a:rPr lang="en-US" sz="2100" b="0" dirty="0">
                          <a:effectLst/>
                        </a:rPr>
                        <a:t>Develops and tests innovative education practices</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Further develops innovative education practices and regionally or nationally scales those practices</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Scales </a:t>
                      </a:r>
                      <a:r>
                        <a:rPr lang="en-US" sz="2100" dirty="0" smtClean="0">
                          <a:effectLst/>
                        </a:rPr>
                        <a:t>nationally those </a:t>
                      </a:r>
                      <a:r>
                        <a:rPr lang="en-US" sz="2100" dirty="0">
                          <a:effectLst/>
                        </a:rPr>
                        <a:t>practices demonstrated to be effective</a:t>
                      </a:r>
                      <a:endParaRPr lang="en-US" sz="2100" dirty="0">
                        <a:effectLst/>
                        <a:latin typeface="Calibri"/>
                        <a:ea typeface="Calibri"/>
                        <a:cs typeface="Times New Roman"/>
                      </a:endParaRPr>
                    </a:p>
                  </a:txBody>
                  <a:tcPr marL="68580" marR="68580" marT="0" marB="0"/>
                </a:tc>
              </a:tr>
              <a:tr h="1561953">
                <a:tc>
                  <a:txBody>
                    <a:bodyPr/>
                    <a:lstStyle/>
                    <a:p>
                      <a:pPr marL="0" marR="0">
                        <a:spcBef>
                          <a:spcPts val="0"/>
                        </a:spcBef>
                        <a:spcAft>
                          <a:spcPts val="0"/>
                        </a:spcAft>
                      </a:pPr>
                      <a:r>
                        <a:rPr lang="en-US" sz="2100" b="0" dirty="0" smtClean="0">
                          <a:effectLst/>
                        </a:rPr>
                        <a:t>Applicants must demonstrate a rationale based on high quality research findings of evaluation </a:t>
                      </a:r>
                      <a:endParaRPr lang="en-US" sz="2100" b="0" strike="sngStrike" dirty="0">
                        <a:effectLst/>
                      </a:endParaRPr>
                    </a:p>
                  </a:txBody>
                  <a:tcPr marL="68580" marR="68580" marT="0" marB="0"/>
                </a:tc>
                <a:tc>
                  <a:txBody>
                    <a:bodyPr/>
                    <a:lstStyle/>
                    <a:p>
                      <a:pPr marL="0" marR="0">
                        <a:spcBef>
                          <a:spcPts val="0"/>
                        </a:spcBef>
                        <a:spcAft>
                          <a:spcPts val="0"/>
                        </a:spcAft>
                      </a:pPr>
                      <a:r>
                        <a:rPr lang="en-US" sz="2100" dirty="0">
                          <a:effectLst/>
                        </a:rPr>
                        <a:t>Applicants must meet “Moderate Evidence” standard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a:effectLst/>
                        </a:rPr>
                        <a:t>Applicants must meet “Strong Evidence” standard</a:t>
                      </a:r>
                      <a:endParaRPr lang="en-US" sz="2100" dirty="0">
                        <a:effectLst/>
                        <a:latin typeface="Calibri"/>
                        <a:ea typeface="Calibri"/>
                        <a:cs typeface="Times New Roman"/>
                      </a:endParaRPr>
                    </a:p>
                  </a:txBody>
                  <a:tcPr marL="68580" marR="68580" marT="0" marB="0"/>
                </a:tc>
              </a:tr>
              <a:tr h="937172">
                <a:tc>
                  <a:txBody>
                    <a:bodyPr/>
                    <a:lstStyle/>
                    <a:p>
                      <a:pPr marL="0" marR="0">
                        <a:spcBef>
                          <a:spcPts val="0"/>
                        </a:spcBef>
                        <a:spcAft>
                          <a:spcPts val="0"/>
                        </a:spcAft>
                      </a:pPr>
                      <a:r>
                        <a:rPr lang="en-US" sz="2100" b="0" dirty="0">
                          <a:effectLst/>
                        </a:rPr>
                        <a:t>Up to $4 million per </a:t>
                      </a:r>
                      <a:r>
                        <a:rPr lang="en-US" sz="2100" b="0" dirty="0" smtClean="0">
                          <a:effectLst/>
                        </a:rPr>
                        <a:t>award, up</a:t>
                      </a:r>
                      <a:r>
                        <a:rPr lang="en-US" sz="2100" b="0" baseline="0" dirty="0" smtClean="0">
                          <a:effectLst/>
                        </a:rPr>
                        <a:t> to 60 months (5 years) of funding</a:t>
                      </a:r>
                      <a:endParaRPr lang="en-US" sz="2100" b="0" dirty="0">
                        <a:effectLst/>
                      </a:endParaRPr>
                    </a:p>
                  </a:txBody>
                  <a:tcPr marL="68580" marR="68580" marT="0" marB="0"/>
                </a:tc>
                <a:tc>
                  <a:txBody>
                    <a:bodyPr/>
                    <a:lstStyle/>
                    <a:p>
                      <a:pPr marL="0" marR="0">
                        <a:spcBef>
                          <a:spcPts val="0"/>
                        </a:spcBef>
                        <a:spcAft>
                          <a:spcPts val="0"/>
                        </a:spcAft>
                      </a:pPr>
                      <a:r>
                        <a:rPr lang="en-US" sz="2100" dirty="0">
                          <a:effectLst/>
                        </a:rPr>
                        <a:t>Up to $8 million per </a:t>
                      </a:r>
                      <a:r>
                        <a:rPr lang="en-US" sz="2100" dirty="0" smtClean="0">
                          <a:effectLst/>
                        </a:rPr>
                        <a:t>award, up to 60 months </a:t>
                      </a:r>
                      <a:r>
                        <a:rPr lang="en-US" sz="2100" baseline="0" dirty="0" smtClean="0">
                          <a:effectLst/>
                        </a:rPr>
                        <a:t>(5 years) </a:t>
                      </a:r>
                      <a:r>
                        <a:rPr lang="en-US" sz="2100" dirty="0" smtClean="0">
                          <a:effectLst/>
                        </a:rPr>
                        <a:t>of funding</a:t>
                      </a:r>
                      <a:endParaRPr lang="en-US" sz="2100" dirty="0">
                        <a:effectLst/>
                      </a:endParaRPr>
                    </a:p>
                  </a:txBody>
                  <a:tcPr marL="68580" marR="68580" marT="0" marB="0"/>
                </a:tc>
                <a:tc>
                  <a:txBody>
                    <a:bodyPr/>
                    <a:lstStyle/>
                    <a:p>
                      <a:pPr marL="0" marR="0">
                        <a:spcBef>
                          <a:spcPts val="0"/>
                        </a:spcBef>
                        <a:spcAft>
                          <a:spcPts val="0"/>
                        </a:spcAft>
                      </a:pPr>
                      <a:r>
                        <a:rPr lang="en-US" sz="2100" dirty="0">
                          <a:effectLst/>
                        </a:rPr>
                        <a:t>Up to $15 million per </a:t>
                      </a:r>
                      <a:r>
                        <a:rPr lang="en-US" sz="2100" dirty="0" smtClean="0">
                          <a:effectLst/>
                        </a:rPr>
                        <a:t>award, up to 60 months (5 years)</a:t>
                      </a:r>
                      <a:r>
                        <a:rPr lang="en-US" sz="2100" baseline="0" dirty="0" smtClean="0">
                          <a:effectLst/>
                        </a:rPr>
                        <a:t> of funding</a:t>
                      </a:r>
                      <a:r>
                        <a:rPr lang="en-US" sz="2100" dirty="0">
                          <a:effectLst/>
                        </a:rPr>
                        <a:t> </a:t>
                      </a:r>
                      <a:endParaRPr lang="en-US" sz="2100" dirty="0">
                        <a:effectLst/>
                        <a:latin typeface="Calibri"/>
                        <a:ea typeface="Calibri"/>
                        <a:cs typeface="Times New Roman"/>
                      </a:endParaRPr>
                    </a:p>
                  </a:txBody>
                  <a:tcPr marL="68580" marR="68580" marT="0" marB="0"/>
                </a:tc>
              </a:tr>
              <a:tr h="606143">
                <a:tc>
                  <a:txBody>
                    <a:bodyPr/>
                    <a:lstStyle/>
                    <a:p>
                      <a:pPr marL="0" marR="0">
                        <a:spcBef>
                          <a:spcPts val="0"/>
                        </a:spcBef>
                        <a:spcAft>
                          <a:spcPts val="0"/>
                        </a:spcAft>
                      </a:pPr>
                      <a:r>
                        <a:rPr lang="en-US" sz="2100" b="0" dirty="0" smtClean="0">
                          <a:effectLst/>
                        </a:rPr>
                        <a:t>8-16 </a:t>
                      </a:r>
                      <a:r>
                        <a:rPr lang="en-US" sz="2100" b="0" dirty="0">
                          <a:effectLst/>
                        </a:rPr>
                        <a:t>awards anticipated</a:t>
                      </a:r>
                      <a:endParaRPr lang="en-US" sz="2100" b="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4-10 </a:t>
                      </a:r>
                      <a:r>
                        <a:rPr lang="en-US" sz="2100" dirty="0">
                          <a:effectLst/>
                        </a:rPr>
                        <a:t>awards anticipated</a:t>
                      </a:r>
                      <a:endParaRPr lang="en-US" sz="2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100" dirty="0" smtClean="0">
                          <a:effectLst/>
                        </a:rPr>
                        <a:t>1-3 </a:t>
                      </a:r>
                      <a:r>
                        <a:rPr lang="en-US" sz="2100" dirty="0">
                          <a:effectLst/>
                        </a:rPr>
                        <a:t>awards anticipated</a:t>
                      </a:r>
                      <a:endParaRPr lang="en-US" sz="21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Background</a:t>
            </a:r>
            <a:endParaRPr lang="en-US" cap="small" dirty="0"/>
          </a:p>
        </p:txBody>
      </p:sp>
      <p:sp>
        <p:nvSpPr>
          <p:cNvPr id="6147" name="Content Placeholder 11"/>
          <p:cNvSpPr>
            <a:spLocks noGrp="1"/>
          </p:cNvSpPr>
          <p:nvPr>
            <p:ph idx="1"/>
          </p:nvPr>
        </p:nvSpPr>
        <p:spPr bwMode="auto">
          <a:xfrm>
            <a:off x="457200" y="1295400"/>
            <a:ext cx="82296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defRPr/>
            </a:pPr>
            <a:r>
              <a:rPr lang="en-US" dirty="0" smtClean="0"/>
              <a:t>In Fall 2017, </a:t>
            </a:r>
            <a:r>
              <a:rPr lang="en-US" dirty="0"/>
              <a:t>President Trump released a </a:t>
            </a:r>
            <a:r>
              <a:rPr lang="en-US" u="sng" dirty="0">
                <a:hlinkClick r:id="rId3"/>
              </a:rPr>
              <a:t>memorandum</a:t>
            </a:r>
            <a:r>
              <a:rPr lang="en-US" dirty="0"/>
              <a:t> directing ED to </a:t>
            </a:r>
            <a:r>
              <a:rPr lang="en-US" dirty="0" smtClean="0"/>
              <a:t>devote </a:t>
            </a:r>
            <a:r>
              <a:rPr lang="en-US" dirty="0"/>
              <a:t>at least $200 million in grant funds per year to promote high-quality STEM education, including Computer Science.  </a:t>
            </a:r>
            <a:endParaRPr lang="en-US" dirty="0" smtClean="0"/>
          </a:p>
          <a:p>
            <a:pPr>
              <a:defRPr/>
            </a:pPr>
            <a:r>
              <a:rPr lang="en-US" dirty="0" smtClean="0"/>
              <a:t>ED is </a:t>
            </a:r>
            <a:r>
              <a:rPr lang="en-US" dirty="0"/>
              <a:t>using its existing discretionary grant programs and the Secretary’s STEM Supplemental Priority to actionize the President’s $200M directive.  </a:t>
            </a:r>
            <a:endParaRPr lang="en-US" dirty="0" smtClean="0"/>
          </a:p>
          <a:p>
            <a:pPr>
              <a:defRPr/>
            </a:pPr>
            <a:r>
              <a:rPr lang="en-US" dirty="0" smtClean="0"/>
              <a:t>The </a:t>
            </a:r>
            <a:r>
              <a:rPr lang="en-US" dirty="0"/>
              <a:t>notice inviting applications (NIAs) for </a:t>
            </a:r>
            <a:r>
              <a:rPr lang="en-US" dirty="0" smtClean="0"/>
              <a:t>discretionary/ competitive </a:t>
            </a:r>
            <a:r>
              <a:rPr lang="en-US" dirty="0"/>
              <a:t>grants are starting to be published in the Federal Register.  The applicants who are selected as winners will receive funding this fall.  </a:t>
            </a:r>
          </a:p>
          <a:p>
            <a:pPr marL="274638" indent="0">
              <a:buFont typeface="Wingdings" charset="2"/>
              <a:buNone/>
              <a:defRPr/>
            </a:pPr>
            <a:r>
              <a:rPr lang="en-US" sz="1800" dirty="0" smtClean="0">
                <a:latin typeface="Tw Cen MT" pitchFamily="34" charset="0"/>
                <a:ea typeface="Tw Cen MT" pitchFamily="34" charset="0"/>
                <a:cs typeface="Tw Cen MT" pitchFamily="34" charset="0"/>
              </a:rPr>
              <a:t>  </a:t>
            </a:r>
            <a:endParaRPr lang="en-US" sz="1800" dirty="0">
              <a:latin typeface="Tw Cen MT" pitchFamily="34" charset="0"/>
              <a:ea typeface="Tw Cen MT" pitchFamily="34" charset="0"/>
              <a:cs typeface="Tw Cen MT" pitchFamily="34" charset="0"/>
            </a:endParaRPr>
          </a:p>
        </p:txBody>
      </p:sp>
      <p:sp>
        <p:nvSpPr>
          <p:cNvPr id="5124"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A8530BF9-A1CA-49BA-97CC-6481137F8C9D}" type="slidenum">
              <a:rPr lang="en-US" altLang="en-US" smtClean="0">
                <a:solidFill>
                  <a:srgbClr val="666666"/>
                </a:solidFill>
              </a:rPr>
              <a:pPr eaLnBrk="1" fontAlgn="base" hangingPunct="1">
                <a:spcBef>
                  <a:spcPct val="0"/>
                </a:spcBef>
                <a:spcAft>
                  <a:spcPct val="0"/>
                </a:spcAft>
              </a:pPr>
              <a:t>2</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President’s STEM &amp; Computer Science Directive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Key Components of EIR</a:t>
            </a:r>
            <a:endParaRPr lang="en-US" dirty="0"/>
          </a:p>
        </p:txBody>
      </p:sp>
      <p:sp>
        <p:nvSpPr>
          <p:cNvPr id="235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5BADAB5D-41ED-44D9-981D-3EE73F658849}" type="slidenum">
              <a:rPr lang="en-US" altLang="en-US" smtClean="0">
                <a:solidFill>
                  <a:srgbClr val="666666"/>
                </a:solidFill>
              </a:rPr>
              <a:pPr defTabSz="914400" eaLnBrk="1" fontAlgn="base" hangingPunct="1">
                <a:spcBef>
                  <a:spcPct val="0"/>
                </a:spcBef>
                <a:spcAft>
                  <a:spcPct val="0"/>
                </a:spcAft>
              </a:pPr>
              <a:t>20</a:t>
            </a:fld>
            <a:endParaRPr lang="en-US" altLang="en-US" dirty="0" smtClean="0">
              <a:solidFill>
                <a:srgbClr val="666666"/>
              </a:solidFill>
            </a:endParaRPr>
          </a:p>
        </p:txBody>
      </p:sp>
      <p:graphicFrame>
        <p:nvGraphicFramePr>
          <p:cNvPr id="6" name="Content Placeholder 3"/>
          <p:cNvGraphicFramePr>
            <a:graphicFrameLocks noGrp="1"/>
          </p:cNvGraphicFramePr>
          <p:nvPr>
            <p:ph idx="1"/>
          </p:nvPr>
        </p:nvGraphicFramePr>
        <p:xfrm>
          <a:off x="457200" y="987425"/>
          <a:ext cx="8229600" cy="4741981"/>
        </p:xfrm>
        <a:graphic>
          <a:graphicData uri="http://schemas.openxmlformats.org/drawingml/2006/table">
            <a:tbl>
              <a:tblPr firstRow="1" firstCol="1" bandRow="1">
                <a:tableStyleId>{5C22544A-7EE6-4342-B048-85BDC9FD1C3A}</a:tableStyleId>
              </a:tblPr>
              <a:tblGrid>
                <a:gridCol w="2622842"/>
                <a:gridCol w="5606758"/>
              </a:tblGrid>
              <a:tr h="792454">
                <a:tc>
                  <a:txBody>
                    <a:bodyPr/>
                    <a:lstStyle/>
                    <a:p>
                      <a:pPr marL="0" marR="0">
                        <a:spcBef>
                          <a:spcPts val="0"/>
                        </a:spcBef>
                        <a:spcAft>
                          <a:spcPts val="0"/>
                        </a:spcAft>
                      </a:pPr>
                      <a:r>
                        <a:rPr lang="en-US" sz="2600" dirty="0">
                          <a:effectLst/>
                        </a:rPr>
                        <a:t>Issue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Education Innovation and Research (EIR)</a:t>
                      </a:r>
                      <a:endParaRPr lang="en-US" sz="2600" dirty="0">
                        <a:effectLst/>
                        <a:latin typeface="Calibri"/>
                        <a:ea typeface="Calibri"/>
                        <a:cs typeface="Times New Roman"/>
                      </a:endParaRPr>
                    </a:p>
                  </a:txBody>
                  <a:tcPr marL="68580" marR="68580" marT="0" marB="0"/>
                </a:tc>
              </a:tr>
              <a:tr h="792454">
                <a:tc>
                  <a:txBody>
                    <a:bodyPr/>
                    <a:lstStyle/>
                    <a:p>
                      <a:pPr marL="0" marR="0">
                        <a:spcBef>
                          <a:spcPts val="0"/>
                        </a:spcBef>
                        <a:spcAft>
                          <a:spcPts val="0"/>
                        </a:spcAft>
                      </a:pPr>
                      <a:r>
                        <a:rPr lang="en-US" sz="2600" dirty="0">
                          <a:effectLst/>
                        </a:rPr>
                        <a:t>Tiered Evidence Structure</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3 types of grants, </a:t>
                      </a:r>
                      <a:r>
                        <a:rPr lang="en-US" sz="2600" dirty="0" smtClean="0">
                          <a:effectLst/>
                        </a:rPr>
                        <a:t>with evidence determining</a:t>
                      </a:r>
                      <a:r>
                        <a:rPr lang="en-US" sz="2600" baseline="0" dirty="0" smtClean="0">
                          <a:effectLst/>
                        </a:rPr>
                        <a:t> the</a:t>
                      </a:r>
                      <a:r>
                        <a:rPr lang="en-US" sz="2600" dirty="0" smtClean="0">
                          <a:effectLst/>
                        </a:rPr>
                        <a:t> </a:t>
                      </a:r>
                      <a:r>
                        <a:rPr lang="en-US" sz="2600" dirty="0">
                          <a:effectLst/>
                        </a:rPr>
                        <a:t>level of funding</a:t>
                      </a:r>
                      <a:endParaRPr lang="en-US" sz="2600" dirty="0">
                        <a:effectLst/>
                        <a:latin typeface="Calibri"/>
                        <a:ea typeface="Calibri"/>
                        <a:cs typeface="Times New Roman"/>
                      </a:endParaRPr>
                    </a:p>
                  </a:txBody>
                  <a:tcPr marL="68580" marR="68580" marT="0" marB="0"/>
                </a:tc>
              </a:tr>
              <a:tr h="1188681">
                <a:tc>
                  <a:txBody>
                    <a:bodyPr/>
                    <a:lstStyle/>
                    <a:p>
                      <a:pPr marL="0" marR="0">
                        <a:spcBef>
                          <a:spcPts val="0"/>
                        </a:spcBef>
                        <a:spcAft>
                          <a:spcPts val="0"/>
                        </a:spcAft>
                      </a:pPr>
                      <a:r>
                        <a:rPr lang="en-US" sz="2600" dirty="0">
                          <a:effectLst/>
                        </a:rPr>
                        <a:t>Eligibility</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Local Educational Agency, State Educational Agency, </a:t>
                      </a:r>
                      <a:r>
                        <a:rPr lang="en-US" sz="2600" dirty="0">
                          <a:effectLst/>
                        </a:rPr>
                        <a:t>Bureau of Indian </a:t>
                      </a:r>
                      <a:r>
                        <a:rPr lang="en-US" sz="2600" dirty="0" smtClean="0">
                          <a:effectLst/>
                        </a:rPr>
                        <a:t>Education, and Nonprofit</a:t>
                      </a:r>
                      <a:endParaRPr lang="en-US" sz="2600" dirty="0">
                        <a:effectLst/>
                        <a:latin typeface="Calibri"/>
                        <a:ea typeface="Calibri"/>
                        <a:cs typeface="Times New Roman"/>
                      </a:endParaRPr>
                    </a:p>
                  </a:txBody>
                  <a:tcPr marL="68580" marR="68580" marT="0" marB="0"/>
                </a:tc>
              </a:tr>
              <a:tr h="792454">
                <a:tc>
                  <a:txBody>
                    <a:bodyPr/>
                    <a:lstStyle/>
                    <a:p>
                      <a:pPr marL="0" marR="0">
                        <a:spcBef>
                          <a:spcPts val="0"/>
                        </a:spcBef>
                        <a:spcAft>
                          <a:spcPts val="0"/>
                        </a:spcAft>
                      </a:pPr>
                      <a:r>
                        <a:rPr lang="en-US" sz="2600" dirty="0">
                          <a:effectLst/>
                        </a:rPr>
                        <a:t>Rural</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a:effectLst/>
                        </a:rPr>
                        <a:t>Reserves 25% of funding for rural grantees serving rural areas</a:t>
                      </a:r>
                      <a:endParaRPr lang="en-US" sz="2600" dirty="0">
                        <a:effectLst/>
                        <a:latin typeface="Calibri"/>
                        <a:ea typeface="Calibri"/>
                        <a:cs typeface="Times New Roman"/>
                      </a:endParaRPr>
                    </a:p>
                  </a:txBody>
                  <a:tcPr marL="68580" marR="68580" marT="0" marB="0"/>
                </a:tc>
              </a:tr>
              <a:tr h="535013">
                <a:tc>
                  <a:txBody>
                    <a:bodyPr/>
                    <a:lstStyle/>
                    <a:p>
                      <a:pPr marL="0" marR="0">
                        <a:spcBef>
                          <a:spcPts val="0"/>
                        </a:spcBef>
                        <a:spcAft>
                          <a:spcPts val="0"/>
                        </a:spcAft>
                      </a:pPr>
                      <a:r>
                        <a:rPr lang="en-US" sz="2600" dirty="0">
                          <a:effectLst/>
                        </a:rPr>
                        <a:t>Priorities</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Field-Initiated Priorities</a:t>
                      </a:r>
                      <a:endParaRPr lang="en-US" sz="2600" dirty="0">
                        <a:effectLst/>
                        <a:latin typeface="Calibri"/>
                        <a:ea typeface="Calibri"/>
                        <a:cs typeface="Times New Roman"/>
                      </a:endParaRPr>
                    </a:p>
                  </a:txBody>
                  <a:tcPr marL="68580" marR="68580" marT="0" marB="0"/>
                </a:tc>
              </a:tr>
              <a:tr h="640808">
                <a:tc>
                  <a:txBody>
                    <a:bodyPr/>
                    <a:lstStyle/>
                    <a:p>
                      <a:pPr marL="0" marR="0">
                        <a:spcBef>
                          <a:spcPts val="0"/>
                        </a:spcBef>
                        <a:spcAft>
                          <a:spcPts val="0"/>
                        </a:spcAft>
                      </a:pPr>
                      <a:r>
                        <a:rPr lang="en-US" sz="2600" dirty="0">
                          <a:effectLst/>
                        </a:rPr>
                        <a:t>Matching</a:t>
                      </a:r>
                      <a:endParaRPr lang="en-US" sz="2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600" dirty="0" smtClean="0">
                          <a:effectLst/>
                        </a:rPr>
                        <a:t>Requires</a:t>
                      </a:r>
                      <a:r>
                        <a:rPr lang="en-US" sz="2600" baseline="0" dirty="0" smtClean="0">
                          <a:effectLst/>
                        </a:rPr>
                        <a:t> </a:t>
                      </a:r>
                      <a:r>
                        <a:rPr lang="en-US" sz="2600" dirty="0" smtClean="0">
                          <a:effectLst/>
                        </a:rPr>
                        <a:t>10% Matching</a:t>
                      </a:r>
                      <a:endParaRPr lang="en-US" sz="26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Early-Phase Grants</a:t>
            </a:r>
            <a:br>
              <a:rPr lang="en-US" dirty="0" smtClean="0"/>
            </a:br>
            <a:endParaRPr lang="en-US" dirty="0"/>
          </a:p>
        </p:txBody>
      </p:sp>
      <p:sp>
        <p:nvSpPr>
          <p:cNvPr id="24579" name="Content Placeholder 2"/>
          <p:cNvSpPr>
            <a:spLocks noGrp="1"/>
          </p:cNvSpPr>
          <p:nvPr>
            <p:ph idx="1"/>
          </p:nvPr>
        </p:nvSpPr>
        <p:spPr bwMode="auto">
          <a:xfrm>
            <a:off x="457200" y="1143000"/>
            <a:ext cx="8229600" cy="444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Grants support education practices that are new compared to others that are underway nationally.</a:t>
            </a:r>
          </a:p>
          <a:p>
            <a:pPr marL="547688" indent="-273050" eaLnBrk="1" hangingPunct="1">
              <a:buFont typeface="Wingdings" pitchFamily="2" charset="2"/>
              <a:buChar char="§"/>
            </a:pPr>
            <a:r>
              <a:rPr lang="en-US" altLang="en-US" sz="2800" dirty="0" smtClean="0">
                <a:latin typeface="Tw Cen MT" pitchFamily="34" charset="0"/>
                <a:ea typeface="Tw Cen MT" pitchFamily="34" charset="0"/>
                <a:cs typeface="Tw Cen MT" pitchFamily="34" charset="0"/>
              </a:rPr>
              <a:t>Applicants must demonstrate a rationale based on high quality research findings of evaluation </a:t>
            </a:r>
            <a:endParaRPr lang="en-US" altLang="en-US" sz="2600" dirty="0" smtClean="0">
              <a:latin typeface="Tw Cen MT" pitchFamily="34" charset="0"/>
              <a:ea typeface="Tw Cen MT" pitchFamily="34" charset="0"/>
              <a:cs typeface="Tw Cen MT" pitchFamily="34" charset="0"/>
            </a:endParaRP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Projects are encouraged to focus on continuous improvement and iterative development to increase potential effectiveness.</a:t>
            </a: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Evaluations should determine whether the practices can successfully improve student achievement and attainment, particularly for high-need students.</a:t>
            </a:r>
          </a:p>
          <a:p>
            <a:pPr marL="547688" indent="-273050" eaLnBrk="1" hangingPunct="1">
              <a:buFont typeface="Wingdings" pitchFamily="2" charset="2"/>
              <a:buChar char="§"/>
            </a:pPr>
            <a:endParaRPr lang="en-US" altLang="en-US" dirty="0" smtClean="0">
              <a:latin typeface="Tw Cen MT" pitchFamily="34" charset="0"/>
              <a:ea typeface="Tw Cen MT" pitchFamily="34" charset="0"/>
              <a:cs typeface="Tw Cen MT" pitchFamily="34" charset="0"/>
            </a:endParaRPr>
          </a:p>
          <a:p>
            <a:pPr marL="547688" indent="-273050" eaLnBrk="1" hangingPunct="1">
              <a:buFont typeface="Wingdings" pitchFamily="2" charset="2"/>
              <a:buChar char="§"/>
            </a:pPr>
            <a:endParaRPr lang="en-US" altLang="en-US" dirty="0" smtClean="0">
              <a:latin typeface="Tw Cen MT" pitchFamily="34" charset="0"/>
              <a:ea typeface="Tw Cen MT" pitchFamily="34" charset="0"/>
              <a:cs typeface="Tw Cen MT" pitchFamily="34" charset="0"/>
            </a:endParaRPr>
          </a:p>
        </p:txBody>
      </p:sp>
      <p:sp>
        <p:nvSpPr>
          <p:cNvPr id="2458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D230A645-D5AD-4AD3-9D36-C7D50B958B0B}" type="slidenum">
              <a:rPr lang="en-US" altLang="en-US" smtClean="0">
                <a:solidFill>
                  <a:srgbClr val="666666"/>
                </a:solidFill>
              </a:rPr>
              <a:pPr defTabSz="914400" eaLnBrk="1" fontAlgn="base" hangingPunct="1">
                <a:spcBef>
                  <a:spcPct val="0"/>
                </a:spcBef>
                <a:spcAft>
                  <a:spcPct val="0"/>
                </a:spcAft>
              </a:pPr>
              <a:t>21</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EARLY-PHASE PRIORITIES</a:t>
            </a:r>
            <a:endParaRPr lang="en-US" dirty="0"/>
          </a:p>
        </p:txBody>
      </p:sp>
      <p:sp>
        <p:nvSpPr>
          <p:cNvPr id="256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816C63B6-11B5-477F-A875-84F577DAFB5D}" type="slidenum">
              <a:rPr lang="en-US" altLang="en-US" smtClean="0">
                <a:solidFill>
                  <a:srgbClr val="666666"/>
                </a:solidFill>
              </a:rPr>
              <a:pPr defTabSz="914400" eaLnBrk="1" fontAlgn="base" hangingPunct="1">
                <a:spcBef>
                  <a:spcPct val="0"/>
                </a:spcBef>
                <a:spcAft>
                  <a:spcPct val="0"/>
                </a:spcAft>
              </a:pPr>
              <a:t>22</a:t>
            </a:fld>
            <a:endParaRPr lang="en-US" altLang="en-US" dirty="0" smtClean="0">
              <a:solidFill>
                <a:srgbClr val="666666"/>
              </a:solidFill>
            </a:endParaRPr>
          </a:p>
        </p:txBody>
      </p:sp>
      <p:graphicFrame>
        <p:nvGraphicFramePr>
          <p:cNvPr id="10" name="Table 9"/>
          <p:cNvGraphicFramePr>
            <a:graphicFrameLocks noGrp="1"/>
          </p:cNvGraphicFramePr>
          <p:nvPr/>
        </p:nvGraphicFramePr>
        <p:xfrm>
          <a:off x="228600" y="914400"/>
          <a:ext cx="8763000" cy="5951564"/>
        </p:xfrm>
        <a:graphic>
          <a:graphicData uri="http://schemas.openxmlformats.org/drawingml/2006/table">
            <a:tbl>
              <a:tblPr firstRow="1" firstCol="1" bandRow="1"/>
              <a:tblGrid>
                <a:gridCol w="2362200"/>
                <a:gridCol w="3733800"/>
                <a:gridCol w="2667000"/>
              </a:tblGrid>
              <a:tr h="1341111">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Everybody</a:t>
                      </a:r>
                      <a:r>
                        <a:rPr lang="en-US" sz="2200" b="1" baseline="0" dirty="0" smtClean="0">
                          <a:solidFill>
                            <a:schemeClr val="bg1"/>
                          </a:solidFill>
                          <a:effectLst/>
                          <a:latin typeface="+mn-lt"/>
                          <a:ea typeface="Calibri"/>
                          <a:cs typeface="Times New Roman"/>
                        </a:rPr>
                        <a:t> Must Address Absolute Priority 1</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REQUIRED: </a:t>
                      </a:r>
                      <a:r>
                        <a:rPr lang="en-US" sz="2200" b="1" dirty="0">
                          <a:solidFill>
                            <a:schemeClr val="bg1"/>
                          </a:solidFill>
                          <a:effectLst/>
                          <a:latin typeface="+mn-lt"/>
                          <a:ea typeface="Calibri"/>
                          <a:cs typeface="Times New Roman"/>
                        </a:rPr>
                        <a:t>Applicants Must </a:t>
                      </a:r>
                      <a:r>
                        <a:rPr lang="en-US" sz="2200" b="1" dirty="0" smtClean="0">
                          <a:solidFill>
                            <a:schemeClr val="bg1"/>
                          </a:solidFill>
                          <a:effectLst/>
                          <a:latin typeface="+mn-lt"/>
                          <a:ea typeface="Calibri"/>
                          <a:cs typeface="Times New Roman"/>
                        </a:rPr>
                        <a:t>Also Select and Addresses </a:t>
                      </a:r>
                      <a:endParaRPr lang="en-US" sz="2200" b="1" dirty="0">
                        <a:solidFill>
                          <a:schemeClr val="bg1"/>
                        </a:solidFill>
                        <a:effectLst/>
                        <a:latin typeface="+mn-lt"/>
                        <a:ea typeface="Calibri"/>
                        <a:cs typeface="Times New Roman"/>
                      </a:endParaRPr>
                    </a:p>
                    <a:p>
                      <a:pPr marL="0" marR="0">
                        <a:spcBef>
                          <a:spcPts val="0"/>
                        </a:spcBef>
                        <a:spcAft>
                          <a:spcPts val="0"/>
                        </a:spcAft>
                      </a:pPr>
                      <a:r>
                        <a:rPr lang="en-US" sz="2200" b="1" dirty="0">
                          <a:solidFill>
                            <a:schemeClr val="bg1"/>
                          </a:solidFill>
                          <a:effectLst/>
                          <a:latin typeface="+mn-lt"/>
                          <a:ea typeface="Calibri"/>
                          <a:cs typeface="Times New Roman"/>
                        </a:rPr>
                        <a:t>Either </a:t>
                      </a:r>
                      <a:r>
                        <a:rPr lang="en-US" sz="2200" b="1" dirty="0" smtClean="0">
                          <a:solidFill>
                            <a:schemeClr val="bg1"/>
                          </a:solidFill>
                          <a:effectLst/>
                          <a:latin typeface="+mn-lt"/>
                          <a:ea typeface="Calibri"/>
                          <a:cs typeface="Times New Roman"/>
                        </a:rPr>
                        <a:t>Absolute Priority 2 </a:t>
                      </a:r>
                      <a:r>
                        <a:rPr lang="en-US" sz="2200" b="1" dirty="0">
                          <a:solidFill>
                            <a:schemeClr val="bg1"/>
                          </a:solidFill>
                          <a:effectLst/>
                          <a:latin typeface="+mn-lt"/>
                          <a:ea typeface="Calibri"/>
                          <a:cs typeface="Times New Roman"/>
                        </a:rPr>
                        <a:t>or </a:t>
                      </a:r>
                      <a:r>
                        <a:rPr lang="en-US" sz="2200" b="1" dirty="0" smtClean="0">
                          <a:solidFill>
                            <a:schemeClr val="bg1"/>
                          </a:solidFill>
                          <a:effectLst/>
                          <a:latin typeface="+mn-lt"/>
                          <a:ea typeface="Calibri"/>
                          <a:cs typeface="Times New Roman"/>
                        </a:rPr>
                        <a:t>Absolute Priority 3</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200" b="1" dirty="0" smtClean="0">
                          <a:solidFill>
                            <a:schemeClr val="bg1"/>
                          </a:solidFill>
                          <a:effectLst/>
                          <a:latin typeface="+mn-lt"/>
                          <a:ea typeface="Calibri"/>
                          <a:cs typeface="Times New Roman"/>
                        </a:rPr>
                        <a:t>OPTIONAL:</a:t>
                      </a:r>
                    </a:p>
                    <a:p>
                      <a:pPr marL="0" marR="0">
                        <a:spcBef>
                          <a:spcPts val="0"/>
                        </a:spcBef>
                        <a:spcAft>
                          <a:spcPts val="0"/>
                        </a:spcAft>
                      </a:pPr>
                      <a:r>
                        <a:rPr lang="en-US" sz="2200" b="1" dirty="0" smtClean="0">
                          <a:solidFill>
                            <a:schemeClr val="bg1"/>
                          </a:solidFill>
                          <a:effectLst/>
                          <a:latin typeface="+mn-lt"/>
                          <a:ea typeface="Calibri"/>
                          <a:cs typeface="Times New Roman"/>
                        </a:rPr>
                        <a:t>May select one,</a:t>
                      </a:r>
                      <a:r>
                        <a:rPr lang="en-US" sz="2200" b="1" baseline="0" dirty="0" smtClean="0">
                          <a:solidFill>
                            <a:schemeClr val="bg1"/>
                          </a:solidFill>
                          <a:effectLst/>
                          <a:latin typeface="+mn-lt"/>
                          <a:ea typeface="Calibri"/>
                          <a:cs typeface="Times New Roman"/>
                        </a:rPr>
                        <a:t> both, or neither</a:t>
                      </a:r>
                      <a:endParaRPr lang="en-US" sz="22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1005833">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Demonstrates a Rationale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a:t>
                      </a:r>
                      <a:r>
                        <a:rPr lang="en-US" sz="2200" baseline="0" dirty="0" smtClean="0">
                          <a:effectLst/>
                          <a:latin typeface="+mn-lt"/>
                          <a:ea typeface="Calibri"/>
                          <a:cs typeface="Times New Roman"/>
                        </a:rPr>
                        <a:t>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96190">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Promoting </a:t>
                      </a:r>
                      <a:r>
                        <a:rPr lang="en-US" sz="2200" dirty="0" smtClean="0">
                          <a:effectLst/>
                          <a:latin typeface="+mn-lt"/>
                          <a:ea typeface="Calibri"/>
                          <a:cs typeface="Times New Roman"/>
                        </a:rPr>
                        <a:t>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341111">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a:t>
                      </a:r>
                      <a:r>
                        <a:rPr lang="en-US" sz="2200" baseline="0" dirty="0" smtClean="0">
                          <a:effectLst/>
                          <a:latin typeface="+mn-lt"/>
                          <a:ea typeface="Calibri"/>
                          <a:cs typeface="Times New Roman"/>
                        </a:rPr>
                        <a:t>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67294">
                <a:tc>
                  <a:txBody>
                    <a:bodyPr/>
                    <a:lstStyle/>
                    <a:p>
                      <a:pPr marL="0" marR="0">
                        <a:spcBef>
                          <a:spcPts val="0"/>
                        </a:spcBef>
                        <a:spcAft>
                          <a:spcPts val="0"/>
                        </a:spcAft>
                      </a:pPr>
                      <a:r>
                        <a:rPr lang="en-US" sz="2200" dirty="0">
                          <a:effectLst/>
                          <a:latin typeface="+mn-lt"/>
                          <a:ea typeface="Calibri"/>
                          <a:cs typeface="Times New Roman"/>
                        </a:rPr>
                        <a:t>Note</a:t>
                      </a:r>
                      <a:r>
                        <a:rPr lang="en-US" sz="2200" dirty="0" smtClean="0">
                          <a:effectLst/>
                          <a:latin typeface="+mn-lt"/>
                          <a:ea typeface="Calibri"/>
                          <a:cs typeface="Times New Roman"/>
                        </a:rPr>
                        <a:t>: This priority establishes</a:t>
                      </a:r>
                      <a:r>
                        <a:rPr lang="en-US" sz="2200" baseline="0" dirty="0" smtClean="0">
                          <a:effectLst/>
                          <a:latin typeface="+mn-lt"/>
                          <a:ea typeface="Calibri"/>
                          <a:cs typeface="Times New Roman"/>
                        </a:rPr>
                        <a:t> an evidence</a:t>
                      </a:r>
                      <a:r>
                        <a:rPr lang="en-US" sz="2200" dirty="0" smtClean="0">
                          <a:effectLst/>
                          <a:latin typeface="+mn-lt"/>
                          <a:ea typeface="Calibri"/>
                          <a:cs typeface="Times New Roman"/>
                        </a:rPr>
                        <a:t>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Mid-Phase Grants</a:t>
            </a:r>
            <a:endParaRPr lang="en-US" dirty="0"/>
          </a:p>
        </p:txBody>
      </p:sp>
      <p:sp>
        <p:nvSpPr>
          <p:cNvPr id="26627" name="Content Placeholder 2"/>
          <p:cNvSpPr>
            <a:spLocks noGrp="1"/>
          </p:cNvSpPr>
          <p:nvPr>
            <p:ph idx="1"/>
          </p:nvPr>
        </p:nvSpPr>
        <p:spPr bwMode="auto">
          <a:xfrm>
            <a:off x="457200" y="990600"/>
            <a:ext cx="8229600" cy="444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Grants support projects supported by moderate evidence.</a:t>
            </a: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Grants aim to refine and expand use of practices, and to scale them to regional or national level.</a:t>
            </a: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Grants aim to learn more about contexts in which the practices are most effective and cost-effective.</a:t>
            </a: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Grants aim to build knowledge base of effective practices.</a:t>
            </a:r>
          </a:p>
          <a:p>
            <a:pPr marL="547688" indent="-273050" eaLnBrk="1" hangingPunct="1">
              <a:buFont typeface="Wingdings" pitchFamily="2" charset="2"/>
              <a:buChar char="§"/>
            </a:pPr>
            <a:r>
              <a:rPr lang="en-US" altLang="en-US" sz="2600" dirty="0" smtClean="0">
                <a:latin typeface="Tw Cen MT" pitchFamily="34" charset="0"/>
                <a:ea typeface="Tw Cen MT" pitchFamily="34" charset="0"/>
                <a:cs typeface="Tw Cen MT" pitchFamily="34" charset="0"/>
              </a:rPr>
              <a:t>Evaluations of projects aim to measure project impact with new populations and in new settings, and to identify the core elements that can be adopted or replicated by others.</a:t>
            </a:r>
          </a:p>
          <a:p>
            <a:pPr marL="547688" indent="-273050" eaLnBrk="1" hangingPunct="1">
              <a:buFont typeface="Wingdings" pitchFamily="2" charset="2"/>
              <a:buChar char="§"/>
            </a:pPr>
            <a:endParaRPr lang="en-US" altLang="en-US" dirty="0" smtClean="0">
              <a:latin typeface="Tw Cen MT" pitchFamily="34" charset="0"/>
              <a:ea typeface="Tw Cen MT" pitchFamily="34" charset="0"/>
              <a:cs typeface="Tw Cen MT" pitchFamily="34" charset="0"/>
            </a:endParaRPr>
          </a:p>
          <a:p>
            <a:pPr marL="547688" indent="-273050" eaLnBrk="1" hangingPunct="1">
              <a:buFont typeface="Wingdings" pitchFamily="2" charset="2"/>
              <a:buChar char="§"/>
            </a:pPr>
            <a:endParaRPr lang="en-US" altLang="en-US" dirty="0" smtClean="0">
              <a:latin typeface="Tw Cen MT" pitchFamily="34" charset="0"/>
              <a:ea typeface="Tw Cen MT" pitchFamily="34" charset="0"/>
              <a:cs typeface="Tw Cen MT" pitchFamily="34" charset="0"/>
            </a:endParaRPr>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64CD8EDF-6986-4EFC-BE19-B61790AE4658}" type="slidenum">
              <a:rPr lang="en-US" altLang="en-US" smtClean="0">
                <a:solidFill>
                  <a:srgbClr val="666666"/>
                </a:solidFill>
              </a:rPr>
              <a:pPr defTabSz="914400" eaLnBrk="1" fontAlgn="base" hangingPunct="1">
                <a:spcBef>
                  <a:spcPct val="0"/>
                </a:spcBef>
                <a:spcAft>
                  <a:spcPct val="0"/>
                </a:spcAft>
              </a:pPr>
              <a:t>23</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MID-PHASE PRIORITIES</a:t>
            </a:r>
            <a:endParaRPr lang="en-US" dirty="0"/>
          </a:p>
        </p:txBody>
      </p:sp>
      <p:sp>
        <p:nvSpPr>
          <p:cNvPr id="2765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A277DBCA-DB28-4A2A-B066-C2145D5041CE}" type="slidenum">
              <a:rPr lang="en-US" altLang="en-US" smtClean="0">
                <a:solidFill>
                  <a:srgbClr val="666666"/>
                </a:solidFill>
              </a:rPr>
              <a:pPr defTabSz="914400" eaLnBrk="1" fontAlgn="base" hangingPunct="1">
                <a:spcBef>
                  <a:spcPct val="0"/>
                </a:spcBef>
                <a:spcAft>
                  <a:spcPct val="0"/>
                </a:spcAft>
              </a:pPr>
              <a:t>24</a:t>
            </a:fld>
            <a:endParaRPr lang="en-US" altLang="en-US" dirty="0" smtClean="0">
              <a:solidFill>
                <a:srgbClr val="666666"/>
              </a:solidFill>
            </a:endParaRPr>
          </a:p>
        </p:txBody>
      </p:sp>
      <p:graphicFrame>
        <p:nvGraphicFramePr>
          <p:cNvPr id="10" name="Table 9"/>
          <p:cNvGraphicFramePr>
            <a:graphicFrameLocks noGrp="1"/>
          </p:cNvGraphicFramePr>
          <p:nvPr/>
        </p:nvGraphicFramePr>
        <p:xfrm>
          <a:off x="228600" y="990600"/>
          <a:ext cx="8686800" cy="5751516"/>
        </p:xfrm>
        <a:graphic>
          <a:graphicData uri="http://schemas.openxmlformats.org/drawingml/2006/table">
            <a:tbl>
              <a:tblPr firstRow="1" firstCol="1" bandRow="1"/>
              <a:tblGrid>
                <a:gridCol w="2438400"/>
                <a:gridCol w="3657600"/>
                <a:gridCol w="2590800"/>
              </a:tblGrid>
              <a:tr h="1591192">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 select</a:t>
                      </a:r>
                      <a:r>
                        <a:rPr lang="en-US" sz="2400" b="1" baseline="0" dirty="0" smtClean="0">
                          <a:solidFill>
                            <a:schemeClr val="bg1"/>
                          </a:solidFill>
                          <a:effectLst/>
                          <a:latin typeface="+mn-lt"/>
                          <a:ea typeface="Calibri"/>
                          <a:cs typeface="Times New Roman"/>
                        </a:rPr>
                        <a: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1005839">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125">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391274">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478084">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Reminder: mid-phase Grantees are Encouraged to Scale to a regional or national level</a:t>
            </a:r>
            <a:endParaRPr lang="en-US" dirty="0"/>
          </a:p>
        </p:txBody>
      </p:sp>
      <p:sp>
        <p:nvSpPr>
          <p:cNvPr id="3" name="Content Placeholder 2"/>
          <p:cNvSpPr>
            <a:spLocks noGrp="1"/>
          </p:cNvSpPr>
          <p:nvPr>
            <p:ph idx="1"/>
          </p:nvPr>
        </p:nvSpPr>
        <p:spPr>
          <a:xfrm>
            <a:off x="457200" y="2057400"/>
            <a:ext cx="8229600" cy="4038600"/>
          </a:xfrm>
        </p:spPr>
        <p:txBody>
          <a:bodyPr/>
          <a:lstStyle/>
          <a:p>
            <a:pPr eaLnBrk="1" hangingPunct="1">
              <a:defRPr/>
            </a:pPr>
            <a:r>
              <a:rPr lang="en-US" dirty="0" smtClean="0"/>
              <a:t>Regional (see definition in the notice inviting applications):</a:t>
            </a:r>
          </a:p>
          <a:p>
            <a:pPr lvl="1" eaLnBrk="1" hangingPunct="1">
              <a:buFont typeface="Arial" charset="0"/>
              <a:buChar char="–"/>
              <a:defRPr/>
            </a:pPr>
            <a:r>
              <a:rPr lang="en-US" sz="2400" dirty="0" smtClean="0"/>
              <a:t>Serve a variety of communities in a state or multiple states</a:t>
            </a:r>
          </a:p>
          <a:p>
            <a:pPr lvl="1" eaLnBrk="1" hangingPunct="1">
              <a:buFont typeface="Arial" charset="0"/>
              <a:buChar char="–"/>
              <a:defRPr/>
            </a:pPr>
            <a:r>
              <a:rPr lang="en-US" sz="2400" dirty="0" smtClean="0"/>
              <a:t>Serve different student groups</a:t>
            </a:r>
          </a:p>
          <a:p>
            <a:pPr lvl="1" eaLnBrk="1" hangingPunct="1">
              <a:buFont typeface="Arial" charset="0"/>
              <a:buChar char="–"/>
              <a:defRPr/>
            </a:pPr>
            <a:r>
              <a:rPr lang="en-US" sz="2400" dirty="0" smtClean="0"/>
              <a:t>If an LEA-based project, must serve students in more than one LEA</a:t>
            </a:r>
            <a:endParaRPr lang="en-US" sz="2400" dirty="0"/>
          </a:p>
          <a:p>
            <a:pPr marL="274320" indent="0" eaLnBrk="1" hangingPunct="1">
              <a:buFont typeface="Wingdings" charset="2"/>
              <a:buNone/>
              <a:defRPr/>
            </a:pPr>
            <a:endParaRPr lang="en-US" dirty="0" smtClean="0"/>
          </a:p>
          <a:p>
            <a:pPr eaLnBrk="1" hangingPunct="1">
              <a:defRPr/>
            </a:pPr>
            <a:r>
              <a:rPr lang="en-US" dirty="0" smtClean="0"/>
              <a:t>National (see definition in the notice inviting applications):</a:t>
            </a:r>
          </a:p>
          <a:p>
            <a:pPr lvl="1" eaLnBrk="1" hangingPunct="1">
              <a:buFont typeface="Arial" charset="0"/>
              <a:buChar char="–"/>
              <a:defRPr/>
            </a:pPr>
            <a:r>
              <a:rPr lang="en-US" sz="2400" dirty="0" smtClean="0"/>
              <a:t>Serve a wide variety of communities</a:t>
            </a:r>
          </a:p>
          <a:p>
            <a:pPr lvl="1" eaLnBrk="1" hangingPunct="1">
              <a:buFont typeface="Arial" charset="0"/>
              <a:buChar char="–"/>
              <a:defRPr/>
            </a:pPr>
            <a:r>
              <a:rPr lang="en-US" sz="2400" dirty="0" smtClean="0"/>
              <a:t>Serve different student groups</a:t>
            </a:r>
            <a:endParaRPr lang="en-US" sz="2400" dirty="0"/>
          </a:p>
        </p:txBody>
      </p:sp>
      <p:sp>
        <p:nvSpPr>
          <p:cNvPr id="286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10C1D545-000B-4F6E-BB1E-99283F23B3E9}" type="slidenum">
              <a:rPr lang="en-US" altLang="en-US" smtClean="0">
                <a:solidFill>
                  <a:srgbClr val="666666"/>
                </a:solidFill>
              </a:rPr>
              <a:pPr defTabSz="914400" eaLnBrk="1" fontAlgn="base" hangingPunct="1">
                <a:spcBef>
                  <a:spcPct val="0"/>
                </a:spcBef>
                <a:spcAft>
                  <a:spcPct val="0"/>
                </a:spcAft>
              </a:pPr>
              <a:t>25</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EXPANSION Grants</a:t>
            </a:r>
            <a:endParaRPr lang="en-US" dirty="0"/>
          </a:p>
        </p:txBody>
      </p:sp>
      <p:sp>
        <p:nvSpPr>
          <p:cNvPr id="296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eaLnBrk="1" hangingPunct="1">
              <a:buFont typeface="Wingdings" pitchFamily="2" charset="2"/>
              <a:buChar char="§"/>
            </a:pPr>
            <a:r>
              <a:rPr lang="en-US" altLang="en-US" sz="2800" dirty="0" smtClean="0">
                <a:latin typeface="Tw Cen MT" pitchFamily="34" charset="0"/>
                <a:ea typeface="Tw Cen MT" pitchFamily="34" charset="0"/>
                <a:cs typeface="Tw Cen MT" pitchFamily="34" charset="0"/>
              </a:rPr>
              <a:t>Grants support projects supported by strong evidence.</a:t>
            </a:r>
          </a:p>
          <a:p>
            <a:pPr marL="547688" indent="-273050" eaLnBrk="1" hangingPunct="1">
              <a:buFont typeface="Wingdings" pitchFamily="2" charset="2"/>
              <a:buChar char="§"/>
            </a:pPr>
            <a:r>
              <a:rPr lang="en-US" altLang="en-US" sz="2800" dirty="0" smtClean="0">
                <a:latin typeface="Tw Cen MT" pitchFamily="34" charset="0"/>
                <a:ea typeface="Tw Cen MT" pitchFamily="34" charset="0"/>
                <a:cs typeface="Tw Cen MT" pitchFamily="34" charset="0"/>
              </a:rPr>
              <a:t>Grants aim to identify the conditions in which the program is most effective.</a:t>
            </a:r>
          </a:p>
          <a:p>
            <a:pPr marL="547688" indent="-273050" eaLnBrk="1" hangingPunct="1">
              <a:buFont typeface="Wingdings" pitchFamily="2" charset="2"/>
              <a:buChar char="§"/>
            </a:pPr>
            <a:r>
              <a:rPr lang="en-US" altLang="en-US" sz="2800" dirty="0" smtClean="0">
                <a:latin typeface="Tw Cen MT" pitchFamily="34" charset="0"/>
                <a:ea typeface="Tw Cen MT" pitchFamily="34" charset="0"/>
                <a:cs typeface="Tw Cen MT" pitchFamily="34" charset="0"/>
              </a:rPr>
              <a:t>Grants should determine whether impacts can be  successfully reproduced and sustained over time..</a:t>
            </a:r>
          </a:p>
          <a:p>
            <a:pPr marL="547688" indent="-273050" eaLnBrk="1" hangingPunct="1">
              <a:buFont typeface="Wingdings" pitchFamily="2" charset="2"/>
              <a:buChar char="§"/>
            </a:pPr>
            <a:r>
              <a:rPr lang="en-US" altLang="en-US" sz="2800" dirty="0" smtClean="0">
                <a:latin typeface="Tw Cen MT" pitchFamily="34" charset="0"/>
                <a:ea typeface="Tw Cen MT" pitchFamily="34" charset="0"/>
                <a:cs typeface="Tw Cen MT" pitchFamily="34" charset="0"/>
              </a:rPr>
              <a:t>Grants are encouraged to be sustained and to continue to grow even after EIR funding ends.</a:t>
            </a:r>
          </a:p>
        </p:txBody>
      </p:sp>
      <p:sp>
        <p:nvSpPr>
          <p:cNvPr id="2970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614B2141-FE48-4520-A21B-35A43D4BBE02}" type="slidenum">
              <a:rPr lang="en-US" altLang="en-US" smtClean="0">
                <a:solidFill>
                  <a:srgbClr val="666666"/>
                </a:solidFill>
              </a:rPr>
              <a:pPr defTabSz="914400" eaLnBrk="1" fontAlgn="base" hangingPunct="1">
                <a:spcBef>
                  <a:spcPct val="0"/>
                </a:spcBef>
                <a:spcAft>
                  <a:spcPct val="0"/>
                </a:spcAft>
              </a:pPr>
              <a:t>26</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Expansion PRIORITIES</a:t>
            </a:r>
            <a:endParaRPr lang="en-US" dirty="0"/>
          </a:p>
        </p:txBody>
      </p:sp>
      <p:sp>
        <p:nvSpPr>
          <p:cNvPr id="3072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222188CC-E725-4A94-89A1-7AC23E693C06}" type="slidenum">
              <a:rPr lang="en-US" altLang="en-US" smtClean="0">
                <a:solidFill>
                  <a:srgbClr val="666666"/>
                </a:solidFill>
              </a:rPr>
              <a:pPr defTabSz="914400" eaLnBrk="1" fontAlgn="base" hangingPunct="1">
                <a:spcBef>
                  <a:spcPct val="0"/>
                </a:spcBef>
                <a:spcAft>
                  <a:spcPct val="0"/>
                </a:spcAft>
              </a:pPr>
              <a:t>27</a:t>
            </a:fld>
            <a:endParaRPr lang="en-US" altLang="en-US" dirty="0" smtClean="0">
              <a:solidFill>
                <a:srgbClr val="666666"/>
              </a:solidFill>
            </a:endParaRPr>
          </a:p>
        </p:txBody>
      </p:sp>
      <p:graphicFrame>
        <p:nvGraphicFramePr>
          <p:cNvPr id="10" name="Table 9"/>
          <p:cNvGraphicFramePr>
            <a:graphicFrameLocks noGrp="1"/>
          </p:cNvGraphicFramePr>
          <p:nvPr/>
        </p:nvGraphicFramePr>
        <p:xfrm>
          <a:off x="144463" y="922338"/>
          <a:ext cx="8770936" cy="5927771"/>
        </p:xfrm>
        <a:graphic>
          <a:graphicData uri="http://schemas.openxmlformats.org/drawingml/2006/table">
            <a:tbl>
              <a:tblPr firstRow="1" firstCol="1" bandRow="1"/>
              <a:tblGrid>
                <a:gridCol w="2639043"/>
                <a:gridCol w="3648088"/>
                <a:gridCol w="2483805"/>
              </a:tblGrid>
              <a:tr h="1463024">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a:t>
                      </a:r>
                      <a:r>
                        <a:rPr lang="en-US" sz="2400" b="1" baseline="0" dirty="0" smtClean="0">
                          <a:solidFill>
                            <a:schemeClr val="bg1"/>
                          </a:solidFill>
                          <a:effectLst/>
                          <a:latin typeface="+mn-lt"/>
                          <a:ea typeface="Calibri"/>
                          <a:cs typeface="Times New Roman"/>
                        </a:rPr>
                        <a:t> select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1005829">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Priority1: Personalized </a:t>
                      </a:r>
                      <a:r>
                        <a:rPr lang="en-US" sz="2200" dirty="0">
                          <a:effectLst/>
                          <a:latin typeface="+mn-lt"/>
                          <a:ea typeface="Calibri"/>
                          <a:cs typeface="Times New Roman"/>
                        </a:rPr>
                        <a:t>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7093">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37928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782491">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 </a:t>
                      </a:r>
                      <a:r>
                        <a:rPr lang="en-US" sz="2200" dirty="0" smtClean="0">
                          <a:effectLst/>
                          <a:latin typeface="+mn-lt"/>
                          <a:ea typeface="Calibri"/>
                          <a:cs typeface="Times New Roman"/>
                        </a:rPr>
                        <a:t>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Reminder: Expansion Grantees are Encouraged to Scale to a national level</a:t>
            </a:r>
            <a:endParaRPr lang="en-US" dirty="0"/>
          </a:p>
        </p:txBody>
      </p:sp>
      <p:sp>
        <p:nvSpPr>
          <p:cNvPr id="3" name="Content Placeholder 2"/>
          <p:cNvSpPr>
            <a:spLocks noGrp="1"/>
          </p:cNvSpPr>
          <p:nvPr>
            <p:ph idx="1"/>
          </p:nvPr>
        </p:nvSpPr>
        <p:spPr>
          <a:xfrm>
            <a:off x="457200" y="2057400"/>
            <a:ext cx="8229600" cy="4038600"/>
          </a:xfrm>
        </p:spPr>
        <p:txBody>
          <a:bodyPr/>
          <a:lstStyle/>
          <a:p>
            <a:pPr marL="274320" indent="0" eaLnBrk="1" hangingPunct="1">
              <a:buFont typeface="Wingdings" charset="2"/>
              <a:buNone/>
              <a:defRPr/>
            </a:pPr>
            <a:r>
              <a:rPr lang="en-US" dirty="0" smtClean="0"/>
              <a:t>National </a:t>
            </a:r>
            <a:r>
              <a:rPr lang="en-US" dirty="0"/>
              <a:t>level describes the level of scope or effectiveness of a process, product, strategy, or practice that is able to be </a:t>
            </a:r>
            <a:r>
              <a:rPr lang="en-US" dirty="0" smtClean="0"/>
              <a:t>effective…</a:t>
            </a:r>
          </a:p>
          <a:p>
            <a:pPr eaLnBrk="1" hangingPunct="1">
              <a:defRPr/>
            </a:pPr>
            <a:r>
              <a:rPr lang="en-US" dirty="0" smtClean="0"/>
              <a:t>..in </a:t>
            </a:r>
            <a:r>
              <a:rPr lang="en-US" dirty="0"/>
              <a:t>a </a:t>
            </a:r>
            <a:r>
              <a:rPr lang="en-US" u="sng" dirty="0"/>
              <a:t>wide variety of communities</a:t>
            </a:r>
            <a:r>
              <a:rPr lang="en-US" dirty="0"/>
              <a:t>, including rural and urban areas, </a:t>
            </a:r>
            <a:endParaRPr lang="en-US" dirty="0" smtClean="0"/>
          </a:p>
          <a:p>
            <a:pPr eaLnBrk="1" hangingPunct="1">
              <a:defRPr/>
            </a:pPr>
            <a:r>
              <a:rPr lang="en-US" dirty="0" smtClean="0"/>
              <a:t>…as </a:t>
            </a:r>
            <a:r>
              <a:rPr lang="en-US" dirty="0"/>
              <a:t>well as with </a:t>
            </a:r>
            <a:r>
              <a:rPr lang="en-US" u="sng" dirty="0"/>
              <a:t>different groups</a:t>
            </a:r>
            <a:r>
              <a:rPr lang="en-US" dirty="0"/>
              <a:t> (e.g., economically disadvantaged, racial and ethnic groups, migrant populations, individuals with disabilities, English learners, and individuals of each gender).</a:t>
            </a:r>
            <a:endParaRPr lang="en-US" dirty="0" smtClean="0"/>
          </a:p>
        </p:txBody>
      </p:sp>
      <p:sp>
        <p:nvSpPr>
          <p:cNvPr id="317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81573D8E-4001-41A7-874A-F93CAED8C51B}" type="slidenum">
              <a:rPr lang="en-US" altLang="en-US" smtClean="0">
                <a:solidFill>
                  <a:srgbClr val="666666"/>
                </a:solidFill>
              </a:rPr>
              <a:pPr defTabSz="914400" eaLnBrk="1" fontAlgn="base" hangingPunct="1">
                <a:spcBef>
                  <a:spcPct val="0"/>
                </a:spcBef>
                <a:spcAft>
                  <a:spcPct val="0"/>
                </a:spcAft>
              </a:pPr>
              <a:t>28</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Selection Criteria</a:t>
            </a:r>
            <a:endParaRPr lang="en-US" cap="small" dirty="0"/>
          </a:p>
        </p:txBody>
      </p:sp>
      <p:sp>
        <p:nvSpPr>
          <p:cNvPr id="6147" name="Content Placeholder 11"/>
          <p:cNvSpPr>
            <a:spLocks noGrp="1"/>
          </p:cNvSpPr>
          <p:nvPr>
            <p:ph idx="1"/>
          </p:nvPr>
        </p:nvSpPr>
        <p:spPr bwMode="auto">
          <a:xfrm>
            <a:off x="457200" y="1295400"/>
            <a:ext cx="82296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274638" indent="0">
              <a:buFont typeface="Wingdings" charset="2"/>
              <a:buNone/>
              <a:defRPr/>
            </a:pPr>
            <a:r>
              <a:rPr lang="en-US" dirty="0">
                <a:latin typeface="Tw Cen MT" pitchFamily="34" charset="0"/>
                <a:ea typeface="Tw Cen MT" pitchFamily="34" charset="0"/>
                <a:cs typeface="Tw Cen MT" pitchFamily="34" charset="0"/>
              </a:rPr>
              <a:t>All selection criteria will be scored by peer </a:t>
            </a:r>
            <a:r>
              <a:rPr lang="en-US" dirty="0" smtClean="0">
                <a:latin typeface="Tw Cen MT" pitchFamily="34" charset="0"/>
                <a:ea typeface="Tw Cen MT" pitchFamily="34" charset="0"/>
                <a:cs typeface="Tw Cen MT" pitchFamily="34" charset="0"/>
              </a:rPr>
              <a:t>reviewers.</a:t>
            </a:r>
          </a:p>
          <a:p>
            <a:pPr marL="547688" indent="-273050">
              <a:buFont typeface="Wingdings" pitchFamily="2" charset="2"/>
              <a:buChar char="§"/>
              <a:defRPr/>
            </a:pPr>
            <a:r>
              <a:rPr lang="en-US" sz="2000" b="1" dirty="0" smtClean="0">
                <a:latin typeface="Tw Cen MT" pitchFamily="34" charset="0"/>
                <a:ea typeface="Tw Cen MT" pitchFamily="34" charset="0"/>
                <a:cs typeface="Tw Cen MT" pitchFamily="34" charset="0"/>
              </a:rPr>
              <a:t>Early-phase</a:t>
            </a:r>
            <a:endParaRPr lang="en-US" sz="2000" b="1" dirty="0">
              <a:latin typeface="Tw Cen MT" pitchFamily="34" charset="0"/>
              <a:ea typeface="Tw Cen MT" pitchFamily="34" charset="0"/>
              <a:cs typeface="Tw Cen MT" pitchFamily="34" charset="0"/>
            </a:endParaRPr>
          </a:p>
          <a:p>
            <a:pPr lvl="1">
              <a:spcBef>
                <a:spcPts val="0"/>
              </a:spcBef>
              <a:spcAft>
                <a:spcPts val="0"/>
              </a:spcAft>
              <a:buClr>
                <a:schemeClr val="accent3"/>
              </a:buClr>
              <a:buSzPct val="75000"/>
              <a:buFont typeface="Wingdings" panose="05000000000000000000" pitchFamily="2" charset="2"/>
              <a:buChar char="à"/>
              <a:defRPr/>
            </a:pPr>
            <a:r>
              <a:rPr lang="en-US" sz="1800" dirty="0" smtClean="0">
                <a:latin typeface="+mn-lt"/>
                <a:cs typeface="Arial" pitchFamily="34" charset="0"/>
              </a:rPr>
              <a:t>Significance</a:t>
            </a:r>
            <a:r>
              <a:rPr lang="en-US" sz="1800" dirty="0">
                <a:latin typeface="+mn-lt"/>
                <a:cs typeface="Arial" pitchFamily="34" charset="0"/>
              </a:rPr>
              <a:t>: </a:t>
            </a:r>
            <a:r>
              <a:rPr lang="en-US" sz="1800" dirty="0" smtClean="0">
                <a:latin typeface="+mn-lt"/>
                <a:cs typeface="Arial" pitchFamily="34" charset="0"/>
              </a:rPr>
              <a:t>30 </a:t>
            </a:r>
            <a:r>
              <a:rPr lang="en-US" sz="1800" dirty="0">
                <a:latin typeface="+mn-lt"/>
                <a:cs typeface="Arial" pitchFamily="34" charset="0"/>
              </a:rPr>
              <a:t>points</a:t>
            </a:r>
          </a:p>
          <a:p>
            <a:pPr lvl="1">
              <a:spcBef>
                <a:spcPts val="0"/>
              </a:spcBef>
              <a:spcAft>
                <a:spcPts val="0"/>
              </a:spcAft>
              <a:buClr>
                <a:schemeClr val="accent3"/>
              </a:buClr>
              <a:buSzPct val="75000"/>
              <a:buFont typeface="Wingdings" panose="05000000000000000000" pitchFamily="2" charset="2"/>
              <a:buChar char="à"/>
              <a:defRPr/>
            </a:pPr>
            <a:r>
              <a:rPr lang="en-US" sz="1800" dirty="0">
                <a:latin typeface="+mn-lt"/>
                <a:cs typeface="Arial" pitchFamily="34" charset="0"/>
              </a:rPr>
              <a:t>Quality of the </a:t>
            </a:r>
            <a:r>
              <a:rPr lang="en-US" sz="1800" dirty="0" smtClean="0">
                <a:latin typeface="+mn-lt"/>
                <a:cs typeface="Arial" pitchFamily="34" charset="0"/>
              </a:rPr>
              <a:t>Project Design and Management </a:t>
            </a:r>
            <a:r>
              <a:rPr lang="en-US" sz="1800" dirty="0">
                <a:latin typeface="+mn-lt"/>
                <a:cs typeface="Arial" pitchFamily="34" charset="0"/>
              </a:rPr>
              <a:t>Plan: </a:t>
            </a:r>
            <a:r>
              <a:rPr lang="en-US" sz="1800" dirty="0" smtClean="0">
                <a:latin typeface="+mn-lt"/>
                <a:cs typeface="Arial" pitchFamily="34" charset="0"/>
              </a:rPr>
              <a:t>50 </a:t>
            </a:r>
            <a:r>
              <a:rPr lang="en-US" sz="1800" dirty="0">
                <a:latin typeface="+mn-lt"/>
                <a:cs typeface="Arial" pitchFamily="34" charset="0"/>
              </a:rPr>
              <a:t>points</a:t>
            </a:r>
          </a:p>
          <a:p>
            <a:pPr lvl="1">
              <a:spcBef>
                <a:spcPts val="0"/>
              </a:spcBef>
              <a:spcAft>
                <a:spcPts val="0"/>
              </a:spcAft>
              <a:buClr>
                <a:schemeClr val="accent3"/>
              </a:buClr>
              <a:buSzPct val="75000"/>
              <a:buFont typeface="Wingdings" panose="05000000000000000000" pitchFamily="2" charset="2"/>
              <a:buChar char="à"/>
              <a:defRPr/>
            </a:pPr>
            <a:r>
              <a:rPr lang="en-US" sz="1800" dirty="0">
                <a:latin typeface="+mn-lt"/>
                <a:cs typeface="Arial" pitchFamily="34" charset="0"/>
              </a:rPr>
              <a:t>Quality of the Project Evaluation</a:t>
            </a:r>
            <a:r>
              <a:rPr lang="en-US" sz="1800" dirty="0">
                <a:latin typeface="Tw Cen MT" pitchFamily="34" charset="0"/>
                <a:ea typeface="Tw Cen MT" pitchFamily="34" charset="0"/>
                <a:cs typeface="Tw Cen MT" pitchFamily="34" charset="0"/>
              </a:rPr>
              <a:t>: 20 </a:t>
            </a:r>
            <a:r>
              <a:rPr lang="en-US" sz="1800" dirty="0" smtClean="0">
                <a:latin typeface="Tw Cen MT" pitchFamily="34" charset="0"/>
                <a:ea typeface="Tw Cen MT" pitchFamily="34" charset="0"/>
                <a:cs typeface="Tw Cen MT" pitchFamily="34" charset="0"/>
              </a:rPr>
              <a:t>points</a:t>
            </a:r>
          </a:p>
          <a:p>
            <a:pPr marL="547688" indent="-273050">
              <a:buFont typeface="Wingdings" pitchFamily="2" charset="2"/>
              <a:buChar char="§"/>
              <a:defRPr/>
            </a:pPr>
            <a:r>
              <a:rPr lang="en-US" sz="2000" b="1" dirty="0" smtClean="0">
                <a:latin typeface="Tw Cen MT" pitchFamily="34" charset="0"/>
                <a:ea typeface="Tw Cen MT" pitchFamily="34" charset="0"/>
                <a:cs typeface="Tw Cen MT" pitchFamily="34" charset="0"/>
              </a:rPr>
              <a:t>Mid-phase</a:t>
            </a:r>
          </a:p>
          <a:p>
            <a:pPr lvl="1">
              <a:spcBef>
                <a:spcPts val="0"/>
              </a:spcBef>
              <a:spcAft>
                <a:spcPts val="0"/>
              </a:spcAft>
              <a:buClr>
                <a:schemeClr val="accent3"/>
              </a:buClr>
              <a:buSzPct val="75000"/>
              <a:buFont typeface="Wingdings" panose="05000000000000000000" pitchFamily="2" charset="2"/>
              <a:buChar char="à"/>
              <a:defRPr/>
            </a:pPr>
            <a:r>
              <a:rPr lang="en-US" sz="1800" dirty="0">
                <a:cs typeface="Arial" pitchFamily="34" charset="0"/>
              </a:rPr>
              <a:t>Significance: </a:t>
            </a:r>
            <a:r>
              <a:rPr lang="en-US" sz="1800" dirty="0" smtClean="0">
                <a:cs typeface="Arial" pitchFamily="34" charset="0"/>
              </a:rPr>
              <a:t>15 points</a:t>
            </a:r>
          </a:p>
          <a:p>
            <a:pPr lvl="1">
              <a:spcBef>
                <a:spcPts val="0"/>
              </a:spcBef>
              <a:spcAft>
                <a:spcPts val="0"/>
              </a:spcAft>
              <a:buClr>
                <a:schemeClr val="accent3"/>
              </a:buClr>
              <a:buSzPct val="75000"/>
              <a:buFont typeface="Wingdings" panose="05000000000000000000" pitchFamily="2" charset="2"/>
              <a:buChar char="à"/>
              <a:defRPr/>
            </a:pPr>
            <a:r>
              <a:rPr lang="en-US" sz="1800" dirty="0" smtClean="0">
                <a:cs typeface="Arial" pitchFamily="34" charset="0"/>
              </a:rPr>
              <a:t>Strategy to Scale: 30 points</a:t>
            </a:r>
            <a:endParaRPr lang="en-US" sz="1800" dirty="0">
              <a:cs typeface="Arial" pitchFamily="34" charset="0"/>
            </a:endParaRPr>
          </a:p>
          <a:p>
            <a:pPr lvl="1">
              <a:spcBef>
                <a:spcPts val="0"/>
              </a:spcBef>
              <a:spcAft>
                <a:spcPts val="0"/>
              </a:spcAft>
              <a:buClr>
                <a:schemeClr val="accent3"/>
              </a:buClr>
              <a:buSzPct val="75000"/>
              <a:buFont typeface="Wingdings" panose="05000000000000000000" pitchFamily="2" charset="2"/>
              <a:buChar char="à"/>
              <a:defRPr/>
            </a:pPr>
            <a:r>
              <a:rPr lang="en-US" sz="1800" dirty="0" smtClean="0">
                <a:cs typeface="Arial" pitchFamily="34" charset="0"/>
              </a:rPr>
              <a:t>Quality </a:t>
            </a:r>
            <a:r>
              <a:rPr lang="en-US" sz="1800" dirty="0">
                <a:cs typeface="Arial" pitchFamily="34" charset="0"/>
              </a:rPr>
              <a:t>of the Project </a:t>
            </a:r>
            <a:r>
              <a:rPr lang="en-US" sz="1800" dirty="0" smtClean="0">
                <a:cs typeface="Arial" pitchFamily="34" charset="0"/>
              </a:rPr>
              <a:t>Design and Management Plan: </a:t>
            </a:r>
            <a:r>
              <a:rPr lang="en-US" sz="1800" dirty="0">
                <a:cs typeface="Arial" pitchFamily="34" charset="0"/>
              </a:rPr>
              <a:t>35 points</a:t>
            </a:r>
          </a:p>
          <a:p>
            <a:pPr lvl="1">
              <a:spcBef>
                <a:spcPts val="0"/>
              </a:spcBef>
              <a:spcAft>
                <a:spcPts val="0"/>
              </a:spcAft>
              <a:buClr>
                <a:schemeClr val="accent3"/>
              </a:buClr>
              <a:buSzPct val="75000"/>
              <a:buFont typeface="Wingdings" panose="05000000000000000000" pitchFamily="2" charset="2"/>
              <a:buChar char="à"/>
              <a:defRPr/>
            </a:pPr>
            <a:r>
              <a:rPr lang="en-US" sz="1800" dirty="0" smtClean="0">
                <a:cs typeface="Arial" pitchFamily="34" charset="0"/>
              </a:rPr>
              <a:t>Quality </a:t>
            </a:r>
            <a:r>
              <a:rPr lang="en-US" sz="1800" dirty="0">
                <a:cs typeface="Arial" pitchFamily="34" charset="0"/>
              </a:rPr>
              <a:t>of the </a:t>
            </a:r>
            <a:r>
              <a:rPr lang="en-US" sz="1800" dirty="0" smtClean="0">
                <a:cs typeface="Arial" pitchFamily="34" charset="0"/>
              </a:rPr>
              <a:t>Project Evaluation: 20 points</a:t>
            </a:r>
            <a:endParaRPr lang="en-US" sz="1800" dirty="0" smtClean="0">
              <a:latin typeface="Tw Cen MT" pitchFamily="34" charset="0"/>
              <a:ea typeface="Tw Cen MT" pitchFamily="34" charset="0"/>
              <a:cs typeface="Tw Cen MT" pitchFamily="34" charset="0"/>
            </a:endParaRPr>
          </a:p>
          <a:p>
            <a:pPr marL="547688" indent="-273050">
              <a:buFont typeface="Wingdings" pitchFamily="2" charset="2"/>
              <a:buChar char="§"/>
              <a:defRPr/>
            </a:pPr>
            <a:r>
              <a:rPr lang="en-US" sz="2000" b="1" dirty="0" smtClean="0">
                <a:latin typeface="Tw Cen MT" pitchFamily="34" charset="0"/>
                <a:ea typeface="Tw Cen MT" pitchFamily="34" charset="0"/>
                <a:cs typeface="Tw Cen MT" pitchFamily="34" charset="0"/>
              </a:rPr>
              <a:t>Expansion</a:t>
            </a:r>
          </a:p>
          <a:p>
            <a:pPr lvl="1">
              <a:spcBef>
                <a:spcPts val="0"/>
              </a:spcBef>
              <a:spcAft>
                <a:spcPts val="0"/>
              </a:spcAft>
              <a:buClr>
                <a:schemeClr val="accent3"/>
              </a:buClr>
              <a:buSzPct val="75000"/>
              <a:buFont typeface="Wingdings" panose="05000000000000000000" pitchFamily="2" charset="2"/>
              <a:buChar char="à"/>
              <a:defRPr/>
            </a:pPr>
            <a:r>
              <a:rPr lang="en-US" sz="1800" dirty="0">
                <a:cs typeface="Arial" pitchFamily="34" charset="0"/>
              </a:rPr>
              <a:t>Significance: </a:t>
            </a:r>
            <a:r>
              <a:rPr lang="en-US" sz="1800" dirty="0" smtClean="0">
                <a:cs typeface="Arial" pitchFamily="34" charset="0"/>
              </a:rPr>
              <a:t>10 </a:t>
            </a:r>
            <a:r>
              <a:rPr lang="en-US" sz="1800" dirty="0">
                <a:cs typeface="Arial" pitchFamily="34" charset="0"/>
              </a:rPr>
              <a:t>points</a:t>
            </a:r>
          </a:p>
          <a:p>
            <a:pPr lvl="1">
              <a:spcBef>
                <a:spcPts val="0"/>
              </a:spcBef>
              <a:spcAft>
                <a:spcPts val="0"/>
              </a:spcAft>
              <a:buClr>
                <a:schemeClr val="accent3"/>
              </a:buClr>
              <a:buSzPct val="75000"/>
              <a:buFont typeface="Wingdings" panose="05000000000000000000" pitchFamily="2" charset="2"/>
              <a:buChar char="à"/>
              <a:defRPr/>
            </a:pPr>
            <a:r>
              <a:rPr lang="en-US" sz="1800" dirty="0">
                <a:cs typeface="Arial" pitchFamily="34" charset="0"/>
              </a:rPr>
              <a:t>Strategy to Scale: </a:t>
            </a:r>
            <a:r>
              <a:rPr lang="en-US" sz="1800" dirty="0" smtClean="0">
                <a:cs typeface="Arial" pitchFamily="34" charset="0"/>
              </a:rPr>
              <a:t>35 </a:t>
            </a:r>
            <a:r>
              <a:rPr lang="en-US" sz="1800" dirty="0">
                <a:cs typeface="Arial" pitchFamily="34" charset="0"/>
              </a:rPr>
              <a:t>points</a:t>
            </a:r>
          </a:p>
          <a:p>
            <a:pPr lvl="1">
              <a:spcBef>
                <a:spcPts val="0"/>
              </a:spcBef>
              <a:spcAft>
                <a:spcPts val="0"/>
              </a:spcAft>
              <a:buClr>
                <a:schemeClr val="accent3"/>
              </a:buClr>
              <a:buSzPct val="75000"/>
              <a:buFont typeface="Wingdings" panose="05000000000000000000" pitchFamily="2" charset="2"/>
              <a:buChar char="à"/>
              <a:defRPr/>
            </a:pPr>
            <a:r>
              <a:rPr lang="en-US" sz="1800" dirty="0">
                <a:cs typeface="Arial" pitchFamily="34" charset="0"/>
              </a:rPr>
              <a:t>Quality of the Project Design and Management Plan: 35 points</a:t>
            </a:r>
          </a:p>
          <a:p>
            <a:pPr lvl="1">
              <a:spcBef>
                <a:spcPts val="0"/>
              </a:spcBef>
              <a:spcAft>
                <a:spcPts val="0"/>
              </a:spcAft>
              <a:buClr>
                <a:schemeClr val="accent3"/>
              </a:buClr>
              <a:buSzPct val="75000"/>
              <a:buFont typeface="Wingdings" panose="05000000000000000000" pitchFamily="2" charset="2"/>
              <a:buChar char="à"/>
              <a:defRPr/>
            </a:pPr>
            <a:r>
              <a:rPr lang="en-US" sz="1800" dirty="0">
                <a:cs typeface="Arial" pitchFamily="34" charset="0"/>
              </a:rPr>
              <a:t>Quality of the Project Evaluation: 20 </a:t>
            </a:r>
            <a:r>
              <a:rPr lang="en-US" sz="1800" dirty="0" smtClean="0">
                <a:cs typeface="Arial" pitchFamily="34" charset="0"/>
              </a:rPr>
              <a:t>points</a:t>
            </a:r>
            <a:endParaRPr lang="en-US" dirty="0">
              <a:latin typeface="Tw Cen MT" pitchFamily="34" charset="0"/>
              <a:ea typeface="Tw Cen MT" pitchFamily="34" charset="0"/>
              <a:cs typeface="Tw Cen MT" pitchFamily="34" charset="0"/>
            </a:endParaRPr>
          </a:p>
          <a:p>
            <a:pPr marL="274638" indent="0">
              <a:buFont typeface="Wingdings" charset="2"/>
              <a:buNone/>
              <a:defRPr/>
            </a:pPr>
            <a:r>
              <a:rPr lang="en-US" dirty="0" smtClean="0">
                <a:latin typeface="Tw Cen MT" pitchFamily="34" charset="0"/>
                <a:ea typeface="Tw Cen MT" pitchFamily="34" charset="0"/>
                <a:cs typeface="Tw Cen MT" pitchFamily="34" charset="0"/>
              </a:rPr>
              <a:t>Grantees are </a:t>
            </a:r>
            <a:r>
              <a:rPr lang="en-US" dirty="0">
                <a:latin typeface="Tw Cen MT" pitchFamily="34" charset="0"/>
                <a:ea typeface="Tw Cen MT" pitchFamily="34" charset="0"/>
                <a:cs typeface="Tw Cen MT" pitchFamily="34" charset="0"/>
              </a:rPr>
              <a:t>selected based on peer reviewer </a:t>
            </a:r>
            <a:r>
              <a:rPr lang="en-US" dirty="0" smtClean="0">
                <a:latin typeface="Tw Cen MT" pitchFamily="34" charset="0"/>
                <a:ea typeface="Tw Cen MT" pitchFamily="34" charset="0"/>
                <a:cs typeface="Tw Cen MT" pitchFamily="34" charset="0"/>
              </a:rPr>
              <a:t>scores.</a:t>
            </a:r>
            <a:endParaRPr lang="en-US" dirty="0">
              <a:latin typeface="Tw Cen MT" pitchFamily="34" charset="0"/>
              <a:ea typeface="Tw Cen MT" pitchFamily="34" charset="0"/>
              <a:cs typeface="Tw Cen MT" pitchFamily="34" charset="0"/>
            </a:endParaRPr>
          </a:p>
        </p:txBody>
      </p:sp>
      <p:sp>
        <p:nvSpPr>
          <p:cNvPr id="3277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DDE6DCA7-E33B-4884-8513-B18893613BDB}" type="slidenum">
              <a:rPr lang="en-US" altLang="en-US" smtClean="0">
                <a:solidFill>
                  <a:srgbClr val="666666"/>
                </a:solidFill>
              </a:rPr>
              <a:pPr eaLnBrk="1" fontAlgn="base" hangingPunct="1">
                <a:spcBef>
                  <a:spcPct val="0"/>
                </a:spcBef>
                <a:spcAft>
                  <a:spcPct val="0"/>
                </a:spcAft>
              </a:pPr>
              <a:t>29</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Overview</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2018 Competitions Overview</a:t>
            </a:r>
            <a:endParaRPr lang="en-US" cap="small" dirty="0"/>
          </a:p>
        </p:txBody>
      </p:sp>
      <p:sp>
        <p:nvSpPr>
          <p:cNvPr id="614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94AC7C47-949C-4223-AB7A-FC140D2A9462}" type="slidenum">
              <a:rPr lang="en-US" altLang="en-US" smtClean="0">
                <a:solidFill>
                  <a:srgbClr val="666666"/>
                </a:solidFill>
              </a:rPr>
              <a:pPr eaLnBrk="1" fontAlgn="base" hangingPunct="1">
                <a:spcBef>
                  <a:spcPct val="0"/>
                </a:spcBef>
                <a:spcAft>
                  <a:spcPct val="0"/>
                </a:spcAft>
              </a:pPr>
              <a:t>3</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Support for STEM/Computer Science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190596229"/>
              </p:ext>
            </p:extLst>
          </p:nvPr>
        </p:nvGraphicFramePr>
        <p:xfrm>
          <a:off x="609600" y="1311275"/>
          <a:ext cx="7924800" cy="4937126"/>
        </p:xfrm>
        <a:graphic>
          <a:graphicData uri="http://schemas.openxmlformats.org/drawingml/2006/table">
            <a:tbl>
              <a:tblPr firstRow="1" bandRow="1">
                <a:tableStyleId>{5C22544A-7EE6-4342-B048-85BDC9FD1C3A}</a:tableStyleId>
              </a:tblPr>
              <a:tblGrid>
                <a:gridCol w="2667000"/>
                <a:gridCol w="5257800"/>
              </a:tblGrid>
              <a:tr h="691379">
                <a:tc>
                  <a:txBody>
                    <a:bodyPr/>
                    <a:lstStyle/>
                    <a:p>
                      <a:pPr algn="ctr"/>
                      <a:r>
                        <a:rPr lang="en-US" sz="2400" dirty="0" smtClean="0">
                          <a:latin typeface="+mn-lt"/>
                          <a:cs typeface="Arial" pitchFamily="34" charset="0"/>
                        </a:rPr>
                        <a:t>Program</a:t>
                      </a:r>
                      <a:endParaRPr lang="en-US" sz="2400" dirty="0">
                        <a:latin typeface="+mn-lt"/>
                        <a:cs typeface="Arial" pitchFamily="34" charset="0"/>
                      </a:endParaRPr>
                    </a:p>
                  </a:txBody>
                  <a:tcPr marT="45716" marB="45716" anchor="ctr"/>
                </a:tc>
                <a:tc>
                  <a:txBody>
                    <a:bodyPr/>
                    <a:lstStyle/>
                    <a:p>
                      <a:r>
                        <a:rPr lang="en-US" sz="2400" dirty="0" smtClean="0">
                          <a:latin typeface="+mn-lt"/>
                          <a:cs typeface="Arial" pitchFamily="34" charset="0"/>
                        </a:rPr>
                        <a:t>Support for STEM/Computer</a:t>
                      </a:r>
                      <a:r>
                        <a:rPr lang="en-US" sz="2400" baseline="0" dirty="0" smtClean="0">
                          <a:latin typeface="+mn-lt"/>
                          <a:cs typeface="Arial" pitchFamily="34" charset="0"/>
                        </a:rPr>
                        <a:t> Science</a:t>
                      </a:r>
                      <a:endParaRPr lang="en-US" sz="2400" dirty="0">
                        <a:latin typeface="+mn-lt"/>
                        <a:cs typeface="Arial" pitchFamily="34" charset="0"/>
                      </a:endParaRPr>
                    </a:p>
                  </a:txBody>
                  <a:tcPr marT="45716" marB="45716" anchor="ctr"/>
                </a:tc>
              </a:tr>
              <a:tr h="1415249">
                <a:tc>
                  <a:txBody>
                    <a:bodyPr/>
                    <a:lstStyle/>
                    <a:p>
                      <a:pPr algn="ctr"/>
                      <a:r>
                        <a:rPr lang="en-US" sz="2000" dirty="0" smtClean="0">
                          <a:latin typeface="+mn-lt"/>
                          <a:cs typeface="Arial" pitchFamily="34" charset="0"/>
                        </a:rPr>
                        <a:t>Supporting</a:t>
                      </a:r>
                      <a:r>
                        <a:rPr lang="en-US" sz="2000" baseline="0" dirty="0" smtClean="0">
                          <a:latin typeface="+mn-lt"/>
                          <a:cs typeface="Arial" pitchFamily="34" charset="0"/>
                        </a:rPr>
                        <a:t> Effective Educator Development (SEED</a:t>
                      </a:r>
                      <a:r>
                        <a:rPr lang="en-US" sz="2400" baseline="0" dirty="0" smtClean="0">
                          <a:latin typeface="+mn-lt"/>
                          <a:cs typeface="Arial" pitchFamily="34" charset="0"/>
                        </a:rPr>
                        <a:t>)</a:t>
                      </a:r>
                      <a:endParaRPr lang="en-US" sz="2400" dirty="0">
                        <a:latin typeface="+mn-lt"/>
                        <a:cs typeface="Arial" pitchFamily="34" charset="0"/>
                      </a:endParaRPr>
                    </a:p>
                  </a:txBody>
                  <a:tcPr marT="45716" marB="45716" anchor="ctr"/>
                </a:tc>
                <a:tc>
                  <a:txBody>
                    <a:bodyPr/>
                    <a:lstStyle/>
                    <a:p>
                      <a:r>
                        <a:rPr lang="en-US" sz="1800" dirty="0" smtClean="0">
                          <a:latin typeface="+mn-lt"/>
                          <a:cs typeface="Arial" pitchFamily="34" charset="0"/>
                        </a:rPr>
                        <a:t>Competitive Preference Priority providing extra points to applicants who propose to support educators in STEM fields,</a:t>
                      </a:r>
                      <a:r>
                        <a:rPr lang="en-US" sz="1800" baseline="0" dirty="0" smtClean="0">
                          <a:latin typeface="+mn-lt"/>
                          <a:cs typeface="Arial" pitchFamily="34" charset="0"/>
                        </a:rPr>
                        <a:t> including Computer Science.</a:t>
                      </a:r>
                      <a:endParaRPr lang="en-US" sz="1800" dirty="0">
                        <a:latin typeface="+mn-lt"/>
                        <a:cs typeface="Arial" pitchFamily="34" charset="0"/>
                      </a:endParaRPr>
                    </a:p>
                  </a:txBody>
                  <a:tcPr marT="45716" marB="45716" anchor="ctr"/>
                </a:tc>
              </a:tr>
              <a:tr h="1415249">
                <a:tc>
                  <a:txBody>
                    <a:bodyPr/>
                    <a:lstStyle/>
                    <a:p>
                      <a:pPr algn="ctr"/>
                      <a:r>
                        <a:rPr lang="en-US" sz="2000" dirty="0" smtClean="0"/>
                        <a:t>Education Innovation and Research </a:t>
                      </a:r>
                    </a:p>
                    <a:p>
                      <a:pPr algn="ctr"/>
                      <a:r>
                        <a:rPr lang="en-US" sz="2000" dirty="0" smtClean="0"/>
                        <a:t>(EIR)</a:t>
                      </a:r>
                      <a:endParaRPr lang="en-US" sz="2000" dirty="0">
                        <a:latin typeface="+mn-lt"/>
                        <a:cs typeface="Arial" pitchFamily="34" charset="0"/>
                      </a:endParaRPr>
                    </a:p>
                  </a:txBody>
                  <a:tcPr marT="45716" marB="45716" anchor="ctr"/>
                </a:tc>
                <a:tc>
                  <a:txBody>
                    <a:bodyPr/>
                    <a:lstStyle/>
                    <a:p>
                      <a:pPr>
                        <a:tabLst>
                          <a:tab pos="576263" algn="l"/>
                        </a:tabLst>
                      </a:pPr>
                      <a:r>
                        <a:rPr lang="en-US" sz="1800" dirty="0" smtClean="0">
                          <a:solidFill>
                            <a:schemeClr val="tx2"/>
                          </a:solidFill>
                        </a:rPr>
                        <a:t>Absolute Priority</a:t>
                      </a:r>
                      <a:r>
                        <a:rPr lang="en-US" sz="1800" baseline="0" dirty="0" smtClean="0">
                          <a:solidFill>
                            <a:schemeClr val="tx2"/>
                          </a:solidFill>
                        </a:rPr>
                        <a:t> supporting Field Initiated STEM/CS Innovative projects. </a:t>
                      </a:r>
                    </a:p>
                    <a:p>
                      <a:pPr>
                        <a:tabLst>
                          <a:tab pos="576263" algn="l"/>
                        </a:tabLst>
                      </a:pPr>
                      <a:r>
                        <a:rPr lang="en-US" sz="1800" baseline="0" dirty="0" smtClean="0">
                          <a:solidFill>
                            <a:schemeClr val="tx2"/>
                          </a:solidFill>
                        </a:rPr>
                        <a:t>Invitational Priority on Personalized Learning.  </a:t>
                      </a:r>
                      <a:endParaRPr lang="en-US" sz="1800" dirty="0" smtClean="0">
                        <a:solidFill>
                          <a:schemeClr val="tx2"/>
                        </a:solidFill>
                      </a:endParaRPr>
                    </a:p>
                  </a:txBody>
                  <a:tcPr marT="45716" marB="45716" anchor="ctr"/>
                </a:tc>
              </a:tr>
              <a:tr h="1415249">
                <a:tc>
                  <a:txBody>
                    <a:bodyPr/>
                    <a:lstStyle/>
                    <a:p>
                      <a:pPr algn="ctr"/>
                      <a:r>
                        <a:rPr lang="en-US" sz="2000" dirty="0" smtClean="0">
                          <a:latin typeface="+mn-lt"/>
                          <a:cs typeface="Arial" pitchFamily="34" charset="0"/>
                        </a:rPr>
                        <a:t>Office of Career,</a:t>
                      </a:r>
                      <a:r>
                        <a:rPr lang="en-US" sz="2000" baseline="0" dirty="0" smtClean="0">
                          <a:latin typeface="+mn-lt"/>
                          <a:cs typeface="Arial" pitchFamily="34" charset="0"/>
                        </a:rPr>
                        <a:t> Technical, and Adult Education (</a:t>
                      </a:r>
                      <a:r>
                        <a:rPr lang="en-US" sz="2000" dirty="0" smtClean="0">
                          <a:latin typeface="+mn-lt"/>
                          <a:cs typeface="Arial" pitchFamily="34" charset="0"/>
                        </a:rPr>
                        <a:t>OCTAE) </a:t>
                      </a:r>
                      <a:endParaRPr lang="en-US" sz="2000" dirty="0">
                        <a:latin typeface="+mn-lt"/>
                        <a:cs typeface="Arial" pitchFamily="34" charset="0"/>
                      </a:endParaRPr>
                    </a:p>
                  </a:txBody>
                  <a:tcPr marT="45716" marB="45716" anchor="ctr"/>
                </a:tc>
                <a:tc>
                  <a:txBody>
                    <a:bodyPr/>
                    <a:lstStyle/>
                    <a:p>
                      <a:r>
                        <a:rPr lang="en-US" sz="1800" kern="1200" dirty="0" smtClean="0">
                          <a:solidFill>
                            <a:schemeClr val="dk1"/>
                          </a:solidFill>
                          <a:effectLst/>
                          <a:latin typeface="+mn-lt"/>
                          <a:ea typeface="+mn-ea"/>
                          <a:cs typeface="+mn-cs"/>
                        </a:rPr>
                        <a:t>Funding opportunity to promote apprenticeships in STEM fields for high school students.  </a:t>
                      </a:r>
                      <a:endParaRPr lang="en-US" sz="1800" dirty="0" smtClean="0">
                        <a:latin typeface="+mn-lt"/>
                        <a:cs typeface="Arial" pitchFamily="34" charset="0"/>
                      </a:endParaRPr>
                    </a:p>
                  </a:txBody>
                  <a:tcPr marT="45716" marB="45716" anchor="ct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pPr eaLnBrk="1" hangingPunct="1">
              <a:defRPr/>
            </a:pPr>
            <a:r>
              <a:rPr lang="en-US" dirty="0" smtClean="0"/>
              <a:t>REMINDER:  All applicants must target High-Need Students</a:t>
            </a:r>
            <a:endParaRPr lang="en-US" dirty="0"/>
          </a:p>
        </p:txBody>
      </p:sp>
      <p:sp>
        <p:nvSpPr>
          <p:cNvPr id="337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D67D6F03-825F-4F85-81F4-AAF897BBFC0D}" type="slidenum">
              <a:rPr lang="en-US" altLang="en-US" smtClean="0">
                <a:solidFill>
                  <a:srgbClr val="666666"/>
                </a:solidFill>
              </a:rPr>
              <a:pPr defTabSz="914400" eaLnBrk="1" fontAlgn="base" hangingPunct="1">
                <a:spcBef>
                  <a:spcPct val="0"/>
                </a:spcBef>
                <a:spcAft>
                  <a:spcPct val="0"/>
                </a:spcAft>
              </a:pPr>
              <a:t>30</a:t>
            </a:fld>
            <a:endParaRPr lang="en-US" altLang="en-US" dirty="0" smtClean="0">
              <a:solidFill>
                <a:srgbClr val="666666"/>
              </a:solidFill>
            </a:endParaRPr>
          </a:p>
        </p:txBody>
      </p:sp>
      <p:sp>
        <p:nvSpPr>
          <p:cNvPr id="33796" name="Content Placeholder 3"/>
          <p:cNvSpPr txBox="1">
            <a:spLocks/>
          </p:cNvSpPr>
          <p:nvPr/>
        </p:nvSpPr>
        <p:spPr bwMode="auto">
          <a:xfrm>
            <a:off x="1066800" y="1828800"/>
            <a:ext cx="6477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hangingPunct="1">
              <a:spcBef>
                <a:spcPct val="20000"/>
              </a:spcBef>
              <a:buFont typeface="Arial" pitchFamily="34" charset="0"/>
              <a:buChar char="•"/>
            </a:pPr>
            <a:r>
              <a:rPr lang="en-US" altLang="en-US" sz="2700" dirty="0">
                <a:solidFill>
                  <a:srgbClr val="333333"/>
                </a:solidFill>
              </a:rPr>
              <a:t>All applicants </a:t>
            </a:r>
            <a:r>
              <a:rPr lang="en-US" altLang="en-US" sz="2700" u="sng" dirty="0">
                <a:solidFill>
                  <a:srgbClr val="333333"/>
                </a:solidFill>
              </a:rPr>
              <a:t>must</a:t>
            </a:r>
            <a:r>
              <a:rPr lang="en-US" altLang="en-US" sz="2700" dirty="0">
                <a:solidFill>
                  <a:srgbClr val="333333"/>
                </a:solidFill>
              </a:rPr>
              <a:t> target high-need students.</a:t>
            </a:r>
          </a:p>
          <a:p>
            <a:pPr eaLnBrk="1" hangingPunct="1">
              <a:spcBef>
                <a:spcPct val="20000"/>
              </a:spcBef>
              <a:buFont typeface="Arial" pitchFamily="34" charset="0"/>
              <a:buChar char="•"/>
            </a:pPr>
            <a:r>
              <a:rPr lang="en-US" altLang="en-US" sz="2700" dirty="0">
                <a:solidFill>
                  <a:srgbClr val="333333"/>
                </a:solidFill>
              </a:rPr>
              <a:t>Applicants may select one or more particular groups of high-need students to focus on in their projects.</a:t>
            </a:r>
          </a:p>
          <a:p>
            <a:pPr eaLnBrk="1" hangingPunct="1">
              <a:spcBef>
                <a:spcPct val="20000"/>
              </a:spcBef>
              <a:buFont typeface="Arial" pitchFamily="34" charset="0"/>
              <a:buChar char="•"/>
            </a:pPr>
            <a:r>
              <a:rPr lang="en-US" altLang="en-US" sz="2700" dirty="0">
                <a:solidFill>
                  <a:srgbClr val="333333"/>
                </a:solidFill>
              </a:rPr>
              <a:t>Not all students served in a project must be high need; but it must be a primary focus.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3"/>
          </a:xfrm>
        </p:spPr>
        <p:txBody>
          <a:bodyPr/>
          <a:lstStyle/>
          <a:p>
            <a:pPr eaLnBrk="1" hangingPunct="1">
              <a:defRPr/>
            </a:pPr>
            <a:r>
              <a:rPr lang="en-US" dirty="0" smtClean="0"/>
              <a:t>Dates to remember</a:t>
            </a:r>
            <a:endParaRPr lang="en-US" dirty="0"/>
          </a:p>
        </p:txBody>
      </p:sp>
      <p:sp>
        <p:nvSpPr>
          <p:cNvPr id="3" name="Content Placeholder 2"/>
          <p:cNvSpPr>
            <a:spLocks noGrp="1"/>
          </p:cNvSpPr>
          <p:nvPr>
            <p:ph idx="1"/>
          </p:nvPr>
        </p:nvSpPr>
        <p:spPr>
          <a:xfrm>
            <a:off x="457200" y="914400"/>
            <a:ext cx="8229600" cy="4449763"/>
          </a:xfrm>
        </p:spPr>
        <p:txBody>
          <a:bodyPr/>
          <a:lstStyle/>
          <a:p>
            <a:pPr marL="0" indent="0">
              <a:buFont typeface="Arial" pitchFamily="34" charset="0"/>
              <a:buNone/>
              <a:defRPr/>
            </a:pPr>
            <a:r>
              <a:rPr lang="en-US" sz="2600" b="1" dirty="0" smtClean="0"/>
              <a:t>Expansion </a:t>
            </a:r>
            <a:r>
              <a:rPr lang="en-US" sz="2600" b="1" dirty="0"/>
              <a:t>(84.411A</a:t>
            </a:r>
            <a:r>
              <a:rPr lang="en-US" sz="2600" b="1" dirty="0" smtClean="0"/>
              <a:t>), Mid-phase (84.411B), and Early-phase </a:t>
            </a:r>
            <a:r>
              <a:rPr lang="en-US" sz="2600" b="1" dirty="0"/>
              <a:t>(84.411C</a:t>
            </a:r>
            <a:r>
              <a:rPr lang="en-US" sz="2600" b="1" dirty="0" smtClean="0"/>
              <a:t>) applications</a:t>
            </a:r>
          </a:p>
          <a:p>
            <a:pPr marL="0" indent="0" algn="ctr">
              <a:buFont typeface="Arial" pitchFamily="34" charset="0"/>
              <a:buNone/>
              <a:defRPr/>
            </a:pPr>
            <a:endParaRPr lang="en-US" sz="2600" dirty="0" smtClean="0"/>
          </a:p>
          <a:p>
            <a:pPr marL="571500" indent="-342900">
              <a:buFont typeface="Wingdings" panose="05000000000000000000" pitchFamily="2" charset="2"/>
              <a:buChar char="§"/>
              <a:defRPr/>
            </a:pPr>
            <a:r>
              <a:rPr lang="en-US" sz="2600" dirty="0" smtClean="0"/>
              <a:t>Applications available: </a:t>
            </a:r>
            <a:r>
              <a:rPr lang="en-US" sz="2600" b="1" dirty="0" smtClean="0"/>
              <a:t>April 19</a:t>
            </a:r>
            <a:r>
              <a:rPr lang="en-US" sz="2600" b="1" baseline="30000" dirty="0" smtClean="0"/>
              <a:t>th</a:t>
            </a:r>
            <a:r>
              <a:rPr lang="en-US" sz="2600" b="1" dirty="0" smtClean="0"/>
              <a:t>, 2018</a:t>
            </a:r>
          </a:p>
          <a:p>
            <a:pPr marL="571500" indent="-342900">
              <a:buFont typeface="Wingdings" panose="05000000000000000000" pitchFamily="2" charset="2"/>
              <a:buChar char="§"/>
              <a:defRPr/>
            </a:pPr>
            <a:r>
              <a:rPr lang="en-US" sz="2600" dirty="0" smtClean="0"/>
              <a:t>Deadline for transmitting applications: 4:30:00 PM Washington DC time </a:t>
            </a:r>
            <a:r>
              <a:rPr lang="en-US" sz="2600" b="1" dirty="0" smtClean="0"/>
              <a:t>June 5</a:t>
            </a:r>
            <a:r>
              <a:rPr lang="en-US" sz="2600" b="1" baseline="30000" dirty="0" smtClean="0"/>
              <a:t>th</a:t>
            </a:r>
            <a:r>
              <a:rPr lang="en-US" sz="2600" b="1" dirty="0" smtClean="0"/>
              <a:t>, 2018</a:t>
            </a:r>
          </a:p>
          <a:p>
            <a:pPr marL="571500" indent="-342900">
              <a:buFont typeface="Wingdings" panose="05000000000000000000" pitchFamily="2" charset="2"/>
              <a:buChar char="§"/>
              <a:defRPr/>
            </a:pPr>
            <a:r>
              <a:rPr lang="en-US" sz="2600" dirty="0" smtClean="0"/>
              <a:t>Awards </a:t>
            </a:r>
            <a:r>
              <a:rPr lang="en-US" sz="2600" dirty="0"/>
              <a:t>announced by: </a:t>
            </a:r>
            <a:r>
              <a:rPr lang="en-US" sz="2600" b="1" dirty="0" smtClean="0"/>
              <a:t>September 30</a:t>
            </a:r>
            <a:r>
              <a:rPr lang="en-US" sz="2600" b="1" baseline="30000" dirty="0" smtClean="0"/>
              <a:t>th</a:t>
            </a:r>
            <a:r>
              <a:rPr lang="en-US" sz="2600" b="1" dirty="0" smtClean="0"/>
              <a:t>, 2018</a:t>
            </a:r>
            <a:endParaRPr lang="en-US" sz="2600" b="1" dirty="0"/>
          </a:p>
        </p:txBody>
      </p:sp>
      <p:sp>
        <p:nvSpPr>
          <p:cNvPr id="348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defTabSz="914400" eaLnBrk="1" fontAlgn="base" hangingPunct="1">
              <a:spcBef>
                <a:spcPct val="0"/>
              </a:spcBef>
              <a:spcAft>
                <a:spcPct val="0"/>
              </a:spcAft>
            </a:pPr>
            <a:fld id="{8C9C2F5D-3D63-4844-889B-9EF18B9BE058}" type="slidenum">
              <a:rPr lang="en-US" altLang="en-US" smtClean="0">
                <a:solidFill>
                  <a:srgbClr val="666666"/>
                </a:solidFill>
              </a:rPr>
              <a:pPr defTabSz="914400" eaLnBrk="1" fontAlgn="base" hangingPunct="1">
                <a:spcBef>
                  <a:spcPct val="0"/>
                </a:spcBef>
                <a:spcAft>
                  <a:spcPct val="0"/>
                </a:spcAft>
              </a:pPr>
              <a:t>31</a:t>
            </a:fld>
            <a:endParaRPr lang="en-US" altLang="en-US" dirty="0" smtClean="0">
              <a:solidFill>
                <a:srgbClr val="666666"/>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eaLnBrk="1" fontAlgn="auto" hangingPunct="1">
              <a:spcAft>
                <a:spcPts val="0"/>
              </a:spcAft>
              <a:defRPr/>
            </a:pPr>
            <a:r>
              <a:rPr lang="en-US" sz="3200" dirty="0" smtClean="0"/>
              <a:t>Office of Career, Technical, and Adult education (OCTAE)</a:t>
            </a:r>
            <a:endParaRPr lang="en-US" sz="3200" b="0" dirty="0"/>
          </a:p>
        </p:txBody>
      </p:sp>
      <p:sp>
        <p:nvSpPr>
          <p:cNvPr id="5" name="Subtitle 4"/>
          <p:cNvSpPr>
            <a:spLocks noGrp="1"/>
          </p:cNvSpPr>
          <p:nvPr>
            <p:ph type="subTitle" idx="1"/>
          </p:nvPr>
        </p:nvSpPr>
        <p:spPr/>
        <p:txBody>
          <a:bodyPr/>
          <a:lstStyle/>
          <a:p>
            <a:pPr eaLnBrk="1" fontAlgn="auto" hangingPunct="1">
              <a:spcAft>
                <a:spcPts val="0"/>
              </a:spcAft>
              <a:buFont typeface="Arial"/>
              <a:buNone/>
              <a:defRPr/>
            </a:pPr>
            <a:endParaRPr lang="en-US" dirty="0"/>
          </a:p>
        </p:txBody>
      </p:sp>
    </p:spTree>
    <p:extLst>
      <p:ext uri="{BB962C8B-B14F-4D97-AF65-F5344CB8AC3E}">
        <p14:creationId xmlns:p14="http://schemas.microsoft.com/office/powerpoint/2010/main" val="3501927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 TO STEM APPRENTICESHIPs -  RESOURCES</a:t>
            </a:r>
            <a:endParaRPr lang="en-US" dirty="0"/>
          </a:p>
        </p:txBody>
      </p:sp>
      <p:sp>
        <p:nvSpPr>
          <p:cNvPr id="3" name="Content Placeholder 2"/>
          <p:cNvSpPr>
            <a:spLocks noGrp="1"/>
          </p:cNvSpPr>
          <p:nvPr>
            <p:ph idx="1"/>
          </p:nvPr>
        </p:nvSpPr>
        <p:spPr/>
        <p:txBody>
          <a:bodyPr/>
          <a:lstStyle/>
          <a:p>
            <a:endParaRPr lang="en-US" dirty="0" smtClean="0"/>
          </a:p>
          <a:p>
            <a:r>
              <a:rPr lang="en-US" dirty="0" smtClean="0"/>
              <a:t>Framework on Registered Apprenticeship (RA) for High </a:t>
            </a:r>
            <a:r>
              <a:rPr lang="en-US" dirty="0"/>
              <a:t>School Students - </a:t>
            </a:r>
            <a:r>
              <a:rPr lang="en-US" dirty="0">
                <a:hlinkClick r:id="rId2"/>
              </a:rPr>
              <a:t>https://</a:t>
            </a:r>
            <a:r>
              <a:rPr lang="en-US" dirty="0" smtClean="0">
                <a:hlinkClick r:id="rId2"/>
              </a:rPr>
              <a:t>wdr.doleta.gov/directives/corr_doc.cfm?docn=4799</a:t>
            </a:r>
            <a:endParaRPr lang="en-US" dirty="0" smtClean="0"/>
          </a:p>
          <a:p>
            <a:r>
              <a:rPr lang="en-US" dirty="0" smtClean="0"/>
              <a:t>Planning Guide for Aligning CTE and </a:t>
            </a:r>
            <a:r>
              <a:rPr lang="en-US" dirty="0"/>
              <a:t>Apprenticeship Programs - </a:t>
            </a:r>
            <a:r>
              <a:rPr lang="en-US" dirty="0">
                <a:hlinkClick r:id="rId3"/>
              </a:rPr>
              <a:t>https://</a:t>
            </a:r>
            <a:r>
              <a:rPr lang="en-US" dirty="0" smtClean="0">
                <a:hlinkClick r:id="rId3"/>
              </a:rPr>
              <a:t>s3.amazonaws.com/PCRN/reports/Planning_Guide_for_Aligning_CTE_and_Apprenticeship_Programs.pdf</a:t>
            </a:r>
            <a:endParaRPr lang="en-US" dirty="0" smtClean="0"/>
          </a:p>
          <a:p>
            <a:r>
              <a:rPr lang="en-US" dirty="0" smtClean="0"/>
              <a:t>Work-Based </a:t>
            </a:r>
            <a:r>
              <a:rPr lang="en-US" dirty="0"/>
              <a:t>Learning Toolkit - </a:t>
            </a:r>
            <a:r>
              <a:rPr lang="en-US" dirty="0">
                <a:hlinkClick r:id="rId4"/>
              </a:rPr>
              <a:t>https://cte.ed.gov/wbltoolkit</a:t>
            </a:r>
            <a:r>
              <a:rPr lang="en-US" dirty="0" smtClean="0">
                <a:hlinkClick r:id="rId4"/>
              </a:rPr>
              <a:t>/</a:t>
            </a:r>
            <a:endParaRPr lang="en-US" dirty="0" smtClean="0"/>
          </a:p>
          <a:p>
            <a:endParaRPr lang="en-US" dirty="0"/>
          </a:p>
          <a:p>
            <a:pPr marL="274320" indent="0" algn="ctr">
              <a:buNone/>
            </a:pPr>
            <a:r>
              <a:rPr lang="en-US" dirty="0" smtClean="0">
                <a:solidFill>
                  <a:schemeClr val="tx1"/>
                </a:solidFill>
              </a:rPr>
              <a:t>Visit the Perkins Collaborative Resource Network (PCRN) at </a:t>
            </a:r>
            <a:r>
              <a:rPr lang="en-US" dirty="0" smtClean="0">
                <a:solidFill>
                  <a:schemeClr val="accent5">
                    <a:lumMod val="75000"/>
                  </a:schemeClr>
                </a:solidFill>
                <a:hlinkClick r:id="rId5"/>
              </a:rPr>
              <a:t>https://cte.ed.gov</a:t>
            </a:r>
            <a:r>
              <a:rPr lang="en-US" dirty="0" smtClean="0">
                <a:solidFill>
                  <a:schemeClr val="accent5">
                    <a:lumMod val="75000"/>
                  </a:schemeClr>
                </a:solidFill>
              </a:rPr>
              <a:t> !</a:t>
            </a:r>
            <a:endParaRPr lang="en-US" dirty="0">
              <a:solidFill>
                <a:schemeClr val="accent5">
                  <a:lumMod val="75000"/>
                </a:schemeClr>
              </a:solidFill>
            </a:endParaRPr>
          </a:p>
        </p:txBody>
      </p:sp>
      <p:sp>
        <p:nvSpPr>
          <p:cNvPr id="4" name="Text Placeholder 3"/>
          <p:cNvSpPr>
            <a:spLocks noGrp="1"/>
          </p:cNvSpPr>
          <p:nvPr>
            <p:ph type="body"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AEC65172-9844-4214-9712-2C723FA21B44}" type="slidenum">
              <a:rPr lang="en-US" smtClean="0"/>
              <a:pPr>
                <a:defRPr/>
              </a:pPr>
              <a:t>33</a:t>
            </a:fld>
            <a:endParaRPr lang="en-US" dirty="0"/>
          </a:p>
        </p:txBody>
      </p:sp>
    </p:spTree>
    <p:extLst>
      <p:ext uri="{BB962C8B-B14F-4D97-AF65-F5344CB8AC3E}">
        <p14:creationId xmlns:p14="http://schemas.microsoft.com/office/powerpoint/2010/main" val="8929270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Questions?</a:t>
            </a:r>
            <a:endParaRPr lang="en-US" cap="small" dirty="0"/>
          </a:p>
        </p:txBody>
      </p:sp>
      <p:sp>
        <p:nvSpPr>
          <p:cNvPr id="6147" name="Content Placeholder 11"/>
          <p:cNvSpPr>
            <a:spLocks noGrp="1"/>
          </p:cNvSpPr>
          <p:nvPr>
            <p:ph idx="1"/>
          </p:nvPr>
        </p:nvSpPr>
        <p:spPr bwMode="auto">
          <a:xfrm>
            <a:off x="457200" y="2057400"/>
            <a:ext cx="8229600" cy="434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8738" indent="0">
              <a:spcAft>
                <a:spcPts val="0"/>
              </a:spcAft>
              <a:buFont typeface="Wingdings" charset="2"/>
              <a:buNone/>
              <a:defRPr/>
            </a:pPr>
            <a:r>
              <a:rPr lang="en-US" dirty="0" smtClean="0">
                <a:latin typeface="+mn-lt"/>
                <a:cs typeface="Arial" pitchFamily="34" charset="0"/>
              </a:rPr>
              <a:t>If you have additional questions after today contact:</a:t>
            </a:r>
          </a:p>
          <a:p>
            <a:pPr>
              <a:spcAft>
                <a:spcPts val="0"/>
              </a:spcAft>
              <a:defRPr/>
            </a:pPr>
            <a:r>
              <a:rPr lang="en-US" dirty="0" smtClean="0">
                <a:latin typeface="+mn-lt"/>
                <a:cs typeface="Arial" pitchFamily="34" charset="0"/>
              </a:rPr>
              <a:t>SEED</a:t>
            </a:r>
            <a:r>
              <a:rPr lang="en-US" sz="2000" dirty="0">
                <a:latin typeface="+mn-lt"/>
                <a:cs typeface="Arial" pitchFamily="34" charset="0"/>
              </a:rPr>
              <a:t> </a:t>
            </a:r>
            <a:r>
              <a:rPr lang="en-US" sz="2000" dirty="0" smtClean="0">
                <a:latin typeface="+mn-lt"/>
                <a:cs typeface="Arial" pitchFamily="34" charset="0"/>
              </a:rPr>
              <a:t>Competition Manager: Rich Wilson </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rPr>
              <a:t>(202) 453-6709 </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latin typeface="+mn-lt"/>
                <a:cs typeface="Arial" pitchFamily="34" charset="0"/>
                <a:hlinkClick r:id="rId3"/>
              </a:rPr>
              <a:t>SEED@ed.gov</a:t>
            </a:r>
            <a:endParaRPr lang="en-US" sz="2000" dirty="0" smtClean="0">
              <a:latin typeface="+mn-lt"/>
              <a:cs typeface="Arial" pitchFamily="34" charset="0"/>
            </a:endParaRPr>
          </a:p>
          <a:p>
            <a:pPr>
              <a:spcAft>
                <a:spcPts val="0"/>
              </a:spcAft>
              <a:defRPr/>
            </a:pPr>
            <a:r>
              <a:rPr lang="en-US" dirty="0" smtClean="0">
                <a:cs typeface="Arial" pitchFamily="34" charset="0"/>
              </a:rPr>
              <a:t>EIR </a:t>
            </a:r>
            <a:r>
              <a:rPr lang="en-US" sz="2000" dirty="0" smtClean="0">
                <a:cs typeface="Arial" pitchFamily="34" charset="0"/>
              </a:rPr>
              <a:t>Competition Managers: Folake Reed and Irene Montanti</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cs typeface="Arial" pitchFamily="34" charset="0"/>
              </a:rPr>
              <a:t>(</a:t>
            </a:r>
            <a:r>
              <a:rPr lang="en-US" sz="2000" dirty="0">
                <a:cs typeface="Arial" pitchFamily="34" charset="0"/>
              </a:rPr>
              <a:t>202) </a:t>
            </a:r>
            <a:r>
              <a:rPr lang="en-US" sz="2000" dirty="0"/>
              <a:t>453-7122</a:t>
            </a:r>
            <a:r>
              <a:rPr lang="en-US" sz="2000" dirty="0" smtClean="0">
                <a:cs typeface="Arial" pitchFamily="34" charset="0"/>
              </a:rPr>
              <a:t> </a:t>
            </a:r>
            <a:endParaRPr lang="en-US" sz="2000" dirty="0">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r>
              <a:rPr lang="en-US" sz="2000" dirty="0">
                <a:latin typeface="+mn-lt"/>
                <a:cs typeface="Arial" pitchFamily="34" charset="0"/>
                <a:hlinkClick r:id="rId4"/>
              </a:rPr>
              <a:t>EIR@ed.gov</a:t>
            </a:r>
            <a:r>
              <a:rPr lang="en-US" sz="2000" dirty="0">
                <a:latin typeface="+mn-lt"/>
                <a:cs typeface="Arial" pitchFamily="34" charset="0"/>
              </a:rPr>
              <a:t> </a:t>
            </a:r>
            <a:endParaRPr lang="en-US" sz="2000" dirty="0" smtClean="0">
              <a:latin typeface="+mn-lt"/>
              <a:cs typeface="Arial" pitchFamily="34" charset="0"/>
            </a:endParaRPr>
          </a:p>
          <a:p>
            <a:pPr>
              <a:spcAft>
                <a:spcPts val="0"/>
              </a:spcAft>
              <a:defRPr/>
            </a:pPr>
            <a:r>
              <a:rPr lang="en-US" sz="2000" dirty="0" smtClean="0">
                <a:cs typeface="Arial" pitchFamily="34" charset="0"/>
              </a:rPr>
              <a:t>OCTAE HS to STEM Apprenticeship Pathways Project Lead: Erin Berg</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cs typeface="Arial" pitchFamily="34" charset="0"/>
              </a:rPr>
              <a:t>(202)245-6792</a:t>
            </a:r>
          </a:p>
          <a:p>
            <a:pPr lvl="1">
              <a:spcBef>
                <a:spcPts val="400"/>
              </a:spcBef>
              <a:spcAft>
                <a:spcPts val="400"/>
              </a:spcAft>
              <a:buClr>
                <a:schemeClr val="accent3"/>
              </a:buClr>
              <a:buSzPct val="75000"/>
              <a:buFont typeface="Wingdings" panose="05000000000000000000" pitchFamily="2" charset="2"/>
              <a:buChar char="à"/>
              <a:defRPr/>
            </a:pPr>
            <a:r>
              <a:rPr lang="en-US" sz="2000" dirty="0" smtClean="0">
                <a:cs typeface="Arial" pitchFamily="34" charset="0"/>
                <a:hlinkClick r:id="rId5"/>
              </a:rPr>
              <a:t>Erin.Berg@ed.gov</a:t>
            </a:r>
            <a:r>
              <a:rPr lang="en-US" sz="2000" dirty="0" smtClean="0">
                <a:cs typeface="Arial" pitchFamily="34" charset="0"/>
              </a:rPr>
              <a:t>  </a:t>
            </a:r>
          </a:p>
          <a:p>
            <a:pPr lvl="1">
              <a:spcAft>
                <a:spcPts val="0"/>
              </a:spcAft>
              <a:defRPr/>
            </a:pPr>
            <a:endParaRPr lang="en-US" sz="2000" dirty="0">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endParaRPr lang="en-US" sz="2000" dirty="0" smtClean="0">
              <a:latin typeface="+mn-lt"/>
              <a:cs typeface="Arial" pitchFamily="34" charset="0"/>
            </a:endParaRPr>
          </a:p>
          <a:p>
            <a:pPr marL="804672" lvl="1" indent="0">
              <a:spcBef>
                <a:spcPts val="400"/>
              </a:spcBef>
              <a:spcAft>
                <a:spcPts val="400"/>
              </a:spcAft>
              <a:buClr>
                <a:schemeClr val="accent3"/>
              </a:buClr>
              <a:buSzPct val="75000"/>
              <a:buNone/>
              <a:defRPr/>
            </a:pPr>
            <a:endParaRPr lang="en-US" sz="2000" dirty="0">
              <a:latin typeface="+mn-lt"/>
              <a:cs typeface="Arial" pitchFamily="34" charset="0"/>
            </a:endParaRPr>
          </a:p>
          <a:p>
            <a:pPr lvl="1">
              <a:spcBef>
                <a:spcPts val="400"/>
              </a:spcBef>
              <a:spcAft>
                <a:spcPts val="400"/>
              </a:spcAft>
              <a:buClr>
                <a:schemeClr val="accent3"/>
              </a:buClr>
              <a:buSzPct val="75000"/>
              <a:buFont typeface="Wingdings" panose="05000000000000000000" pitchFamily="2" charset="2"/>
              <a:buChar char="à"/>
              <a:defRPr/>
            </a:pPr>
            <a:endParaRPr lang="en-US" sz="2000" dirty="0">
              <a:latin typeface="+mn-lt"/>
              <a:cs typeface="Arial" pitchFamily="34" charset="0"/>
            </a:endParaRPr>
          </a:p>
        </p:txBody>
      </p:sp>
      <p:sp>
        <p:nvSpPr>
          <p:cNvPr id="35844"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21E9DB79-5822-442E-8FB8-5EC817E33FC4}" type="slidenum">
              <a:rPr lang="en-US" altLang="en-US" smtClean="0">
                <a:solidFill>
                  <a:srgbClr val="666666"/>
                </a:solidFill>
              </a:rPr>
              <a:pPr eaLnBrk="1" fontAlgn="base" hangingPunct="1">
                <a:spcBef>
                  <a:spcPct val="0"/>
                </a:spcBef>
                <a:spcAft>
                  <a:spcPct val="0"/>
                </a:spcAft>
              </a:pPr>
              <a:t>34</a:t>
            </a:fld>
            <a:endParaRPr lang="en-US" altLang="en-US" dirty="0" smtClean="0">
              <a:solidFill>
                <a:srgbClr val="666666"/>
              </a:solidFill>
            </a:endParaRPr>
          </a:p>
        </p:txBody>
      </p:sp>
      <p:sp>
        <p:nvSpPr>
          <p:cNvPr id="2" name="TextBox 1"/>
          <p:cNvSpPr txBox="1"/>
          <p:nvPr/>
        </p:nvSpPr>
        <p:spPr>
          <a:xfrm>
            <a:off x="2057400" y="1041400"/>
            <a:ext cx="5029200" cy="5238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800" dirty="0"/>
              <a:t>Type questions into the chat box.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14400"/>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4"/>
          <p:cNvSpPr txBox="1">
            <a:spLocks noChangeArrowheads="1"/>
          </p:cNvSpPr>
          <p:nvPr/>
        </p:nvSpPr>
        <p:spPr bwMode="auto">
          <a:xfrm>
            <a:off x="501650" y="4114800"/>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algn="ctr" eaLnBrk="1" hangingPunct="1"/>
            <a:r>
              <a:rPr lang="en-US" altLang="en-US" sz="3600" dirty="0"/>
              <a:t>Supporting Effective Educator Development</a:t>
            </a:r>
          </a:p>
        </p:txBody>
      </p:sp>
      <p:sp>
        <p:nvSpPr>
          <p:cNvPr id="7172" name="TextBox 5"/>
          <p:cNvSpPr txBox="1">
            <a:spLocks noChangeArrowheads="1"/>
          </p:cNvSpPr>
          <p:nvPr/>
        </p:nvSpPr>
        <p:spPr bwMode="auto">
          <a:xfrm>
            <a:off x="2063750" y="5040313"/>
            <a:ext cx="502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algn="ctr" eaLnBrk="1" hangingPunct="1"/>
            <a:r>
              <a:rPr lang="en-US" altLang="en-US" sz="2400" dirty="0"/>
              <a:t>2018 Competition Overview</a:t>
            </a:r>
          </a:p>
        </p:txBody>
      </p:sp>
      <p:sp>
        <p:nvSpPr>
          <p:cNvPr id="5" name="TextBox 5"/>
          <p:cNvSpPr txBox="1">
            <a:spLocks noChangeArrowheads="1"/>
          </p:cNvSpPr>
          <p:nvPr/>
        </p:nvSpPr>
        <p:spPr bwMode="auto">
          <a:xfrm>
            <a:off x="1111250" y="5867400"/>
            <a:ext cx="6934200" cy="646113"/>
          </a:xfrm>
          <a:prstGeom prst="rect">
            <a:avLst/>
          </a:prstGeom>
          <a:solidFill>
            <a:sysClr val="window" lastClr="FFFFFF"/>
          </a:solidFill>
          <a:ln w="28575">
            <a:solidFill>
              <a:sysClr val="windowText" lastClr="000000"/>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r>
              <a:rPr lang="en-US" kern="0" dirty="0" smtClean="0">
                <a:solidFill>
                  <a:sysClr val="windowText" lastClr="000000"/>
                </a:solidFill>
                <a:latin typeface="+mn-lt"/>
              </a:rPr>
              <a:t>Note: These slides are intended as guidance only. Please</a:t>
            </a:r>
            <a:br>
              <a:rPr lang="en-US" kern="0" dirty="0" smtClean="0">
                <a:solidFill>
                  <a:sysClr val="windowText" lastClr="000000"/>
                </a:solidFill>
                <a:latin typeface="+mn-lt"/>
              </a:rPr>
            </a:br>
            <a:r>
              <a:rPr lang="en-US" kern="0" dirty="0" smtClean="0">
                <a:solidFill>
                  <a:sysClr val="windowText" lastClr="000000"/>
                </a:solidFill>
                <a:latin typeface="+mn-lt"/>
              </a:rPr>
              <a:t>refer to the official Notice published in the </a:t>
            </a:r>
            <a:r>
              <a:rPr lang="en-US" i="1" kern="0" dirty="0" smtClean="0">
                <a:solidFill>
                  <a:sysClr val="windowText" lastClr="000000"/>
                </a:solidFill>
                <a:latin typeface="+mn-lt"/>
              </a:rPr>
              <a:t>Federal Register</a:t>
            </a:r>
            <a:r>
              <a:rPr lang="en-US" kern="0" dirty="0" smtClean="0">
                <a:solidFill>
                  <a:sysClr val="windowText" lastClr="000000"/>
                </a:solidFill>
                <a:latin typeface="+mn-lt"/>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SEED Program Overview</a:t>
            </a:r>
            <a:endParaRPr lang="en-US" cap="small" dirty="0"/>
          </a:p>
        </p:txBody>
      </p:sp>
      <p:sp>
        <p:nvSpPr>
          <p:cNvPr id="819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8D55F304-59F4-4DC9-946C-00A330E2E7AB}" type="slidenum">
              <a:rPr lang="en-US" altLang="en-US" smtClean="0">
                <a:solidFill>
                  <a:srgbClr val="666666"/>
                </a:solidFill>
              </a:rPr>
              <a:pPr eaLnBrk="1" fontAlgn="base" hangingPunct="1">
                <a:spcBef>
                  <a:spcPct val="0"/>
                </a:spcBef>
                <a:spcAft>
                  <a:spcPct val="0"/>
                </a:spcAft>
              </a:pPr>
              <a:t>5</a:t>
            </a:fld>
            <a:endParaRPr lang="en-US" altLang="en-US" dirty="0" smtClean="0">
              <a:solidFill>
                <a:srgbClr val="666666"/>
              </a:solidFill>
            </a:endParaRPr>
          </a:p>
        </p:txBody>
      </p:sp>
      <p:sp>
        <p:nvSpPr>
          <p:cNvPr id="8196" name="Content Placeholder 3"/>
          <p:cNvSpPr>
            <a:spLocks noGrp="1"/>
          </p:cNvSpPr>
          <p:nvPr>
            <p:ph sz="quarter" idx="1"/>
          </p:nvPr>
        </p:nvSpPr>
        <p:spPr bwMode="auto">
          <a:xfrm>
            <a:off x="2922588" y="3886200"/>
            <a:ext cx="5535612" cy="2095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pPr marL="0" indent="0" eaLnBrk="1" hangingPunct="1">
              <a:lnSpc>
                <a:spcPct val="120000"/>
              </a:lnSpc>
              <a:spcBef>
                <a:spcPts val="575"/>
              </a:spcBef>
              <a:buFont typeface="Wingdings 2" pitchFamily="18" charset="2"/>
              <a:buNone/>
            </a:pPr>
            <a:r>
              <a:rPr lang="en-US" altLang="en-US" sz="2000" dirty="0" smtClean="0">
                <a:latin typeface="Tw Cen MT" pitchFamily="34" charset="0"/>
                <a:cs typeface="Arial" pitchFamily="34" charset="0"/>
              </a:rPr>
              <a:t>To provide grants to increase the number of highly effective educators by supporting the implementation of Evidence-Based preparation, professional development, or professional enhancement opportunities for educators. </a:t>
            </a:r>
          </a:p>
        </p:txBody>
      </p:sp>
      <p:sp>
        <p:nvSpPr>
          <p:cNvPr id="8" name="Text Placeholder 2"/>
          <p:cNvSpPr txBox="1">
            <a:spLocks/>
          </p:cNvSpPr>
          <p:nvPr/>
        </p:nvSpPr>
        <p:spPr>
          <a:xfrm>
            <a:off x="661988" y="1143000"/>
            <a:ext cx="1905000" cy="22098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800" dirty="0" smtClean="0">
                <a:solidFill>
                  <a:schemeClr val="bg1"/>
                </a:solidFill>
                <a:cs typeface="Arial" pitchFamily="34" charset="0"/>
              </a:rPr>
              <a:t>History</a:t>
            </a:r>
            <a:endParaRPr lang="en-US" sz="2800" dirty="0">
              <a:solidFill>
                <a:schemeClr val="bg1"/>
              </a:solidFill>
              <a:cs typeface="Arial" pitchFamily="34" charset="0"/>
            </a:endParaRPr>
          </a:p>
        </p:txBody>
      </p:sp>
      <p:sp>
        <p:nvSpPr>
          <p:cNvPr id="10" name="Content Placeholder 3"/>
          <p:cNvSpPr txBox="1">
            <a:spLocks/>
          </p:cNvSpPr>
          <p:nvPr/>
        </p:nvSpPr>
        <p:spPr bwMode="auto">
          <a:xfrm>
            <a:off x="2922169" y="1143340"/>
            <a:ext cx="5764631" cy="220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marL="342900" indent="-342900" eaLnBrk="1" hangingPunct="1">
              <a:lnSpc>
                <a:spcPct val="120000"/>
              </a:lnSpc>
              <a:spcBef>
                <a:spcPts val="580"/>
              </a:spcBef>
              <a:buClr>
                <a:schemeClr val="accent2"/>
              </a:buClr>
              <a:buSzPct val="100000"/>
              <a:buFont typeface="Wingdings" panose="05000000000000000000" pitchFamily="2" charset="2"/>
              <a:buChar char="§"/>
              <a:defRPr/>
            </a:pPr>
            <a:r>
              <a:rPr lang="en-US" altLang="en-US" sz="2000" dirty="0" smtClean="0">
                <a:latin typeface="+mn-lt"/>
              </a:rPr>
              <a:t>Originally authorized in the FY2011 Appropriation Act for the Department.</a:t>
            </a:r>
            <a:r>
              <a:rPr lang="en-US" altLang="en-US" sz="2000" strike="sngStrike" dirty="0" smtClean="0">
                <a:latin typeface="+mn-lt"/>
              </a:rPr>
              <a:t>  </a:t>
            </a:r>
          </a:p>
          <a:p>
            <a:pPr marL="342900" indent="-342900" eaLnBrk="1" hangingPunct="1">
              <a:lnSpc>
                <a:spcPct val="120000"/>
              </a:lnSpc>
              <a:spcBef>
                <a:spcPts val="580"/>
              </a:spcBef>
              <a:buClr>
                <a:schemeClr val="accent2"/>
              </a:buClr>
              <a:buSzPct val="100000"/>
              <a:buFont typeface="Wingdings" panose="05000000000000000000" pitchFamily="2" charset="2"/>
              <a:buChar char="§"/>
              <a:defRPr/>
            </a:pPr>
            <a:r>
              <a:rPr lang="en-US" altLang="en-US" sz="2000" dirty="0" smtClean="0">
                <a:latin typeface="+mn-lt"/>
              </a:rPr>
              <a:t>Current version of program authorized in 2015 under the Every Student Succeeds Act.  See the </a:t>
            </a:r>
            <a:r>
              <a:rPr lang="en-US" altLang="en-US" sz="2000" dirty="0" smtClean="0">
                <a:latin typeface="+mn-lt"/>
                <a:hlinkClick r:id="rId3"/>
              </a:rPr>
              <a:t>Awards</a:t>
            </a:r>
            <a:r>
              <a:rPr lang="en-US" altLang="en-US" sz="2000" dirty="0" smtClean="0">
                <a:latin typeface="+mn-lt"/>
              </a:rPr>
              <a:t> page on our website for past and current grantees.</a:t>
            </a:r>
            <a:endParaRPr lang="en-US" altLang="en-US" sz="2000" dirty="0">
              <a:latin typeface="+mn-lt"/>
            </a:endParaRPr>
          </a:p>
        </p:txBody>
      </p:sp>
      <p:sp>
        <p:nvSpPr>
          <p:cNvPr id="14" name="Text Placeholder 2"/>
          <p:cNvSpPr txBox="1">
            <a:spLocks/>
          </p:cNvSpPr>
          <p:nvPr/>
        </p:nvSpPr>
        <p:spPr>
          <a:xfrm>
            <a:off x="642938" y="3886200"/>
            <a:ext cx="1924050" cy="20955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800" dirty="0" smtClean="0">
                <a:solidFill>
                  <a:schemeClr val="bg1"/>
                </a:solidFill>
                <a:cs typeface="Arial" pitchFamily="34" charset="0"/>
              </a:rPr>
              <a:t>Purpose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SEED Program Overview</a:t>
            </a:r>
            <a:endParaRPr lang="en-US" cap="small" dirty="0"/>
          </a:p>
        </p:txBody>
      </p:sp>
      <p:sp>
        <p:nvSpPr>
          <p:cNvPr id="92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9AA36CDC-9260-4222-99F2-3ED3C8364E32}" type="slidenum">
              <a:rPr lang="en-US" altLang="en-US" smtClean="0">
                <a:solidFill>
                  <a:srgbClr val="666666"/>
                </a:solidFill>
              </a:rPr>
              <a:pPr eaLnBrk="1" fontAlgn="base" hangingPunct="1">
                <a:spcBef>
                  <a:spcPct val="0"/>
                </a:spcBef>
                <a:spcAft>
                  <a:spcPct val="0"/>
                </a:spcAft>
              </a:pPr>
              <a:t>6</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2018 Key Components</a:t>
            </a:r>
            <a:endParaRPr lang="en-US" dirty="0"/>
          </a:p>
        </p:txBody>
      </p:sp>
      <p:graphicFrame>
        <p:nvGraphicFramePr>
          <p:cNvPr id="6" name="Content Placeholder 3"/>
          <p:cNvGraphicFramePr>
            <a:graphicFrameLocks/>
          </p:cNvGraphicFramePr>
          <p:nvPr/>
        </p:nvGraphicFramePr>
        <p:xfrm>
          <a:off x="609600" y="1311275"/>
          <a:ext cx="7924800" cy="4937126"/>
        </p:xfrm>
        <a:graphic>
          <a:graphicData uri="http://schemas.openxmlformats.org/drawingml/2006/table">
            <a:tbl>
              <a:tblPr firstRow="1" bandRow="1">
                <a:tableStyleId>{5C22544A-7EE6-4342-B048-85BDC9FD1C3A}</a:tableStyleId>
              </a:tblPr>
              <a:tblGrid>
                <a:gridCol w="1948290"/>
                <a:gridCol w="5976510"/>
              </a:tblGrid>
              <a:tr h="548358">
                <a:tc>
                  <a:txBody>
                    <a:bodyPr/>
                    <a:lstStyle/>
                    <a:p>
                      <a:pPr algn="ctr"/>
                      <a:r>
                        <a:rPr lang="en-US" sz="2400" dirty="0" smtClean="0">
                          <a:latin typeface="+mn-lt"/>
                          <a:cs typeface="Arial" pitchFamily="34" charset="0"/>
                        </a:rPr>
                        <a:t>Component</a:t>
                      </a:r>
                      <a:endParaRPr lang="en-US" sz="2400" dirty="0">
                        <a:latin typeface="+mn-lt"/>
                        <a:cs typeface="Arial" pitchFamily="34" charset="0"/>
                      </a:endParaRPr>
                    </a:p>
                  </a:txBody>
                  <a:tcPr marT="45715" marB="45715" anchor="ctr"/>
                </a:tc>
                <a:tc>
                  <a:txBody>
                    <a:bodyPr/>
                    <a:lstStyle/>
                    <a:p>
                      <a:r>
                        <a:rPr lang="en-US" sz="2400" dirty="0" smtClean="0">
                          <a:latin typeface="+mn-lt"/>
                          <a:cs typeface="Arial" pitchFamily="34" charset="0"/>
                        </a:rPr>
                        <a:t>Description</a:t>
                      </a:r>
                      <a:endParaRPr lang="en-US" sz="2400" dirty="0">
                        <a:latin typeface="+mn-lt"/>
                        <a:cs typeface="Arial" pitchFamily="34" charset="0"/>
                      </a:endParaRPr>
                    </a:p>
                  </a:txBody>
                  <a:tcPr marT="45715" marB="45715" anchor="ctr"/>
                </a:tc>
              </a:tr>
              <a:tr h="1005744">
                <a:tc>
                  <a:txBody>
                    <a:bodyPr/>
                    <a:lstStyle/>
                    <a:p>
                      <a:pPr algn="ctr"/>
                      <a:r>
                        <a:rPr lang="en-US" sz="2400" dirty="0" smtClean="0">
                          <a:latin typeface="+mn-lt"/>
                          <a:cs typeface="Arial" pitchFamily="34" charset="0"/>
                        </a:rPr>
                        <a:t>Eligible Entities</a:t>
                      </a:r>
                      <a:endParaRPr lang="en-US" sz="2400" dirty="0">
                        <a:latin typeface="+mn-lt"/>
                        <a:cs typeface="Arial" pitchFamily="34" charset="0"/>
                      </a:endParaRPr>
                    </a:p>
                  </a:txBody>
                  <a:tcPr marT="45715" marB="45715" anchor="ctr"/>
                </a:tc>
                <a:tc>
                  <a:txBody>
                    <a:bodyPr/>
                    <a:lstStyle/>
                    <a:p>
                      <a:r>
                        <a:rPr lang="en-US" sz="1800" dirty="0" smtClean="0">
                          <a:latin typeface="+mn-lt"/>
                          <a:cs typeface="Arial" pitchFamily="34" charset="0"/>
                        </a:rPr>
                        <a:t>National Nonprofit Organizations (NNO), Institutions of Higher Education (IHE), Bureau</a:t>
                      </a:r>
                      <a:r>
                        <a:rPr lang="en-US" sz="1800" baseline="0" dirty="0" smtClean="0">
                          <a:latin typeface="+mn-lt"/>
                          <a:cs typeface="Arial" pitchFamily="34" charset="0"/>
                        </a:rPr>
                        <a:t> of Indian Education, For-Profits partnering with NNO or IHE</a:t>
                      </a:r>
                      <a:endParaRPr lang="en-US" sz="1800" dirty="0">
                        <a:latin typeface="+mn-lt"/>
                        <a:cs typeface="Arial" pitchFamily="34" charset="0"/>
                      </a:endParaRPr>
                    </a:p>
                  </a:txBody>
                  <a:tcPr marT="45715" marB="45715" anchor="ctr"/>
                </a:tc>
              </a:tr>
              <a:tr h="1280038">
                <a:tc>
                  <a:txBody>
                    <a:bodyPr/>
                    <a:lstStyle/>
                    <a:p>
                      <a:pPr algn="ctr"/>
                      <a:r>
                        <a:rPr lang="en-US" sz="2400" dirty="0" smtClean="0">
                          <a:latin typeface="+mn-lt"/>
                          <a:cs typeface="Arial" pitchFamily="34" charset="0"/>
                        </a:rPr>
                        <a:t>Priorities</a:t>
                      </a:r>
                      <a:endParaRPr lang="en-US" sz="2400" dirty="0">
                        <a:latin typeface="+mn-lt"/>
                        <a:cs typeface="Arial" pitchFamily="34" charset="0"/>
                      </a:endParaRPr>
                    </a:p>
                  </a:txBody>
                  <a:tcPr marT="45715" marB="45715" anchor="ctr"/>
                </a:tc>
                <a:tc>
                  <a:txBody>
                    <a:bodyPr/>
                    <a:lstStyle/>
                    <a:p>
                      <a:pPr>
                        <a:tabLst>
                          <a:tab pos="576263" algn="l"/>
                        </a:tabLst>
                      </a:pPr>
                      <a:r>
                        <a:rPr lang="en-US" sz="1800" dirty="0" smtClean="0">
                          <a:latin typeface="+mn-lt"/>
                          <a:cs typeface="Arial" pitchFamily="34" charset="0"/>
                        </a:rPr>
                        <a:t>AP</a:t>
                      </a:r>
                      <a:r>
                        <a:rPr lang="en-US" sz="1800" baseline="0" dirty="0" smtClean="0">
                          <a:latin typeface="+mn-lt"/>
                          <a:cs typeface="Arial" pitchFamily="34" charset="0"/>
                        </a:rPr>
                        <a:t>1: 	Supporting Effective Teachers</a:t>
                      </a:r>
                    </a:p>
                    <a:p>
                      <a:pPr>
                        <a:tabLst>
                          <a:tab pos="576263" algn="l"/>
                        </a:tabLst>
                      </a:pPr>
                      <a:r>
                        <a:rPr lang="en-US" sz="1800" baseline="0" dirty="0" smtClean="0">
                          <a:latin typeface="+mn-lt"/>
                          <a:cs typeface="Arial" pitchFamily="34" charset="0"/>
                        </a:rPr>
                        <a:t>AP2: 	Supporting Effective Principals or Other School Leaders</a:t>
                      </a:r>
                    </a:p>
                    <a:p>
                      <a:pPr marL="0" marR="0" lvl="0" indent="0" algn="l" defTabSz="457200" rtl="0" eaLnBrk="1" fontAlgn="auto" latinLnBrk="0" hangingPunct="1">
                        <a:lnSpc>
                          <a:spcPct val="100000"/>
                        </a:lnSpc>
                        <a:spcBef>
                          <a:spcPts val="0"/>
                        </a:spcBef>
                        <a:spcAft>
                          <a:spcPts val="0"/>
                        </a:spcAft>
                        <a:buClrTx/>
                        <a:buSzTx/>
                        <a:buFontTx/>
                        <a:buNone/>
                        <a:tabLst>
                          <a:tab pos="576263" algn="l"/>
                        </a:tabLst>
                        <a:defRPr/>
                      </a:pPr>
                      <a:r>
                        <a:rPr lang="en-US" sz="1800" baseline="0" dirty="0" smtClean="0">
                          <a:solidFill>
                            <a:schemeClr val="accent2"/>
                          </a:solidFill>
                          <a:latin typeface="+mn-lt"/>
                          <a:cs typeface="Arial" pitchFamily="34" charset="0"/>
                        </a:rPr>
                        <a:t>CPP: 	</a:t>
                      </a:r>
                      <a:r>
                        <a:rPr lang="en-US" sz="1800" dirty="0" smtClean="0">
                          <a:solidFill>
                            <a:schemeClr val="accent2"/>
                          </a:solidFill>
                          <a:cs typeface="Arial" pitchFamily="34" charset="0"/>
                        </a:rPr>
                        <a:t>Promoting STEM Education w/ a Particular Focus on CS</a:t>
                      </a:r>
                    </a:p>
                    <a:p>
                      <a:pPr marL="0" marR="0" lvl="0" indent="0" algn="l" defTabSz="457200" rtl="0" eaLnBrk="1" fontAlgn="auto" latinLnBrk="0" hangingPunct="1">
                        <a:lnSpc>
                          <a:spcPct val="100000"/>
                        </a:lnSpc>
                        <a:spcBef>
                          <a:spcPts val="0"/>
                        </a:spcBef>
                        <a:spcAft>
                          <a:spcPts val="0"/>
                        </a:spcAft>
                        <a:buClrTx/>
                        <a:buSzTx/>
                        <a:buFontTx/>
                        <a:buNone/>
                        <a:tabLst>
                          <a:tab pos="576263" algn="l"/>
                        </a:tabLst>
                        <a:defRPr/>
                      </a:pPr>
                      <a:r>
                        <a:rPr lang="en-US" sz="1800" dirty="0" smtClean="0">
                          <a:cs typeface="Arial" pitchFamily="34" charset="0"/>
                        </a:rPr>
                        <a:t>IP: 	</a:t>
                      </a:r>
                      <a:r>
                        <a:rPr lang="en-US" sz="1800" dirty="0" smtClean="0">
                          <a:solidFill>
                            <a:schemeClr val="tx2"/>
                          </a:solidFill>
                        </a:rPr>
                        <a:t>Support for the Use of Micro-Credentials</a:t>
                      </a:r>
                    </a:p>
                  </a:txBody>
                  <a:tcPr marT="45715" marB="45715" anchor="ctr"/>
                </a:tc>
              </a:tr>
              <a:tr h="822950">
                <a:tc>
                  <a:txBody>
                    <a:bodyPr/>
                    <a:lstStyle/>
                    <a:p>
                      <a:pPr algn="ctr"/>
                      <a:r>
                        <a:rPr lang="en-US" sz="2400" dirty="0" smtClean="0">
                          <a:latin typeface="+mn-lt"/>
                          <a:cs typeface="Arial" pitchFamily="34" charset="0"/>
                        </a:rPr>
                        <a:t>Required Evidence</a:t>
                      </a:r>
                      <a:endParaRPr lang="en-US" sz="2400" dirty="0">
                        <a:latin typeface="+mn-lt"/>
                        <a:cs typeface="Arial" pitchFamily="34" charset="0"/>
                      </a:endParaRPr>
                    </a:p>
                  </a:txBody>
                  <a:tcPr marT="45715" marB="45715" anchor="ctr"/>
                </a:tc>
                <a:tc>
                  <a:txBody>
                    <a:bodyPr/>
                    <a:lstStyle/>
                    <a:p>
                      <a:r>
                        <a:rPr lang="en-US" sz="1800" dirty="0" smtClean="0">
                          <a:latin typeface="+mn-lt"/>
                          <a:cs typeface="Arial" pitchFamily="34" charset="0"/>
                        </a:rPr>
                        <a:t>AP</a:t>
                      </a:r>
                      <a:r>
                        <a:rPr lang="en-US" sz="1800" baseline="0" dirty="0" smtClean="0">
                          <a:latin typeface="+mn-lt"/>
                          <a:cs typeface="Arial" pitchFamily="34" charset="0"/>
                        </a:rPr>
                        <a:t>1: Moderate Evidence</a:t>
                      </a:r>
                    </a:p>
                    <a:p>
                      <a:r>
                        <a:rPr lang="en-US" sz="1800" baseline="0" dirty="0" smtClean="0">
                          <a:latin typeface="+mn-lt"/>
                          <a:cs typeface="Arial" pitchFamily="34" charset="0"/>
                        </a:rPr>
                        <a:t>AP2: Promising Evidence</a:t>
                      </a:r>
                      <a:endParaRPr lang="en-US" sz="1800" dirty="0" smtClean="0">
                        <a:latin typeface="+mn-lt"/>
                        <a:cs typeface="Arial" pitchFamily="34" charset="0"/>
                      </a:endParaRPr>
                    </a:p>
                  </a:txBody>
                  <a:tcPr marT="45715" marB="45715" anchor="ctr"/>
                </a:tc>
              </a:tr>
              <a:tr h="640018">
                <a:tc>
                  <a:txBody>
                    <a:bodyPr/>
                    <a:lstStyle/>
                    <a:p>
                      <a:pPr algn="ctr"/>
                      <a:r>
                        <a:rPr lang="en-US" sz="2400" dirty="0" smtClean="0">
                          <a:latin typeface="+mn-lt"/>
                          <a:cs typeface="Arial" pitchFamily="34" charset="0"/>
                        </a:rPr>
                        <a:t>Project Length</a:t>
                      </a:r>
                      <a:endParaRPr lang="en-US" sz="2400" dirty="0">
                        <a:latin typeface="+mn-lt"/>
                        <a:cs typeface="Arial" pitchFamily="34" charset="0"/>
                      </a:endParaRPr>
                    </a:p>
                  </a:txBody>
                  <a:tcPr marT="45715" marB="45715" anchor="ctr"/>
                </a:tc>
                <a:tc>
                  <a:txBody>
                    <a:bodyPr/>
                    <a:lstStyle/>
                    <a:p>
                      <a:r>
                        <a:rPr lang="en-US" sz="1800" dirty="0" smtClean="0">
                          <a:latin typeface="+mn-lt"/>
                          <a:cs typeface="Arial" pitchFamily="34" charset="0"/>
                        </a:rPr>
                        <a:t>3-year project period with possibility</a:t>
                      </a:r>
                      <a:r>
                        <a:rPr lang="en-US" sz="1800" baseline="0" dirty="0" smtClean="0">
                          <a:latin typeface="+mn-lt"/>
                          <a:cs typeface="Arial" pitchFamily="34" charset="0"/>
                        </a:rPr>
                        <a:t> of 2-year extension</a:t>
                      </a:r>
                      <a:endParaRPr lang="en-US" sz="1800" dirty="0">
                        <a:latin typeface="+mn-lt"/>
                        <a:cs typeface="Arial" pitchFamily="34" charset="0"/>
                      </a:endParaRPr>
                    </a:p>
                  </a:txBody>
                  <a:tcPr marT="45715" marB="45715" anchor="ctr"/>
                </a:tc>
              </a:tr>
              <a:tr h="640018">
                <a:tc>
                  <a:txBody>
                    <a:bodyPr/>
                    <a:lstStyle/>
                    <a:p>
                      <a:pPr algn="ctr"/>
                      <a:r>
                        <a:rPr lang="en-US" sz="2400" dirty="0" smtClean="0">
                          <a:latin typeface="+mn-lt"/>
                          <a:cs typeface="Arial" pitchFamily="34" charset="0"/>
                        </a:rPr>
                        <a:t>Matching</a:t>
                      </a:r>
                      <a:endParaRPr lang="en-US" sz="2400" dirty="0">
                        <a:latin typeface="+mn-lt"/>
                        <a:cs typeface="Arial" pitchFamily="34" charset="0"/>
                      </a:endParaRPr>
                    </a:p>
                  </a:txBody>
                  <a:tcPr marT="45715" marB="45715" anchor="ctr"/>
                </a:tc>
                <a:tc>
                  <a:txBody>
                    <a:bodyPr/>
                    <a:lstStyle/>
                    <a:p>
                      <a:r>
                        <a:rPr lang="en-US" sz="1800" dirty="0" smtClean="0">
                          <a:latin typeface="+mn-lt"/>
                          <a:cs typeface="Arial" pitchFamily="34" charset="0"/>
                        </a:rPr>
                        <a:t>25% of Total Project Cost (33% of Federal</a:t>
                      </a:r>
                      <a:r>
                        <a:rPr lang="en-US" sz="1800" baseline="0" dirty="0" smtClean="0">
                          <a:latin typeface="+mn-lt"/>
                          <a:cs typeface="Arial" pitchFamily="34" charset="0"/>
                        </a:rPr>
                        <a:t> Funds)</a:t>
                      </a:r>
                      <a:endParaRPr lang="en-US" sz="1800" dirty="0">
                        <a:latin typeface="+mn-lt"/>
                        <a:cs typeface="Arial" pitchFamily="34" charset="0"/>
                      </a:endParaRPr>
                    </a:p>
                  </a:txBody>
                  <a:tcPr marT="45715" marB="45715"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42913" y="914400"/>
            <a:ext cx="3962400" cy="5303838"/>
          </a:xfrm>
          <a:prstGeom prst="roundRect">
            <a:avLst>
              <a:gd name="adj" fmla="val 11409"/>
            </a:avLst>
          </a:prstGeom>
          <a:solidFill>
            <a:schemeClr val="accent4">
              <a:lumMod val="20000"/>
              <a:lumOff val="80000"/>
            </a:schemeClr>
          </a:solidFill>
          <a:ln w="38100">
            <a:solidFill>
              <a:schemeClr val="tx2"/>
            </a:solidFill>
          </a:ln>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Absolute Priorities</a:t>
            </a:r>
          </a:p>
        </p:txBody>
      </p:sp>
      <p:sp>
        <p:nvSpPr>
          <p:cNvPr id="13" name="Rounded Rectangle 12"/>
          <p:cNvSpPr/>
          <p:nvPr/>
        </p:nvSpPr>
        <p:spPr>
          <a:xfrm>
            <a:off x="4691063" y="914400"/>
            <a:ext cx="4071937" cy="2733675"/>
          </a:xfrm>
          <a:prstGeom prst="roundRect">
            <a:avLst>
              <a:gd name="adj" fmla="val 12285"/>
            </a:avLst>
          </a:prstGeom>
          <a:solidFill>
            <a:schemeClr val="accent4">
              <a:lumMod val="20000"/>
              <a:lumOff val="80000"/>
            </a:schemeClr>
          </a:solidFill>
          <a:ln w="3810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Competitive Priority</a:t>
            </a:r>
          </a:p>
        </p:txBody>
      </p:sp>
      <p:sp>
        <p:nvSpPr>
          <p:cNvPr id="8" name="Title 7"/>
          <p:cNvSpPr>
            <a:spLocks noGrp="1"/>
          </p:cNvSpPr>
          <p:nvPr>
            <p:ph type="title"/>
          </p:nvPr>
        </p:nvSpPr>
        <p:spPr>
          <a:xfrm>
            <a:off x="457200" y="228600"/>
            <a:ext cx="8229600" cy="563563"/>
          </a:xfrm>
        </p:spPr>
        <p:txBody>
          <a:bodyPr/>
          <a:lstStyle/>
          <a:p>
            <a:pPr fontAlgn="auto">
              <a:spcAft>
                <a:spcPts val="0"/>
              </a:spcAft>
              <a:defRPr/>
            </a:pPr>
            <a:r>
              <a:rPr lang="en-US" cap="small" dirty="0" smtClean="0"/>
              <a:t>Priorities</a:t>
            </a:r>
            <a:endParaRPr lang="en-US" dirty="0"/>
          </a:p>
        </p:txBody>
      </p:sp>
      <p:sp>
        <p:nvSpPr>
          <p:cNvPr id="102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BC03B172-D160-4169-98BC-F2E310592DBA}" type="slidenum">
              <a:rPr lang="en-US" altLang="en-US" smtClean="0">
                <a:solidFill>
                  <a:srgbClr val="666666"/>
                </a:solidFill>
              </a:rPr>
              <a:pPr eaLnBrk="1" fontAlgn="base" hangingPunct="1">
                <a:spcBef>
                  <a:spcPct val="0"/>
                </a:spcBef>
                <a:spcAft>
                  <a:spcPct val="0"/>
                </a:spcAft>
              </a:pPr>
              <a:t>7</a:t>
            </a:fld>
            <a:endParaRPr lang="en-US" altLang="en-US" dirty="0" smtClean="0">
              <a:solidFill>
                <a:srgbClr val="666666"/>
              </a:solidFill>
            </a:endParaRPr>
          </a:p>
        </p:txBody>
      </p:sp>
      <p:sp>
        <p:nvSpPr>
          <p:cNvPr id="11" name="TextBox 6"/>
          <p:cNvSpPr txBox="1">
            <a:spLocks noChangeArrowheads="1"/>
          </p:cNvSpPr>
          <p:nvPr/>
        </p:nvSpPr>
        <p:spPr bwMode="auto">
          <a:xfrm>
            <a:off x="442913" y="5726113"/>
            <a:ext cx="396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algn="ctr" eaLnBrk="1" hangingPunct="1">
              <a:defRPr/>
            </a:pPr>
            <a:r>
              <a:rPr lang="en-US" altLang="en-US" b="1" i="1" dirty="0">
                <a:latin typeface="+mn-lt"/>
              </a:rPr>
              <a:t>Must </a:t>
            </a:r>
            <a:r>
              <a:rPr lang="en-US" altLang="en-US" b="1" i="1" dirty="0" smtClean="0">
                <a:latin typeface="+mn-lt"/>
              </a:rPr>
              <a:t>either address AP1 or AP2, not both.</a:t>
            </a:r>
            <a:endParaRPr lang="en-US" altLang="en-US" b="1" i="1" dirty="0">
              <a:latin typeface="+mn-lt"/>
            </a:endParaRPr>
          </a:p>
        </p:txBody>
      </p:sp>
      <p:sp>
        <p:nvSpPr>
          <p:cNvPr id="12" name="TextBox 7"/>
          <p:cNvSpPr txBox="1">
            <a:spLocks noChangeArrowheads="1"/>
          </p:cNvSpPr>
          <p:nvPr/>
        </p:nvSpPr>
        <p:spPr bwMode="auto">
          <a:xfrm>
            <a:off x="4594225" y="5915025"/>
            <a:ext cx="426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algn="ctr" eaLnBrk="1" hangingPunct="1">
              <a:defRPr/>
            </a:pPr>
            <a:r>
              <a:rPr lang="en-US" altLang="en-US" b="1" i="1" dirty="0">
                <a:latin typeface="+mn-lt"/>
              </a:rPr>
              <a:t>May address </a:t>
            </a:r>
            <a:r>
              <a:rPr lang="en-US" altLang="en-US" b="1" i="1" dirty="0" smtClean="0">
                <a:latin typeface="+mn-lt"/>
              </a:rPr>
              <a:t>any combination of CPP or IP.</a:t>
            </a:r>
            <a:endParaRPr lang="en-US" altLang="en-US" b="1" i="1" dirty="0">
              <a:latin typeface="+mn-lt"/>
            </a:endParaRPr>
          </a:p>
        </p:txBody>
      </p:sp>
      <p:sp>
        <p:nvSpPr>
          <p:cNvPr id="3" name="Rounded Rectangle 2"/>
          <p:cNvSpPr/>
          <p:nvPr/>
        </p:nvSpPr>
        <p:spPr>
          <a:xfrm>
            <a:off x="595313" y="1524000"/>
            <a:ext cx="3657600" cy="1905000"/>
          </a:xfrm>
          <a:prstGeom prst="roundRect">
            <a:avLst>
              <a:gd name="adj" fmla="val 11300"/>
            </a:avLst>
          </a:prstGeom>
          <a:solidFill>
            <a:schemeClr val="accent1">
              <a:lumMod val="75000"/>
            </a:scheme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lIns="18288" rIns="18288" anchor="ctr"/>
          <a:lstStyle/>
          <a:p>
            <a:pPr algn="ctr">
              <a:defRPr/>
            </a:pPr>
            <a:r>
              <a:rPr lang="en-US" sz="2800" dirty="0"/>
              <a:t>AP 1: Supporting Effective Teachers</a:t>
            </a:r>
          </a:p>
        </p:txBody>
      </p:sp>
      <p:sp>
        <p:nvSpPr>
          <p:cNvPr id="15" name="Rounded Rectangle 14"/>
          <p:cNvSpPr/>
          <p:nvPr/>
        </p:nvSpPr>
        <p:spPr>
          <a:xfrm>
            <a:off x="595313" y="3648075"/>
            <a:ext cx="3657600" cy="1905000"/>
          </a:xfrm>
          <a:prstGeom prst="roundRect">
            <a:avLst>
              <a:gd name="adj" fmla="val 11300"/>
            </a:avLst>
          </a:prstGeom>
          <a:solidFill>
            <a:schemeClr val="accent1">
              <a:lumMod val="75000"/>
            </a:schemeClr>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lIns="45720" rIns="45720" anchor="ctr"/>
          <a:lstStyle/>
          <a:p>
            <a:pPr algn="ctr">
              <a:defRPr/>
            </a:pPr>
            <a:r>
              <a:rPr lang="en-US" sz="2800" dirty="0">
                <a:cs typeface="Arial" pitchFamily="34" charset="0"/>
              </a:rPr>
              <a:t>AP 2: Supporting Effective Principals or Other School Leaders</a:t>
            </a:r>
          </a:p>
        </p:txBody>
      </p:sp>
      <p:sp>
        <p:nvSpPr>
          <p:cNvPr id="18" name="Rounded Rectangle 17"/>
          <p:cNvSpPr/>
          <p:nvPr/>
        </p:nvSpPr>
        <p:spPr>
          <a:xfrm>
            <a:off x="4914900" y="1524000"/>
            <a:ext cx="3619500" cy="1905000"/>
          </a:xfrm>
          <a:prstGeom prst="roundRect">
            <a:avLst>
              <a:gd name="adj" fmla="val 11300"/>
            </a:avLst>
          </a:prstGeom>
          <a:solidFill>
            <a:schemeClr val="accent2"/>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200" dirty="0">
                <a:cs typeface="Arial" pitchFamily="34" charset="0"/>
              </a:rPr>
              <a:t>Promoting Science, Technology, Engineering, and Math (STEM) Education, With a Particular Focus on Computer Science</a:t>
            </a:r>
          </a:p>
        </p:txBody>
      </p:sp>
      <p:sp>
        <p:nvSpPr>
          <p:cNvPr id="20" name="Rounded Rectangle 19"/>
          <p:cNvSpPr/>
          <p:nvPr/>
        </p:nvSpPr>
        <p:spPr>
          <a:xfrm>
            <a:off x="4691063" y="3822700"/>
            <a:ext cx="4071937" cy="2057400"/>
          </a:xfrm>
          <a:prstGeom prst="roundRect">
            <a:avLst>
              <a:gd name="adj" fmla="val 11300"/>
            </a:avLst>
          </a:prstGeom>
          <a:solidFill>
            <a:schemeClr val="accent4">
              <a:lumMod val="20000"/>
              <a:lumOff val="80000"/>
            </a:schemeClr>
          </a:solidFill>
          <a:ln w="3810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fontAlgn="auto">
              <a:spcAft>
                <a:spcPts val="0"/>
              </a:spcAft>
              <a:defRPr/>
            </a:pPr>
            <a:r>
              <a:rPr lang="en-US" sz="2800" dirty="0">
                <a:solidFill>
                  <a:schemeClr val="tx2"/>
                </a:solidFill>
                <a:cs typeface="Arial" pitchFamily="34" charset="0"/>
              </a:rPr>
              <a:t>Invitational Priority: </a:t>
            </a:r>
            <a:r>
              <a:rPr lang="en-US" sz="2800" dirty="0">
                <a:solidFill>
                  <a:schemeClr val="tx2"/>
                </a:solidFill>
              </a:rPr>
              <a:t>Support for the Use of Micro-Credentials</a:t>
            </a:r>
          </a:p>
        </p:txBody>
      </p:sp>
      <p:grpSp>
        <p:nvGrpSpPr>
          <p:cNvPr id="10252" name="Group 5"/>
          <p:cNvGrpSpPr>
            <a:grpSpLocks/>
          </p:cNvGrpSpPr>
          <p:nvPr/>
        </p:nvGrpSpPr>
        <p:grpSpPr bwMode="auto">
          <a:xfrm>
            <a:off x="677863" y="1565275"/>
            <a:ext cx="457200" cy="676275"/>
            <a:chOff x="677634" y="1564914"/>
            <a:chExt cx="457201" cy="676007"/>
          </a:xfrm>
        </p:grpSpPr>
        <p:pic>
          <p:nvPicPr>
            <p:cNvPr id="10256"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725" y="1564914"/>
              <a:ext cx="413022" cy="67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4"/>
            <p:cNvSpPr txBox="1">
              <a:spLocks noChangeArrowheads="1"/>
            </p:cNvSpPr>
            <p:nvPr/>
          </p:nvSpPr>
          <p:spPr bwMode="auto">
            <a:xfrm>
              <a:off x="677634" y="1609040"/>
              <a:ext cx="4572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algn="ctr" eaLnBrk="1" hangingPunct="1"/>
              <a:r>
                <a:rPr lang="en-US" altLang="en-US" sz="1500" dirty="0"/>
                <a:t>ME</a:t>
              </a:r>
            </a:p>
          </p:txBody>
        </p:sp>
      </p:grpSp>
      <p:grpSp>
        <p:nvGrpSpPr>
          <p:cNvPr id="10253" name="Group 15"/>
          <p:cNvGrpSpPr>
            <a:grpSpLocks/>
          </p:cNvGrpSpPr>
          <p:nvPr/>
        </p:nvGrpSpPr>
        <p:grpSpPr bwMode="auto">
          <a:xfrm>
            <a:off x="700088" y="3733800"/>
            <a:ext cx="457200" cy="676275"/>
            <a:chOff x="677634" y="1564914"/>
            <a:chExt cx="457201" cy="676007"/>
          </a:xfrm>
        </p:grpSpPr>
        <p:pic>
          <p:nvPicPr>
            <p:cNvPr id="10254" name="Picture 1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725" y="1564914"/>
              <a:ext cx="413022" cy="67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Box 20"/>
            <p:cNvSpPr txBox="1">
              <a:spLocks noChangeArrowheads="1"/>
            </p:cNvSpPr>
            <p:nvPr/>
          </p:nvSpPr>
          <p:spPr bwMode="auto">
            <a:xfrm>
              <a:off x="677634" y="1609040"/>
              <a:ext cx="4572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w Cen MT" pitchFamily="34" charset="0"/>
                  <a:cs typeface="Arial" pitchFamily="34" charset="0"/>
                </a:defRPr>
              </a:lvl1pPr>
              <a:lvl2pPr marL="742950" indent="-285750" eaLnBrk="0" hangingPunct="0">
                <a:defRPr>
                  <a:solidFill>
                    <a:schemeClr val="tx1"/>
                  </a:solidFill>
                  <a:latin typeface="Tw Cen MT" pitchFamily="34" charset="0"/>
                  <a:cs typeface="Arial" pitchFamily="34" charset="0"/>
                </a:defRPr>
              </a:lvl2pPr>
              <a:lvl3pPr marL="1143000" indent="-228600" eaLnBrk="0" hangingPunct="0">
                <a:defRPr>
                  <a:solidFill>
                    <a:schemeClr val="tx1"/>
                  </a:solidFill>
                  <a:latin typeface="Tw Cen MT" pitchFamily="34" charset="0"/>
                  <a:cs typeface="Arial" pitchFamily="34" charset="0"/>
                </a:defRPr>
              </a:lvl3pPr>
              <a:lvl4pPr marL="1600200" indent="-228600" eaLnBrk="0" hangingPunct="0">
                <a:defRPr>
                  <a:solidFill>
                    <a:schemeClr val="tx1"/>
                  </a:solidFill>
                  <a:latin typeface="Tw Cen MT" pitchFamily="34" charset="0"/>
                  <a:cs typeface="Arial" pitchFamily="34" charset="0"/>
                </a:defRPr>
              </a:lvl4pPr>
              <a:lvl5pPr marL="2057400" indent="-228600" eaLnBrk="0" hangingPunct="0">
                <a:defRPr>
                  <a:solidFill>
                    <a:schemeClr val="tx1"/>
                  </a:solidFill>
                  <a:latin typeface="Tw Cen MT" pitchFamily="34" charset="0"/>
                  <a:cs typeface="Arial" pitchFamily="34" charset="0"/>
                </a:defRPr>
              </a:lvl5pPr>
              <a:lvl6pPr marL="2514600" indent="-2286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algn="ctr" eaLnBrk="1" hangingPunct="1"/>
              <a:r>
                <a:rPr lang="en-US" altLang="en-US" sz="1500" dirty="0"/>
                <a:t>PE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Priorities</a:t>
            </a:r>
            <a:endParaRPr lang="en-US" cap="small" dirty="0"/>
          </a:p>
        </p:txBody>
      </p:sp>
      <p:sp>
        <p:nvSpPr>
          <p:cNvPr id="6147" name="Content Placeholder 11"/>
          <p:cNvSpPr>
            <a:spLocks noGrp="1"/>
          </p:cNvSpPr>
          <p:nvPr>
            <p:ph idx="1"/>
          </p:nvPr>
        </p:nvSpPr>
        <p:spPr bwMode="auto">
          <a:xfrm>
            <a:off x="457200" y="1295400"/>
            <a:ext cx="82296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547688" indent="-273050">
              <a:buFont typeface="Wingdings" pitchFamily="2" charset="2"/>
              <a:buChar char="§"/>
              <a:defRPr/>
            </a:pPr>
            <a:r>
              <a:rPr lang="en-US" dirty="0" smtClean="0">
                <a:latin typeface="Tw Cen MT" pitchFamily="34" charset="0"/>
                <a:ea typeface="Tw Cen MT" pitchFamily="34" charset="0"/>
                <a:cs typeface="Tw Cen MT" pitchFamily="34" charset="0"/>
              </a:rPr>
              <a:t>Applicants must clearly </a:t>
            </a:r>
            <a:r>
              <a:rPr lang="en-US" dirty="0">
                <a:latin typeface="Tw Cen MT" pitchFamily="34" charset="0"/>
                <a:ea typeface="Tw Cen MT" pitchFamily="34" charset="0"/>
                <a:cs typeface="Tw Cen MT" pitchFamily="34" charset="0"/>
              </a:rPr>
              <a:t>identify the </a:t>
            </a:r>
            <a:r>
              <a:rPr lang="en-US" dirty="0" smtClean="0">
                <a:latin typeface="Tw Cen MT" pitchFamily="34" charset="0"/>
                <a:ea typeface="Tw Cen MT" pitchFamily="34" charset="0"/>
                <a:cs typeface="Tw Cen MT" pitchFamily="34" charset="0"/>
              </a:rPr>
              <a:t>priorities for </a:t>
            </a:r>
            <a:r>
              <a:rPr lang="en-US" dirty="0">
                <a:latin typeface="Tw Cen MT" pitchFamily="34" charset="0"/>
                <a:ea typeface="Tw Cen MT" pitchFamily="34" charset="0"/>
                <a:cs typeface="Tw Cen MT" pitchFamily="34" charset="0"/>
              </a:rPr>
              <a:t>which they are applying</a:t>
            </a:r>
            <a:r>
              <a:rPr lang="en-US" dirty="0" smtClean="0">
                <a:latin typeface="Tw Cen MT" pitchFamily="34" charset="0"/>
                <a:ea typeface="Tw Cen MT" pitchFamily="34" charset="0"/>
                <a:cs typeface="Tw Cen MT" pitchFamily="34" charset="0"/>
              </a:rPr>
              <a:t>.</a:t>
            </a:r>
            <a:endParaRPr lang="en-US" dirty="0">
              <a:latin typeface="Tw Cen MT" pitchFamily="34" charset="0"/>
              <a:ea typeface="Tw Cen MT" pitchFamily="34" charset="0"/>
              <a:cs typeface="Tw Cen MT" pitchFamily="34" charset="0"/>
            </a:endParaRP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Applicants’ approaches to the A</a:t>
            </a:r>
            <a:r>
              <a:rPr lang="en-US" dirty="0" smtClean="0">
                <a:latin typeface="Tw Cen MT" pitchFamily="34" charset="0"/>
                <a:ea typeface="Tw Cen MT" pitchFamily="34" charset="0"/>
                <a:cs typeface="Tw Cen MT" pitchFamily="34" charset="0"/>
              </a:rPr>
              <a:t>bsolute Priorities </a:t>
            </a:r>
            <a:r>
              <a:rPr lang="en-US" dirty="0">
                <a:latin typeface="Tw Cen MT" pitchFamily="34" charset="0"/>
                <a:ea typeface="Tw Cen MT" pitchFamily="34" charset="0"/>
                <a:cs typeface="Tw Cen MT" pitchFamily="34" charset="0"/>
              </a:rPr>
              <a:t>will be reviewed and receive points based on the selection criteria</a:t>
            </a:r>
            <a:r>
              <a:rPr lang="en-US" dirty="0" smtClean="0">
                <a:latin typeface="Tw Cen MT" pitchFamily="34" charset="0"/>
                <a:ea typeface="Tw Cen MT" pitchFamily="34" charset="0"/>
                <a:cs typeface="Tw Cen MT" pitchFamily="34" charset="0"/>
              </a:rPr>
              <a:t>.</a:t>
            </a: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Applicants may receive up to 3 additional points based on how well they address </a:t>
            </a:r>
            <a:r>
              <a:rPr lang="en-US" dirty="0" smtClean="0">
                <a:latin typeface="Tw Cen MT" pitchFamily="34" charset="0"/>
                <a:ea typeface="Tw Cen MT" pitchFamily="34" charset="0"/>
                <a:cs typeface="Tw Cen MT" pitchFamily="34" charset="0"/>
              </a:rPr>
              <a:t>the Competitive Preference Priority</a:t>
            </a:r>
            <a:r>
              <a:rPr lang="en-US" dirty="0">
                <a:latin typeface="Tw Cen MT" pitchFamily="34" charset="0"/>
                <a:ea typeface="Tw Cen MT" pitchFamily="34" charset="0"/>
                <a:cs typeface="Tw Cen MT" pitchFamily="34" charset="0"/>
              </a:rPr>
              <a:t>, at the discretion of reviewers.</a:t>
            </a: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Applicants do not receive any competitive advantage or points for their response to the Invitational Priority</a:t>
            </a:r>
            <a:r>
              <a:rPr lang="en-US" dirty="0" smtClean="0">
                <a:latin typeface="Tw Cen MT" pitchFamily="34" charset="0"/>
                <a:ea typeface="Tw Cen MT" pitchFamily="34" charset="0"/>
                <a:cs typeface="Tw Cen MT" pitchFamily="34" charset="0"/>
              </a:rPr>
              <a:t>.</a:t>
            </a:r>
            <a:endParaRPr lang="en-US" dirty="0">
              <a:latin typeface="Tw Cen MT" pitchFamily="34" charset="0"/>
              <a:ea typeface="Tw Cen MT" pitchFamily="34" charset="0"/>
              <a:cs typeface="Tw Cen MT" pitchFamily="34" charset="0"/>
            </a:endParaRPr>
          </a:p>
          <a:p>
            <a:pPr marL="547688" indent="-273050">
              <a:buFont typeface="Wingdings" pitchFamily="2" charset="2"/>
              <a:buChar char="§"/>
              <a:defRPr/>
            </a:pPr>
            <a:r>
              <a:rPr lang="en-US" dirty="0">
                <a:latin typeface="Tw Cen MT" pitchFamily="34" charset="0"/>
                <a:ea typeface="Tw Cen MT" pitchFamily="34" charset="0"/>
                <a:cs typeface="Tw Cen MT" pitchFamily="34" charset="0"/>
              </a:rPr>
              <a:t>Specific wording for priorities may be found in the NIA on the SEED website</a:t>
            </a:r>
            <a:r>
              <a:rPr lang="en-US" dirty="0" smtClean="0">
                <a:latin typeface="Tw Cen MT" pitchFamily="34" charset="0"/>
                <a:ea typeface="Tw Cen MT" pitchFamily="34" charset="0"/>
                <a:cs typeface="Tw Cen MT" pitchFamily="34" charset="0"/>
              </a:rPr>
              <a:t>:</a:t>
            </a:r>
            <a:endParaRPr lang="en-US" dirty="0">
              <a:latin typeface="Tw Cen MT" pitchFamily="34" charset="0"/>
              <a:ea typeface="Tw Cen MT" pitchFamily="34" charset="0"/>
              <a:cs typeface="Tw Cen MT" pitchFamily="34" charset="0"/>
            </a:endParaRPr>
          </a:p>
          <a:p>
            <a:pPr marL="274638" indent="0">
              <a:buFont typeface="Wingdings" charset="2"/>
              <a:buNone/>
              <a:defRPr/>
            </a:pPr>
            <a:r>
              <a:rPr lang="en-US" sz="1800" dirty="0">
                <a:latin typeface="Tw Cen MT" pitchFamily="34" charset="0"/>
                <a:ea typeface="Tw Cen MT" pitchFamily="34" charset="0"/>
                <a:cs typeface="Tw Cen MT" pitchFamily="34" charset="0"/>
                <a:hlinkClick r:id="rId3"/>
              </a:rPr>
              <a:t>https://innovation.ed.gov/what-we-do/teacher-quality/supporting-effective-educator-development-grant-program/applicant-info-and-eligibility</a:t>
            </a:r>
            <a:r>
              <a:rPr lang="en-US" sz="1800" dirty="0" smtClean="0">
                <a:latin typeface="Tw Cen MT" pitchFamily="34" charset="0"/>
                <a:ea typeface="Tw Cen MT" pitchFamily="34" charset="0"/>
                <a:cs typeface="Tw Cen MT" pitchFamily="34" charset="0"/>
                <a:hlinkClick r:id="rId3"/>
              </a:rPr>
              <a:t>/</a:t>
            </a:r>
            <a:r>
              <a:rPr lang="en-US" sz="1800" dirty="0" smtClean="0">
                <a:latin typeface="Tw Cen MT" pitchFamily="34" charset="0"/>
                <a:ea typeface="Tw Cen MT" pitchFamily="34" charset="0"/>
                <a:cs typeface="Tw Cen MT" pitchFamily="34" charset="0"/>
              </a:rPr>
              <a:t>  </a:t>
            </a:r>
            <a:endParaRPr lang="en-US" sz="1800" dirty="0">
              <a:latin typeface="Tw Cen MT" pitchFamily="34" charset="0"/>
              <a:ea typeface="Tw Cen MT" pitchFamily="34" charset="0"/>
              <a:cs typeface="Tw Cen MT" pitchFamily="34" charset="0"/>
            </a:endParaRPr>
          </a:p>
        </p:txBody>
      </p:sp>
      <p:sp>
        <p:nvSpPr>
          <p:cNvPr id="11268"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FAAAB859-B6C0-42FD-9F53-7433F4759339}" type="slidenum">
              <a:rPr lang="en-US" altLang="en-US" smtClean="0">
                <a:solidFill>
                  <a:srgbClr val="666666"/>
                </a:solidFill>
              </a:rPr>
              <a:pPr eaLnBrk="1" fontAlgn="base" hangingPunct="1">
                <a:spcBef>
                  <a:spcPct val="0"/>
                </a:spcBef>
                <a:spcAft>
                  <a:spcPct val="0"/>
                </a:spcAft>
              </a:pPr>
              <a:t>8</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28600"/>
            <a:ext cx="8229600" cy="563563"/>
          </a:xfrm>
        </p:spPr>
        <p:txBody>
          <a:bodyPr/>
          <a:lstStyle/>
          <a:p>
            <a:pPr fontAlgn="auto">
              <a:spcAft>
                <a:spcPts val="0"/>
              </a:spcAft>
              <a:defRPr/>
            </a:pPr>
            <a:r>
              <a:rPr lang="en-US" cap="small" dirty="0" smtClean="0"/>
              <a:t>Absolute Priorities</a:t>
            </a:r>
            <a:endParaRPr lang="en-US" cap="small" dirty="0"/>
          </a:p>
        </p:txBody>
      </p:sp>
      <p:sp>
        <p:nvSpPr>
          <p:cNvPr id="1229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defTabSz="457200" eaLnBrk="0" hangingPunct="0">
              <a:defRPr>
                <a:solidFill>
                  <a:schemeClr val="tx1"/>
                </a:solidFill>
                <a:latin typeface="Tw Cen MT" pitchFamily="34" charset="0"/>
                <a:cs typeface="Arial" pitchFamily="34" charset="0"/>
              </a:defRPr>
            </a:lvl1pPr>
            <a:lvl2pPr marL="742950" indent="-285750" defTabSz="457200" eaLnBrk="0" hangingPunct="0">
              <a:defRPr>
                <a:solidFill>
                  <a:schemeClr val="tx1"/>
                </a:solidFill>
                <a:latin typeface="Tw Cen MT" pitchFamily="34" charset="0"/>
                <a:cs typeface="Arial" pitchFamily="34" charset="0"/>
              </a:defRPr>
            </a:lvl2pPr>
            <a:lvl3pPr marL="1143000" indent="-228600" defTabSz="457200" eaLnBrk="0" hangingPunct="0">
              <a:defRPr>
                <a:solidFill>
                  <a:schemeClr val="tx1"/>
                </a:solidFill>
                <a:latin typeface="Tw Cen MT" pitchFamily="34" charset="0"/>
                <a:cs typeface="Arial" pitchFamily="34" charset="0"/>
              </a:defRPr>
            </a:lvl3pPr>
            <a:lvl4pPr marL="1600200" indent="-228600" defTabSz="457200" eaLnBrk="0" hangingPunct="0">
              <a:defRPr>
                <a:solidFill>
                  <a:schemeClr val="tx1"/>
                </a:solidFill>
                <a:latin typeface="Tw Cen MT" pitchFamily="34" charset="0"/>
                <a:cs typeface="Arial" pitchFamily="34" charset="0"/>
              </a:defRPr>
            </a:lvl4pPr>
            <a:lvl5pPr marL="2057400" indent="-228600" defTabSz="457200" eaLnBrk="0" hangingPunct="0">
              <a:defRPr>
                <a:solidFill>
                  <a:schemeClr val="tx1"/>
                </a:solidFill>
                <a:latin typeface="Tw Cen MT"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Tw Cen MT"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Tw Cen MT"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Tw Cen MT"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Tw Cen MT" pitchFamily="34" charset="0"/>
                <a:cs typeface="Arial" pitchFamily="34" charset="0"/>
              </a:defRPr>
            </a:lvl9pPr>
          </a:lstStyle>
          <a:p>
            <a:pPr eaLnBrk="1" fontAlgn="base" hangingPunct="1">
              <a:spcBef>
                <a:spcPct val="0"/>
              </a:spcBef>
              <a:spcAft>
                <a:spcPct val="0"/>
              </a:spcAft>
            </a:pPr>
            <a:fld id="{BB0869E3-1825-4EE4-B2AB-C4959A84E28D}" type="slidenum">
              <a:rPr lang="en-US" altLang="en-US" smtClean="0">
                <a:solidFill>
                  <a:srgbClr val="666666"/>
                </a:solidFill>
              </a:rPr>
              <a:pPr eaLnBrk="1" fontAlgn="base" hangingPunct="1">
                <a:spcBef>
                  <a:spcPct val="0"/>
                </a:spcBef>
                <a:spcAft>
                  <a:spcPct val="0"/>
                </a:spcAft>
              </a:pPr>
              <a:t>9</a:t>
            </a:fld>
            <a:endParaRPr lang="en-US" altLang="en-US" dirty="0" smtClean="0">
              <a:solidFill>
                <a:srgbClr val="666666"/>
              </a:solidFill>
            </a:endParaRPr>
          </a:p>
        </p:txBody>
      </p:sp>
      <p:sp>
        <p:nvSpPr>
          <p:cNvPr id="13" name="Text Placeholder 12"/>
          <p:cNvSpPr>
            <a:spLocks noGrp="1"/>
          </p:cNvSpPr>
          <p:nvPr>
            <p:ph type="body" sz="quarter" idx="10"/>
          </p:nvPr>
        </p:nvSpPr>
        <p:spPr/>
        <p:txBody>
          <a:bodyPr/>
          <a:lstStyle/>
          <a:p>
            <a:pPr fontAlgn="auto">
              <a:spcAft>
                <a:spcPts val="0"/>
              </a:spcAft>
              <a:defRPr/>
            </a:pPr>
            <a:r>
              <a:rPr lang="en-US" dirty="0" smtClean="0"/>
              <a:t>Absolute Priority 1: Supporting Effective Teachers</a:t>
            </a:r>
            <a:endParaRPr lang="en-US" dirty="0"/>
          </a:p>
        </p:txBody>
      </p:sp>
      <p:sp>
        <p:nvSpPr>
          <p:cNvPr id="7" name="Text Placeholder 2"/>
          <p:cNvSpPr txBox="1">
            <a:spLocks/>
          </p:cNvSpPr>
          <p:nvPr/>
        </p:nvSpPr>
        <p:spPr>
          <a:xfrm>
            <a:off x="661988" y="1524000"/>
            <a:ext cx="1905000" cy="13716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000" dirty="0" smtClean="0">
                <a:solidFill>
                  <a:schemeClr val="bg1"/>
                </a:solidFill>
                <a:cs typeface="Arial" pitchFamily="34" charset="0"/>
              </a:rPr>
              <a:t>Moderate Evidence</a:t>
            </a:r>
            <a:endParaRPr lang="en-US" sz="2000" dirty="0">
              <a:solidFill>
                <a:schemeClr val="bg1"/>
              </a:solidFill>
              <a:cs typeface="Arial" pitchFamily="34" charset="0"/>
            </a:endParaRPr>
          </a:p>
        </p:txBody>
      </p:sp>
      <p:sp>
        <p:nvSpPr>
          <p:cNvPr id="8" name="Text Placeholder 2"/>
          <p:cNvSpPr txBox="1">
            <a:spLocks/>
          </p:cNvSpPr>
          <p:nvPr/>
        </p:nvSpPr>
        <p:spPr>
          <a:xfrm>
            <a:off x="676275" y="3276600"/>
            <a:ext cx="1905000" cy="3048000"/>
          </a:xfrm>
          <a:prstGeom prst="rect">
            <a:avLst/>
          </a:prstGeom>
          <a:solidFill>
            <a:schemeClr val="accent1"/>
          </a:solidFill>
          <a:effectLst>
            <a:outerShdw blurRad="50800" dist="38100" dir="2700000" algn="tl" rotWithShape="0">
              <a:prstClr val="black">
                <a:alpha val="40000"/>
              </a:prstClr>
            </a:outerShdw>
          </a:effectLst>
        </p:spPr>
        <p:style>
          <a:lnRef idx="0">
            <a:scrgbClr r="0" g="0" b="0"/>
          </a:lnRef>
          <a:fillRef idx="1002">
            <a:schemeClr val="dk2"/>
          </a:fillRef>
          <a:effectRef idx="0">
            <a:scrgbClr r="0" g="0" b="0"/>
          </a:effectRef>
          <a:fontRef idx="major"/>
        </p:style>
        <p:txBody>
          <a:bodyPr anchor="ctr">
            <a:normAutofit/>
          </a:bodyPr>
          <a:lstStyle>
            <a:lvl1pPr marL="0" indent="0" algn="l" rtl="0" eaLnBrk="1" latinLnBrk="0" hangingPunct="1">
              <a:spcBef>
                <a:spcPts val="580"/>
              </a:spcBef>
              <a:buClr>
                <a:schemeClr val="accent1"/>
              </a:buClr>
              <a:buSzPct val="85000"/>
              <a:buFont typeface="Wingdings 2"/>
              <a:buNone/>
              <a:defRPr kumimoji="0"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2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9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None/>
              <a:defRPr kumimoji="0" sz="9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fontAlgn="auto">
              <a:spcAft>
                <a:spcPts val="0"/>
              </a:spcAft>
              <a:defRPr/>
            </a:pPr>
            <a:r>
              <a:rPr lang="en-US" sz="2000" dirty="0" smtClean="0">
                <a:solidFill>
                  <a:schemeClr val="bg1"/>
                </a:solidFill>
                <a:cs typeface="Arial" pitchFamily="34" charset="0"/>
              </a:rPr>
              <a:t>Primary </a:t>
            </a:r>
          </a:p>
          <a:p>
            <a:pPr algn="ctr" fontAlgn="auto">
              <a:spcAft>
                <a:spcPts val="0"/>
              </a:spcAft>
              <a:defRPr/>
            </a:pPr>
            <a:r>
              <a:rPr lang="en-US" sz="2000" dirty="0" smtClean="0">
                <a:solidFill>
                  <a:schemeClr val="bg1"/>
                </a:solidFill>
                <a:cs typeface="Arial" pitchFamily="34" charset="0"/>
              </a:rPr>
              <a:t>Priority Areas</a:t>
            </a:r>
            <a:endParaRPr lang="en-US" sz="2000" dirty="0">
              <a:solidFill>
                <a:schemeClr val="bg1"/>
              </a:solidFill>
              <a:cs typeface="Arial" pitchFamily="34" charset="0"/>
            </a:endParaRPr>
          </a:p>
        </p:txBody>
      </p:sp>
      <p:sp>
        <p:nvSpPr>
          <p:cNvPr id="12295" name="Content Placeholder 3"/>
          <p:cNvSpPr txBox="1">
            <a:spLocks/>
          </p:cNvSpPr>
          <p:nvPr/>
        </p:nvSpPr>
        <p:spPr bwMode="auto">
          <a:xfrm>
            <a:off x="2947988" y="1524000"/>
            <a:ext cx="571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w Cen MT" pitchFamily="34" charset="0"/>
                <a:cs typeface="Arial" pitchFamily="34" charset="0"/>
              </a:defRPr>
            </a:lvl1pPr>
            <a:lvl2pPr marL="547688" indent="-228600" eaLnBrk="0" hangingPunct="0">
              <a:defRPr>
                <a:solidFill>
                  <a:schemeClr val="tx1"/>
                </a:solidFill>
                <a:latin typeface="Tw Cen MT" pitchFamily="34" charset="0"/>
                <a:cs typeface="Arial" pitchFamily="34" charset="0"/>
              </a:defRPr>
            </a:lvl2pPr>
            <a:lvl3pPr marL="822325" indent="-228600" eaLnBrk="0" hangingPunct="0">
              <a:defRPr>
                <a:solidFill>
                  <a:schemeClr val="tx1"/>
                </a:solidFill>
                <a:latin typeface="Tw Cen MT" pitchFamily="34" charset="0"/>
                <a:cs typeface="Arial" pitchFamily="34" charset="0"/>
              </a:defRPr>
            </a:lvl3pPr>
            <a:lvl4pPr marL="1096963" indent="-228600" eaLnBrk="0" hangingPunct="0">
              <a:defRPr>
                <a:solidFill>
                  <a:schemeClr val="tx1"/>
                </a:solidFill>
                <a:latin typeface="Tw Cen MT" pitchFamily="34" charset="0"/>
                <a:cs typeface="Arial" pitchFamily="34" charset="0"/>
              </a:defRPr>
            </a:lvl4pPr>
            <a:lvl5pPr marL="1371600" indent="-228600" eaLnBrk="0" hangingPunct="0">
              <a:defRPr>
                <a:solidFill>
                  <a:schemeClr val="tx1"/>
                </a:solidFill>
                <a:latin typeface="Tw Cen MT" pitchFamily="34" charset="0"/>
                <a:cs typeface="Arial" pitchFamily="34" charset="0"/>
              </a:defRPr>
            </a:lvl5pPr>
            <a:lvl6pPr marL="1828800" indent="-228600" eaLnBrk="0" fontAlgn="base" hangingPunct="0">
              <a:spcBef>
                <a:spcPct val="0"/>
              </a:spcBef>
              <a:spcAft>
                <a:spcPct val="0"/>
              </a:spcAft>
              <a:defRPr>
                <a:solidFill>
                  <a:schemeClr val="tx1"/>
                </a:solidFill>
                <a:latin typeface="Tw Cen MT" pitchFamily="34" charset="0"/>
                <a:cs typeface="Arial" pitchFamily="34" charset="0"/>
              </a:defRPr>
            </a:lvl6pPr>
            <a:lvl7pPr marL="2286000" indent="-228600" eaLnBrk="0" fontAlgn="base" hangingPunct="0">
              <a:spcBef>
                <a:spcPct val="0"/>
              </a:spcBef>
              <a:spcAft>
                <a:spcPct val="0"/>
              </a:spcAft>
              <a:defRPr>
                <a:solidFill>
                  <a:schemeClr val="tx1"/>
                </a:solidFill>
                <a:latin typeface="Tw Cen MT" pitchFamily="34" charset="0"/>
                <a:cs typeface="Arial" pitchFamily="34" charset="0"/>
              </a:defRPr>
            </a:lvl7pPr>
            <a:lvl8pPr marL="2743200" indent="-228600" eaLnBrk="0" fontAlgn="base" hangingPunct="0">
              <a:spcBef>
                <a:spcPct val="0"/>
              </a:spcBef>
              <a:spcAft>
                <a:spcPct val="0"/>
              </a:spcAft>
              <a:defRPr>
                <a:solidFill>
                  <a:schemeClr val="tx1"/>
                </a:solidFill>
                <a:latin typeface="Tw Cen MT" pitchFamily="34" charset="0"/>
                <a:cs typeface="Arial" pitchFamily="34" charset="0"/>
              </a:defRPr>
            </a:lvl8pPr>
            <a:lvl9pPr marL="3200400" indent="-228600" eaLnBrk="0" fontAlgn="base" hangingPunct="0">
              <a:spcBef>
                <a:spcPct val="0"/>
              </a:spcBef>
              <a:spcAft>
                <a:spcPct val="0"/>
              </a:spcAft>
              <a:defRPr>
                <a:solidFill>
                  <a:schemeClr val="tx1"/>
                </a:solidFill>
                <a:latin typeface="Tw Cen MT" pitchFamily="34" charset="0"/>
                <a:cs typeface="Arial" pitchFamily="34" charset="0"/>
              </a:defRPr>
            </a:lvl9pPr>
          </a:lstStyle>
          <a:p>
            <a:pPr eaLnBrk="1" hangingPunct="1">
              <a:spcBef>
                <a:spcPts val="575"/>
              </a:spcBef>
              <a:buClr>
                <a:schemeClr val="accent1"/>
              </a:buClr>
              <a:buSzPct val="85000"/>
              <a:buFont typeface="Wingdings 2" pitchFamily="18" charset="2"/>
              <a:buNone/>
            </a:pPr>
            <a:r>
              <a:rPr lang="en-US" altLang="en-US" sz="2400" dirty="0"/>
              <a:t>“This priority is for projects that will implement activities that are supported by Moderate Evidence.”</a:t>
            </a:r>
          </a:p>
        </p:txBody>
      </p:sp>
      <p:sp>
        <p:nvSpPr>
          <p:cNvPr id="10" name="Content Placeholder 3"/>
          <p:cNvSpPr txBox="1">
            <a:spLocks/>
          </p:cNvSpPr>
          <p:nvPr/>
        </p:nvSpPr>
        <p:spPr bwMode="auto">
          <a:xfrm>
            <a:off x="2947988" y="3276600"/>
            <a:ext cx="5867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Perpetua" pitchFamily="18" charset="0"/>
                <a:cs typeface="Arial" charset="0"/>
              </a:defRPr>
            </a:lvl1pPr>
            <a:lvl2pPr marL="742950" indent="-285750" eaLnBrk="0" hangingPunct="0">
              <a:defRPr>
                <a:solidFill>
                  <a:schemeClr val="tx1"/>
                </a:solidFill>
                <a:latin typeface="Perpetua" pitchFamily="18" charset="0"/>
                <a:cs typeface="Arial" charset="0"/>
              </a:defRPr>
            </a:lvl2pPr>
            <a:lvl3pPr marL="1143000" indent="-228600" eaLnBrk="0" hangingPunct="0">
              <a:defRPr>
                <a:solidFill>
                  <a:schemeClr val="tx1"/>
                </a:solidFill>
                <a:latin typeface="Perpetua" pitchFamily="18" charset="0"/>
                <a:cs typeface="Arial" charset="0"/>
              </a:defRPr>
            </a:lvl3pPr>
            <a:lvl4pPr marL="1600200" indent="-228600" eaLnBrk="0" hangingPunct="0">
              <a:defRPr>
                <a:solidFill>
                  <a:schemeClr val="tx1"/>
                </a:solidFill>
                <a:latin typeface="Perpetua" pitchFamily="18" charset="0"/>
                <a:cs typeface="Arial" charset="0"/>
              </a:defRPr>
            </a:lvl4pPr>
            <a:lvl5pPr marL="2057400" indent="-228600" eaLnBrk="0" hangingPunct="0">
              <a:defRPr>
                <a:solidFill>
                  <a:schemeClr val="tx1"/>
                </a:solidFill>
                <a:latin typeface="Perpetua" pitchFamily="18" charset="0"/>
                <a:cs typeface="Arial" charset="0"/>
              </a:defRPr>
            </a:lvl5pPr>
            <a:lvl6pPr marL="2514600" indent="-228600" eaLnBrk="0" fontAlgn="base" hangingPunct="0">
              <a:spcBef>
                <a:spcPct val="0"/>
              </a:spcBef>
              <a:spcAft>
                <a:spcPct val="0"/>
              </a:spcAft>
              <a:defRPr>
                <a:solidFill>
                  <a:schemeClr val="tx1"/>
                </a:solidFill>
                <a:latin typeface="Perpetua" pitchFamily="18" charset="0"/>
                <a:cs typeface="Arial" charset="0"/>
              </a:defRPr>
            </a:lvl6pPr>
            <a:lvl7pPr marL="2971800" indent="-228600" eaLnBrk="0" fontAlgn="base" hangingPunct="0">
              <a:spcBef>
                <a:spcPct val="0"/>
              </a:spcBef>
              <a:spcAft>
                <a:spcPct val="0"/>
              </a:spcAft>
              <a:defRPr>
                <a:solidFill>
                  <a:schemeClr val="tx1"/>
                </a:solidFill>
                <a:latin typeface="Perpetua" pitchFamily="18" charset="0"/>
                <a:cs typeface="Arial" charset="0"/>
              </a:defRPr>
            </a:lvl7pPr>
            <a:lvl8pPr marL="3429000" indent="-228600" eaLnBrk="0" fontAlgn="base" hangingPunct="0">
              <a:spcBef>
                <a:spcPct val="0"/>
              </a:spcBef>
              <a:spcAft>
                <a:spcPct val="0"/>
              </a:spcAft>
              <a:defRPr>
                <a:solidFill>
                  <a:schemeClr val="tx1"/>
                </a:solidFill>
                <a:latin typeface="Perpetua" pitchFamily="18" charset="0"/>
                <a:cs typeface="Arial" charset="0"/>
              </a:defRPr>
            </a:lvl8pPr>
            <a:lvl9pPr marL="3886200" indent="-228600" eaLnBrk="0" fontAlgn="base" hangingPunct="0">
              <a:spcBef>
                <a:spcPct val="0"/>
              </a:spcBef>
              <a:spcAft>
                <a:spcPct val="0"/>
              </a:spcAft>
              <a:defRPr>
                <a:solidFill>
                  <a:schemeClr val="tx1"/>
                </a:solidFill>
                <a:latin typeface="Perpetua" pitchFamily="18" charset="0"/>
                <a:cs typeface="Arial" charset="0"/>
              </a:defRPr>
            </a:lvl9pPr>
          </a:lstStyle>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1)  Providing teachers from nontraditional preparation and certification routes or pathways to serve in traditionally underserved </a:t>
            </a:r>
            <a:r>
              <a:rPr lang="en-US" altLang="en-US" dirty="0" smtClean="0">
                <a:latin typeface="+mn-lt"/>
              </a:rPr>
              <a:t>LEAs;</a:t>
            </a:r>
            <a:endParaRPr lang="en-US" altLang="en-US" dirty="0">
              <a:latin typeface="+mn-lt"/>
            </a:endParaRPr>
          </a:p>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2)  Providing teachers with Evidence-Based Professional Development activities that address literacy, numeracy, remedial, or other needs of LEAs and the students the agencies serve; or</a:t>
            </a:r>
          </a:p>
          <a:p>
            <a:pPr eaLnBrk="1" hangingPunct="1">
              <a:spcBef>
                <a:spcPts val="575"/>
              </a:spcBef>
              <a:buClr>
                <a:schemeClr val="accent1"/>
              </a:buClr>
              <a:buSzPct val="85000"/>
              <a:buFont typeface="Wingdings 2" pitchFamily="18" charset="2"/>
              <a:buNone/>
              <a:defRPr/>
            </a:pPr>
            <a:r>
              <a:rPr lang="en-US" altLang="en-US" dirty="0" smtClean="0">
                <a:latin typeface="+mn-lt"/>
              </a:rPr>
              <a:t>(</a:t>
            </a:r>
            <a:r>
              <a:rPr lang="en-US" altLang="en-US" dirty="0">
                <a:latin typeface="+mn-lt"/>
              </a:rPr>
              <a:t>3)  Providing teachers with Evidence-Based professional enhancement activities, which may include activities that lead to an advanced credential.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5902</Words>
  <Application>Microsoft Office PowerPoint</Application>
  <PresentationFormat>On-screen Show (4:3)</PresentationFormat>
  <Paragraphs>547</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Dept of Ed</vt:lpstr>
      <vt:lpstr>Implementing President Trump’s Memorandum on expanding access to STEM and Computer Science Education</vt:lpstr>
      <vt:lpstr>Background</vt:lpstr>
      <vt:lpstr>2018 Competitions Overview</vt:lpstr>
      <vt:lpstr>PowerPoint Presentation</vt:lpstr>
      <vt:lpstr>SEED Program Overview</vt:lpstr>
      <vt:lpstr>SEED Program Overview</vt:lpstr>
      <vt:lpstr>Priorities</vt:lpstr>
      <vt:lpstr>Priorities</vt:lpstr>
      <vt:lpstr>Absolute Priorities</vt:lpstr>
      <vt:lpstr>Absolute Priorities</vt:lpstr>
      <vt:lpstr>Competitive Preference Priority</vt:lpstr>
      <vt:lpstr>Invitational Priority</vt:lpstr>
      <vt:lpstr>Evidence Standards</vt:lpstr>
      <vt:lpstr>Selection Criteria</vt:lpstr>
      <vt:lpstr>Application Timeline</vt:lpstr>
      <vt:lpstr>Important Resources</vt:lpstr>
      <vt:lpstr>Education Innovation and Research (EIR) 2018 Competition Overview</vt:lpstr>
      <vt:lpstr>Who is Eligible to Apply?</vt:lpstr>
      <vt:lpstr>EIR: A Model Tiered Evidence  Grant Program</vt:lpstr>
      <vt:lpstr>Key Components of EIR</vt:lpstr>
      <vt:lpstr>Early-Phase Grants </vt:lpstr>
      <vt:lpstr>EARLY-PHASE PRIORITIES</vt:lpstr>
      <vt:lpstr>Mid-Phase Grants</vt:lpstr>
      <vt:lpstr>MID-PHASE PRIORITIES</vt:lpstr>
      <vt:lpstr>Reminder: mid-phase Grantees are Encouraged to Scale to a regional or national level</vt:lpstr>
      <vt:lpstr>EXPANSION Grants</vt:lpstr>
      <vt:lpstr>Expansion PRIORITIES</vt:lpstr>
      <vt:lpstr>Reminder: Expansion Grantees are Encouraged to Scale to a national level</vt:lpstr>
      <vt:lpstr>Selection Criteria</vt:lpstr>
      <vt:lpstr>REMINDER:  All applicants must target High-Need Students</vt:lpstr>
      <vt:lpstr>Dates to remember</vt:lpstr>
      <vt:lpstr>Office of Career, Technical, and Adult education (OCTAE)</vt:lpstr>
      <vt:lpstr>HS TO STEM APPRENTICESHIPs -  RESOURCES</vt:lpstr>
      <vt:lpstr>Questions?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STEM Presentation</dc:title>
  <dc:creator>US Dept of Education</dc:creator>
  <cp:lastModifiedBy>Authorised User</cp:lastModifiedBy>
  <cp:revision>56</cp:revision>
  <cp:lastPrinted>2018-04-24T13:08:59Z</cp:lastPrinted>
  <dcterms:created xsi:type="dcterms:W3CDTF">2018-04-17T18:16:38Z</dcterms:created>
  <dcterms:modified xsi:type="dcterms:W3CDTF">2018-04-25T19:33:27Z</dcterms:modified>
</cp:coreProperties>
</file>