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449" r:id="rId6"/>
    <p:sldId id="269" r:id="rId7"/>
    <p:sldId id="268" r:id="rId8"/>
    <p:sldId id="416" r:id="rId9"/>
    <p:sldId id="417" r:id="rId10"/>
    <p:sldId id="418" r:id="rId11"/>
    <p:sldId id="447" r:id="rId12"/>
    <p:sldId id="451" r:id="rId13"/>
    <p:sldId id="450" r:id="rId14"/>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6" clrIdx="2"/>
  <p:cmAuthor id="3" name="Kelly Terpak" initials="KKT" lastIdx="8" clrIdx="3"/>
  <p:cmAuthor id="4" name="Folake Reed" initials="FR"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038A00"/>
    <a:srgbClr val="0C479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956" autoAdjust="0"/>
  </p:normalViewPr>
  <p:slideViewPr>
    <p:cSldViewPr snapToObjects="1">
      <p:cViewPr>
        <p:scale>
          <a:sx n="60" d="100"/>
          <a:sy n="60" d="100"/>
        </p:scale>
        <p:origin x="-2448" y="-594"/>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1/31/2019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1/31/2019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informational slides are meant </a:t>
            </a:r>
            <a:r>
              <a:rPr lang="en-US" baseline="0" dirty="0" smtClean="0"/>
              <a:t>to introduce you to the Education Innovation and Research (EIR) Program and will provide you with a general overview of the EIR program’s purposes, its three-tiered funding structure, and the three separate EIR grant competitions.  The goal is to help you better understand the program and what you need to know to prepare a successful application.</a:t>
            </a:r>
          </a:p>
          <a:p>
            <a:endParaRPr lang="en-US" dirty="0" smtClean="0"/>
          </a:p>
          <a:p>
            <a:r>
              <a:rPr lang="en-US" dirty="0" smtClean="0"/>
              <a:t>If you are planning</a:t>
            </a:r>
            <a:r>
              <a:rPr lang="en-US" baseline="0" dirty="0" smtClean="0"/>
              <a:t> to apply to EIR, you should read carefully the specific notice inviting applications (NIA) and the specific application package for the competition to which you are applying.  These slides are for information purposes only, and applicants should rely upon the NIA for the official competition requirements.</a:t>
            </a:r>
          </a:p>
          <a:p>
            <a:endParaRPr lang="en-US" baseline="0"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closing, we also recommend that you not wait until the last minute to submit your application.   If your application is late, even by a few minutes, it will not be eligible for review and funding.</a:t>
            </a:r>
          </a:p>
          <a:p>
            <a:endParaRPr lang="en-US" baseline="0" dirty="0" smtClean="0"/>
          </a:p>
          <a:p>
            <a:r>
              <a:rPr lang="en-US" baseline="0" dirty="0" smtClean="0"/>
              <a:t>So please familiarize yourself now with the application package and the Grants.gov system; make sure now that your passwords are up to date and working; and allow plenty of time before the deadline to submit your application.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10</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purpose section of the EIR notices inviting applications, we articulate three overall goals for the program, each of which corresponds to an important problem facing K-12 education in the United States.</a:t>
            </a:r>
            <a:endParaRPr lang="en-US" dirty="0" smtClean="0"/>
          </a:p>
          <a:p>
            <a:endParaRPr lang="en-US" dirty="0" smtClean="0"/>
          </a:p>
          <a:p>
            <a:r>
              <a:rPr lang="en-US" dirty="0" smtClean="0"/>
              <a:t>First, there are both persistent and emerging challenges</a:t>
            </a:r>
            <a:r>
              <a:rPr lang="en-US" baseline="0" dirty="0" smtClean="0"/>
              <a:t> (continue reading slide)</a:t>
            </a:r>
            <a:endParaRPr lang="en-US"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1992237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order to accomplish these goals, EIR uses a unique three-tiered structure that provides three separate funding opportunities for projects at the early, middle, or later stages of their development.   Those applicants that will be proposing innovative projects that are supported by limited evidence can receive relatively small grants to support the development, iteration, and initial evaluation of the practices, while applicants proposing projects supported by evidence from rigorous evaluations, such as experimental studies (as defined in the notice), can receive larger grant awards to support expansion across the country.  In other words, the level of funding available to you depends upon the rigor of your prior evidence and the extent to which your project is ready to be scaled to new locations.  </a:t>
            </a:r>
          </a:p>
          <a:p>
            <a:endParaRPr lang="en-US" baseline="0" dirty="0" smtClean="0"/>
          </a:p>
          <a:p>
            <a:r>
              <a:rPr lang="en-US" baseline="0" dirty="0" smtClean="0"/>
              <a:t>(Read slide)</a:t>
            </a:r>
          </a:p>
          <a:p>
            <a:endParaRPr lang="en-US" baseline="0"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966127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third year of the EIR program,</a:t>
            </a:r>
            <a:r>
              <a:rPr lang="en-US" baseline="0" dirty="0" smtClean="0"/>
              <a:t> which succeeds the previous Investing in Innovation (i3) program.</a:t>
            </a:r>
          </a:p>
          <a:p>
            <a:endParaRPr lang="en-US" baseline="0" dirty="0" smtClean="0"/>
          </a:p>
          <a:p>
            <a:r>
              <a:rPr lang="en-US" baseline="0" dirty="0" smtClean="0"/>
              <a:t>(Read slide)</a:t>
            </a:r>
          </a:p>
          <a:p>
            <a:endParaRPr lang="en-US"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In addition, for FY 2019 the EIR program intends to award at least $60 million in funds for STEM education projects, contingent on receipt of a sufficient number of applications of sufficient quality.</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baseline="0" dirty="0" smtClean="0"/>
          </a:p>
          <a:p>
            <a:r>
              <a:rPr lang="en-US" baseline="0" dirty="0" smtClean="0"/>
              <a:t>Please note that you should read the notices inviting applications and/or view the other informational slides for more detailed information about eligibility, evidence requirements, and the other topics mentioned here.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4112865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Early-phase grants provide funding to support the development, implementation, and feasibility testing of a program, which prior research suggests has promise, for the purpose of determining whether the program can successfully improve student achievement and attainment for high-need students.  Early-phase grants must demonstrate a rationale.  These Early-phase grants are not intended simply to implement established practices in additional locations or address needs that are unique to one particular context.  The goal is to determine whether and in what ways relatively newer practices can improve student achievement and attainment for high–need students.</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Grantees should consider questions such as:  </a:t>
            </a:r>
          </a:p>
          <a:p>
            <a:r>
              <a:rPr lang="en-US" dirty="0" smtClean="0"/>
              <a:t>     How easy would it be for others to implement this practice, and how can its implementation be improved?  </a:t>
            </a:r>
          </a:p>
          <a:p>
            <a:r>
              <a:rPr lang="en-US" dirty="0" smtClean="0"/>
              <a:t>     How can I use data from early indicators to gauge impact, and what changes in implementation and student achievement do these early indicators suggest?  </a:t>
            </a:r>
          </a:p>
          <a:p>
            <a:endParaRPr lang="en-US" dirty="0" smtClean="0"/>
          </a:p>
          <a:p>
            <a:r>
              <a:rPr lang="en-US" sz="1200" kern="1200" dirty="0" smtClean="0">
                <a:solidFill>
                  <a:schemeClr val="tx1"/>
                </a:solidFill>
                <a:effectLst/>
                <a:latin typeface="+mn-lt"/>
                <a:ea typeface="+mn-ea"/>
                <a:cs typeface="+mn-cs"/>
              </a:rPr>
              <a:t>By focusing on continuous improvement and iterative development, Early-phase grantees can make adaptations that are necessary to increase their practice’s potential to be effective and ensure that the EIR-funded evaluation assesses the impact of a thoroughly conceived practice.</a:t>
            </a:r>
          </a:p>
          <a:p>
            <a:endParaRPr lang="en-US" dirty="0" smtClean="0"/>
          </a:p>
          <a:p>
            <a:r>
              <a:rPr lang="en-US" sz="1200" kern="1200" dirty="0" smtClean="0">
                <a:solidFill>
                  <a:schemeClr val="tx1"/>
                </a:solidFill>
                <a:effectLst/>
                <a:latin typeface="+mn-lt"/>
                <a:ea typeface="+mn-ea"/>
                <a:cs typeface="+mn-cs"/>
              </a:rPr>
              <a:t>The evaluation of an Early-phase project should be an experimental or quasi-experimental design study (as defined in the notice) that can determine whether the program can successfully improve student achievement and attainment for high-need students.  Early-phase grantees’ evaluation designs are encouraged to have the potential to meet the moderate evidence (as defined in the notice) threshold.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966945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Mid-phase grants are expected to be used to fund implementation and a rigorous evaluation of a program that has been successfully implemented under an Early-phase grant or other effort meeting similar criteria, for the purpose of measuring the program’s impact and cost- effectiveness, if possible using existing administrative data.  Mid-phase grants are supported by moderate evidence (as defined in the notice) for at least one population or setting, and grantees are encouraged to implement at the regional level (as defined in the notice) or at the national level (as defined in the notice).</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effectLst/>
                <a:latin typeface="+mn-lt"/>
                <a:ea typeface="+mn-ea"/>
                <a:cs typeface="+mn-cs"/>
              </a:rPr>
              <a:t>Mid-phase projects are expected to refine and expand the use of practices with prior evidence of effectiveness in order to improve outcomes for high-need students.  They are also expected to generate important information about an intervention’s effectiveness, including for whom and in which contexts a practice is most effective, as well as cost-effective.  Mid-phase grants are uniquely positioned to help answer critical questions about the process of scaling a practice to the regional or national levels across geographies.  Mid-phase grantees are encouraged to consider how the cost structure of a practice can change as the intervention scales.  Additionally, grantees may want to consider multiple ways to facilitate implementation fidelity without making scaling too onerous.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Mid-phase applicants are encouraged to design an evaluation that has the potential to meet the strong evidence (as defined in the notice) threshold.  Mid-phase grantees should measure the cost-effectiveness of their practices using administrative or other readily available data.  These types of efforts are critical to sustaining and scaling EIR-funded effective practices after the EIR grant period ends, assuming that the practice has positive effects on important student outcomes.  In order to support adoption or replication by other entities, the evaluation of a Mid-phase project should identify and codify the core elements of the EIR-supported practice that the project implements, and examine the effectiveness of the project for any new populations or settings that are included in the project.</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2097861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Expansion grants are supported by strong evidence (as defined in the notice) for at least one population and setting, and grantees are encouraged to implement at the national level (as defined in the notice). </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effectLst/>
                <a:latin typeface="+mn-lt"/>
                <a:ea typeface="+mn-ea"/>
                <a:cs typeface="+mn-cs"/>
              </a:rPr>
              <a:t>Expansion grants are expected to scale practices that have prior evidence of effectiveness, in order to improve outcomes for high-need students.  They are also expected to generate important information about an intervention’s effectiveness (e.g., in what context(s) does the intervention work best?  Where does it not work as well?  What components of the practice are most critical to its success?).  Expansion grants are uniquely positioned to help answer critical questions about the process of scaling a practice to the national level.  Expansion grantees are encouraged to consider how the cost structure of a practice can change as the intervention scales.  Additionally, grantees may want to consider multiple ways to facilitate implementation fidelity without making scaling too onerous or rigid a process.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Evaluations of Expansion grants are expected to be conducted in a variety of contexts and for a variety of students in order to determine the context(s) and population(s) for which the EIR-supported practice is most effective and how to effectively adapt the practice for these contexts and populations.  An Expansion grantee is encouraged to design an EIR-supported evaluation that examines the cost-effectiveness of its practices, </a:t>
            </a:r>
            <a:r>
              <a:rPr lang="x-none" sz="1200" kern="1200" smtClean="0">
                <a:solidFill>
                  <a:schemeClr val="tx1"/>
                </a:solidFill>
                <a:effectLst/>
                <a:latin typeface="+mn-lt"/>
                <a:ea typeface="+mn-ea"/>
                <a:cs typeface="+mn-cs"/>
              </a:rPr>
              <a:t>identif</a:t>
            </a:r>
            <a:r>
              <a:rPr lang="en-US" sz="1200" kern="1200" dirty="0" err="1" smtClean="0">
                <a:solidFill>
                  <a:schemeClr val="tx1"/>
                </a:solidFill>
                <a:effectLst/>
                <a:latin typeface="+mn-lt"/>
                <a:ea typeface="+mn-ea"/>
                <a:cs typeface="+mn-cs"/>
              </a:rPr>
              <a:t>ies</a:t>
            </a:r>
            <a:r>
              <a:rPr lang="x-none" sz="1200" kern="1200" smtClean="0">
                <a:solidFill>
                  <a:schemeClr val="tx1"/>
                </a:solidFill>
                <a:effectLst/>
                <a:latin typeface="+mn-lt"/>
                <a:ea typeface="+mn-ea"/>
                <a:cs typeface="+mn-cs"/>
              </a:rPr>
              <a:t> potential obstacles and success factors to scaling</a:t>
            </a:r>
            <a:r>
              <a:rPr lang="en-US" sz="1200" kern="1200" dirty="0" smtClean="0">
                <a:solidFill>
                  <a:schemeClr val="tx1"/>
                </a:solidFill>
                <a:effectLst/>
                <a:latin typeface="+mn-lt"/>
                <a:ea typeface="+mn-ea"/>
                <a:cs typeface="+mn-cs"/>
              </a:rPr>
              <a:t> that would be relevant to other organizations, and has the potential to meet the strong evidence threshold.  We expect that Expansion grantees will work toward sustaining their projects and continuing to scale successful practices after the EIR grant period ends; EIR grantees can use their evaluations to assess how their EIR-funded practices could be successfully reproduced and sustained.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2663379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So which of these three types of grants might be right for you?  Are you developing a relatively</a:t>
            </a:r>
            <a:r>
              <a:rPr lang="en-US" baseline="0" dirty="0" smtClean="0"/>
              <a:t> new idea?  Then, you might want to look at Early-phase grants.   Do you have prior evidence of effectiveness that might meet moderate or strong evidence?  Then you might want to consider applying for a Mid-phase or Expansion grant to scale your practices to new settings.</a:t>
            </a:r>
            <a:endParaRPr lang="en-US" dirty="0" smtClean="0"/>
          </a:p>
          <a:p>
            <a:endParaRPr lang="en-US" dirty="0" smtClean="0"/>
          </a:p>
          <a:p>
            <a:r>
              <a:rPr lang="en-US" dirty="0" smtClean="0"/>
              <a:t>The</a:t>
            </a:r>
            <a:r>
              <a:rPr lang="en-US" baseline="0" dirty="0" smtClean="0"/>
              <a:t> information that has been provided in these informational slides is only a start.   You need to read the application notices inviting applications carefully to select the particular EIR competition (Early-phase, Mid-phase, or Expansion) for which you are most suited. We cannot advise you regarding under which tier of grants you should apply--so we advise that you familiarize yourself with the tiers and requirements associated with each to help you determine which grant type most aligns with your proposed project. Each application will be reviewed under the competition it is submitted under in the Grants.gov system, and only applications that are successfully submitted by the established deadline will be peer-reviewed.  Applicants should be careful that they download the intended EIR application package and that they submit their application under the intended EIR competition.</a:t>
            </a:r>
          </a:p>
          <a:p>
            <a:endParaRPr lang="en-US" baseline="0" dirty="0" smtClean="0"/>
          </a:p>
          <a:p>
            <a:r>
              <a:rPr lang="en-US" baseline="0" dirty="0" smtClean="0"/>
              <a:t>In addition,  you’ll need to learn more about some of the general requirements relevant to all three EIR competitions; and to learn more about the features that are unique to each one of the three EIR tiers.</a:t>
            </a:r>
          </a:p>
          <a:p>
            <a:endParaRPr lang="en-US" baseline="0" dirty="0" smtClean="0"/>
          </a:p>
          <a:p>
            <a:r>
              <a:rPr lang="en-US" baseline="0" dirty="0" smtClean="0"/>
              <a:t>Consequently, we’ve prepare a series of </a:t>
            </a:r>
            <a:r>
              <a:rPr lang="en-US" baseline="0" smtClean="0"/>
              <a:t>informational slides </a:t>
            </a:r>
            <a:r>
              <a:rPr lang="en-US" baseline="0" dirty="0" smtClean="0"/>
              <a:t>that will help you do that, and we recommend strongly that you check them out.</a:t>
            </a:r>
          </a:p>
          <a:p>
            <a:endParaRPr lang="en-US" baseline="0" dirty="0" smtClean="0"/>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8</a:t>
            </a:fld>
            <a:endParaRPr lang="en-US"/>
          </a:p>
        </p:txBody>
      </p:sp>
    </p:spTree>
    <p:extLst>
      <p:ext uri="{BB962C8B-B14F-4D97-AF65-F5344CB8AC3E}">
        <p14:creationId xmlns:p14="http://schemas.microsoft.com/office/powerpoint/2010/main" val="2087946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smtClean="0"/>
              <a:t>Listed on the screen</a:t>
            </a:r>
            <a:r>
              <a:rPr lang="en-US" altLang="en-US" baseline="0" dirty="0" smtClean="0"/>
              <a:t> you will see key dates to remember for this year’s EIR competitions. </a:t>
            </a:r>
          </a:p>
          <a:p>
            <a:pPr>
              <a:spcBef>
                <a:spcPct val="0"/>
              </a:spcBef>
            </a:pPr>
            <a:endParaRPr lang="en-US" altLang="en-US" baseline="0" dirty="0" smtClean="0"/>
          </a:p>
          <a:p>
            <a:pPr>
              <a:spcBef>
                <a:spcPct val="0"/>
              </a:spcBef>
            </a:pPr>
            <a:r>
              <a:rPr lang="en-US" altLang="en-US" i="1" baseline="0" dirty="0" smtClean="0"/>
              <a:t>Read slide.</a:t>
            </a:r>
            <a:endParaRPr lang="en-US" altLang="en-US" i="1" dirty="0"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57066" indent="-291179">
              <a:defRPr>
                <a:solidFill>
                  <a:schemeClr val="tx1"/>
                </a:solidFill>
                <a:latin typeface="Tw Cen MT" pitchFamily="34" charset="0"/>
              </a:defRPr>
            </a:lvl2pPr>
            <a:lvl3pPr marL="1164717" indent="-232943">
              <a:defRPr>
                <a:solidFill>
                  <a:schemeClr val="tx1"/>
                </a:solidFill>
                <a:latin typeface="Tw Cen MT" pitchFamily="34" charset="0"/>
              </a:defRPr>
            </a:lvl3pPr>
            <a:lvl4pPr marL="1630604" indent="-232943">
              <a:defRPr>
                <a:solidFill>
                  <a:schemeClr val="tx1"/>
                </a:solidFill>
                <a:latin typeface="Tw Cen MT" pitchFamily="34" charset="0"/>
              </a:defRPr>
            </a:lvl4pPr>
            <a:lvl5pPr marL="2096491" indent="-232943">
              <a:defRPr>
                <a:solidFill>
                  <a:schemeClr val="tx1"/>
                </a:solidFill>
                <a:latin typeface="Tw Cen MT" pitchFamily="34" charset="0"/>
              </a:defRPr>
            </a:lvl5pPr>
            <a:lvl6pPr marL="2562377" indent="-232943" fontAlgn="base">
              <a:spcBef>
                <a:spcPct val="0"/>
              </a:spcBef>
              <a:spcAft>
                <a:spcPct val="0"/>
              </a:spcAft>
              <a:defRPr>
                <a:solidFill>
                  <a:schemeClr val="tx1"/>
                </a:solidFill>
                <a:latin typeface="Tw Cen MT" pitchFamily="34" charset="0"/>
              </a:defRPr>
            </a:lvl6pPr>
            <a:lvl7pPr marL="3028264" indent="-232943" fontAlgn="base">
              <a:spcBef>
                <a:spcPct val="0"/>
              </a:spcBef>
              <a:spcAft>
                <a:spcPct val="0"/>
              </a:spcAft>
              <a:defRPr>
                <a:solidFill>
                  <a:schemeClr val="tx1"/>
                </a:solidFill>
                <a:latin typeface="Tw Cen MT" pitchFamily="34" charset="0"/>
              </a:defRPr>
            </a:lvl7pPr>
            <a:lvl8pPr marL="3494151" indent="-232943" fontAlgn="base">
              <a:spcBef>
                <a:spcPct val="0"/>
              </a:spcBef>
              <a:spcAft>
                <a:spcPct val="0"/>
              </a:spcAft>
              <a:defRPr>
                <a:solidFill>
                  <a:schemeClr val="tx1"/>
                </a:solidFill>
                <a:latin typeface="Tw Cen MT" pitchFamily="34" charset="0"/>
              </a:defRPr>
            </a:lvl8pPr>
            <a:lvl9pPr marL="3960038" indent="-232943" fontAlgn="base">
              <a:spcBef>
                <a:spcPct val="0"/>
              </a:spcBef>
              <a:spcAft>
                <a:spcPct val="0"/>
              </a:spcAft>
              <a:defRPr>
                <a:solidFill>
                  <a:schemeClr val="tx1"/>
                </a:solidFill>
                <a:latin typeface="Tw Cen MT" pitchFamily="34" charset="0"/>
              </a:defRPr>
            </a:lvl9pPr>
          </a:lstStyle>
          <a:p>
            <a:pPr fontAlgn="base">
              <a:spcBef>
                <a:spcPct val="0"/>
              </a:spcBef>
              <a:spcAft>
                <a:spcPct val="0"/>
              </a:spcAft>
            </a:pPr>
            <a:fld id="{2E965662-C56E-4A70-B1CC-6D4CD9409B48}" type="slidenum">
              <a:rPr lang="en-US" altLang="en-US">
                <a:latin typeface="Calibri" pitchFamily="34" charset="0"/>
              </a:rPr>
              <a:pPr fontAlgn="base">
                <a:spcBef>
                  <a:spcPct val="0"/>
                </a:spcBef>
                <a:spcAft>
                  <a:spcPct val="0"/>
                </a:spcAft>
              </a:pPr>
              <a:t>9</a:t>
            </a:fld>
            <a:endParaRPr lang="en-US" alt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smtClean="0"/>
              <a:t>Click icon to add chart</a:t>
            </a:r>
            <a:endParaRPr lang="en-US" noProof="0"/>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smtClean="0"/>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Overview of the EIR Program</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February 2019</a:t>
            </a:r>
          </a:p>
          <a:p>
            <a:pPr fontAlgn="auto">
              <a:spcAft>
                <a:spcPts val="0"/>
              </a:spcAft>
              <a:buFont typeface="Arial"/>
              <a:buNone/>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Overview of the EIR Program</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February 2019</a:t>
            </a:r>
          </a:p>
          <a:p>
            <a:pPr fontAlgn="auto">
              <a:spcAft>
                <a:spcPts val="0"/>
              </a:spcAft>
              <a:buFont typeface="Arial"/>
              <a:buNone/>
              <a:defRPr/>
            </a:pPr>
            <a:endParaRPr lang="en-US" dirty="0"/>
          </a:p>
        </p:txBody>
      </p:sp>
    </p:spTree>
    <p:extLst>
      <p:ext uri="{BB962C8B-B14F-4D97-AF65-F5344CB8AC3E}">
        <p14:creationId xmlns:p14="http://schemas.microsoft.com/office/powerpoint/2010/main" val="270074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Picture Placeholder 2"/>
          <p:cNvGraphicFramePr>
            <a:graphicFrameLocks noGrp="1"/>
          </p:cNvGraphicFramePr>
          <p:nvPr>
            <p:ph type="pic" idx="1"/>
            <p:extLst>
              <p:ext uri="{D42A27DB-BD31-4B8C-83A1-F6EECF244321}">
                <p14:modId xmlns:p14="http://schemas.microsoft.com/office/powerpoint/2010/main" val="76256181"/>
              </p:ext>
            </p:extLst>
          </p:nvPr>
        </p:nvGraphicFramePr>
        <p:xfrm>
          <a:off x="228600" y="448935"/>
          <a:ext cx="8610600" cy="5875665"/>
        </p:xfrm>
        <a:graphic>
          <a:graphicData uri="http://schemas.openxmlformats.org/drawingml/2006/table">
            <a:tbl>
              <a:tblPr firstRow="1" bandRow="1">
                <a:tableStyleId>{5C22544A-7EE6-4342-B048-85BDC9FD1C3A}</a:tableStyleId>
              </a:tblPr>
              <a:tblGrid>
                <a:gridCol w="4305300"/>
                <a:gridCol w="4305300"/>
              </a:tblGrid>
              <a:tr h="609848">
                <a:tc>
                  <a:txBody>
                    <a:bodyPr/>
                    <a:lstStyle/>
                    <a:p>
                      <a:r>
                        <a:rPr lang="en-US" dirty="0" smtClean="0"/>
                        <a:t>PROBLEMS FACING EDUCATION</a:t>
                      </a:r>
                      <a:endParaRPr lang="en-US" dirty="0"/>
                    </a:p>
                  </a:txBody>
                  <a:tcPr/>
                </a:tc>
                <a:tc>
                  <a:txBody>
                    <a:bodyPr/>
                    <a:lstStyle/>
                    <a:p>
                      <a:r>
                        <a:rPr lang="en-US" dirty="0" smtClean="0"/>
                        <a:t>EIR’s GOALS (as referenced in the Notices Inviting Applications)</a:t>
                      </a:r>
                      <a:endParaRPr lang="en-US" dirty="0"/>
                    </a:p>
                  </a:txBody>
                  <a:tcPr/>
                </a:tc>
              </a:tr>
              <a:tr h="1954853">
                <a:tc>
                  <a:txBody>
                    <a:bodyPr/>
                    <a:lstStyle/>
                    <a:p>
                      <a:r>
                        <a:rPr lang="en-US" sz="2000" dirty="0" smtClean="0"/>
                        <a:t>There</a:t>
                      </a:r>
                      <a:r>
                        <a:rPr lang="en-US" sz="2000" baseline="0" dirty="0" smtClean="0"/>
                        <a:t> are both persistent and emerging challenges for which we need better solutions to improve our schools and to promote greater student achievement and attainment, particularly among high-need students.</a:t>
                      </a:r>
                      <a:endParaRPr lang="en-US" sz="2000" dirty="0"/>
                    </a:p>
                  </a:txBody>
                  <a:tcPr/>
                </a:tc>
                <a:tc>
                  <a:txBody>
                    <a:bodyPr/>
                    <a:lstStyle/>
                    <a:p>
                      <a:r>
                        <a:rPr lang="en-US" sz="2000" dirty="0" smtClean="0"/>
                        <a:t>EIR aims to</a:t>
                      </a:r>
                      <a:r>
                        <a:rPr lang="en-US" sz="2000" baseline="0" dirty="0" smtClean="0"/>
                        <a:t> e</a:t>
                      </a:r>
                      <a:r>
                        <a:rPr lang="en-US" sz="2000" dirty="0" smtClean="0"/>
                        <a:t>xplore new ways of addressing persistent challenges that other educators can build upon and from which they can learn.</a:t>
                      </a:r>
                      <a:endParaRPr lang="en-US" sz="2000" dirty="0"/>
                    </a:p>
                  </a:txBody>
                  <a:tcPr/>
                </a:tc>
              </a:tr>
              <a:tr h="16652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Too often, promising practices remain relatively isolated and do not get widely implemented outside of their original settings. </a:t>
                      </a:r>
                    </a:p>
                  </a:txBody>
                  <a:tcPr/>
                </a:tc>
                <a:tc>
                  <a:txBody>
                    <a:bodyPr/>
                    <a:lstStyle/>
                    <a:p>
                      <a:r>
                        <a:rPr lang="en-US" sz="2000" dirty="0" smtClean="0"/>
                        <a:t>EIR aims to learn how to replicate and scale successful practices in new schools, districts, and States while addressing the barriers to scale, such as cost structures and implementation fidelity. </a:t>
                      </a:r>
                    </a:p>
                  </a:txBody>
                  <a:tcPr/>
                </a:tc>
              </a:tr>
              <a:tr h="124141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There are not enough rigorous studies of educational practices available, and too often, evidence of effectiveness is not used to shape policy or program implementation decisions.</a:t>
                      </a:r>
                    </a:p>
                  </a:txBody>
                  <a:tcPr/>
                </a:tc>
                <a:tc>
                  <a:txBody>
                    <a:bodyPr/>
                    <a:lstStyle/>
                    <a:p>
                      <a:r>
                        <a:rPr lang="en-US" sz="2000" baseline="0" dirty="0" smtClean="0"/>
                        <a:t>EIR aims to bui</a:t>
                      </a:r>
                      <a:r>
                        <a:rPr lang="en-US" sz="2000" dirty="0" smtClean="0"/>
                        <a:t>ld the</a:t>
                      </a:r>
                      <a:r>
                        <a:rPr lang="en-US" sz="2000" baseline="0" dirty="0" smtClean="0"/>
                        <a:t> </a:t>
                      </a:r>
                      <a:r>
                        <a:rPr lang="en-US" sz="2000" dirty="0" smtClean="0"/>
                        <a:t>evidence base on effective educational practices.</a:t>
                      </a:r>
                    </a:p>
                  </a:txBody>
                  <a:tcPr/>
                </a:tc>
              </a:tr>
            </a:tbl>
          </a:graphicData>
        </a:graphic>
      </p:graphicFrame>
    </p:spTree>
    <p:extLst>
      <p:ext uri="{BB962C8B-B14F-4D97-AF65-F5344CB8AC3E}">
        <p14:creationId xmlns:p14="http://schemas.microsoft.com/office/powerpoint/2010/main" val="46576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lstStyle/>
          <a:p>
            <a:r>
              <a:rPr lang="en-US" sz="3200" dirty="0"/>
              <a:t>EIR: A Model Tiered Evidence </a:t>
            </a:r>
            <a:br>
              <a:rPr lang="en-US" sz="3200" dirty="0"/>
            </a:br>
            <a:r>
              <a:rPr lang="en-US" sz="3200" dirty="0"/>
              <a:t>Grant Program</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3</a:t>
            </a:fld>
            <a:endParaRPr lang="en-US"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3793239121"/>
              </p:ext>
            </p:extLst>
          </p:nvPr>
        </p:nvGraphicFramePr>
        <p:xfrm>
          <a:off x="152399" y="1219200"/>
          <a:ext cx="8915401" cy="4999668"/>
        </p:xfrm>
        <a:graphic>
          <a:graphicData uri="http://schemas.openxmlformats.org/drawingml/2006/table">
            <a:tbl>
              <a:tblPr firstRow="1" firstCol="1" bandRow="1">
                <a:tableStyleId>{B301B821-A1FF-4177-AEE7-76D212191A09}</a:tableStyleId>
              </a:tblPr>
              <a:tblGrid>
                <a:gridCol w="3352801"/>
                <a:gridCol w="2743200"/>
                <a:gridCol w="2819400"/>
              </a:tblGrid>
              <a:tr h="393396">
                <a:tc>
                  <a:txBody>
                    <a:bodyPr/>
                    <a:lstStyle/>
                    <a:p>
                      <a:pPr marL="0" marR="0" algn="ctr">
                        <a:spcBef>
                          <a:spcPts val="0"/>
                        </a:spcBef>
                        <a:spcAft>
                          <a:spcPts val="0"/>
                        </a:spcAft>
                      </a:pPr>
                      <a:r>
                        <a:rPr lang="en-US" sz="2100" dirty="0">
                          <a:effectLst/>
                        </a:rPr>
                        <a:t>Early-Phase</a:t>
                      </a:r>
                      <a:endParaRPr lang="en-US" sz="21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2100">
                          <a:effectLst/>
                        </a:rPr>
                        <a:t>Mid-Phase</a:t>
                      </a:r>
                      <a:endParaRPr lang="en-US" sz="210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2100" dirty="0">
                          <a:effectLst/>
                        </a:rPr>
                        <a:t>Expansion</a:t>
                      </a:r>
                      <a:endParaRPr lang="en-US" sz="2100" dirty="0">
                        <a:effectLst/>
                        <a:latin typeface="Calibri"/>
                        <a:ea typeface="Calibri"/>
                        <a:cs typeface="Times New Roman"/>
                      </a:endParaRPr>
                    </a:p>
                  </a:txBody>
                  <a:tcPr marL="68580" marR="68580" marT="0" marB="0"/>
                </a:tc>
              </a:tr>
              <a:tr h="1646868">
                <a:tc>
                  <a:txBody>
                    <a:bodyPr/>
                    <a:lstStyle/>
                    <a:p>
                      <a:pPr marL="0" marR="0">
                        <a:spcBef>
                          <a:spcPts val="0"/>
                        </a:spcBef>
                        <a:spcAft>
                          <a:spcPts val="0"/>
                        </a:spcAft>
                      </a:pPr>
                      <a:r>
                        <a:rPr lang="en-US" sz="2100" b="0" dirty="0">
                          <a:effectLst/>
                        </a:rPr>
                        <a:t>Develops and tests innovative education practices</a:t>
                      </a:r>
                      <a:endParaRPr lang="en-US" sz="2100" b="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100" dirty="0">
                          <a:effectLst/>
                        </a:rPr>
                        <a:t>Further develops innovative education practices and regionally or nationally scales those practices</a:t>
                      </a:r>
                      <a:endParaRPr lang="en-US" sz="2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100" dirty="0">
                          <a:effectLst/>
                        </a:rPr>
                        <a:t>Scales </a:t>
                      </a:r>
                      <a:r>
                        <a:rPr lang="en-US" sz="2100" dirty="0" smtClean="0">
                          <a:effectLst/>
                        </a:rPr>
                        <a:t>nationally those </a:t>
                      </a:r>
                      <a:r>
                        <a:rPr lang="en-US" sz="2100" dirty="0">
                          <a:effectLst/>
                        </a:rPr>
                        <a:t>practices demonstrated to be effective</a:t>
                      </a:r>
                      <a:endParaRPr lang="en-US" sz="2100" dirty="0">
                        <a:effectLst/>
                        <a:latin typeface="Calibri"/>
                        <a:ea typeface="Calibri"/>
                        <a:cs typeface="Times New Roman"/>
                      </a:endParaRPr>
                    </a:p>
                  </a:txBody>
                  <a:tcPr marL="68580" marR="68580" marT="0" marB="0"/>
                </a:tc>
              </a:tr>
              <a:tr h="1312536">
                <a:tc>
                  <a:txBody>
                    <a:bodyPr/>
                    <a:lstStyle/>
                    <a:p>
                      <a:pPr marL="0" marR="0">
                        <a:spcBef>
                          <a:spcPts val="0"/>
                        </a:spcBef>
                        <a:spcAft>
                          <a:spcPts val="0"/>
                        </a:spcAft>
                      </a:pPr>
                      <a:r>
                        <a:rPr lang="en-US" sz="2100" b="0" dirty="0" smtClean="0">
                          <a:effectLst/>
                        </a:rPr>
                        <a:t>Applicants must demonstrate a rationale based on high quality research findings of evaluation </a:t>
                      </a:r>
                      <a:endParaRPr lang="en-US" sz="2100" b="0" strike="sngStrike" dirty="0">
                        <a:effectLst/>
                      </a:endParaRPr>
                    </a:p>
                  </a:txBody>
                  <a:tcPr marL="68580" marR="68580" marT="0" marB="0"/>
                </a:tc>
                <a:tc>
                  <a:txBody>
                    <a:bodyPr/>
                    <a:lstStyle/>
                    <a:p>
                      <a:pPr marL="0" marR="0">
                        <a:spcBef>
                          <a:spcPts val="0"/>
                        </a:spcBef>
                        <a:spcAft>
                          <a:spcPts val="0"/>
                        </a:spcAft>
                      </a:pPr>
                      <a:r>
                        <a:rPr lang="en-US" sz="2100" dirty="0">
                          <a:effectLst/>
                        </a:rPr>
                        <a:t>Applicants must meet “Moderate Evidence” standard</a:t>
                      </a:r>
                      <a:endParaRPr lang="en-US" sz="2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100" dirty="0">
                          <a:effectLst/>
                        </a:rPr>
                        <a:t>Applicants must meet “Strong Evidence” standard</a:t>
                      </a:r>
                      <a:endParaRPr lang="en-US" sz="2100" dirty="0">
                        <a:effectLst/>
                        <a:latin typeface="Calibri"/>
                        <a:ea typeface="Calibri"/>
                        <a:cs typeface="Times New Roman"/>
                      </a:endParaRPr>
                    </a:p>
                  </a:txBody>
                  <a:tcPr marL="68580" marR="68580" marT="0" marB="0"/>
                </a:tc>
              </a:tr>
              <a:tr h="988121">
                <a:tc>
                  <a:txBody>
                    <a:bodyPr/>
                    <a:lstStyle/>
                    <a:p>
                      <a:pPr marL="0" marR="0">
                        <a:spcBef>
                          <a:spcPts val="0"/>
                        </a:spcBef>
                        <a:spcAft>
                          <a:spcPts val="0"/>
                        </a:spcAft>
                      </a:pPr>
                      <a:r>
                        <a:rPr lang="en-US" sz="2100" b="0" dirty="0">
                          <a:effectLst/>
                        </a:rPr>
                        <a:t>Up to $4 million per </a:t>
                      </a:r>
                      <a:r>
                        <a:rPr lang="en-US" sz="2100" b="0" dirty="0" smtClean="0">
                          <a:effectLst/>
                        </a:rPr>
                        <a:t>award, up</a:t>
                      </a:r>
                      <a:r>
                        <a:rPr lang="en-US" sz="2100" b="0" baseline="0" dirty="0" smtClean="0">
                          <a:effectLst/>
                        </a:rPr>
                        <a:t> to 60 months (5 years) of funding</a:t>
                      </a:r>
                      <a:endParaRPr lang="en-US" sz="2100" b="0" dirty="0">
                        <a:effectLst/>
                      </a:endParaRPr>
                    </a:p>
                  </a:txBody>
                  <a:tcPr marL="68580" marR="68580" marT="0" marB="0"/>
                </a:tc>
                <a:tc>
                  <a:txBody>
                    <a:bodyPr/>
                    <a:lstStyle/>
                    <a:p>
                      <a:pPr marL="0" marR="0">
                        <a:spcBef>
                          <a:spcPts val="0"/>
                        </a:spcBef>
                        <a:spcAft>
                          <a:spcPts val="0"/>
                        </a:spcAft>
                      </a:pPr>
                      <a:r>
                        <a:rPr lang="en-US" sz="2100" dirty="0">
                          <a:effectLst/>
                        </a:rPr>
                        <a:t>Up to $8 million per </a:t>
                      </a:r>
                      <a:r>
                        <a:rPr lang="en-US" sz="2100" dirty="0" smtClean="0">
                          <a:effectLst/>
                        </a:rPr>
                        <a:t>award, up to 60 months </a:t>
                      </a:r>
                      <a:r>
                        <a:rPr lang="en-US" sz="2100" baseline="0" dirty="0" smtClean="0">
                          <a:effectLst/>
                        </a:rPr>
                        <a:t>(5 years) </a:t>
                      </a:r>
                      <a:r>
                        <a:rPr lang="en-US" sz="2100" dirty="0" smtClean="0">
                          <a:effectLst/>
                        </a:rPr>
                        <a:t>of funding</a:t>
                      </a:r>
                      <a:endParaRPr lang="en-US" sz="2100" dirty="0">
                        <a:effectLst/>
                      </a:endParaRPr>
                    </a:p>
                  </a:txBody>
                  <a:tcPr marL="68580" marR="68580" marT="0" marB="0"/>
                </a:tc>
                <a:tc>
                  <a:txBody>
                    <a:bodyPr/>
                    <a:lstStyle/>
                    <a:p>
                      <a:pPr marL="0" marR="0">
                        <a:spcBef>
                          <a:spcPts val="0"/>
                        </a:spcBef>
                        <a:spcAft>
                          <a:spcPts val="0"/>
                        </a:spcAft>
                      </a:pPr>
                      <a:r>
                        <a:rPr lang="en-US" sz="2100" dirty="0">
                          <a:effectLst/>
                        </a:rPr>
                        <a:t>Up to $15 million per </a:t>
                      </a:r>
                      <a:r>
                        <a:rPr lang="en-US" sz="2100" dirty="0" smtClean="0">
                          <a:effectLst/>
                        </a:rPr>
                        <a:t>award, up to 60 months (5 years)</a:t>
                      </a:r>
                      <a:r>
                        <a:rPr lang="en-US" sz="2100" baseline="0" dirty="0" smtClean="0">
                          <a:effectLst/>
                        </a:rPr>
                        <a:t> of funding</a:t>
                      </a:r>
                      <a:r>
                        <a:rPr lang="en-US" sz="2100" dirty="0">
                          <a:effectLst/>
                        </a:rPr>
                        <a:t> </a:t>
                      </a:r>
                      <a:endParaRPr lang="en-US" sz="2100" dirty="0">
                        <a:effectLst/>
                        <a:latin typeface="Calibri"/>
                        <a:ea typeface="Calibri"/>
                        <a:cs typeface="Times New Roman"/>
                      </a:endParaRPr>
                    </a:p>
                  </a:txBody>
                  <a:tcPr marL="68580" marR="68580" marT="0" marB="0"/>
                </a:tc>
              </a:tr>
              <a:tr h="658747">
                <a:tc>
                  <a:txBody>
                    <a:bodyPr/>
                    <a:lstStyle/>
                    <a:p>
                      <a:pPr marL="0" marR="0">
                        <a:spcBef>
                          <a:spcPts val="0"/>
                        </a:spcBef>
                        <a:spcAft>
                          <a:spcPts val="0"/>
                        </a:spcAft>
                      </a:pPr>
                      <a:r>
                        <a:rPr lang="en-US" sz="2100" b="0" dirty="0" smtClean="0">
                          <a:effectLst/>
                        </a:rPr>
                        <a:t>18-28 </a:t>
                      </a:r>
                      <a:r>
                        <a:rPr lang="en-US" sz="2100" b="0" dirty="0">
                          <a:effectLst/>
                        </a:rPr>
                        <a:t>awards anticipated</a:t>
                      </a:r>
                      <a:endParaRPr lang="en-US" sz="2100" b="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100" dirty="0" smtClean="0">
                          <a:effectLst/>
                        </a:rPr>
                        <a:t>8-15 </a:t>
                      </a:r>
                      <a:r>
                        <a:rPr lang="en-US" sz="2100" dirty="0">
                          <a:effectLst/>
                        </a:rPr>
                        <a:t>awards anticipated</a:t>
                      </a:r>
                      <a:endParaRPr lang="en-US" sz="2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100" dirty="0" smtClean="0">
                          <a:effectLst/>
                        </a:rPr>
                        <a:t>1-4 </a:t>
                      </a:r>
                      <a:r>
                        <a:rPr lang="en-US" sz="2100" dirty="0">
                          <a:effectLst/>
                        </a:rPr>
                        <a:t>awards anticipated</a:t>
                      </a:r>
                      <a:endParaRPr lang="en-US" sz="2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778975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Components of EIR</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4</a:t>
            </a:fld>
            <a:endParaRPr lang="en-US"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3858422590"/>
              </p:ext>
            </p:extLst>
          </p:nvPr>
        </p:nvGraphicFramePr>
        <p:xfrm>
          <a:off x="457200" y="987072"/>
          <a:ext cx="8229600" cy="4742725"/>
        </p:xfrm>
        <a:graphic>
          <a:graphicData uri="http://schemas.openxmlformats.org/drawingml/2006/table">
            <a:tbl>
              <a:tblPr firstRow="1" firstCol="1" bandRow="1">
                <a:tableStyleId>{5C22544A-7EE6-4342-B048-85BDC9FD1C3A}</a:tableStyleId>
              </a:tblPr>
              <a:tblGrid>
                <a:gridCol w="2622842"/>
                <a:gridCol w="5606758"/>
              </a:tblGrid>
              <a:tr h="657714">
                <a:tc>
                  <a:txBody>
                    <a:bodyPr/>
                    <a:lstStyle/>
                    <a:p>
                      <a:pPr marL="0" marR="0">
                        <a:spcBef>
                          <a:spcPts val="0"/>
                        </a:spcBef>
                        <a:spcAft>
                          <a:spcPts val="0"/>
                        </a:spcAft>
                      </a:pPr>
                      <a:r>
                        <a:rPr lang="en-US" sz="2600" dirty="0">
                          <a:effectLst/>
                        </a:rPr>
                        <a:t>Issue</a:t>
                      </a:r>
                      <a:endParaRPr lang="en-US" sz="2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600" dirty="0">
                          <a:effectLst/>
                        </a:rPr>
                        <a:t>Education Innovation and Research (EIR)</a:t>
                      </a:r>
                      <a:endParaRPr lang="en-US" sz="2600" dirty="0">
                        <a:effectLst/>
                        <a:latin typeface="Calibri"/>
                        <a:ea typeface="Calibri"/>
                        <a:cs typeface="Times New Roman"/>
                      </a:endParaRPr>
                    </a:p>
                  </a:txBody>
                  <a:tcPr marL="68580" marR="68580" marT="0" marB="0"/>
                </a:tc>
              </a:tr>
              <a:tr h="637686">
                <a:tc>
                  <a:txBody>
                    <a:bodyPr/>
                    <a:lstStyle/>
                    <a:p>
                      <a:pPr marL="0" marR="0">
                        <a:spcBef>
                          <a:spcPts val="0"/>
                        </a:spcBef>
                        <a:spcAft>
                          <a:spcPts val="0"/>
                        </a:spcAft>
                      </a:pPr>
                      <a:r>
                        <a:rPr lang="en-US" sz="2600" dirty="0">
                          <a:effectLst/>
                        </a:rPr>
                        <a:t>Tiered Evidence Structure</a:t>
                      </a:r>
                      <a:endParaRPr lang="en-US" sz="2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600" dirty="0">
                          <a:effectLst/>
                        </a:rPr>
                        <a:t>3 types of grants, </a:t>
                      </a:r>
                      <a:r>
                        <a:rPr lang="en-US" sz="2600" dirty="0" smtClean="0">
                          <a:effectLst/>
                        </a:rPr>
                        <a:t>with evidence determining</a:t>
                      </a:r>
                      <a:r>
                        <a:rPr lang="en-US" sz="2600" baseline="0" dirty="0" smtClean="0">
                          <a:effectLst/>
                        </a:rPr>
                        <a:t> the</a:t>
                      </a:r>
                      <a:r>
                        <a:rPr lang="en-US" sz="2600" dirty="0" smtClean="0">
                          <a:effectLst/>
                        </a:rPr>
                        <a:t> </a:t>
                      </a:r>
                      <a:r>
                        <a:rPr lang="en-US" sz="2600" dirty="0">
                          <a:effectLst/>
                        </a:rPr>
                        <a:t>level of funding</a:t>
                      </a:r>
                      <a:endParaRPr lang="en-US" sz="2600" dirty="0">
                        <a:effectLst/>
                        <a:latin typeface="Calibri"/>
                        <a:ea typeface="Calibri"/>
                        <a:cs typeface="Times New Roman"/>
                      </a:endParaRPr>
                    </a:p>
                  </a:txBody>
                  <a:tcPr marL="68580" marR="68580" marT="0" marB="0"/>
                </a:tc>
              </a:tr>
              <a:tr h="862382">
                <a:tc>
                  <a:txBody>
                    <a:bodyPr/>
                    <a:lstStyle/>
                    <a:p>
                      <a:pPr marL="0" marR="0">
                        <a:spcBef>
                          <a:spcPts val="0"/>
                        </a:spcBef>
                        <a:spcAft>
                          <a:spcPts val="0"/>
                        </a:spcAft>
                      </a:pPr>
                      <a:r>
                        <a:rPr lang="en-US" sz="2600" dirty="0">
                          <a:effectLst/>
                        </a:rPr>
                        <a:t>Eligibility</a:t>
                      </a:r>
                      <a:endParaRPr lang="en-US" sz="2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600" dirty="0" smtClean="0">
                          <a:effectLst/>
                        </a:rPr>
                        <a:t>Local Educational Agency, State Educational Agency, </a:t>
                      </a:r>
                      <a:r>
                        <a:rPr lang="en-US" sz="2600" dirty="0">
                          <a:effectLst/>
                        </a:rPr>
                        <a:t>Bureau of Indian </a:t>
                      </a:r>
                      <a:r>
                        <a:rPr lang="en-US" sz="2600" dirty="0" smtClean="0">
                          <a:effectLst/>
                        </a:rPr>
                        <a:t>Education, and Nonprofit Organization</a:t>
                      </a:r>
                      <a:endParaRPr lang="en-US" sz="2600" dirty="0">
                        <a:effectLst/>
                        <a:latin typeface="Calibri"/>
                        <a:ea typeface="Calibri"/>
                        <a:cs typeface="Times New Roman"/>
                      </a:endParaRPr>
                    </a:p>
                  </a:txBody>
                  <a:tcPr marL="68580" marR="68580" marT="0" marB="0"/>
                </a:tc>
              </a:tr>
              <a:tr h="629878">
                <a:tc>
                  <a:txBody>
                    <a:bodyPr/>
                    <a:lstStyle/>
                    <a:p>
                      <a:pPr marL="0" marR="0">
                        <a:spcBef>
                          <a:spcPts val="0"/>
                        </a:spcBef>
                        <a:spcAft>
                          <a:spcPts val="0"/>
                        </a:spcAft>
                      </a:pPr>
                      <a:r>
                        <a:rPr lang="en-US" sz="2600" dirty="0">
                          <a:effectLst/>
                        </a:rPr>
                        <a:t>Rural</a:t>
                      </a:r>
                      <a:endParaRPr lang="en-US" sz="2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600" dirty="0">
                          <a:effectLst/>
                        </a:rPr>
                        <a:t>Reserves 25% of funding for rural grantees serving rural areas</a:t>
                      </a:r>
                      <a:endParaRPr lang="en-US" sz="2600" dirty="0">
                        <a:effectLst/>
                        <a:latin typeface="Calibri"/>
                        <a:ea typeface="Calibri"/>
                        <a:cs typeface="Times New Roman"/>
                      </a:endParaRPr>
                    </a:p>
                  </a:txBody>
                  <a:tcPr marL="68580" marR="68580" marT="0" marB="0"/>
                </a:tc>
              </a:tr>
              <a:tr h="535351">
                <a:tc>
                  <a:txBody>
                    <a:bodyPr/>
                    <a:lstStyle/>
                    <a:p>
                      <a:pPr marL="0" marR="0">
                        <a:spcBef>
                          <a:spcPts val="0"/>
                        </a:spcBef>
                        <a:spcAft>
                          <a:spcPts val="0"/>
                        </a:spcAft>
                      </a:pPr>
                      <a:r>
                        <a:rPr lang="en-US" sz="2600" dirty="0">
                          <a:effectLst/>
                        </a:rPr>
                        <a:t>Priorities</a:t>
                      </a:r>
                      <a:endParaRPr lang="en-US" sz="2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600" dirty="0" smtClean="0">
                          <a:effectLst/>
                        </a:rPr>
                        <a:t>Field-Initiated Priorities</a:t>
                      </a:r>
                      <a:endParaRPr lang="en-US" sz="2600" dirty="0">
                        <a:effectLst/>
                        <a:latin typeface="Calibri"/>
                        <a:ea typeface="Calibri"/>
                        <a:cs typeface="Times New Roman"/>
                      </a:endParaRPr>
                    </a:p>
                  </a:txBody>
                  <a:tcPr marL="68580" marR="68580" marT="0" marB="0"/>
                </a:tc>
              </a:tr>
              <a:tr h="641214">
                <a:tc>
                  <a:txBody>
                    <a:bodyPr/>
                    <a:lstStyle/>
                    <a:p>
                      <a:pPr marL="0" marR="0">
                        <a:spcBef>
                          <a:spcPts val="0"/>
                        </a:spcBef>
                        <a:spcAft>
                          <a:spcPts val="0"/>
                        </a:spcAft>
                      </a:pPr>
                      <a:r>
                        <a:rPr lang="en-US" sz="2600" dirty="0">
                          <a:effectLst/>
                        </a:rPr>
                        <a:t>Matching</a:t>
                      </a:r>
                      <a:endParaRPr lang="en-US" sz="2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600" dirty="0" smtClean="0">
                          <a:effectLst/>
                        </a:rPr>
                        <a:t>Requires</a:t>
                      </a:r>
                      <a:r>
                        <a:rPr lang="en-US" sz="2600" baseline="0" dirty="0" smtClean="0">
                          <a:effectLst/>
                        </a:rPr>
                        <a:t> </a:t>
                      </a:r>
                      <a:r>
                        <a:rPr lang="en-US" sz="2600" dirty="0" smtClean="0">
                          <a:effectLst/>
                        </a:rPr>
                        <a:t>10% Matching</a:t>
                      </a:r>
                      <a:endParaRPr lang="en-US" sz="26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19403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Early-Phase Grants</a:t>
            </a:r>
            <a:br>
              <a:rPr lang="en-US" dirty="0" smtClean="0"/>
            </a:br>
            <a:endParaRPr lang="en-US" dirty="0"/>
          </a:p>
        </p:txBody>
      </p:sp>
      <p:sp>
        <p:nvSpPr>
          <p:cNvPr id="3" name="Content Placeholder 2"/>
          <p:cNvSpPr>
            <a:spLocks noGrp="1"/>
          </p:cNvSpPr>
          <p:nvPr>
            <p:ph idx="1"/>
          </p:nvPr>
        </p:nvSpPr>
        <p:spPr>
          <a:xfrm>
            <a:off x="304800" y="914400"/>
            <a:ext cx="8382000" cy="4449763"/>
          </a:xfrm>
        </p:spPr>
        <p:txBody>
          <a:bodyPr/>
          <a:lstStyle/>
          <a:p>
            <a:r>
              <a:rPr lang="en-US" sz="3000" dirty="0" smtClean="0"/>
              <a:t>Grants support education practices that </a:t>
            </a:r>
            <a:r>
              <a:rPr lang="en-US" sz="3000" dirty="0"/>
              <a:t>are </a:t>
            </a:r>
            <a:r>
              <a:rPr lang="en-US" sz="3000" dirty="0" smtClean="0"/>
              <a:t>new </a:t>
            </a:r>
            <a:r>
              <a:rPr lang="en-US" sz="3000" dirty="0"/>
              <a:t>compared to others that are underway </a:t>
            </a:r>
            <a:r>
              <a:rPr lang="en-US" sz="3000" dirty="0" smtClean="0"/>
              <a:t>nationally.</a:t>
            </a:r>
            <a:endParaRPr lang="en-US" sz="3000" dirty="0"/>
          </a:p>
          <a:p>
            <a:r>
              <a:rPr lang="en-US" sz="3000" dirty="0" smtClean="0"/>
              <a:t>Applicants </a:t>
            </a:r>
            <a:r>
              <a:rPr lang="en-US" sz="3000" dirty="0"/>
              <a:t>must demonstrate a rationale based on high quality research findings of </a:t>
            </a:r>
            <a:r>
              <a:rPr lang="en-US" sz="3000" dirty="0" smtClean="0"/>
              <a:t>evaluation. </a:t>
            </a:r>
          </a:p>
          <a:p>
            <a:r>
              <a:rPr lang="en-US" sz="3000" dirty="0" smtClean="0"/>
              <a:t>Projects are encouraged to focus on continuous improvement and iterative development to increase potential effectiveness.</a:t>
            </a:r>
          </a:p>
          <a:p>
            <a:r>
              <a:rPr lang="en-US" sz="3000" dirty="0" smtClean="0"/>
              <a:t>Evaluations should determine whether the practices can successfully improve student achievement and attainment, particularly for high-need students.</a:t>
            </a:r>
          </a:p>
          <a:p>
            <a:endParaRPr lang="en-US" dirty="0" smtClean="0"/>
          </a:p>
          <a:p>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5</a:t>
            </a:fld>
            <a:endParaRPr lang="en-US" dirty="0"/>
          </a:p>
        </p:txBody>
      </p:sp>
    </p:spTree>
    <p:extLst>
      <p:ext uri="{BB962C8B-B14F-4D97-AF65-F5344CB8AC3E}">
        <p14:creationId xmlns:p14="http://schemas.microsoft.com/office/powerpoint/2010/main" val="1006809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Mid-Phase Grants</a:t>
            </a:r>
            <a:endParaRPr lang="en-US" dirty="0"/>
          </a:p>
        </p:txBody>
      </p:sp>
      <p:sp>
        <p:nvSpPr>
          <p:cNvPr id="3" name="Content Placeholder 2"/>
          <p:cNvSpPr>
            <a:spLocks noGrp="1"/>
          </p:cNvSpPr>
          <p:nvPr>
            <p:ph idx="1"/>
          </p:nvPr>
        </p:nvSpPr>
        <p:spPr>
          <a:xfrm>
            <a:off x="457200" y="990600"/>
            <a:ext cx="8229600" cy="4449763"/>
          </a:xfrm>
        </p:spPr>
        <p:txBody>
          <a:bodyPr/>
          <a:lstStyle/>
          <a:p>
            <a:r>
              <a:rPr lang="en-US" sz="2600" dirty="0" smtClean="0"/>
              <a:t>Grants support projects supported by moderate evidence.</a:t>
            </a:r>
          </a:p>
          <a:p>
            <a:r>
              <a:rPr lang="en-US" sz="2600" dirty="0" smtClean="0"/>
              <a:t>Grants aim to refine and expand use of practices, and to scale them to regional or national level.</a:t>
            </a:r>
          </a:p>
          <a:p>
            <a:r>
              <a:rPr lang="en-US" sz="2600" dirty="0" smtClean="0"/>
              <a:t>Grants aim to learn more about contexts in which the practices are most effective and cost-effective.</a:t>
            </a:r>
          </a:p>
          <a:p>
            <a:r>
              <a:rPr lang="en-US" sz="2600" dirty="0" smtClean="0"/>
              <a:t>Grants aim to build knowledge base of effective practices.</a:t>
            </a:r>
          </a:p>
          <a:p>
            <a:r>
              <a:rPr lang="en-US" sz="2600" dirty="0" smtClean="0"/>
              <a:t>Evaluations of projects aim to measure project impact with new populations and in new settings, and to identify the core elements that can be adopted or replicated by others.</a:t>
            </a:r>
          </a:p>
          <a:p>
            <a:endParaRPr lang="en-US" dirty="0" smtClean="0"/>
          </a:p>
          <a:p>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6</a:t>
            </a:fld>
            <a:endParaRPr lang="en-US" dirty="0"/>
          </a:p>
        </p:txBody>
      </p:sp>
    </p:spTree>
    <p:extLst>
      <p:ext uri="{BB962C8B-B14F-4D97-AF65-F5344CB8AC3E}">
        <p14:creationId xmlns:p14="http://schemas.microsoft.com/office/powerpoint/2010/main" val="3524115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EXPANSION Grants</a:t>
            </a:r>
            <a:endParaRPr lang="en-US" dirty="0"/>
          </a:p>
        </p:txBody>
      </p:sp>
      <p:sp>
        <p:nvSpPr>
          <p:cNvPr id="3" name="Content Placeholder 2"/>
          <p:cNvSpPr>
            <a:spLocks noGrp="1"/>
          </p:cNvSpPr>
          <p:nvPr>
            <p:ph idx="1"/>
          </p:nvPr>
        </p:nvSpPr>
        <p:spPr/>
        <p:txBody>
          <a:bodyPr/>
          <a:lstStyle/>
          <a:p>
            <a:r>
              <a:rPr lang="en-US" sz="2800" dirty="0"/>
              <a:t>Grants support projects supported by </a:t>
            </a:r>
            <a:r>
              <a:rPr lang="en-US" sz="2800" dirty="0" smtClean="0"/>
              <a:t>strong </a:t>
            </a:r>
            <a:r>
              <a:rPr lang="en-US" sz="2800" dirty="0"/>
              <a:t>evidence.</a:t>
            </a:r>
          </a:p>
          <a:p>
            <a:r>
              <a:rPr lang="en-US" sz="2800" dirty="0" smtClean="0"/>
              <a:t>Grants aim to </a:t>
            </a:r>
            <a:r>
              <a:rPr lang="en-US" sz="2800" dirty="0"/>
              <a:t>i</a:t>
            </a:r>
            <a:r>
              <a:rPr lang="en-US" sz="2800" dirty="0" smtClean="0"/>
              <a:t>dentify </a:t>
            </a:r>
            <a:r>
              <a:rPr lang="en-US" sz="2800" dirty="0"/>
              <a:t>the conditions in which the program </a:t>
            </a:r>
            <a:r>
              <a:rPr lang="en-US" sz="2800" dirty="0" smtClean="0"/>
              <a:t>is </a:t>
            </a:r>
            <a:r>
              <a:rPr lang="en-US" sz="2800" dirty="0"/>
              <a:t>most </a:t>
            </a:r>
            <a:r>
              <a:rPr lang="en-US" sz="2800" dirty="0" smtClean="0"/>
              <a:t>effective.</a:t>
            </a:r>
            <a:endParaRPr lang="en-US" sz="2800" dirty="0"/>
          </a:p>
          <a:p>
            <a:r>
              <a:rPr lang="en-US" sz="2800" dirty="0" smtClean="0"/>
              <a:t>Grants should </a:t>
            </a:r>
            <a:r>
              <a:rPr lang="en-US" sz="2800" dirty="0"/>
              <a:t>determine </a:t>
            </a:r>
            <a:r>
              <a:rPr lang="en-US" sz="2800" dirty="0" smtClean="0"/>
              <a:t>whether impacts </a:t>
            </a:r>
            <a:r>
              <a:rPr lang="en-US" sz="2800" dirty="0"/>
              <a:t>can be  successfully reproduced and sustained over </a:t>
            </a:r>
            <a:r>
              <a:rPr lang="en-US" sz="2800" dirty="0" smtClean="0"/>
              <a:t>time.</a:t>
            </a:r>
          </a:p>
          <a:p>
            <a:r>
              <a:rPr lang="en-US" sz="2800" dirty="0" smtClean="0"/>
              <a:t>Grants are encouraged to be sustained and to continue to grow even after EIR funding ends.</a:t>
            </a:r>
            <a:endParaRPr lang="en-US" sz="2800"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7</a:t>
            </a:fld>
            <a:endParaRPr lang="en-US" dirty="0"/>
          </a:p>
        </p:txBody>
      </p:sp>
    </p:spTree>
    <p:extLst>
      <p:ext uri="{BB962C8B-B14F-4D97-AF65-F5344CB8AC3E}">
        <p14:creationId xmlns:p14="http://schemas.microsoft.com/office/powerpoint/2010/main" val="2322940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EIR Informational Slides TOPICS</a:t>
            </a:r>
            <a:endParaRPr lang="en-US" dirty="0"/>
          </a:p>
        </p:txBody>
      </p:sp>
      <p:sp>
        <p:nvSpPr>
          <p:cNvPr id="3" name="Content Placeholder 2"/>
          <p:cNvSpPr>
            <a:spLocks noGrp="1"/>
          </p:cNvSpPr>
          <p:nvPr>
            <p:ph idx="1"/>
          </p:nvPr>
        </p:nvSpPr>
        <p:spPr>
          <a:xfrm>
            <a:off x="457200" y="1493837"/>
            <a:ext cx="8229600" cy="4449763"/>
          </a:xfrm>
        </p:spPr>
        <p:txBody>
          <a:bodyPr/>
          <a:lstStyle/>
          <a:p>
            <a:r>
              <a:rPr lang="en-US" sz="3200" dirty="0" smtClean="0"/>
              <a:t>Eligibility</a:t>
            </a:r>
          </a:p>
          <a:p>
            <a:r>
              <a:rPr lang="en-US" sz="3200" dirty="0" smtClean="0"/>
              <a:t>Matching and Other General Requirements</a:t>
            </a:r>
          </a:p>
          <a:p>
            <a:r>
              <a:rPr lang="en-US" sz="3200" dirty="0" smtClean="0"/>
              <a:t>Priorities and Evidence Requirements</a:t>
            </a:r>
          </a:p>
          <a:p>
            <a:r>
              <a:rPr lang="en-US" sz="3200" dirty="0" smtClean="0"/>
              <a:t>Selection Criteria and Scoring</a:t>
            </a:r>
          </a:p>
          <a:p>
            <a:r>
              <a:rPr lang="en-US" sz="3200" dirty="0" smtClean="0"/>
              <a:t>Preparing a Budget Narrative</a:t>
            </a:r>
          </a:p>
          <a:p>
            <a:r>
              <a:rPr lang="en-US" sz="3200" dirty="0" smtClean="0"/>
              <a:t>Documents to Include in an Application</a:t>
            </a:r>
          </a:p>
          <a:p>
            <a:r>
              <a:rPr lang="en-US" sz="3200" dirty="0" smtClean="0"/>
              <a:t>Applying in Grants.gov</a:t>
            </a:r>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8</a:t>
            </a:fld>
            <a:endParaRPr lang="en-US" dirty="0"/>
          </a:p>
        </p:txBody>
      </p:sp>
    </p:spTree>
    <p:extLst>
      <p:ext uri="{BB962C8B-B14F-4D97-AF65-F5344CB8AC3E}">
        <p14:creationId xmlns:p14="http://schemas.microsoft.com/office/powerpoint/2010/main" val="23165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3"/>
          </a:xfrm>
        </p:spPr>
        <p:txBody>
          <a:bodyPr/>
          <a:lstStyle/>
          <a:p>
            <a:pPr eaLnBrk="1" hangingPunct="1">
              <a:defRPr/>
            </a:pPr>
            <a:r>
              <a:rPr lang="en-US" dirty="0" smtClean="0"/>
              <a:t>Dates to remember</a:t>
            </a:r>
            <a:endParaRPr lang="en-US" dirty="0"/>
          </a:p>
        </p:txBody>
      </p:sp>
      <p:sp>
        <p:nvSpPr>
          <p:cNvPr id="3" name="Content Placeholder 2"/>
          <p:cNvSpPr>
            <a:spLocks noGrp="1"/>
          </p:cNvSpPr>
          <p:nvPr>
            <p:ph idx="1"/>
          </p:nvPr>
        </p:nvSpPr>
        <p:spPr>
          <a:xfrm>
            <a:off x="457200" y="914400"/>
            <a:ext cx="8229600" cy="4449763"/>
          </a:xfrm>
        </p:spPr>
        <p:txBody>
          <a:bodyPr/>
          <a:lstStyle/>
          <a:p>
            <a:pPr marL="0" indent="0">
              <a:buFont typeface="Arial" pitchFamily="34" charset="0"/>
              <a:buNone/>
              <a:defRPr/>
            </a:pPr>
            <a:r>
              <a:rPr lang="en-US" sz="3200" b="1" dirty="0" smtClean="0"/>
              <a:t>Expansion </a:t>
            </a:r>
            <a:r>
              <a:rPr lang="en-US" sz="3200" b="1" dirty="0"/>
              <a:t>(84.411A</a:t>
            </a:r>
            <a:r>
              <a:rPr lang="en-US" sz="3200" b="1" dirty="0" smtClean="0"/>
              <a:t>), Mid-phase (84.411B), and Early-phase </a:t>
            </a:r>
            <a:r>
              <a:rPr lang="en-US" sz="3200" b="1" dirty="0"/>
              <a:t>(84.411C</a:t>
            </a:r>
            <a:r>
              <a:rPr lang="en-US" sz="3200" b="1" dirty="0" smtClean="0"/>
              <a:t>) applications</a:t>
            </a:r>
          </a:p>
          <a:p>
            <a:pPr marL="0" indent="0" algn="ctr">
              <a:buFont typeface="Arial" pitchFamily="34" charset="0"/>
              <a:buNone/>
              <a:defRPr/>
            </a:pPr>
            <a:endParaRPr lang="en-US" sz="3200" dirty="0" smtClean="0"/>
          </a:p>
          <a:p>
            <a:pPr marL="571500" indent="-342900">
              <a:buFont typeface="Wingdings" panose="05000000000000000000" pitchFamily="2" charset="2"/>
              <a:buChar char="§"/>
              <a:defRPr/>
            </a:pPr>
            <a:r>
              <a:rPr lang="en-US" sz="3200" dirty="0" smtClean="0"/>
              <a:t>Applications available: </a:t>
            </a:r>
            <a:r>
              <a:rPr lang="en-US" sz="3200" b="1" dirty="0" smtClean="0"/>
              <a:t>February 1, 2019</a:t>
            </a:r>
          </a:p>
          <a:p>
            <a:pPr marL="571500" indent="-342900">
              <a:buFont typeface="Wingdings" panose="05000000000000000000" pitchFamily="2" charset="2"/>
              <a:buChar char="§"/>
              <a:defRPr/>
            </a:pPr>
            <a:r>
              <a:rPr lang="en-US" sz="3200" dirty="0" smtClean="0"/>
              <a:t>Deadline for transmitting applications: 4:30:00 PM Eastern Time </a:t>
            </a:r>
            <a:r>
              <a:rPr lang="en-US" sz="3200" b="1" dirty="0" smtClean="0"/>
              <a:t>April 2, 2019</a:t>
            </a:r>
          </a:p>
          <a:p>
            <a:pPr marL="571500" indent="-342900">
              <a:buFont typeface="Wingdings" panose="05000000000000000000" pitchFamily="2" charset="2"/>
              <a:buChar char="§"/>
              <a:defRPr/>
            </a:pPr>
            <a:r>
              <a:rPr lang="en-US" sz="3200" dirty="0" smtClean="0"/>
              <a:t>Awards </a:t>
            </a:r>
            <a:r>
              <a:rPr lang="en-US" sz="3200" dirty="0"/>
              <a:t>announced by: </a:t>
            </a:r>
            <a:r>
              <a:rPr lang="en-US" sz="3200" b="1" dirty="0" smtClean="0"/>
              <a:t>August 30, 2019</a:t>
            </a:r>
            <a:endParaRPr lang="en-US" sz="3200" b="1" dirty="0"/>
          </a:p>
        </p:txBody>
      </p:sp>
      <p:sp>
        <p:nvSpPr>
          <p:cNvPr id="512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fontAlgn="base">
              <a:spcBef>
                <a:spcPct val="0"/>
              </a:spcBef>
              <a:spcAft>
                <a:spcPct val="0"/>
              </a:spcAft>
              <a:defRPr>
                <a:solidFill>
                  <a:schemeClr val="tx1"/>
                </a:solidFill>
                <a:latin typeface="Tw Cen MT" pitchFamily="34" charset="0"/>
              </a:defRPr>
            </a:lvl6pPr>
            <a:lvl7pPr marL="2971800" indent="-228600" fontAlgn="base">
              <a:spcBef>
                <a:spcPct val="0"/>
              </a:spcBef>
              <a:spcAft>
                <a:spcPct val="0"/>
              </a:spcAft>
              <a:defRPr>
                <a:solidFill>
                  <a:schemeClr val="tx1"/>
                </a:solidFill>
                <a:latin typeface="Tw Cen MT" pitchFamily="34" charset="0"/>
              </a:defRPr>
            </a:lvl7pPr>
            <a:lvl8pPr marL="3429000" indent="-228600" fontAlgn="base">
              <a:spcBef>
                <a:spcPct val="0"/>
              </a:spcBef>
              <a:spcAft>
                <a:spcPct val="0"/>
              </a:spcAft>
              <a:defRPr>
                <a:solidFill>
                  <a:schemeClr val="tx1"/>
                </a:solidFill>
                <a:latin typeface="Tw Cen MT" pitchFamily="34" charset="0"/>
              </a:defRPr>
            </a:lvl8pPr>
            <a:lvl9pPr marL="3886200" indent="-228600" fontAlgn="base">
              <a:spcBef>
                <a:spcPct val="0"/>
              </a:spcBef>
              <a:spcAft>
                <a:spcPct val="0"/>
              </a:spcAft>
              <a:defRPr>
                <a:solidFill>
                  <a:schemeClr val="tx1"/>
                </a:solidFill>
                <a:latin typeface="Tw Cen MT" pitchFamily="34" charset="0"/>
              </a:defRPr>
            </a:lvl9pPr>
          </a:lstStyle>
          <a:p>
            <a:pPr defTabSz="914400" fontAlgn="base">
              <a:spcBef>
                <a:spcPct val="0"/>
              </a:spcBef>
              <a:spcAft>
                <a:spcPct val="0"/>
              </a:spcAft>
            </a:pPr>
            <a:fld id="{56367760-D174-4801-9219-C30C054FD278}" type="slidenum">
              <a:rPr lang="en-US" altLang="en-US" smtClean="0">
                <a:solidFill>
                  <a:srgbClr val="666666"/>
                </a:solidFill>
                <a:ea typeface="Tw Cen MT" pitchFamily="34" charset="0"/>
                <a:cs typeface="Tw Cen MT" pitchFamily="34" charset="0"/>
              </a:rPr>
              <a:pPr defTabSz="914400" fontAlgn="base">
                <a:spcBef>
                  <a:spcPct val="0"/>
                </a:spcBef>
                <a:spcAft>
                  <a:spcPct val="0"/>
                </a:spcAft>
              </a:pPr>
              <a:t>9</a:t>
            </a:fld>
            <a:endParaRPr lang="en-US" altLang="en-US" smtClean="0">
              <a:solidFill>
                <a:srgbClr val="666666"/>
              </a:solidFill>
              <a:ea typeface="Tw Cen MT" pitchFamily="34" charset="0"/>
              <a:cs typeface="Tw Cen MT" pitchFamily="34" charset="0"/>
            </a:endParaRPr>
          </a:p>
        </p:txBody>
      </p:sp>
    </p:spTree>
    <p:extLst>
      <p:ext uri="{BB962C8B-B14F-4D97-AF65-F5344CB8AC3E}">
        <p14:creationId xmlns:p14="http://schemas.microsoft.com/office/powerpoint/2010/main" val="1307660970"/>
      </p:ext>
    </p:extLst>
  </p:cSld>
  <p:clrMapOvr>
    <a:masterClrMapping/>
  </p:clrMapOvr>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5905E9B17257344A422F0EB5D5A7C38" ma:contentTypeVersion="8" ma:contentTypeDescription="Create a new document." ma:contentTypeScope="" ma:versionID="1a85293d86ab2fef7f6e8db95f0d0f5d">
  <xsd:schema xmlns:xsd="http://www.w3.org/2001/XMLSchema" xmlns:xs="http://www.w3.org/2001/XMLSchema" xmlns:p="http://schemas.microsoft.com/office/2006/metadata/properties" xmlns:ns2="6ed4f710-a888-49b6-a3ba-a65a9384835f" xmlns:ns3="ffcb171c-5eb6-4b7e-bff7-850b4441ed9e" targetNamespace="http://schemas.microsoft.com/office/2006/metadata/properties" ma:root="true" ma:fieldsID="57d2343423ceebff6ee5b81eceea6d57" ns2:_="" ns3:_="">
    <xsd:import namespace="6ed4f710-a888-49b6-a3ba-a65a9384835f"/>
    <xsd:import namespace="ffcb171c-5eb6-4b7e-bff7-850b4441ed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f710-a888-49b6-a3ba-a65a9384835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cb171c-5eb6-4b7e-bff7-850b4441ed9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EA079E-B0D6-478F-A9FB-5F6656882443}">
  <ds:schemaRefs>
    <ds:schemaRef ds:uri="http://schemas.microsoft.com/office/2006/metadata/properties"/>
    <ds:schemaRef ds:uri="6ed4f710-a888-49b6-a3ba-a65a9384835f"/>
    <ds:schemaRef ds:uri="http://www.w3.org/XML/1998/namespac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fcb171c-5eb6-4b7e-bff7-850b4441ed9e"/>
    <ds:schemaRef ds:uri="http://purl.org/dc/dcmitype/"/>
  </ds:schemaRefs>
</ds:datastoreItem>
</file>

<file path=customXml/itemProps2.xml><?xml version="1.0" encoding="utf-8"?>
<ds:datastoreItem xmlns:ds="http://schemas.openxmlformats.org/officeDocument/2006/customXml" ds:itemID="{A35DD10E-10C1-4A53-88C8-754A32D7A709}">
  <ds:schemaRefs>
    <ds:schemaRef ds:uri="http://schemas.microsoft.com/sharepoint/v3/contenttype/forms"/>
  </ds:schemaRefs>
</ds:datastoreItem>
</file>

<file path=customXml/itemProps3.xml><?xml version="1.0" encoding="utf-8"?>
<ds:datastoreItem xmlns:ds="http://schemas.openxmlformats.org/officeDocument/2006/customXml" ds:itemID="{01A184C2-75C3-4751-A6D7-12477C0898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f710-a888-49b6-a3ba-a65a9384835f"/>
    <ds:schemaRef ds:uri="ffcb171c-5eb6-4b7e-bff7-850b4441ed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2281</TotalTime>
  <Words>2388</Words>
  <Application>Microsoft Office PowerPoint</Application>
  <PresentationFormat>On-screen Show (4:3)</PresentationFormat>
  <Paragraphs>138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Dept of Ed</vt:lpstr>
      <vt:lpstr>Education Innovation and Research (EIR) Overview of the EIR Program</vt:lpstr>
      <vt:lpstr>PowerPoint Presentation</vt:lpstr>
      <vt:lpstr>EIR: A Model Tiered Evidence  Grant Program</vt:lpstr>
      <vt:lpstr>Key Components of EIR</vt:lpstr>
      <vt:lpstr>Early-Phase Grants </vt:lpstr>
      <vt:lpstr>Mid-Phase Grants</vt:lpstr>
      <vt:lpstr>EXPANSION Grants</vt:lpstr>
      <vt:lpstr>Other EIR Informational Slides TOPICS</vt:lpstr>
      <vt:lpstr>Dates to remember</vt:lpstr>
      <vt:lpstr>Education Innovation and Research (EIR) Overview of the EIR Program</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180</cp:revision>
  <cp:lastPrinted>2018-04-18T19:08:08Z</cp:lastPrinted>
  <dcterms:created xsi:type="dcterms:W3CDTF">2013-08-12T19:53:34Z</dcterms:created>
  <dcterms:modified xsi:type="dcterms:W3CDTF">2019-01-31T19:26:16Z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0x01010045905E9B17257344A422F0EB5D5A7C38</vt:lpwstr>
  </property>
</Properties>
</file>