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14" r:id="rId2"/>
    <p:sldId id="315" r:id="rId3"/>
    <p:sldId id="316" r:id="rId4"/>
    <p:sldId id="318" r:id="rId5"/>
    <p:sldId id="322" r:id="rId6"/>
    <p:sldId id="321" r:id="rId7"/>
    <p:sldId id="324" r:id="rId8"/>
    <p:sldId id="261" r:id="rId9"/>
    <p:sldId id="325" r:id="rId10"/>
    <p:sldId id="280" r:id="rId11"/>
    <p:sldId id="327" r:id="rId12"/>
    <p:sldId id="323" r:id="rId13"/>
    <p:sldId id="282" r:id="rId14"/>
    <p:sldId id="287" r:id="rId15"/>
    <p:sldId id="283" r:id="rId16"/>
    <p:sldId id="329" r:id="rId17"/>
    <p:sldId id="331" r:id="rId18"/>
    <p:sldId id="332" r:id="rId19"/>
    <p:sldId id="333" r:id="rId20"/>
    <p:sldId id="334" r:id="rId21"/>
    <p:sldId id="262" r:id="rId22"/>
    <p:sldId id="335" r:id="rId23"/>
    <p:sldId id="328" r:id="rId24"/>
    <p:sldId id="263" r:id="rId25"/>
    <p:sldId id="26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AD5"/>
    <a:srgbClr val="5B9B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291" autoAdjust="0"/>
  </p:normalViewPr>
  <p:slideViewPr>
    <p:cSldViewPr snapToGrid="0">
      <p:cViewPr>
        <p:scale>
          <a:sx n="77" d="100"/>
          <a:sy n="77" d="100"/>
        </p:scale>
        <p:origin x="-46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B21D7-0B15-46DF-B7FA-BED4A94783F9}" type="datetimeFigureOut">
              <a:rPr lang="en-US" smtClean="0"/>
              <a:pPr/>
              <a:t>9/18/2018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0C01D-FD68-4786-8775-B28F92D6176B}" type="slidenum">
              <a:rPr lang="en-US" smtClean="0"/>
              <a:pPr/>
              <a:t>‹#›</a:t>
            </a:fld>
            <a:endParaRPr lang="en-US" dirty="0"/>
          </a:p>
        </p:txBody>
      </p:sp>
    </p:spTree>
    <p:extLst>
      <p:ext uri="{BB962C8B-B14F-4D97-AF65-F5344CB8AC3E}">
        <p14:creationId xmlns:p14="http://schemas.microsoft.com/office/powerpoint/2010/main" xmlns="" val="2404148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3F0C01D-FD68-4786-8775-B28F92D6176B}" type="slidenum">
              <a:rPr lang="en-US" smtClean="0"/>
              <a:pPr/>
              <a:t>12</a:t>
            </a:fld>
            <a:endParaRPr lang="en-US" dirty="0"/>
          </a:p>
        </p:txBody>
      </p:sp>
    </p:spTree>
    <p:extLst>
      <p:ext uri="{BB962C8B-B14F-4D97-AF65-F5344CB8AC3E}">
        <p14:creationId xmlns:p14="http://schemas.microsoft.com/office/powerpoint/2010/main" xmlns="" val="58126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325692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334123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270522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35037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126867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163760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125511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369168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243758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249202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B40EA-D678-425E-BC15-803C055C13A2}" type="datetimeFigureOut">
              <a:rPr lang="en-US" smtClean="0"/>
              <a:pPr/>
              <a:t>9/18/2018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106125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B40EA-D678-425E-BC15-803C055C13A2}" type="datetimeFigureOut">
              <a:rPr lang="en-US" smtClean="0"/>
              <a:pPr/>
              <a:t>9/18/2018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A5B3F-CE50-433B-B15D-CB344E5AA46D}" type="slidenum">
              <a:rPr lang="en-US" smtClean="0"/>
              <a:pPr/>
              <a:t>‹#›</a:t>
            </a:fld>
            <a:endParaRPr lang="en-US" dirty="0"/>
          </a:p>
        </p:txBody>
      </p:sp>
    </p:spTree>
    <p:extLst>
      <p:ext uri="{BB962C8B-B14F-4D97-AF65-F5344CB8AC3E}">
        <p14:creationId xmlns:p14="http://schemas.microsoft.com/office/powerpoint/2010/main" xmlns="" val="203618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dirty="0"/>
          </a:p>
        </p:txBody>
      </p:sp>
      <p:pic>
        <p:nvPicPr>
          <p:cNvPr id="4" name="Content Placeholder 3" descr="pic1.jpg"/>
          <p:cNvPicPr>
            <a:picLocks noGrp="1" noChangeAspect="1"/>
          </p:cNvPicPr>
          <p:nvPr>
            <p:ph idx="1"/>
          </p:nvPr>
        </p:nvPicPr>
        <p:blipFill>
          <a:blip r:embed="rId2" cstate="print"/>
          <a:stretch>
            <a:fillRect/>
          </a:stretch>
        </p:blipFill>
        <p:spPr>
          <a:xfrm>
            <a:off x="0" y="0"/>
            <a:ext cx="12192000" cy="6858000"/>
          </a:xfrm>
        </p:spPr>
      </p:pic>
      <p:pic>
        <p:nvPicPr>
          <p:cNvPr id="5" name="Picture 4" descr="images (3).jpeg"/>
          <p:cNvPicPr>
            <a:picLocks noChangeAspect="1"/>
          </p:cNvPicPr>
          <p:nvPr/>
        </p:nvPicPr>
        <p:blipFill>
          <a:blip r:embed="rId3"/>
          <a:stretch>
            <a:fillRect/>
          </a:stretch>
        </p:blipFill>
        <p:spPr>
          <a:xfrm>
            <a:off x="873728" y="0"/>
            <a:ext cx="10407992" cy="3388526"/>
          </a:xfrm>
          <a:prstGeom prst="rect">
            <a:avLst/>
          </a:prstGeom>
        </p:spPr>
      </p:pic>
    </p:spTree>
    <p:extLst>
      <p:ext uri="{BB962C8B-B14F-4D97-AF65-F5344CB8AC3E}">
        <p14:creationId xmlns:p14="http://schemas.microsoft.com/office/powerpoint/2010/main" xmlns="" val="2868107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xmlns="" val="0"/>
              </a:ext>
            </a:extLst>
          </a:blip>
          <a:stretch>
            <a:fillRect/>
          </a:stretch>
        </p:blipFill>
        <p:spPr>
          <a:xfrm>
            <a:off x="1" y="-1"/>
            <a:ext cx="12191999" cy="6858001"/>
          </a:xfrm>
          <a:prstGeom prst="rect">
            <a:avLst/>
          </a:prstGeom>
          <a:ln>
            <a:solidFill>
              <a:srgbClr val="FF0000"/>
            </a:solidFill>
          </a:ln>
          <a:effectLst>
            <a:reflection blurRad="6350" stA="50000" endA="295" endPos="92000" dist="101600" dir="5400000" sy="-100000" algn="bl" rotWithShape="0"/>
            <a:softEdge rad="317500"/>
          </a:effectLst>
        </p:spPr>
      </p:pic>
      <p:sp>
        <p:nvSpPr>
          <p:cNvPr id="4" name="TextBox 3"/>
          <p:cNvSpPr txBox="1"/>
          <p:nvPr/>
        </p:nvSpPr>
        <p:spPr>
          <a:xfrm>
            <a:off x="4773459" y="2101148"/>
            <a:ext cx="6632620" cy="2862322"/>
          </a:xfrm>
          <a:prstGeom prst="rect">
            <a:avLst/>
          </a:prstGeom>
          <a:noFill/>
        </p:spPr>
        <p:txBody>
          <a:bodyPr wrap="square" rtlCol="0">
            <a:spAutoFit/>
          </a:bodyPr>
          <a:lstStyle/>
          <a:p>
            <a:pPr algn="ctr"/>
            <a:r>
              <a:rPr lang="en-IN" sz="6000" b="1" u="sng" dirty="0">
                <a:latin typeface="Algerian" pitchFamily="82" charset="0"/>
              </a:rPr>
              <a:t>ENTITY</a:t>
            </a:r>
          </a:p>
          <a:p>
            <a:pPr algn="ctr"/>
            <a:r>
              <a:rPr lang="en-IN" sz="6000" b="1" u="sng" dirty="0">
                <a:latin typeface="Algerian" pitchFamily="82" charset="0"/>
              </a:rPr>
              <a:t>RELATIONSHIP </a:t>
            </a:r>
          </a:p>
          <a:p>
            <a:pPr algn="ctr"/>
            <a:r>
              <a:rPr lang="en-IN" sz="6000" b="1" u="sng" dirty="0">
                <a:latin typeface="Algerian" pitchFamily="82" charset="0"/>
              </a:rPr>
              <a:t>DIAGRAM</a:t>
            </a: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 y="0"/>
            <a:ext cx="3274541" cy="1918952"/>
          </a:xfrm>
          <a:prstGeom prst="rect">
            <a:avLst/>
          </a:prstGeom>
        </p:spPr>
      </p:pic>
    </p:spTree>
    <p:extLst>
      <p:ext uri="{BB962C8B-B14F-4D97-AF65-F5344CB8AC3E}">
        <p14:creationId xmlns:p14="http://schemas.microsoft.com/office/powerpoint/2010/main" xmlns="" val="55806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0E3CD-02ED-46F8-8D44-925769F55D64}"/>
              </a:ext>
            </a:extLst>
          </p:cNvPr>
          <p:cNvSpPr>
            <a:spLocks noGrp="1"/>
          </p:cNvSpPr>
          <p:nvPr>
            <p:ph type="title"/>
          </p:nvPr>
        </p:nvSpPr>
        <p:spPr>
          <a:xfrm>
            <a:off x="838200" y="365126"/>
            <a:ext cx="10515600" cy="1297420"/>
          </a:xfrm>
        </p:spPr>
        <p:txBody>
          <a:bodyPr>
            <a:normAutofit/>
          </a:bodyPr>
          <a:lstStyle/>
          <a:p>
            <a:endParaRPr lang="en-IN" sz="6000" dirty="0">
              <a:latin typeface="Algerian" panose="04020705040A02060702" pitchFamily="82" charset="0"/>
            </a:endParaRPr>
          </a:p>
        </p:txBody>
      </p:sp>
      <p:sp>
        <p:nvSpPr>
          <p:cNvPr id="4" name="Content Placeholder 3">
            <a:extLst>
              <a:ext uri="{FF2B5EF4-FFF2-40B4-BE49-F238E27FC236}">
                <a16:creationId xmlns:a16="http://schemas.microsoft.com/office/drawing/2014/main" xmlns="" id="{EE17B80A-27E8-43D3-8E5C-1E79B1A07C30}"/>
              </a:ext>
            </a:extLst>
          </p:cNvPr>
          <p:cNvSpPr>
            <a:spLocks noGrp="1"/>
          </p:cNvSpPr>
          <p:nvPr>
            <p:ph idx="1"/>
          </p:nvPr>
        </p:nvSpPr>
        <p:spPr/>
        <p:txBody>
          <a:bodyPr>
            <a:normAutofit/>
          </a:bodyPr>
          <a:lstStyle/>
          <a:p>
            <a:endParaRPr lang="en-IN" dirty="0">
              <a:latin typeface="Algerian" panose="04020705040A02060702" pitchFamily="82" charset="0"/>
            </a:endParaRPr>
          </a:p>
          <a:p>
            <a:pPr>
              <a:buFont typeface="Wingdings" pitchFamily="2" charset="2"/>
              <a:buChar char="Ø"/>
            </a:pPr>
            <a:r>
              <a:rPr lang="en-IN" sz="2400" b="1" u="sng" dirty="0">
                <a:latin typeface="Georgia" pitchFamily="18" charset="0"/>
              </a:rPr>
              <a:t>USER LOGIN TO APPLICATION</a:t>
            </a:r>
          </a:p>
          <a:p>
            <a:pPr>
              <a:buFont typeface="Wingdings" pitchFamily="2" charset="2"/>
              <a:buChar char="Ø"/>
            </a:pPr>
            <a:r>
              <a:rPr lang="en-IN" sz="2400" b="1" u="sng" dirty="0">
                <a:latin typeface="Georgia" pitchFamily="18" charset="0"/>
              </a:rPr>
              <a:t>ADMIN VERIFY USER</a:t>
            </a:r>
          </a:p>
          <a:p>
            <a:pPr>
              <a:buFont typeface="Wingdings" pitchFamily="2" charset="2"/>
              <a:buChar char="Ø"/>
            </a:pPr>
            <a:r>
              <a:rPr lang="en-IN" sz="2400" b="1" u="sng" dirty="0">
                <a:latin typeface="Georgia" pitchFamily="18" charset="0"/>
              </a:rPr>
              <a:t>USER MANAGE STUDENTs RECORD</a:t>
            </a:r>
          </a:p>
          <a:p>
            <a:pPr>
              <a:buFont typeface="Wingdings" pitchFamily="2" charset="2"/>
              <a:buChar char="Ø"/>
            </a:pPr>
            <a:r>
              <a:rPr lang="en-IN" sz="2400" b="1" u="sng" dirty="0">
                <a:latin typeface="Georgia" pitchFamily="18" charset="0"/>
              </a:rPr>
              <a:t>USER MANAGE EMPLOYEEs RECORD</a:t>
            </a:r>
          </a:p>
          <a:p>
            <a:pPr>
              <a:buFont typeface="Wingdings" pitchFamily="2" charset="2"/>
              <a:buChar char="Ø"/>
            </a:pPr>
            <a:r>
              <a:rPr lang="en-IN" sz="2400" b="1" u="sng" dirty="0">
                <a:latin typeface="Georgia" pitchFamily="18" charset="0"/>
              </a:rPr>
              <a:t>USER MANAGE EVENTS RECORD</a:t>
            </a:r>
          </a:p>
          <a:p>
            <a:pPr>
              <a:buFont typeface="Wingdings" pitchFamily="2" charset="2"/>
              <a:buChar char="Ø"/>
            </a:pPr>
            <a:r>
              <a:rPr lang="en-IN" sz="2400" b="1" u="sng" dirty="0">
                <a:latin typeface="Georgia" pitchFamily="18" charset="0"/>
              </a:rPr>
              <a:t>USER GENERATE RECORDs</a:t>
            </a:r>
          </a:p>
          <a:p>
            <a:pPr>
              <a:buFont typeface="Wingdings" pitchFamily="2" charset="2"/>
              <a:buChar char="Ø"/>
            </a:pPr>
            <a:r>
              <a:rPr lang="en-IN" sz="2400" b="1" u="sng" dirty="0">
                <a:latin typeface="Georgia" pitchFamily="18" charset="0"/>
              </a:rPr>
              <a:t>ADMIN GENERATE </a:t>
            </a:r>
            <a:r>
              <a:rPr lang="en-IN" sz="2400" b="1" u="sng" dirty="0" smtClean="0">
                <a:latin typeface="Georgia" pitchFamily="18" charset="0"/>
              </a:rPr>
              <a:t>ALL </a:t>
            </a:r>
            <a:r>
              <a:rPr lang="en-IN" sz="2400" b="1" u="sng" dirty="0">
                <a:latin typeface="Georgia" pitchFamily="18" charset="0"/>
              </a:rPr>
              <a:t>RECORDs</a:t>
            </a:r>
          </a:p>
          <a:p>
            <a:endParaRPr lang="en-IN" dirty="0">
              <a:latin typeface="Algerian" panose="04020705040A02060702" pitchFamily="82" charset="0"/>
            </a:endParaRPr>
          </a:p>
        </p:txBody>
      </p:sp>
      <p:pic>
        <p:nvPicPr>
          <p:cNvPr id="5" name="Picture 4">
            <a:extLst>
              <a:ext uri="{FF2B5EF4-FFF2-40B4-BE49-F238E27FC236}">
                <a16:creationId xmlns:a16="http://schemas.microsoft.com/office/drawing/2014/main" xmlns="" id="{842B8BDE-3003-4616-B654-0A31F5C1B41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
            <a:ext cx="12192000" cy="1690688"/>
          </a:xfrm>
          <a:prstGeom prst="rect">
            <a:avLst/>
          </a:prstGeom>
        </p:spPr>
      </p:pic>
      <p:sp>
        <p:nvSpPr>
          <p:cNvPr id="6" name="TextBox 5">
            <a:extLst>
              <a:ext uri="{FF2B5EF4-FFF2-40B4-BE49-F238E27FC236}">
                <a16:creationId xmlns:a16="http://schemas.microsoft.com/office/drawing/2014/main" xmlns="" id="{2A5DFE61-24C6-40D3-88CD-ABA67C878B49}"/>
              </a:ext>
            </a:extLst>
          </p:cNvPr>
          <p:cNvSpPr txBox="1"/>
          <p:nvPr/>
        </p:nvSpPr>
        <p:spPr>
          <a:xfrm>
            <a:off x="5345723" y="681037"/>
            <a:ext cx="6008077" cy="830997"/>
          </a:xfrm>
          <a:prstGeom prst="rect">
            <a:avLst/>
          </a:prstGeom>
          <a:noFill/>
        </p:spPr>
        <p:txBody>
          <a:bodyPr wrap="square" rtlCol="0">
            <a:spAutoFit/>
          </a:bodyPr>
          <a:lstStyle/>
          <a:p>
            <a:pPr algn="ctr"/>
            <a:r>
              <a:rPr lang="en-IN" sz="4800" b="1" u="sng" dirty="0">
                <a:latin typeface="Algerian" panose="04020705040A02060702" pitchFamily="82" charset="0"/>
              </a:rPr>
              <a:t>STEPS OF ERD</a:t>
            </a:r>
          </a:p>
        </p:txBody>
      </p:sp>
    </p:spTree>
    <p:extLst>
      <p:ext uri="{BB962C8B-B14F-4D97-AF65-F5344CB8AC3E}">
        <p14:creationId xmlns:p14="http://schemas.microsoft.com/office/powerpoint/2010/main" xmlns="" val="2607293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xmlns="" id="{9D80CF84-A017-4306-9C70-9ABA9F006764}"/>
              </a:ext>
            </a:extLst>
          </p:cNvPr>
          <p:cNvSpPr/>
          <p:nvPr/>
        </p:nvSpPr>
        <p:spPr>
          <a:xfrm>
            <a:off x="4156364" y="982981"/>
            <a:ext cx="3269672" cy="1510837"/>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LOGIN TO APPLICATION</a:t>
            </a:r>
          </a:p>
        </p:txBody>
      </p:sp>
      <p:cxnSp>
        <p:nvCxnSpPr>
          <p:cNvPr id="5" name="Straight Connector 4">
            <a:extLst>
              <a:ext uri="{FF2B5EF4-FFF2-40B4-BE49-F238E27FC236}">
                <a16:creationId xmlns:a16="http://schemas.microsoft.com/office/drawing/2014/main" xmlns="" id="{50664070-8088-473C-A91E-E55B013BC4BE}"/>
              </a:ext>
            </a:extLst>
          </p:cNvPr>
          <p:cNvCxnSpPr>
            <a:cxnSpLocks/>
            <a:stCxn id="3" idx="1"/>
          </p:cNvCxnSpPr>
          <p:nvPr/>
        </p:nvCxnSpPr>
        <p:spPr>
          <a:xfrm rot="10800000" flipV="1">
            <a:off x="3671456" y="1738399"/>
            <a:ext cx="484909" cy="7273"/>
          </a:xfrm>
          <a:prstGeom prst="line">
            <a:avLst/>
          </a:prstGeom>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xmlns="" id="{EB8B3C0A-4B86-49A2-A615-1EA5C6191C2A}"/>
              </a:ext>
            </a:extLst>
          </p:cNvPr>
          <p:cNvSpPr/>
          <p:nvPr/>
        </p:nvSpPr>
        <p:spPr>
          <a:xfrm>
            <a:off x="2644726" y="1603716"/>
            <a:ext cx="1083212" cy="52050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a:t>
            </a:r>
          </a:p>
        </p:txBody>
      </p:sp>
      <p:cxnSp>
        <p:nvCxnSpPr>
          <p:cNvPr id="8" name="Straight Connector 7">
            <a:extLst>
              <a:ext uri="{FF2B5EF4-FFF2-40B4-BE49-F238E27FC236}">
                <a16:creationId xmlns:a16="http://schemas.microsoft.com/office/drawing/2014/main" xmlns="" id="{FD6CBE0F-68C2-4C19-BCA7-F0584BF0EF22}"/>
              </a:ext>
            </a:extLst>
          </p:cNvPr>
          <p:cNvCxnSpPr>
            <a:stCxn id="3" idx="3"/>
          </p:cNvCxnSpPr>
          <p:nvPr/>
        </p:nvCxnSpPr>
        <p:spPr>
          <a:xfrm flipV="1">
            <a:off x="7426036" y="1707468"/>
            <a:ext cx="610136" cy="30932"/>
          </a:xfrm>
          <a:prstGeom prst="line">
            <a:avLst/>
          </a:prstGeom>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xmlns="" id="{B1B1CAE3-FEFF-40FF-A716-63B1E8BE80F6}"/>
              </a:ext>
            </a:extLst>
          </p:cNvPr>
          <p:cNvSpPr/>
          <p:nvPr/>
        </p:nvSpPr>
        <p:spPr>
          <a:xfrm>
            <a:off x="7793502" y="1518852"/>
            <a:ext cx="1631847" cy="54924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a:t>
            </a:r>
          </a:p>
        </p:txBody>
      </p:sp>
      <p:cxnSp>
        <p:nvCxnSpPr>
          <p:cNvPr id="11" name="Straight Connector 10">
            <a:extLst>
              <a:ext uri="{FF2B5EF4-FFF2-40B4-BE49-F238E27FC236}">
                <a16:creationId xmlns:a16="http://schemas.microsoft.com/office/drawing/2014/main" xmlns="" id="{B58B999C-BDC4-4C93-878B-4142A76E79F7}"/>
              </a:ext>
            </a:extLst>
          </p:cNvPr>
          <p:cNvCxnSpPr>
            <a:cxnSpLocks/>
          </p:cNvCxnSpPr>
          <p:nvPr/>
        </p:nvCxnSpPr>
        <p:spPr>
          <a:xfrm rot="10800000">
            <a:off x="1842655" y="997528"/>
            <a:ext cx="802072" cy="606189"/>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D5A2F820-D283-4C42-B530-A267A9557324}"/>
              </a:ext>
            </a:extLst>
          </p:cNvPr>
          <p:cNvCxnSpPr>
            <a:cxnSpLocks/>
            <a:stCxn id="6" idx="1"/>
          </p:cNvCxnSpPr>
          <p:nvPr/>
        </p:nvCxnSpPr>
        <p:spPr>
          <a:xfrm rot="10800000">
            <a:off x="1690256" y="1524001"/>
            <a:ext cx="954471" cy="339969"/>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2AD8EF1D-BA22-4D7F-A469-5C4B140B2354}"/>
              </a:ext>
            </a:extLst>
          </p:cNvPr>
          <p:cNvCxnSpPr>
            <a:cxnSpLocks/>
            <a:endCxn id="18" idx="6"/>
          </p:cNvCxnSpPr>
          <p:nvPr/>
        </p:nvCxnSpPr>
        <p:spPr>
          <a:xfrm rot="10800000" flipV="1">
            <a:off x="1819210" y="2008908"/>
            <a:ext cx="827009" cy="47957"/>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xmlns="" id="{4C89F864-6933-4B9C-9B02-C7914087D426}"/>
              </a:ext>
            </a:extLst>
          </p:cNvPr>
          <p:cNvSpPr/>
          <p:nvPr/>
        </p:nvSpPr>
        <p:spPr>
          <a:xfrm>
            <a:off x="409241" y="568037"/>
            <a:ext cx="2039816" cy="484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USER_ID</a:t>
            </a:r>
          </a:p>
        </p:txBody>
      </p:sp>
      <p:sp>
        <p:nvSpPr>
          <p:cNvPr id="17" name="Oval 16">
            <a:extLst>
              <a:ext uri="{FF2B5EF4-FFF2-40B4-BE49-F238E27FC236}">
                <a16:creationId xmlns:a16="http://schemas.microsoft.com/office/drawing/2014/main" xmlns="" id="{4F00B39A-D602-4D62-B72C-139F891E3B04}"/>
              </a:ext>
            </a:extLst>
          </p:cNvPr>
          <p:cNvSpPr/>
          <p:nvPr/>
        </p:nvSpPr>
        <p:spPr>
          <a:xfrm>
            <a:off x="183306" y="1142465"/>
            <a:ext cx="1617784" cy="520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USER_PASSWORD</a:t>
            </a:r>
          </a:p>
        </p:txBody>
      </p:sp>
      <p:sp>
        <p:nvSpPr>
          <p:cNvPr id="18" name="Oval 17">
            <a:extLst>
              <a:ext uri="{FF2B5EF4-FFF2-40B4-BE49-F238E27FC236}">
                <a16:creationId xmlns:a16="http://schemas.microsoft.com/office/drawing/2014/main" xmlns="" id="{A9BA3E5D-0E6D-4831-9E93-9A43E9682F09}"/>
              </a:ext>
            </a:extLst>
          </p:cNvPr>
          <p:cNvSpPr/>
          <p:nvPr/>
        </p:nvSpPr>
        <p:spPr>
          <a:xfrm>
            <a:off x="201425" y="1796613"/>
            <a:ext cx="1617784" cy="520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AADHAR</a:t>
            </a:r>
          </a:p>
        </p:txBody>
      </p:sp>
      <p:cxnSp>
        <p:nvCxnSpPr>
          <p:cNvPr id="22" name="Straight Connector 21">
            <a:extLst>
              <a:ext uri="{FF2B5EF4-FFF2-40B4-BE49-F238E27FC236}">
                <a16:creationId xmlns:a16="http://schemas.microsoft.com/office/drawing/2014/main" xmlns="" id="{63F43A11-333D-444F-B2AB-EEB647E3C3F4}"/>
              </a:ext>
            </a:extLst>
          </p:cNvPr>
          <p:cNvCxnSpPr>
            <a:cxnSpLocks/>
          </p:cNvCxnSpPr>
          <p:nvPr/>
        </p:nvCxnSpPr>
        <p:spPr>
          <a:xfrm rot="5400000" flipH="1" flipV="1">
            <a:off x="8550296" y="994421"/>
            <a:ext cx="1047797" cy="106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28C60B86-E29F-453E-8B47-2C4CD484E9EC}"/>
              </a:ext>
            </a:extLst>
          </p:cNvPr>
          <p:cNvCxnSpPr>
            <a:cxnSpLocks/>
            <a:endCxn id="27" idx="3"/>
          </p:cNvCxnSpPr>
          <p:nvPr/>
        </p:nvCxnSpPr>
        <p:spPr>
          <a:xfrm rot="10800000">
            <a:off x="8139438" y="471056"/>
            <a:ext cx="934225" cy="7247"/>
          </a:xfrm>
          <a:prstGeom prst="line">
            <a:avLst/>
          </a:prstGeom>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xmlns="" id="{5F02B66B-F3B2-4536-8EEC-5220C173FD05}"/>
              </a:ext>
            </a:extLst>
          </p:cNvPr>
          <p:cNvSpPr/>
          <p:nvPr/>
        </p:nvSpPr>
        <p:spPr>
          <a:xfrm>
            <a:off x="6212165" y="166254"/>
            <a:ext cx="1927272" cy="609601"/>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VERIFY</a:t>
            </a:r>
          </a:p>
        </p:txBody>
      </p:sp>
      <p:cxnSp>
        <p:nvCxnSpPr>
          <p:cNvPr id="29" name="Straight Connector 28">
            <a:extLst>
              <a:ext uri="{FF2B5EF4-FFF2-40B4-BE49-F238E27FC236}">
                <a16:creationId xmlns:a16="http://schemas.microsoft.com/office/drawing/2014/main" xmlns="" id="{C0E308E1-B0C5-496E-A091-D047B6AA820D}"/>
              </a:ext>
            </a:extLst>
          </p:cNvPr>
          <p:cNvCxnSpPr>
            <a:cxnSpLocks/>
          </p:cNvCxnSpPr>
          <p:nvPr/>
        </p:nvCxnSpPr>
        <p:spPr>
          <a:xfrm rot="10800000" flipV="1">
            <a:off x="3186335" y="443344"/>
            <a:ext cx="3089775" cy="3495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xmlns="" id="{E3E46B3F-5521-4DA9-A8C4-024570AB002D}"/>
              </a:ext>
            </a:extLst>
          </p:cNvPr>
          <p:cNvCxnSpPr>
            <a:cxnSpLocks/>
            <a:endCxn id="6" idx="0"/>
          </p:cNvCxnSpPr>
          <p:nvPr/>
        </p:nvCxnSpPr>
        <p:spPr>
          <a:xfrm>
            <a:off x="3186332" y="513464"/>
            <a:ext cx="0" cy="1090252"/>
          </a:xfrm>
          <a:prstGeom prst="line">
            <a:avLst/>
          </a:prstGeom>
        </p:spPr>
        <p:style>
          <a:lnRef idx="1">
            <a:schemeClr val="dk1"/>
          </a:lnRef>
          <a:fillRef idx="0">
            <a:schemeClr val="dk1"/>
          </a:fillRef>
          <a:effectRef idx="0">
            <a:schemeClr val="dk1"/>
          </a:effectRef>
          <a:fontRef idx="minor">
            <a:schemeClr val="tx1"/>
          </a:fontRef>
        </p:style>
      </p:cxnSp>
      <p:sp>
        <p:nvSpPr>
          <p:cNvPr id="41" name="Diamond 40">
            <a:extLst>
              <a:ext uri="{FF2B5EF4-FFF2-40B4-BE49-F238E27FC236}">
                <a16:creationId xmlns:a16="http://schemas.microsoft.com/office/drawing/2014/main" xmlns="" id="{2BF43B17-FD76-47D0-98CE-B5E0EABDF6C8}"/>
              </a:ext>
            </a:extLst>
          </p:cNvPr>
          <p:cNvSpPr/>
          <p:nvPr/>
        </p:nvSpPr>
        <p:spPr>
          <a:xfrm>
            <a:off x="4710546" y="3066757"/>
            <a:ext cx="2087668" cy="956603"/>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MANAGES</a:t>
            </a:r>
          </a:p>
        </p:txBody>
      </p:sp>
      <p:cxnSp>
        <p:nvCxnSpPr>
          <p:cNvPr id="43" name="Straight Connector 42">
            <a:extLst>
              <a:ext uri="{FF2B5EF4-FFF2-40B4-BE49-F238E27FC236}">
                <a16:creationId xmlns:a16="http://schemas.microsoft.com/office/drawing/2014/main" xmlns="" id="{7A731340-4DD2-4DE4-B2A3-B7D132B515BD}"/>
              </a:ext>
            </a:extLst>
          </p:cNvPr>
          <p:cNvCxnSpPr>
            <a:stCxn id="41" idx="1"/>
          </p:cNvCxnSpPr>
          <p:nvPr/>
        </p:nvCxnSpPr>
        <p:spPr>
          <a:xfrm flipH="1">
            <a:off x="3967090" y="3545059"/>
            <a:ext cx="743456" cy="0"/>
          </a:xfrm>
          <a:prstGeom prst="line">
            <a:avLst/>
          </a:prstGeom>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xmlns="" id="{4876AAFD-D573-4D30-B0CB-E7BA33EB1D92}"/>
              </a:ext>
            </a:extLst>
          </p:cNvPr>
          <p:cNvSpPr/>
          <p:nvPr/>
        </p:nvSpPr>
        <p:spPr>
          <a:xfrm>
            <a:off x="3038622" y="3325092"/>
            <a:ext cx="1083212" cy="4987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STUDENT</a:t>
            </a:r>
          </a:p>
        </p:txBody>
      </p:sp>
      <p:cxnSp>
        <p:nvCxnSpPr>
          <p:cNvPr id="46" name="Straight Connector 45">
            <a:extLst>
              <a:ext uri="{FF2B5EF4-FFF2-40B4-BE49-F238E27FC236}">
                <a16:creationId xmlns:a16="http://schemas.microsoft.com/office/drawing/2014/main" xmlns="" id="{6E156D77-5038-401A-B0CE-D72B458AB50B}"/>
              </a:ext>
            </a:extLst>
          </p:cNvPr>
          <p:cNvCxnSpPr>
            <a:cxnSpLocks/>
            <a:stCxn id="44" idx="0"/>
            <a:endCxn id="48" idx="4"/>
          </p:cNvCxnSpPr>
          <p:nvPr/>
        </p:nvCxnSpPr>
        <p:spPr>
          <a:xfrm rot="16200000" flipV="1">
            <a:off x="2998763" y="2743627"/>
            <a:ext cx="531803" cy="631128"/>
          </a:xfrm>
          <a:prstGeom prst="line">
            <a:avLst/>
          </a:prstGeom>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xmlns="" id="{030C39C7-AF99-4765-90EA-82FFE28C6237}"/>
              </a:ext>
            </a:extLst>
          </p:cNvPr>
          <p:cNvSpPr/>
          <p:nvPr/>
        </p:nvSpPr>
        <p:spPr>
          <a:xfrm>
            <a:off x="1920401" y="2286852"/>
            <a:ext cx="2057398" cy="506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ENQUIRY FORM</a:t>
            </a:r>
          </a:p>
        </p:txBody>
      </p:sp>
      <p:cxnSp>
        <p:nvCxnSpPr>
          <p:cNvPr id="50" name="Straight Connector 49">
            <a:extLst>
              <a:ext uri="{FF2B5EF4-FFF2-40B4-BE49-F238E27FC236}">
                <a16:creationId xmlns:a16="http://schemas.microsoft.com/office/drawing/2014/main" xmlns="" id="{201401D7-B6BC-4D0C-8D8B-A3B0F949AD31}"/>
              </a:ext>
            </a:extLst>
          </p:cNvPr>
          <p:cNvCxnSpPr>
            <a:cxnSpLocks/>
          </p:cNvCxnSpPr>
          <p:nvPr/>
        </p:nvCxnSpPr>
        <p:spPr>
          <a:xfrm rot="5400000" flipH="1" flipV="1">
            <a:off x="3221183" y="4274127"/>
            <a:ext cx="983672" cy="83128"/>
          </a:xfrm>
          <a:prstGeom prst="line">
            <a:avLst/>
          </a:prstGeom>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xmlns="" id="{063E031D-2CA7-4613-AAF7-F69A49FE50ED}"/>
              </a:ext>
            </a:extLst>
          </p:cNvPr>
          <p:cNvSpPr/>
          <p:nvPr/>
        </p:nvSpPr>
        <p:spPr>
          <a:xfrm>
            <a:off x="3034503" y="4818185"/>
            <a:ext cx="1617768" cy="671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FEE STATUS</a:t>
            </a:r>
          </a:p>
        </p:txBody>
      </p:sp>
      <p:cxnSp>
        <p:nvCxnSpPr>
          <p:cNvPr id="55" name="Straight Connector 54">
            <a:extLst>
              <a:ext uri="{FF2B5EF4-FFF2-40B4-BE49-F238E27FC236}">
                <a16:creationId xmlns:a16="http://schemas.microsoft.com/office/drawing/2014/main" xmlns="" id="{0616D26B-1B56-4E7D-AD70-75C4A38A78D1}"/>
              </a:ext>
            </a:extLst>
          </p:cNvPr>
          <p:cNvCxnSpPr>
            <a:endCxn id="56" idx="6"/>
          </p:cNvCxnSpPr>
          <p:nvPr/>
        </p:nvCxnSpPr>
        <p:spPr>
          <a:xfrm rot="10800000">
            <a:off x="2272146" y="3064095"/>
            <a:ext cx="928255" cy="260997"/>
          </a:xfrm>
          <a:prstGeom prst="line">
            <a:avLst/>
          </a:prstGeom>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xmlns="" id="{44A09EA8-E3D5-4000-A9DB-F9B3349095F8}"/>
              </a:ext>
            </a:extLst>
          </p:cNvPr>
          <p:cNvSpPr/>
          <p:nvPr/>
        </p:nvSpPr>
        <p:spPr>
          <a:xfrm>
            <a:off x="186291" y="2754605"/>
            <a:ext cx="2085854" cy="618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ADMISSION FORM</a:t>
            </a:r>
          </a:p>
        </p:txBody>
      </p:sp>
      <p:cxnSp>
        <p:nvCxnSpPr>
          <p:cNvPr id="58" name="Straight Connector 57">
            <a:extLst>
              <a:ext uri="{FF2B5EF4-FFF2-40B4-BE49-F238E27FC236}">
                <a16:creationId xmlns:a16="http://schemas.microsoft.com/office/drawing/2014/main" xmlns="" id="{B648D1BE-9F21-4EE0-83D4-2DF843FA25D6}"/>
              </a:ext>
            </a:extLst>
          </p:cNvPr>
          <p:cNvCxnSpPr>
            <a:cxnSpLocks/>
            <a:stCxn id="44" idx="1"/>
            <a:endCxn id="59" idx="7"/>
          </p:cNvCxnSpPr>
          <p:nvPr/>
        </p:nvCxnSpPr>
        <p:spPr>
          <a:xfrm rot="10800000" flipV="1">
            <a:off x="2042816" y="3574474"/>
            <a:ext cx="995807" cy="46028"/>
          </a:xfrm>
          <a:prstGeom prst="line">
            <a:avLst/>
          </a:prstGeom>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xmlns="" id="{3BC2F8D3-0264-49E7-996C-9133D5927709}"/>
              </a:ext>
            </a:extLst>
          </p:cNvPr>
          <p:cNvSpPr/>
          <p:nvPr/>
        </p:nvSpPr>
        <p:spPr>
          <a:xfrm>
            <a:off x="221674" y="3519055"/>
            <a:ext cx="2133600" cy="692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MEDICAL FORM</a:t>
            </a:r>
          </a:p>
        </p:txBody>
      </p:sp>
      <p:cxnSp>
        <p:nvCxnSpPr>
          <p:cNvPr id="62" name="Straight Connector 61">
            <a:extLst>
              <a:ext uri="{FF2B5EF4-FFF2-40B4-BE49-F238E27FC236}">
                <a16:creationId xmlns:a16="http://schemas.microsoft.com/office/drawing/2014/main" xmlns="" id="{33B375C7-7A7D-4137-ABF9-D1CA1F72917C}"/>
              </a:ext>
            </a:extLst>
          </p:cNvPr>
          <p:cNvCxnSpPr>
            <a:cxnSpLocks/>
          </p:cNvCxnSpPr>
          <p:nvPr/>
        </p:nvCxnSpPr>
        <p:spPr>
          <a:xfrm rot="10800000" flipV="1">
            <a:off x="2193742" y="3823855"/>
            <a:ext cx="1006659" cy="610388"/>
          </a:xfrm>
          <a:prstGeom prst="line">
            <a:avLst/>
          </a:prstGeom>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xmlns="" id="{101600D3-3C83-4F4B-878C-99A04376B777}"/>
              </a:ext>
            </a:extLst>
          </p:cNvPr>
          <p:cNvSpPr/>
          <p:nvPr/>
        </p:nvSpPr>
        <p:spPr>
          <a:xfrm>
            <a:off x="215278" y="4329224"/>
            <a:ext cx="2236755" cy="622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ATTENDANCE</a:t>
            </a:r>
          </a:p>
        </p:txBody>
      </p:sp>
      <p:cxnSp>
        <p:nvCxnSpPr>
          <p:cNvPr id="66" name="Straight Connector 65">
            <a:extLst>
              <a:ext uri="{FF2B5EF4-FFF2-40B4-BE49-F238E27FC236}">
                <a16:creationId xmlns:a16="http://schemas.microsoft.com/office/drawing/2014/main" xmlns="" id="{AF5047D6-AC9A-42DD-8DD6-83D1FC0A4A13}"/>
              </a:ext>
            </a:extLst>
          </p:cNvPr>
          <p:cNvCxnSpPr>
            <a:cxnSpLocks/>
            <a:stCxn id="44" idx="2"/>
          </p:cNvCxnSpPr>
          <p:nvPr/>
        </p:nvCxnSpPr>
        <p:spPr>
          <a:xfrm rot="5400000">
            <a:off x="2406641" y="3883325"/>
            <a:ext cx="1233056" cy="1114119"/>
          </a:xfrm>
          <a:prstGeom prst="line">
            <a:avLst/>
          </a:prstGeom>
        </p:spPr>
        <p:style>
          <a:lnRef idx="1">
            <a:schemeClr val="dk1"/>
          </a:lnRef>
          <a:fillRef idx="0">
            <a:schemeClr val="dk1"/>
          </a:fillRef>
          <a:effectRef idx="0">
            <a:schemeClr val="dk1"/>
          </a:effectRef>
          <a:fontRef idx="minor">
            <a:schemeClr val="tx1"/>
          </a:fontRef>
        </p:style>
      </p:cxnSp>
      <p:sp>
        <p:nvSpPr>
          <p:cNvPr id="69" name="Oval 68">
            <a:extLst>
              <a:ext uri="{FF2B5EF4-FFF2-40B4-BE49-F238E27FC236}">
                <a16:creationId xmlns:a16="http://schemas.microsoft.com/office/drawing/2014/main" xmlns="" id="{546CC401-2DC6-46D9-A607-CC085D7A69AA}"/>
              </a:ext>
            </a:extLst>
          </p:cNvPr>
          <p:cNvSpPr/>
          <p:nvPr/>
        </p:nvSpPr>
        <p:spPr>
          <a:xfrm>
            <a:off x="955964" y="5056909"/>
            <a:ext cx="2105891" cy="650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FEE RECEIPT</a:t>
            </a:r>
          </a:p>
        </p:txBody>
      </p:sp>
      <p:cxnSp>
        <p:nvCxnSpPr>
          <p:cNvPr id="85" name="Straight Connector 84">
            <a:extLst>
              <a:ext uri="{FF2B5EF4-FFF2-40B4-BE49-F238E27FC236}">
                <a16:creationId xmlns:a16="http://schemas.microsoft.com/office/drawing/2014/main" xmlns="" id="{1E20189C-E481-4963-86BF-2F297A53BA38}"/>
              </a:ext>
            </a:extLst>
          </p:cNvPr>
          <p:cNvCxnSpPr/>
          <p:nvPr/>
        </p:nvCxnSpPr>
        <p:spPr>
          <a:xfrm flipH="1" flipV="1">
            <a:off x="8506691" y="2092036"/>
            <a:ext cx="3840" cy="608748"/>
          </a:xfrm>
          <a:prstGeom prst="line">
            <a:avLst/>
          </a:prstGeom>
        </p:spPr>
        <p:style>
          <a:lnRef idx="1">
            <a:schemeClr val="dk1"/>
          </a:lnRef>
          <a:fillRef idx="0">
            <a:schemeClr val="dk1"/>
          </a:fillRef>
          <a:effectRef idx="0">
            <a:schemeClr val="dk1"/>
          </a:effectRef>
          <a:fontRef idx="minor">
            <a:schemeClr val="tx1"/>
          </a:fontRef>
        </p:style>
      </p:cxnSp>
      <p:sp>
        <p:nvSpPr>
          <p:cNvPr id="104" name="Diamond 103">
            <a:extLst>
              <a:ext uri="{FF2B5EF4-FFF2-40B4-BE49-F238E27FC236}">
                <a16:creationId xmlns:a16="http://schemas.microsoft.com/office/drawing/2014/main" xmlns="" id="{B0486A2E-6D02-4661-847D-6AC10C04C82F}"/>
              </a:ext>
            </a:extLst>
          </p:cNvPr>
          <p:cNvSpPr/>
          <p:nvPr/>
        </p:nvSpPr>
        <p:spPr>
          <a:xfrm>
            <a:off x="7273637" y="3103418"/>
            <a:ext cx="2105890" cy="892657"/>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GENERATES</a:t>
            </a:r>
          </a:p>
        </p:txBody>
      </p:sp>
      <p:cxnSp>
        <p:nvCxnSpPr>
          <p:cNvPr id="109" name="Straight Connector 108">
            <a:extLst>
              <a:ext uri="{FF2B5EF4-FFF2-40B4-BE49-F238E27FC236}">
                <a16:creationId xmlns:a16="http://schemas.microsoft.com/office/drawing/2014/main" xmlns="" id="{BFDEC0EA-3376-495A-81D0-9D67B7E13281}"/>
              </a:ext>
            </a:extLst>
          </p:cNvPr>
          <p:cNvCxnSpPr>
            <a:cxnSpLocks/>
            <a:stCxn id="104" idx="3"/>
            <a:endCxn id="112" idx="1"/>
          </p:cNvCxnSpPr>
          <p:nvPr/>
        </p:nvCxnSpPr>
        <p:spPr>
          <a:xfrm>
            <a:off x="9379527" y="3549747"/>
            <a:ext cx="306718" cy="21741"/>
          </a:xfrm>
          <a:prstGeom prst="line">
            <a:avLst/>
          </a:prstGeom>
        </p:spPr>
        <p:style>
          <a:lnRef idx="1">
            <a:schemeClr val="dk1"/>
          </a:lnRef>
          <a:fillRef idx="0">
            <a:schemeClr val="dk1"/>
          </a:fillRef>
          <a:effectRef idx="0">
            <a:schemeClr val="dk1"/>
          </a:effectRef>
          <a:fontRef idx="minor">
            <a:schemeClr val="tx1"/>
          </a:fontRef>
        </p:style>
      </p:cxnSp>
      <p:sp>
        <p:nvSpPr>
          <p:cNvPr id="112" name="Rectangle 111">
            <a:extLst>
              <a:ext uri="{FF2B5EF4-FFF2-40B4-BE49-F238E27FC236}">
                <a16:creationId xmlns:a16="http://schemas.microsoft.com/office/drawing/2014/main" xmlns="" id="{65FB41C0-07D0-4DCC-AE5E-22D0BDB7DD33}"/>
              </a:ext>
            </a:extLst>
          </p:cNvPr>
          <p:cNvSpPr/>
          <p:nvPr/>
        </p:nvSpPr>
        <p:spPr>
          <a:xfrm>
            <a:off x="9686245" y="3367509"/>
            <a:ext cx="1139483" cy="40795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REPORT</a:t>
            </a:r>
          </a:p>
        </p:txBody>
      </p:sp>
      <p:cxnSp>
        <p:nvCxnSpPr>
          <p:cNvPr id="114" name="Straight Connector 113">
            <a:extLst>
              <a:ext uri="{FF2B5EF4-FFF2-40B4-BE49-F238E27FC236}">
                <a16:creationId xmlns:a16="http://schemas.microsoft.com/office/drawing/2014/main" xmlns="" id="{FDD9F0D2-116F-4822-88C4-B93267D86FB1}"/>
              </a:ext>
            </a:extLst>
          </p:cNvPr>
          <p:cNvCxnSpPr>
            <a:cxnSpLocks/>
            <a:stCxn id="112" idx="0"/>
          </p:cNvCxnSpPr>
          <p:nvPr/>
        </p:nvCxnSpPr>
        <p:spPr>
          <a:xfrm rot="5400000" flipH="1" flipV="1">
            <a:off x="10129058" y="3105656"/>
            <a:ext cx="388782" cy="134925"/>
          </a:xfrm>
          <a:prstGeom prst="line">
            <a:avLst/>
          </a:prstGeom>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xmlns="" id="{0A650C8B-9B2B-405F-A25A-0CEB87CE83A3}"/>
              </a:ext>
            </a:extLst>
          </p:cNvPr>
          <p:cNvSpPr/>
          <p:nvPr/>
        </p:nvSpPr>
        <p:spPr>
          <a:xfrm>
            <a:off x="9892146" y="2341417"/>
            <a:ext cx="1690255" cy="631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STUDENT</a:t>
            </a:r>
          </a:p>
          <a:p>
            <a:pPr algn="ctr"/>
            <a:r>
              <a:rPr lang="en-IN" sz="1400" b="1" dirty="0"/>
              <a:t>REPORT</a:t>
            </a:r>
          </a:p>
        </p:txBody>
      </p:sp>
      <p:cxnSp>
        <p:nvCxnSpPr>
          <p:cNvPr id="118" name="Straight Connector 117">
            <a:extLst>
              <a:ext uri="{FF2B5EF4-FFF2-40B4-BE49-F238E27FC236}">
                <a16:creationId xmlns:a16="http://schemas.microsoft.com/office/drawing/2014/main" xmlns="" id="{EDA47396-4550-462A-83ED-5FF480E4CE7F}"/>
              </a:ext>
            </a:extLst>
          </p:cNvPr>
          <p:cNvCxnSpPr>
            <a:stCxn id="112" idx="3"/>
          </p:cNvCxnSpPr>
          <p:nvPr/>
        </p:nvCxnSpPr>
        <p:spPr>
          <a:xfrm flipV="1">
            <a:off x="10825728" y="3571487"/>
            <a:ext cx="337625" cy="1"/>
          </a:xfrm>
          <a:prstGeom prst="line">
            <a:avLst/>
          </a:prstGeom>
        </p:spPr>
        <p:style>
          <a:lnRef idx="1">
            <a:schemeClr val="dk1"/>
          </a:lnRef>
          <a:fillRef idx="0">
            <a:schemeClr val="dk1"/>
          </a:fillRef>
          <a:effectRef idx="0">
            <a:schemeClr val="dk1"/>
          </a:effectRef>
          <a:fontRef idx="minor">
            <a:schemeClr val="tx1"/>
          </a:fontRef>
        </p:style>
      </p:cxnSp>
      <p:sp>
        <p:nvSpPr>
          <p:cNvPr id="119" name="Oval 118">
            <a:extLst>
              <a:ext uri="{FF2B5EF4-FFF2-40B4-BE49-F238E27FC236}">
                <a16:creationId xmlns:a16="http://schemas.microsoft.com/office/drawing/2014/main" xmlns="" id="{D3A5B27D-95C0-424A-B732-122CDC8A4AE2}"/>
              </a:ext>
            </a:extLst>
          </p:cNvPr>
          <p:cNvSpPr/>
          <p:nvPr/>
        </p:nvSpPr>
        <p:spPr>
          <a:xfrm flipH="1">
            <a:off x="10903511" y="3131127"/>
            <a:ext cx="1122233" cy="845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EMP_REPORT</a:t>
            </a:r>
          </a:p>
        </p:txBody>
      </p:sp>
      <p:cxnSp>
        <p:nvCxnSpPr>
          <p:cNvPr id="121" name="Straight Connector 120">
            <a:extLst>
              <a:ext uri="{FF2B5EF4-FFF2-40B4-BE49-F238E27FC236}">
                <a16:creationId xmlns:a16="http://schemas.microsoft.com/office/drawing/2014/main" xmlns="" id="{8396371F-5E99-47B0-926F-BF114DC29063}"/>
              </a:ext>
            </a:extLst>
          </p:cNvPr>
          <p:cNvCxnSpPr/>
          <p:nvPr/>
        </p:nvCxnSpPr>
        <p:spPr>
          <a:xfrm>
            <a:off x="10243837" y="3773707"/>
            <a:ext cx="225083" cy="388622"/>
          </a:xfrm>
          <a:prstGeom prst="line">
            <a:avLst/>
          </a:prstGeom>
        </p:spPr>
        <p:style>
          <a:lnRef idx="1">
            <a:schemeClr val="dk1"/>
          </a:lnRef>
          <a:fillRef idx="0">
            <a:schemeClr val="dk1"/>
          </a:fillRef>
          <a:effectRef idx="0">
            <a:schemeClr val="dk1"/>
          </a:effectRef>
          <a:fontRef idx="minor">
            <a:schemeClr val="tx1"/>
          </a:fontRef>
        </p:style>
      </p:cxnSp>
      <p:sp>
        <p:nvSpPr>
          <p:cNvPr id="122" name="Oval 121">
            <a:extLst>
              <a:ext uri="{FF2B5EF4-FFF2-40B4-BE49-F238E27FC236}">
                <a16:creationId xmlns:a16="http://schemas.microsoft.com/office/drawing/2014/main" xmlns="" id="{BB48729B-12E8-42F0-A95C-A2A17288D129}"/>
              </a:ext>
            </a:extLst>
          </p:cNvPr>
          <p:cNvSpPr/>
          <p:nvPr/>
        </p:nvSpPr>
        <p:spPr>
          <a:xfrm>
            <a:off x="10113819" y="4097749"/>
            <a:ext cx="1496291" cy="6266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BIRTHDAY </a:t>
            </a:r>
          </a:p>
          <a:p>
            <a:pPr algn="ctr"/>
            <a:r>
              <a:rPr lang="en-IN" sz="1400" dirty="0"/>
              <a:t>REPORT</a:t>
            </a:r>
          </a:p>
        </p:txBody>
      </p:sp>
      <p:cxnSp>
        <p:nvCxnSpPr>
          <p:cNvPr id="124" name="Straight Connector 123">
            <a:extLst>
              <a:ext uri="{FF2B5EF4-FFF2-40B4-BE49-F238E27FC236}">
                <a16:creationId xmlns:a16="http://schemas.microsoft.com/office/drawing/2014/main" xmlns="" id="{1C86E2CA-3698-4154-91D5-4F4C0CA34D3D}"/>
              </a:ext>
            </a:extLst>
          </p:cNvPr>
          <p:cNvCxnSpPr/>
          <p:nvPr/>
        </p:nvCxnSpPr>
        <p:spPr>
          <a:xfrm rot="5400000">
            <a:off x="5929747" y="4142511"/>
            <a:ext cx="748146" cy="2"/>
          </a:xfrm>
          <a:prstGeom prst="line">
            <a:avLst/>
          </a:prstGeom>
        </p:spPr>
        <p:style>
          <a:lnRef idx="1">
            <a:schemeClr val="dk1"/>
          </a:lnRef>
          <a:fillRef idx="0">
            <a:schemeClr val="dk1"/>
          </a:fillRef>
          <a:effectRef idx="0">
            <a:schemeClr val="dk1"/>
          </a:effectRef>
          <a:fontRef idx="minor">
            <a:schemeClr val="tx1"/>
          </a:fontRef>
        </p:style>
      </p:cxnSp>
      <p:sp>
        <p:nvSpPr>
          <p:cNvPr id="126" name="Rectangle 125">
            <a:extLst>
              <a:ext uri="{FF2B5EF4-FFF2-40B4-BE49-F238E27FC236}">
                <a16:creationId xmlns:a16="http://schemas.microsoft.com/office/drawing/2014/main" xmlns="" id="{02D78A6F-C5EF-4F53-BB84-0DB887C55088}"/>
              </a:ext>
            </a:extLst>
          </p:cNvPr>
          <p:cNvSpPr/>
          <p:nvPr/>
        </p:nvSpPr>
        <p:spPr>
          <a:xfrm>
            <a:off x="7703680" y="4946073"/>
            <a:ext cx="1193795" cy="4705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EVENTS</a:t>
            </a:r>
          </a:p>
        </p:txBody>
      </p:sp>
      <p:cxnSp>
        <p:nvCxnSpPr>
          <p:cNvPr id="128" name="Straight Connector 127">
            <a:extLst>
              <a:ext uri="{FF2B5EF4-FFF2-40B4-BE49-F238E27FC236}">
                <a16:creationId xmlns:a16="http://schemas.microsoft.com/office/drawing/2014/main" xmlns="" id="{A14DC96B-842F-43F8-BE81-67D15ECBB19C}"/>
              </a:ext>
            </a:extLst>
          </p:cNvPr>
          <p:cNvCxnSpPr>
            <a:cxnSpLocks/>
          </p:cNvCxnSpPr>
          <p:nvPr/>
        </p:nvCxnSpPr>
        <p:spPr>
          <a:xfrm>
            <a:off x="8925185" y="5244916"/>
            <a:ext cx="1220178" cy="6747"/>
          </a:xfrm>
          <a:prstGeom prst="line">
            <a:avLst/>
          </a:prstGeom>
        </p:spPr>
        <p:style>
          <a:lnRef idx="1">
            <a:schemeClr val="dk1"/>
          </a:lnRef>
          <a:fillRef idx="0">
            <a:schemeClr val="dk1"/>
          </a:fillRef>
          <a:effectRef idx="0">
            <a:schemeClr val="dk1"/>
          </a:effectRef>
          <a:fontRef idx="minor">
            <a:schemeClr val="tx1"/>
          </a:fontRef>
        </p:style>
      </p:cxnSp>
      <p:sp>
        <p:nvSpPr>
          <p:cNvPr id="133" name="Oval 132">
            <a:extLst>
              <a:ext uri="{FF2B5EF4-FFF2-40B4-BE49-F238E27FC236}">
                <a16:creationId xmlns:a16="http://schemas.microsoft.com/office/drawing/2014/main" xmlns="" id="{986CF2F1-16F4-4E33-B1FB-922D7E2BDDBE}"/>
              </a:ext>
            </a:extLst>
          </p:cNvPr>
          <p:cNvSpPr/>
          <p:nvPr/>
        </p:nvSpPr>
        <p:spPr>
          <a:xfrm>
            <a:off x="10133932" y="4995205"/>
            <a:ext cx="1651598" cy="599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CALENDAR</a:t>
            </a:r>
          </a:p>
        </p:txBody>
      </p:sp>
      <p:cxnSp>
        <p:nvCxnSpPr>
          <p:cNvPr id="137" name="Straight Connector 136">
            <a:extLst>
              <a:ext uri="{FF2B5EF4-FFF2-40B4-BE49-F238E27FC236}">
                <a16:creationId xmlns:a16="http://schemas.microsoft.com/office/drawing/2014/main" xmlns="" id="{70E95368-4FA4-46EB-AF7C-142216C606F4}"/>
              </a:ext>
            </a:extLst>
          </p:cNvPr>
          <p:cNvCxnSpPr>
            <a:stCxn id="41" idx="2"/>
          </p:cNvCxnSpPr>
          <p:nvPr/>
        </p:nvCxnSpPr>
        <p:spPr>
          <a:xfrm>
            <a:off x="5754380" y="4023360"/>
            <a:ext cx="9656" cy="937515"/>
          </a:xfrm>
          <a:prstGeom prst="line">
            <a:avLst/>
          </a:prstGeom>
        </p:spPr>
        <p:style>
          <a:lnRef idx="1">
            <a:schemeClr val="dk1"/>
          </a:lnRef>
          <a:fillRef idx="0">
            <a:schemeClr val="dk1"/>
          </a:fillRef>
          <a:effectRef idx="0">
            <a:schemeClr val="dk1"/>
          </a:effectRef>
          <a:fontRef idx="minor">
            <a:schemeClr val="tx1"/>
          </a:fontRef>
        </p:style>
      </p:cxnSp>
      <p:sp>
        <p:nvSpPr>
          <p:cNvPr id="138" name="Rectangle 137">
            <a:extLst>
              <a:ext uri="{FF2B5EF4-FFF2-40B4-BE49-F238E27FC236}">
                <a16:creationId xmlns:a16="http://schemas.microsoft.com/office/drawing/2014/main" xmlns="" id="{F76354A3-21F5-4D80-8235-372B50403039}"/>
              </a:ext>
            </a:extLst>
          </p:cNvPr>
          <p:cNvSpPr/>
          <p:nvPr/>
        </p:nvSpPr>
        <p:spPr>
          <a:xfrm>
            <a:off x="5013768" y="4944793"/>
            <a:ext cx="1535345" cy="47233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EMPLOYEE</a:t>
            </a:r>
          </a:p>
        </p:txBody>
      </p:sp>
      <p:cxnSp>
        <p:nvCxnSpPr>
          <p:cNvPr id="140" name="Straight Connector 139">
            <a:extLst>
              <a:ext uri="{FF2B5EF4-FFF2-40B4-BE49-F238E27FC236}">
                <a16:creationId xmlns:a16="http://schemas.microsoft.com/office/drawing/2014/main" xmlns="" id="{B11A4E75-4159-47A1-BDD5-8A66583B7732}"/>
              </a:ext>
            </a:extLst>
          </p:cNvPr>
          <p:cNvCxnSpPr>
            <a:cxnSpLocks/>
            <a:stCxn id="138" idx="1"/>
          </p:cNvCxnSpPr>
          <p:nvPr/>
        </p:nvCxnSpPr>
        <p:spPr>
          <a:xfrm rot="10800000" flipV="1">
            <a:off x="3311238" y="5180960"/>
            <a:ext cx="1702530" cy="859622"/>
          </a:xfrm>
          <a:prstGeom prst="line">
            <a:avLst/>
          </a:prstGeom>
        </p:spPr>
        <p:style>
          <a:lnRef idx="1">
            <a:schemeClr val="dk1"/>
          </a:lnRef>
          <a:fillRef idx="0">
            <a:schemeClr val="dk1"/>
          </a:fillRef>
          <a:effectRef idx="0">
            <a:schemeClr val="dk1"/>
          </a:effectRef>
          <a:fontRef idx="minor">
            <a:schemeClr val="tx1"/>
          </a:fontRef>
        </p:style>
      </p:cxnSp>
      <p:sp>
        <p:nvSpPr>
          <p:cNvPr id="142" name="Oval 141">
            <a:extLst>
              <a:ext uri="{FF2B5EF4-FFF2-40B4-BE49-F238E27FC236}">
                <a16:creationId xmlns:a16="http://schemas.microsoft.com/office/drawing/2014/main" xmlns="" id="{70833AC7-5DB8-4F29-8484-0DAE3760AEFB}"/>
              </a:ext>
            </a:extLst>
          </p:cNvPr>
          <p:cNvSpPr/>
          <p:nvPr/>
        </p:nvSpPr>
        <p:spPr>
          <a:xfrm>
            <a:off x="2456732" y="6025662"/>
            <a:ext cx="2020062" cy="647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APPLICATION</a:t>
            </a:r>
          </a:p>
        </p:txBody>
      </p:sp>
      <p:cxnSp>
        <p:nvCxnSpPr>
          <p:cNvPr id="145" name="Straight Connector 144">
            <a:extLst>
              <a:ext uri="{FF2B5EF4-FFF2-40B4-BE49-F238E27FC236}">
                <a16:creationId xmlns:a16="http://schemas.microsoft.com/office/drawing/2014/main" xmlns="" id="{5D3E3E12-FFE1-4C69-A31C-7F4B654A7E25}"/>
              </a:ext>
            </a:extLst>
          </p:cNvPr>
          <p:cNvCxnSpPr>
            <a:cxnSpLocks/>
          </p:cNvCxnSpPr>
          <p:nvPr/>
        </p:nvCxnSpPr>
        <p:spPr>
          <a:xfrm rot="5400000">
            <a:off x="5322653" y="5681157"/>
            <a:ext cx="501146" cy="794"/>
          </a:xfrm>
          <a:prstGeom prst="line">
            <a:avLst/>
          </a:prstGeom>
        </p:spPr>
        <p:style>
          <a:lnRef idx="1">
            <a:schemeClr val="dk1"/>
          </a:lnRef>
          <a:fillRef idx="0">
            <a:schemeClr val="dk1"/>
          </a:fillRef>
          <a:effectRef idx="0">
            <a:schemeClr val="dk1"/>
          </a:effectRef>
          <a:fontRef idx="minor">
            <a:schemeClr val="tx1"/>
          </a:fontRef>
        </p:style>
      </p:cxnSp>
      <p:sp>
        <p:nvSpPr>
          <p:cNvPr id="146" name="Oval 145">
            <a:extLst>
              <a:ext uri="{FF2B5EF4-FFF2-40B4-BE49-F238E27FC236}">
                <a16:creationId xmlns:a16="http://schemas.microsoft.com/office/drawing/2014/main" xmlns="" id="{82F6C711-B524-47FB-96F4-7242404ED244}"/>
              </a:ext>
            </a:extLst>
          </p:cNvPr>
          <p:cNvSpPr/>
          <p:nvPr/>
        </p:nvSpPr>
        <p:spPr>
          <a:xfrm>
            <a:off x="4590879" y="5957456"/>
            <a:ext cx="1747746" cy="720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LEAVE APPLICATION</a:t>
            </a:r>
          </a:p>
        </p:txBody>
      </p:sp>
      <p:cxnSp>
        <p:nvCxnSpPr>
          <p:cNvPr id="152" name="Straight Connector 151">
            <a:extLst>
              <a:ext uri="{FF2B5EF4-FFF2-40B4-BE49-F238E27FC236}">
                <a16:creationId xmlns:a16="http://schemas.microsoft.com/office/drawing/2014/main" xmlns="" id="{0B49DB22-3627-4DAA-9051-ADE20B37C1D5}"/>
              </a:ext>
            </a:extLst>
          </p:cNvPr>
          <p:cNvCxnSpPr>
            <a:cxnSpLocks/>
          </p:cNvCxnSpPr>
          <p:nvPr/>
        </p:nvCxnSpPr>
        <p:spPr>
          <a:xfrm>
            <a:off x="6109856" y="5403272"/>
            <a:ext cx="803565" cy="720440"/>
          </a:xfrm>
          <a:prstGeom prst="line">
            <a:avLst/>
          </a:prstGeom>
        </p:spPr>
        <p:style>
          <a:lnRef idx="1">
            <a:schemeClr val="dk1"/>
          </a:lnRef>
          <a:fillRef idx="0">
            <a:schemeClr val="dk1"/>
          </a:fillRef>
          <a:effectRef idx="0">
            <a:schemeClr val="dk1"/>
          </a:effectRef>
          <a:fontRef idx="minor">
            <a:schemeClr val="tx1"/>
          </a:fontRef>
        </p:style>
      </p:cxnSp>
      <p:sp>
        <p:nvSpPr>
          <p:cNvPr id="154" name="Oval 153">
            <a:extLst>
              <a:ext uri="{FF2B5EF4-FFF2-40B4-BE49-F238E27FC236}">
                <a16:creationId xmlns:a16="http://schemas.microsoft.com/office/drawing/2014/main" xmlns="" id="{FC1BD9B3-67D9-4FF8-905F-7633FB123C39}"/>
              </a:ext>
            </a:extLst>
          </p:cNvPr>
          <p:cNvSpPr/>
          <p:nvPr/>
        </p:nvSpPr>
        <p:spPr>
          <a:xfrm>
            <a:off x="6430641" y="6075112"/>
            <a:ext cx="1899133" cy="599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EMP_ ATTENDANCE</a:t>
            </a:r>
          </a:p>
        </p:txBody>
      </p:sp>
      <p:cxnSp>
        <p:nvCxnSpPr>
          <p:cNvPr id="158" name="Straight Connector 157">
            <a:extLst>
              <a:ext uri="{FF2B5EF4-FFF2-40B4-BE49-F238E27FC236}">
                <a16:creationId xmlns:a16="http://schemas.microsoft.com/office/drawing/2014/main" xmlns="" id="{B7C7D650-17FB-44DB-A76F-6D5592A40507}"/>
              </a:ext>
            </a:extLst>
          </p:cNvPr>
          <p:cNvCxnSpPr>
            <a:stCxn id="138" idx="3"/>
          </p:cNvCxnSpPr>
          <p:nvPr/>
        </p:nvCxnSpPr>
        <p:spPr>
          <a:xfrm>
            <a:off x="6549113" y="5180960"/>
            <a:ext cx="2470196" cy="873476"/>
          </a:xfrm>
          <a:prstGeom prst="line">
            <a:avLst/>
          </a:prstGeom>
        </p:spPr>
        <p:style>
          <a:lnRef idx="1">
            <a:schemeClr val="dk1"/>
          </a:lnRef>
          <a:fillRef idx="0">
            <a:schemeClr val="dk1"/>
          </a:fillRef>
          <a:effectRef idx="0">
            <a:schemeClr val="dk1"/>
          </a:effectRef>
          <a:fontRef idx="minor">
            <a:schemeClr val="tx1"/>
          </a:fontRef>
        </p:style>
      </p:cxnSp>
      <p:sp>
        <p:nvSpPr>
          <p:cNvPr id="159" name="Oval 158">
            <a:extLst>
              <a:ext uri="{FF2B5EF4-FFF2-40B4-BE49-F238E27FC236}">
                <a16:creationId xmlns:a16="http://schemas.microsoft.com/office/drawing/2014/main" xmlns="" id="{9D67483B-6290-4353-B201-1AD615641AB0}"/>
              </a:ext>
            </a:extLst>
          </p:cNvPr>
          <p:cNvSpPr/>
          <p:nvPr/>
        </p:nvSpPr>
        <p:spPr>
          <a:xfrm>
            <a:off x="8385192" y="6003061"/>
            <a:ext cx="2173464" cy="599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EMP_</a:t>
            </a:r>
          </a:p>
          <a:p>
            <a:pPr algn="ctr"/>
            <a:r>
              <a:rPr lang="en-IN" sz="1400" b="1" dirty="0"/>
              <a:t>APPLICATION</a:t>
            </a:r>
          </a:p>
        </p:txBody>
      </p:sp>
      <p:cxnSp>
        <p:nvCxnSpPr>
          <p:cNvPr id="184" name="Straight Connector 183">
            <a:extLst>
              <a:ext uri="{FF2B5EF4-FFF2-40B4-BE49-F238E27FC236}">
                <a16:creationId xmlns:a16="http://schemas.microsoft.com/office/drawing/2014/main" xmlns="" id="{83C9BF6F-E042-47A3-A28D-4DC0E7EE5FA9}"/>
              </a:ext>
            </a:extLst>
          </p:cNvPr>
          <p:cNvCxnSpPr>
            <a:cxnSpLocks/>
            <a:stCxn id="41" idx="3"/>
            <a:endCxn id="104" idx="1"/>
          </p:cNvCxnSpPr>
          <p:nvPr/>
        </p:nvCxnSpPr>
        <p:spPr>
          <a:xfrm>
            <a:off x="6798214" y="3545059"/>
            <a:ext cx="475423" cy="4688"/>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cxnSpLocks/>
            <a:endCxn id="41" idx="0"/>
          </p:cNvCxnSpPr>
          <p:nvPr/>
        </p:nvCxnSpPr>
        <p:spPr>
          <a:xfrm flipH="1">
            <a:off x="5754380" y="2421880"/>
            <a:ext cx="27060" cy="644877"/>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a:off x="5790739" y="2700784"/>
            <a:ext cx="2743200" cy="0"/>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p:cNvCxnSpPr/>
          <p:nvPr/>
        </p:nvCxnSpPr>
        <p:spPr>
          <a:xfrm flipV="1">
            <a:off x="6303818" y="4461164"/>
            <a:ext cx="2008909" cy="41563"/>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a:endCxn id="126" idx="0"/>
          </p:cNvCxnSpPr>
          <p:nvPr/>
        </p:nvCxnSpPr>
        <p:spPr>
          <a:xfrm rot="16200000" flipH="1">
            <a:off x="8050343" y="4695838"/>
            <a:ext cx="498764" cy="170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931699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xmlns="" val="0"/>
              </a:ext>
            </a:extLst>
          </a:blip>
          <a:stretch>
            <a:fillRect/>
          </a:stretch>
        </p:blipFill>
        <p:spPr>
          <a:xfrm>
            <a:off x="0" y="-27710"/>
            <a:ext cx="12192000" cy="6858000"/>
          </a:xfrm>
          <a:prstGeom prst="rect">
            <a:avLst/>
          </a:prstGeom>
          <a:ln>
            <a:solidFill>
              <a:srgbClr val="FF0000"/>
            </a:solidFill>
          </a:ln>
          <a:effectLst>
            <a:reflection blurRad="6350" stA="50000" endA="295" endPos="92000" dist="101600" dir="5400000" sy="-100000" algn="bl" rotWithShape="0"/>
            <a:softEdge rad="317500"/>
          </a:effectLst>
        </p:spPr>
      </p:pic>
      <p:sp>
        <p:nvSpPr>
          <p:cNvPr id="4" name="TextBox 3"/>
          <p:cNvSpPr txBox="1"/>
          <p:nvPr/>
        </p:nvSpPr>
        <p:spPr>
          <a:xfrm>
            <a:off x="5245900" y="2590093"/>
            <a:ext cx="5782614" cy="1938992"/>
          </a:xfrm>
          <a:prstGeom prst="rect">
            <a:avLst/>
          </a:prstGeom>
          <a:noFill/>
        </p:spPr>
        <p:txBody>
          <a:bodyPr wrap="square" rtlCol="0">
            <a:spAutoFit/>
          </a:bodyPr>
          <a:lstStyle/>
          <a:p>
            <a:pPr algn="ctr"/>
            <a:r>
              <a:rPr lang="en-IN" sz="6000" b="1" u="sng" dirty="0">
                <a:latin typeface="Algerian" pitchFamily="82" charset="0"/>
              </a:rPr>
              <a:t>DATA FLOW DIAGRAM</a:t>
            </a: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2769307" cy="1815922"/>
          </a:xfrm>
          <a:prstGeom prst="rect">
            <a:avLst/>
          </a:prstGeom>
        </p:spPr>
      </p:pic>
    </p:spTree>
    <p:extLst>
      <p:ext uri="{BB962C8B-B14F-4D97-AF65-F5344CB8AC3E}">
        <p14:creationId xmlns:p14="http://schemas.microsoft.com/office/powerpoint/2010/main" xmlns="" val="39812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latin typeface="Arial Black" panose="020B0A04020102020204" pitchFamily="34" charset="0"/>
              </a:rPr>
              <a:t>0 LEVEL DFD</a:t>
            </a:r>
          </a:p>
        </p:txBody>
      </p:sp>
      <p:sp>
        <p:nvSpPr>
          <p:cNvPr id="3" name="Oval 2">
            <a:extLst>
              <a:ext uri="{FF2B5EF4-FFF2-40B4-BE49-F238E27FC236}">
                <a16:creationId xmlns:a16="http://schemas.microsoft.com/office/drawing/2014/main" xmlns="" id="{700AE75E-C67E-4E58-914B-702B9D1781B8}"/>
              </a:ext>
            </a:extLst>
          </p:cNvPr>
          <p:cNvSpPr/>
          <p:nvPr/>
        </p:nvSpPr>
        <p:spPr>
          <a:xfrm>
            <a:off x="4391891" y="2244436"/>
            <a:ext cx="3505200" cy="213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SCHOOL MANAGEMENT SYSTEM</a:t>
            </a:r>
          </a:p>
        </p:txBody>
      </p:sp>
      <p:sp>
        <p:nvSpPr>
          <p:cNvPr id="9" name="Rectangle 8">
            <a:extLst>
              <a:ext uri="{FF2B5EF4-FFF2-40B4-BE49-F238E27FC236}">
                <a16:creationId xmlns:a16="http://schemas.microsoft.com/office/drawing/2014/main" xmlns="" id="{D8242688-C65B-4778-B99B-2781DB16B97E}"/>
              </a:ext>
            </a:extLst>
          </p:cNvPr>
          <p:cNvSpPr/>
          <p:nvPr/>
        </p:nvSpPr>
        <p:spPr>
          <a:xfrm>
            <a:off x="651164" y="2521528"/>
            <a:ext cx="1537855"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400" b="1" dirty="0"/>
              <a:t>STUDENT</a:t>
            </a:r>
          </a:p>
        </p:txBody>
      </p:sp>
      <p:sp>
        <p:nvSpPr>
          <p:cNvPr id="16" name="Rectangle 15">
            <a:extLst>
              <a:ext uri="{FF2B5EF4-FFF2-40B4-BE49-F238E27FC236}">
                <a16:creationId xmlns:a16="http://schemas.microsoft.com/office/drawing/2014/main" xmlns="" id="{6C3C99BA-9A51-46EA-BB52-FAFEF8A6EDC5}"/>
              </a:ext>
            </a:extLst>
          </p:cNvPr>
          <p:cNvSpPr/>
          <p:nvPr/>
        </p:nvSpPr>
        <p:spPr>
          <a:xfrm flipH="1">
            <a:off x="10030686" y="2466111"/>
            <a:ext cx="1537855" cy="6095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t>DEGREE</a:t>
            </a:r>
          </a:p>
        </p:txBody>
      </p:sp>
      <p:cxnSp>
        <p:nvCxnSpPr>
          <p:cNvPr id="10" name="Straight Arrow Connector 9"/>
          <p:cNvCxnSpPr>
            <a:cxnSpLocks/>
            <a:stCxn id="9" idx="3"/>
          </p:cNvCxnSpPr>
          <p:nvPr/>
        </p:nvCxnSpPr>
        <p:spPr>
          <a:xfrm flipV="1">
            <a:off x="2189019" y="2812474"/>
            <a:ext cx="2424545" cy="138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cxnSpLocks/>
            <a:endCxn id="16" idx="3"/>
          </p:cNvCxnSpPr>
          <p:nvPr/>
        </p:nvCxnSpPr>
        <p:spPr>
          <a:xfrm>
            <a:off x="7661564" y="2770910"/>
            <a:ext cx="2369122"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651163" y="3685310"/>
            <a:ext cx="1551709" cy="58189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a:t>EMPLOYEE</a:t>
            </a:r>
          </a:p>
        </p:txBody>
      </p:sp>
      <p:sp>
        <p:nvSpPr>
          <p:cNvPr id="20" name="Rectangle 19"/>
          <p:cNvSpPr/>
          <p:nvPr/>
        </p:nvSpPr>
        <p:spPr>
          <a:xfrm>
            <a:off x="10002982" y="3657600"/>
            <a:ext cx="1510145" cy="6373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t>SALARY</a:t>
            </a:r>
          </a:p>
        </p:txBody>
      </p:sp>
      <p:cxnSp>
        <p:nvCxnSpPr>
          <p:cNvPr id="22" name="Straight Arrow Connector 21"/>
          <p:cNvCxnSpPr>
            <a:stCxn id="19" idx="3"/>
          </p:cNvCxnSpPr>
          <p:nvPr/>
        </p:nvCxnSpPr>
        <p:spPr>
          <a:xfrm flipV="1">
            <a:off x="2202872" y="3934691"/>
            <a:ext cx="2521528" cy="415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cxnSpLocks/>
            <a:endCxn id="20" idx="1"/>
          </p:cNvCxnSpPr>
          <p:nvPr/>
        </p:nvCxnSpPr>
        <p:spPr>
          <a:xfrm>
            <a:off x="7564582" y="3948545"/>
            <a:ext cx="2438400" cy="277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Can 26"/>
          <p:cNvSpPr/>
          <p:nvPr/>
        </p:nvSpPr>
        <p:spPr>
          <a:xfrm>
            <a:off x="4267200" y="5070763"/>
            <a:ext cx="4087091" cy="1593273"/>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DATABASE</a:t>
            </a:r>
          </a:p>
        </p:txBody>
      </p:sp>
      <p:cxnSp>
        <p:nvCxnSpPr>
          <p:cNvPr id="29" name="Straight Arrow Connector 28"/>
          <p:cNvCxnSpPr/>
          <p:nvPr/>
        </p:nvCxnSpPr>
        <p:spPr>
          <a:xfrm rot="5400000">
            <a:off x="5624948" y="4710550"/>
            <a:ext cx="706585" cy="138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cxnSpLocks/>
          </p:cNvCxnSpPr>
          <p:nvPr/>
        </p:nvCxnSpPr>
        <p:spPr>
          <a:xfrm rot="5400000" flipH="1" flipV="1">
            <a:off x="6037864" y="4721263"/>
            <a:ext cx="692311" cy="58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3" name="Picture 32" descr="a.jpg"/>
          <p:cNvPicPr>
            <a:picLocks noChangeAspect="1"/>
          </p:cNvPicPr>
          <p:nvPr/>
        </p:nvPicPr>
        <p:blipFill>
          <a:blip r:embed="rId2" cstate="print"/>
          <a:stretch>
            <a:fillRect/>
          </a:stretch>
        </p:blipFill>
        <p:spPr>
          <a:xfrm>
            <a:off x="0" y="0"/>
            <a:ext cx="12192000" cy="1385455"/>
          </a:xfrm>
          <a:prstGeom prst="rect">
            <a:avLst/>
          </a:prstGeom>
        </p:spPr>
      </p:pic>
      <p:sp>
        <p:nvSpPr>
          <p:cNvPr id="35" name="TextBox 34"/>
          <p:cNvSpPr txBox="1"/>
          <p:nvPr/>
        </p:nvSpPr>
        <p:spPr>
          <a:xfrm>
            <a:off x="6885708" y="568037"/>
            <a:ext cx="5791200" cy="830997"/>
          </a:xfrm>
          <a:prstGeom prst="rect">
            <a:avLst/>
          </a:prstGeom>
          <a:noFill/>
        </p:spPr>
        <p:txBody>
          <a:bodyPr wrap="square" rtlCol="0">
            <a:spAutoFit/>
          </a:bodyPr>
          <a:lstStyle/>
          <a:p>
            <a:r>
              <a:rPr lang="en-US" sz="4800" b="1" u="sng" dirty="0">
                <a:latin typeface="Algerian" pitchFamily="82" charset="0"/>
              </a:rPr>
              <a:t>0 LEVEL DFD</a:t>
            </a:r>
          </a:p>
        </p:txBody>
      </p:sp>
      <p:sp>
        <p:nvSpPr>
          <p:cNvPr id="84" name="TextBox 83"/>
          <p:cNvSpPr txBox="1"/>
          <p:nvPr/>
        </p:nvSpPr>
        <p:spPr>
          <a:xfrm>
            <a:off x="2673927" y="2479963"/>
            <a:ext cx="1080654" cy="400110"/>
          </a:xfrm>
          <a:prstGeom prst="rect">
            <a:avLst/>
          </a:prstGeom>
          <a:noFill/>
        </p:spPr>
        <p:txBody>
          <a:bodyPr wrap="square" rtlCol="0">
            <a:spAutoFit/>
          </a:bodyPr>
          <a:lstStyle/>
          <a:p>
            <a:r>
              <a:rPr lang="en-IN" sz="2000" b="1" dirty="0" smtClean="0"/>
              <a:t>DETAILS</a:t>
            </a:r>
            <a:endParaRPr lang="en-IN" sz="2000" b="1" dirty="0"/>
          </a:p>
        </p:txBody>
      </p:sp>
      <p:sp>
        <p:nvSpPr>
          <p:cNvPr id="85" name="TextBox 84"/>
          <p:cNvSpPr txBox="1"/>
          <p:nvPr/>
        </p:nvSpPr>
        <p:spPr>
          <a:xfrm>
            <a:off x="2355273" y="3629891"/>
            <a:ext cx="1565563" cy="400110"/>
          </a:xfrm>
          <a:prstGeom prst="rect">
            <a:avLst/>
          </a:prstGeom>
          <a:noFill/>
        </p:spPr>
        <p:txBody>
          <a:bodyPr wrap="square" rtlCol="0">
            <a:spAutoFit/>
          </a:bodyPr>
          <a:lstStyle/>
          <a:p>
            <a:pPr algn="ctr"/>
            <a:r>
              <a:rPr lang="en-IN" sz="2000" b="1" dirty="0" smtClean="0"/>
              <a:t>MAINTAINS</a:t>
            </a:r>
            <a:endParaRPr lang="en-IN" sz="2000" b="1" dirty="0"/>
          </a:p>
        </p:txBody>
      </p:sp>
      <p:sp>
        <p:nvSpPr>
          <p:cNvPr id="86" name="TextBox 85"/>
          <p:cNvSpPr txBox="1"/>
          <p:nvPr/>
        </p:nvSpPr>
        <p:spPr>
          <a:xfrm>
            <a:off x="7994073" y="2466108"/>
            <a:ext cx="1565563" cy="400110"/>
          </a:xfrm>
          <a:prstGeom prst="rect">
            <a:avLst/>
          </a:prstGeom>
          <a:noFill/>
        </p:spPr>
        <p:txBody>
          <a:bodyPr wrap="square" rtlCol="0">
            <a:spAutoFit/>
          </a:bodyPr>
          <a:lstStyle/>
          <a:p>
            <a:pPr algn="ctr"/>
            <a:r>
              <a:rPr lang="en-IN" sz="2000" b="1" dirty="0" smtClean="0"/>
              <a:t>GIVES</a:t>
            </a:r>
            <a:endParaRPr lang="en-IN" sz="2000" b="1" dirty="0"/>
          </a:p>
        </p:txBody>
      </p:sp>
      <p:sp>
        <p:nvSpPr>
          <p:cNvPr id="87" name="TextBox 86"/>
          <p:cNvSpPr txBox="1"/>
          <p:nvPr/>
        </p:nvSpPr>
        <p:spPr>
          <a:xfrm>
            <a:off x="8104909" y="3643744"/>
            <a:ext cx="1565563" cy="400110"/>
          </a:xfrm>
          <a:prstGeom prst="rect">
            <a:avLst/>
          </a:prstGeom>
          <a:noFill/>
        </p:spPr>
        <p:txBody>
          <a:bodyPr wrap="square" rtlCol="0">
            <a:spAutoFit/>
          </a:bodyPr>
          <a:lstStyle/>
          <a:p>
            <a:pPr algn="ctr"/>
            <a:r>
              <a:rPr lang="en-IN" sz="2000" b="1" dirty="0" smtClean="0"/>
              <a:t>GIVES</a:t>
            </a:r>
            <a:endParaRPr lang="en-IN" sz="2000" b="1" dirty="0"/>
          </a:p>
        </p:txBody>
      </p:sp>
    </p:spTree>
    <p:extLst>
      <p:ext uri="{BB962C8B-B14F-4D97-AF65-F5344CB8AC3E}">
        <p14:creationId xmlns:p14="http://schemas.microsoft.com/office/powerpoint/2010/main" xmlns="" val="4222121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pPr algn="ctr"/>
            <a:r>
              <a:rPr lang="en-US" sz="5400" b="1" dirty="0">
                <a:latin typeface="Arial Black" panose="020B0A04020102020204" pitchFamily="34" charset="0"/>
              </a:rPr>
              <a:t>1 LEVEL DFD</a:t>
            </a:r>
          </a:p>
        </p:txBody>
      </p:sp>
      <p:pic>
        <p:nvPicPr>
          <p:cNvPr id="35" name="Content Placeholder 34" descr="a.jpg"/>
          <p:cNvPicPr>
            <a:picLocks noGrp="1" noChangeAspect="1"/>
          </p:cNvPicPr>
          <p:nvPr>
            <p:ph idx="1"/>
          </p:nvPr>
        </p:nvPicPr>
        <p:blipFill>
          <a:blip r:embed="rId2" cstate="print"/>
          <a:stretch>
            <a:fillRect/>
          </a:stretch>
        </p:blipFill>
        <p:spPr>
          <a:xfrm>
            <a:off x="0" y="0"/>
            <a:ext cx="12192000" cy="1302327"/>
          </a:xfrm>
        </p:spPr>
      </p:pic>
      <p:sp>
        <p:nvSpPr>
          <p:cNvPr id="4" name="Oval 3">
            <a:extLst>
              <a:ext uri="{FF2B5EF4-FFF2-40B4-BE49-F238E27FC236}">
                <a16:creationId xmlns:a16="http://schemas.microsoft.com/office/drawing/2014/main" xmlns="" id="{55F6EAFC-FA96-4B8F-B1AC-A99DE4159162}"/>
              </a:ext>
            </a:extLst>
          </p:cNvPr>
          <p:cNvSpPr/>
          <p:nvPr/>
        </p:nvSpPr>
        <p:spPr>
          <a:xfrm>
            <a:off x="4752109" y="1482437"/>
            <a:ext cx="2105891" cy="189807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xmlns="" id="{1F94A8C1-39CC-4492-8632-3BD1AED92CBD}"/>
              </a:ext>
            </a:extLst>
          </p:cNvPr>
          <p:cNvCxnSpPr>
            <a:cxnSpLocks/>
          </p:cNvCxnSpPr>
          <p:nvPr/>
        </p:nvCxnSpPr>
        <p:spPr>
          <a:xfrm>
            <a:off x="5022166" y="1294228"/>
            <a:ext cx="1589649"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D50E363D-BFE8-49AD-B31D-7D0AAF7BF280}"/>
              </a:ext>
            </a:extLst>
          </p:cNvPr>
          <p:cNvSpPr txBox="1"/>
          <p:nvPr/>
        </p:nvSpPr>
        <p:spPr>
          <a:xfrm>
            <a:off x="4966748" y="2232500"/>
            <a:ext cx="1589648" cy="707886"/>
          </a:xfrm>
          <a:prstGeom prst="rect">
            <a:avLst/>
          </a:prstGeom>
          <a:noFill/>
        </p:spPr>
        <p:txBody>
          <a:bodyPr wrap="square" rtlCol="0">
            <a:spAutoFit/>
          </a:bodyPr>
          <a:lstStyle/>
          <a:p>
            <a:pPr algn="ctr"/>
            <a:r>
              <a:rPr lang="en-IN" sz="2000" b="1" dirty="0"/>
              <a:t>LOGIN PROCESS</a:t>
            </a:r>
          </a:p>
        </p:txBody>
      </p:sp>
      <p:cxnSp>
        <p:nvCxnSpPr>
          <p:cNvPr id="7" name="Straight Connector 6">
            <a:extLst>
              <a:ext uri="{FF2B5EF4-FFF2-40B4-BE49-F238E27FC236}">
                <a16:creationId xmlns:a16="http://schemas.microsoft.com/office/drawing/2014/main" xmlns="" id="{CCDD9F86-DB3D-404B-8733-16B8D4F3833C}"/>
              </a:ext>
            </a:extLst>
          </p:cNvPr>
          <p:cNvCxnSpPr>
            <a:cxnSpLocks/>
          </p:cNvCxnSpPr>
          <p:nvPr/>
        </p:nvCxnSpPr>
        <p:spPr>
          <a:xfrm flipV="1">
            <a:off x="4876800" y="2022765"/>
            <a:ext cx="1884218" cy="13853"/>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0329A9AC-0B94-4D25-AD60-1A8BBD34467C}"/>
              </a:ext>
            </a:extLst>
          </p:cNvPr>
          <p:cNvSpPr txBox="1"/>
          <p:nvPr/>
        </p:nvSpPr>
        <p:spPr>
          <a:xfrm>
            <a:off x="5240853" y="1731818"/>
            <a:ext cx="1181686" cy="369332"/>
          </a:xfrm>
          <a:prstGeom prst="rect">
            <a:avLst/>
          </a:prstGeom>
          <a:noFill/>
        </p:spPr>
        <p:txBody>
          <a:bodyPr wrap="square" rtlCol="0">
            <a:spAutoFit/>
          </a:bodyPr>
          <a:lstStyle/>
          <a:p>
            <a:pPr algn="ctr"/>
            <a:r>
              <a:rPr lang="en-IN" b="1" dirty="0"/>
              <a:t>1.0</a:t>
            </a:r>
          </a:p>
        </p:txBody>
      </p:sp>
      <p:sp>
        <p:nvSpPr>
          <p:cNvPr id="10" name="Rectangle 9">
            <a:extLst>
              <a:ext uri="{FF2B5EF4-FFF2-40B4-BE49-F238E27FC236}">
                <a16:creationId xmlns:a16="http://schemas.microsoft.com/office/drawing/2014/main" xmlns="" id="{C697B51E-F685-4E82-9976-10A0AF9340FC}"/>
              </a:ext>
            </a:extLst>
          </p:cNvPr>
          <p:cNvSpPr/>
          <p:nvPr/>
        </p:nvSpPr>
        <p:spPr>
          <a:xfrm>
            <a:off x="1163781" y="2036618"/>
            <a:ext cx="1819421" cy="486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ADMIN</a:t>
            </a:r>
          </a:p>
        </p:txBody>
      </p:sp>
      <p:sp>
        <p:nvSpPr>
          <p:cNvPr id="11" name="Rectangle 10">
            <a:extLst>
              <a:ext uri="{FF2B5EF4-FFF2-40B4-BE49-F238E27FC236}">
                <a16:creationId xmlns:a16="http://schemas.microsoft.com/office/drawing/2014/main" xmlns="" id="{5F2154BE-53EC-41C0-85D5-91AA59340A27}"/>
              </a:ext>
            </a:extLst>
          </p:cNvPr>
          <p:cNvSpPr/>
          <p:nvPr/>
        </p:nvSpPr>
        <p:spPr>
          <a:xfrm>
            <a:off x="1149927" y="2701636"/>
            <a:ext cx="1833276" cy="511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a:t>
            </a:r>
          </a:p>
        </p:txBody>
      </p:sp>
      <p:cxnSp>
        <p:nvCxnSpPr>
          <p:cNvPr id="13" name="Straight Connector 12">
            <a:extLst>
              <a:ext uri="{FF2B5EF4-FFF2-40B4-BE49-F238E27FC236}">
                <a16:creationId xmlns:a16="http://schemas.microsoft.com/office/drawing/2014/main" xmlns="" id="{849A1E83-5731-4BDF-B1D7-1006B352956D}"/>
              </a:ext>
            </a:extLst>
          </p:cNvPr>
          <p:cNvCxnSpPr>
            <a:cxnSpLocks/>
          </p:cNvCxnSpPr>
          <p:nvPr/>
        </p:nvCxnSpPr>
        <p:spPr>
          <a:xfrm>
            <a:off x="8385196" y="2344136"/>
            <a:ext cx="165998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52D2C3B2-671A-45A4-B370-38203B2A92C2}"/>
              </a:ext>
            </a:extLst>
          </p:cNvPr>
          <p:cNvCxnSpPr>
            <a:cxnSpLocks/>
          </p:cNvCxnSpPr>
          <p:nvPr/>
        </p:nvCxnSpPr>
        <p:spPr>
          <a:xfrm>
            <a:off x="8385196" y="2804798"/>
            <a:ext cx="1659988"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xmlns="" id="{7837E443-F2EF-4AF7-A742-4B352CD95A03}"/>
              </a:ext>
            </a:extLst>
          </p:cNvPr>
          <p:cNvCxnSpPr>
            <a:stCxn id="10" idx="3"/>
          </p:cNvCxnSpPr>
          <p:nvPr/>
        </p:nvCxnSpPr>
        <p:spPr>
          <a:xfrm>
            <a:off x="2983202" y="2280032"/>
            <a:ext cx="1810471" cy="5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630BFEC4-CD32-4F3A-917F-442AD9399F2C}"/>
              </a:ext>
            </a:extLst>
          </p:cNvPr>
          <p:cNvCxnSpPr>
            <a:stCxn id="11" idx="3"/>
          </p:cNvCxnSpPr>
          <p:nvPr/>
        </p:nvCxnSpPr>
        <p:spPr>
          <a:xfrm>
            <a:off x="2983203" y="2957199"/>
            <a:ext cx="1935161" cy="7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xmlns="" id="{97B14859-CB10-4D65-B94E-8E99EE3AFFFD}"/>
              </a:ext>
            </a:extLst>
          </p:cNvPr>
          <p:cNvCxnSpPr>
            <a:cxnSpLocks/>
            <a:stCxn id="4" idx="5"/>
          </p:cNvCxnSpPr>
          <p:nvPr/>
        </p:nvCxnSpPr>
        <p:spPr>
          <a:xfrm rot="16200000" flipH="1">
            <a:off x="7680109" y="1972035"/>
            <a:ext cx="873" cy="2261892"/>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xmlns="" id="{1BA0AE55-77ED-495F-A51D-05BD2AAA07BF}"/>
              </a:ext>
            </a:extLst>
          </p:cNvPr>
          <p:cNvCxnSpPr>
            <a:cxnSpLocks/>
          </p:cNvCxnSpPr>
          <p:nvPr/>
        </p:nvCxnSpPr>
        <p:spPr>
          <a:xfrm rot="5400000" flipH="1" flipV="1">
            <a:off x="8639286" y="2949331"/>
            <a:ext cx="326293" cy="9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xmlns="" id="{951469E0-96DD-43C6-B85D-7524495148D7}"/>
              </a:ext>
            </a:extLst>
          </p:cNvPr>
          <p:cNvCxnSpPr>
            <a:cxnSpLocks/>
          </p:cNvCxnSpPr>
          <p:nvPr/>
        </p:nvCxnSpPr>
        <p:spPr>
          <a:xfrm rot="10800000" flipV="1">
            <a:off x="6816437" y="2114937"/>
            <a:ext cx="2018931" cy="4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xmlns="" id="{C85B4428-10D4-4D6D-8FDD-92B7C6273A5A}"/>
              </a:ext>
            </a:extLst>
          </p:cNvPr>
          <p:cNvSpPr/>
          <p:nvPr/>
        </p:nvSpPr>
        <p:spPr>
          <a:xfrm>
            <a:off x="4862944" y="4156364"/>
            <a:ext cx="2161311" cy="1828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b="1" dirty="0"/>
              <a:t>STUDENT</a:t>
            </a:r>
          </a:p>
        </p:txBody>
      </p:sp>
      <p:cxnSp>
        <p:nvCxnSpPr>
          <p:cNvPr id="53" name="Straight Connector 52">
            <a:extLst>
              <a:ext uri="{FF2B5EF4-FFF2-40B4-BE49-F238E27FC236}">
                <a16:creationId xmlns:a16="http://schemas.microsoft.com/office/drawing/2014/main" xmlns="" id="{2FA593AA-D989-4CB3-B313-EFC153BB5356}"/>
              </a:ext>
            </a:extLst>
          </p:cNvPr>
          <p:cNvCxnSpPr>
            <a:cxnSpLocks/>
          </p:cNvCxnSpPr>
          <p:nvPr/>
        </p:nvCxnSpPr>
        <p:spPr>
          <a:xfrm>
            <a:off x="4904509" y="4862945"/>
            <a:ext cx="2092036" cy="13854"/>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4482FE6-6639-453A-9149-36A4D037859F}"/>
              </a:ext>
            </a:extLst>
          </p:cNvPr>
          <p:cNvSpPr txBox="1"/>
          <p:nvPr/>
        </p:nvSpPr>
        <p:spPr>
          <a:xfrm>
            <a:off x="5423943" y="4506989"/>
            <a:ext cx="984742" cy="369332"/>
          </a:xfrm>
          <a:prstGeom prst="rect">
            <a:avLst/>
          </a:prstGeom>
          <a:noFill/>
        </p:spPr>
        <p:txBody>
          <a:bodyPr wrap="square" rtlCol="0">
            <a:spAutoFit/>
          </a:bodyPr>
          <a:lstStyle/>
          <a:p>
            <a:pPr algn="ctr"/>
            <a:r>
              <a:rPr lang="en-IN" b="1" dirty="0"/>
              <a:t>2.0</a:t>
            </a:r>
          </a:p>
        </p:txBody>
      </p:sp>
      <p:sp>
        <p:nvSpPr>
          <p:cNvPr id="60" name="Rectangle 59">
            <a:extLst>
              <a:ext uri="{FF2B5EF4-FFF2-40B4-BE49-F238E27FC236}">
                <a16:creationId xmlns:a16="http://schemas.microsoft.com/office/drawing/2014/main" xmlns="" id="{EF7C4858-0249-4F7F-AC0B-DCBB8E66E8FC}"/>
              </a:ext>
            </a:extLst>
          </p:cNvPr>
          <p:cNvSpPr/>
          <p:nvPr/>
        </p:nvSpPr>
        <p:spPr>
          <a:xfrm>
            <a:off x="1224741" y="4747422"/>
            <a:ext cx="1758461" cy="48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ADM. </a:t>
            </a:r>
            <a:r>
              <a:rPr lang="en-IN" b="1" dirty="0"/>
              <a:t>FORM</a:t>
            </a:r>
          </a:p>
        </p:txBody>
      </p:sp>
      <p:sp>
        <p:nvSpPr>
          <p:cNvPr id="61" name="Rectangle 60">
            <a:extLst>
              <a:ext uri="{FF2B5EF4-FFF2-40B4-BE49-F238E27FC236}">
                <a16:creationId xmlns:a16="http://schemas.microsoft.com/office/drawing/2014/main" xmlns="" id="{C88549DA-490A-462D-9D2F-3E4975E24457}"/>
              </a:ext>
            </a:extLst>
          </p:cNvPr>
          <p:cNvSpPr/>
          <p:nvPr/>
        </p:nvSpPr>
        <p:spPr>
          <a:xfrm>
            <a:off x="1224742" y="5507288"/>
            <a:ext cx="1758460" cy="51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FEE RECEIPT</a:t>
            </a:r>
          </a:p>
        </p:txBody>
      </p:sp>
      <p:sp>
        <p:nvSpPr>
          <p:cNvPr id="62" name="Rectangle 61">
            <a:extLst>
              <a:ext uri="{FF2B5EF4-FFF2-40B4-BE49-F238E27FC236}">
                <a16:creationId xmlns:a16="http://schemas.microsoft.com/office/drawing/2014/main" xmlns="" id="{A5B37AB3-0132-4E82-957F-2D6209E6C460}"/>
              </a:ext>
            </a:extLst>
          </p:cNvPr>
          <p:cNvSpPr/>
          <p:nvPr/>
        </p:nvSpPr>
        <p:spPr>
          <a:xfrm>
            <a:off x="1224741" y="3997036"/>
            <a:ext cx="1758461" cy="491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ENQUIRY FORM</a:t>
            </a:r>
          </a:p>
        </p:txBody>
      </p:sp>
      <p:cxnSp>
        <p:nvCxnSpPr>
          <p:cNvPr id="65" name="Straight Arrow Connector 64">
            <a:extLst>
              <a:ext uri="{FF2B5EF4-FFF2-40B4-BE49-F238E27FC236}">
                <a16:creationId xmlns:a16="http://schemas.microsoft.com/office/drawing/2014/main" xmlns="" id="{1D58869E-05A0-45E6-A7EC-6EFB0FFEE519}"/>
              </a:ext>
            </a:extLst>
          </p:cNvPr>
          <p:cNvCxnSpPr>
            <a:cxnSpLocks/>
            <a:stCxn id="62" idx="3"/>
          </p:cNvCxnSpPr>
          <p:nvPr/>
        </p:nvCxnSpPr>
        <p:spPr>
          <a:xfrm>
            <a:off x="2983202" y="4242954"/>
            <a:ext cx="2475489" cy="24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xmlns="" id="{4E2902B4-34D5-41F7-9C65-DEBA4799B644}"/>
              </a:ext>
            </a:extLst>
          </p:cNvPr>
          <p:cNvCxnSpPr>
            <a:stCxn id="60" idx="3"/>
          </p:cNvCxnSpPr>
          <p:nvPr/>
        </p:nvCxnSpPr>
        <p:spPr>
          <a:xfrm>
            <a:off x="2983202" y="4989698"/>
            <a:ext cx="1907451" cy="11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xmlns="" id="{5839360E-2F3F-441B-8B0B-D6B186A1EF5C}"/>
              </a:ext>
            </a:extLst>
          </p:cNvPr>
          <p:cNvCxnSpPr>
            <a:stCxn id="61" idx="3"/>
            <a:endCxn id="51" idx="3"/>
          </p:cNvCxnSpPr>
          <p:nvPr/>
        </p:nvCxnSpPr>
        <p:spPr>
          <a:xfrm flipV="1">
            <a:off x="2983202" y="5717343"/>
            <a:ext cx="2196259" cy="49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xmlns="" id="{1BC3122E-8E05-4D5F-A8C3-3B8C43156C2A}"/>
              </a:ext>
            </a:extLst>
          </p:cNvPr>
          <p:cNvCxnSpPr>
            <a:cxnSpLocks/>
          </p:cNvCxnSpPr>
          <p:nvPr/>
        </p:nvCxnSpPr>
        <p:spPr>
          <a:xfrm flipV="1">
            <a:off x="8343632" y="4058901"/>
            <a:ext cx="1659987" cy="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xmlns="" id="{9480E72A-619A-47E6-9685-ED1C1A7B5BC7}"/>
              </a:ext>
            </a:extLst>
          </p:cNvPr>
          <p:cNvCxnSpPr/>
          <p:nvPr/>
        </p:nvCxnSpPr>
        <p:spPr>
          <a:xfrm>
            <a:off x="8340436" y="4544291"/>
            <a:ext cx="1690255" cy="13854"/>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xmlns="" id="{BACB6841-E7B3-4A9D-9D6E-2466B578CB24}"/>
              </a:ext>
            </a:extLst>
          </p:cNvPr>
          <p:cNvCxnSpPr/>
          <p:nvPr/>
        </p:nvCxnSpPr>
        <p:spPr>
          <a:xfrm rot="5400000">
            <a:off x="8100133" y="4286145"/>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xmlns="" id="{4A1B3D03-58C8-45E5-9A35-BEC61CD63573}"/>
              </a:ext>
            </a:extLst>
          </p:cNvPr>
          <p:cNvCxnSpPr/>
          <p:nvPr/>
        </p:nvCxnSpPr>
        <p:spPr>
          <a:xfrm rot="5400000">
            <a:off x="8392631" y="4297652"/>
            <a:ext cx="499247" cy="21744"/>
          </a:xfrm>
          <a:prstGeom prst="line">
            <a:avLst/>
          </a:prstGeom>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xmlns="" id="{CE8078F9-9B8A-4BBB-A210-55FBE32B5C53}"/>
              </a:ext>
            </a:extLst>
          </p:cNvPr>
          <p:cNvSpPr txBox="1"/>
          <p:nvPr/>
        </p:nvSpPr>
        <p:spPr>
          <a:xfrm>
            <a:off x="8724098" y="4130894"/>
            <a:ext cx="1659969" cy="369310"/>
          </a:xfrm>
          <a:prstGeom prst="rect">
            <a:avLst/>
          </a:prstGeom>
          <a:noFill/>
        </p:spPr>
        <p:txBody>
          <a:bodyPr wrap="square" rtlCol="0">
            <a:spAutoFit/>
          </a:bodyPr>
          <a:lstStyle/>
          <a:p>
            <a:r>
              <a:rPr lang="en-IN" b="1" dirty="0" smtClean="0"/>
              <a:t>ENQUIRY</a:t>
            </a:r>
            <a:endParaRPr lang="en-IN" b="1" dirty="0"/>
          </a:p>
        </p:txBody>
      </p:sp>
      <p:cxnSp>
        <p:nvCxnSpPr>
          <p:cNvPr id="83" name="Straight Arrow Connector 82">
            <a:extLst>
              <a:ext uri="{FF2B5EF4-FFF2-40B4-BE49-F238E27FC236}">
                <a16:creationId xmlns:a16="http://schemas.microsoft.com/office/drawing/2014/main" xmlns="" id="{9E1BDD3B-3B53-43F9-9E9A-16E3BF3E50A5}"/>
              </a:ext>
            </a:extLst>
          </p:cNvPr>
          <p:cNvCxnSpPr/>
          <p:nvPr/>
        </p:nvCxnSpPr>
        <p:spPr>
          <a:xfrm flipV="1">
            <a:off x="6511636" y="4253345"/>
            <a:ext cx="1801091" cy="1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6026727" y="471054"/>
            <a:ext cx="4932218" cy="830997"/>
          </a:xfrm>
          <a:prstGeom prst="rect">
            <a:avLst/>
          </a:prstGeom>
          <a:noFill/>
        </p:spPr>
        <p:txBody>
          <a:bodyPr wrap="square" rtlCol="0">
            <a:spAutoFit/>
          </a:bodyPr>
          <a:lstStyle/>
          <a:p>
            <a:pPr algn="ctr"/>
            <a:r>
              <a:rPr lang="en-US" sz="4800" b="1" u="sng" dirty="0">
                <a:latin typeface="Algerian" pitchFamily="82" charset="0"/>
              </a:rPr>
              <a:t>1 LEVEL DFD</a:t>
            </a:r>
          </a:p>
        </p:txBody>
      </p:sp>
      <p:sp>
        <p:nvSpPr>
          <p:cNvPr id="42" name="TextBox 41"/>
          <p:cNvSpPr txBox="1"/>
          <p:nvPr/>
        </p:nvSpPr>
        <p:spPr>
          <a:xfrm>
            <a:off x="8708753" y="2438401"/>
            <a:ext cx="1055076" cy="646331"/>
          </a:xfrm>
          <a:prstGeom prst="rect">
            <a:avLst/>
          </a:prstGeom>
          <a:noFill/>
        </p:spPr>
        <p:txBody>
          <a:bodyPr wrap="square" rtlCol="0">
            <a:spAutoFit/>
          </a:bodyPr>
          <a:lstStyle/>
          <a:p>
            <a:r>
              <a:rPr lang="en-IN" b="1" dirty="0"/>
              <a:t>LOGIN</a:t>
            </a:r>
          </a:p>
          <a:p>
            <a:endParaRPr lang="en-US" b="1" dirty="0"/>
          </a:p>
        </p:txBody>
      </p:sp>
      <p:cxnSp>
        <p:nvCxnSpPr>
          <p:cNvPr id="48" name="Straight Connector 47"/>
          <p:cNvCxnSpPr>
            <a:stCxn id="51" idx="4"/>
            <a:endCxn id="55" idx="0"/>
          </p:cNvCxnSpPr>
          <p:nvPr/>
        </p:nvCxnSpPr>
        <p:spPr>
          <a:xfrm rot="5400000">
            <a:off x="5800473" y="6122963"/>
            <a:ext cx="280926" cy="5329"/>
          </a:xfrm>
          <a:prstGeom prst="line">
            <a:avLst/>
          </a:prstGeom>
        </p:spPr>
        <p:style>
          <a:lnRef idx="1">
            <a:schemeClr val="dk1"/>
          </a:lnRef>
          <a:fillRef idx="0">
            <a:schemeClr val="dk1"/>
          </a:fillRef>
          <a:effectRef idx="0">
            <a:schemeClr val="dk1"/>
          </a:effectRef>
          <a:fontRef idx="minor">
            <a:schemeClr val="tx1"/>
          </a:fontRef>
        </p:style>
      </p:cxnSp>
      <p:sp>
        <p:nvSpPr>
          <p:cNvPr id="55" name="Oval 54"/>
          <p:cNvSpPr/>
          <p:nvPr/>
        </p:nvSpPr>
        <p:spPr>
          <a:xfrm>
            <a:off x="5738978" y="6266090"/>
            <a:ext cx="398585" cy="384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US" dirty="0"/>
          </a:p>
        </p:txBody>
      </p:sp>
      <p:sp>
        <p:nvSpPr>
          <p:cNvPr id="3" name="TextBox 2">
            <a:extLst>
              <a:ext uri="{FF2B5EF4-FFF2-40B4-BE49-F238E27FC236}">
                <a16:creationId xmlns:a16="http://schemas.microsoft.com/office/drawing/2014/main" xmlns="" id="{25AAF37C-3DBA-4415-AD3E-DF1A4AA67DA0}"/>
              </a:ext>
            </a:extLst>
          </p:cNvPr>
          <p:cNvSpPr txBox="1"/>
          <p:nvPr/>
        </p:nvSpPr>
        <p:spPr>
          <a:xfrm>
            <a:off x="3384343" y="2005071"/>
            <a:ext cx="1146506" cy="369332"/>
          </a:xfrm>
          <a:prstGeom prst="rect">
            <a:avLst/>
          </a:prstGeom>
          <a:noFill/>
        </p:spPr>
        <p:txBody>
          <a:bodyPr wrap="square" rtlCol="0">
            <a:spAutoFit/>
          </a:bodyPr>
          <a:lstStyle/>
          <a:p>
            <a:pPr algn="ctr"/>
            <a:r>
              <a:rPr lang="en-IN" b="1" dirty="0"/>
              <a:t>VERIFY</a:t>
            </a:r>
          </a:p>
        </p:txBody>
      </p:sp>
      <p:sp>
        <p:nvSpPr>
          <p:cNvPr id="6" name="TextBox 5">
            <a:extLst>
              <a:ext uri="{FF2B5EF4-FFF2-40B4-BE49-F238E27FC236}">
                <a16:creationId xmlns:a16="http://schemas.microsoft.com/office/drawing/2014/main" xmlns="" id="{D4E3959E-DA00-43F6-9F06-AA13FBD4BFDE}"/>
              </a:ext>
            </a:extLst>
          </p:cNvPr>
          <p:cNvSpPr txBox="1"/>
          <p:nvPr/>
        </p:nvSpPr>
        <p:spPr>
          <a:xfrm>
            <a:off x="3306760" y="2696894"/>
            <a:ext cx="1223889" cy="369332"/>
          </a:xfrm>
          <a:prstGeom prst="rect">
            <a:avLst/>
          </a:prstGeom>
          <a:noFill/>
        </p:spPr>
        <p:txBody>
          <a:bodyPr wrap="square" rtlCol="0">
            <a:spAutoFit/>
          </a:bodyPr>
          <a:lstStyle/>
          <a:p>
            <a:pPr algn="ctr"/>
            <a:r>
              <a:rPr lang="en-IN" b="1" dirty="0"/>
              <a:t>VERIFY</a:t>
            </a:r>
          </a:p>
        </p:txBody>
      </p:sp>
      <p:sp>
        <p:nvSpPr>
          <p:cNvPr id="8" name="TextBox 7">
            <a:extLst>
              <a:ext uri="{FF2B5EF4-FFF2-40B4-BE49-F238E27FC236}">
                <a16:creationId xmlns:a16="http://schemas.microsoft.com/office/drawing/2014/main" xmlns="" id="{BD7E7F3F-559D-4B1C-B4A5-C7CEBB770DD5}"/>
              </a:ext>
            </a:extLst>
          </p:cNvPr>
          <p:cNvSpPr txBox="1"/>
          <p:nvPr/>
        </p:nvSpPr>
        <p:spPr>
          <a:xfrm>
            <a:off x="6690673" y="3990108"/>
            <a:ext cx="1358818" cy="369332"/>
          </a:xfrm>
          <a:prstGeom prst="rect">
            <a:avLst/>
          </a:prstGeom>
          <a:noFill/>
        </p:spPr>
        <p:txBody>
          <a:bodyPr wrap="square" rtlCol="0">
            <a:spAutoFit/>
          </a:bodyPr>
          <a:lstStyle/>
          <a:p>
            <a:pPr algn="ctr"/>
            <a:r>
              <a:rPr lang="en-IN" b="1" dirty="0"/>
              <a:t>GENERATES</a:t>
            </a:r>
          </a:p>
        </p:txBody>
      </p:sp>
      <p:cxnSp>
        <p:nvCxnSpPr>
          <p:cNvPr id="14" name="Straight Connector 13">
            <a:extLst>
              <a:ext uri="{FF2B5EF4-FFF2-40B4-BE49-F238E27FC236}">
                <a16:creationId xmlns:a16="http://schemas.microsoft.com/office/drawing/2014/main" xmlns="" id="{845C40A6-821E-437B-8FBD-395E512E82CF}"/>
              </a:ext>
            </a:extLst>
          </p:cNvPr>
          <p:cNvCxnSpPr>
            <a:cxnSpLocks/>
          </p:cNvCxnSpPr>
          <p:nvPr/>
        </p:nvCxnSpPr>
        <p:spPr>
          <a:xfrm>
            <a:off x="8807224" y="2114936"/>
            <a:ext cx="0" cy="204527"/>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p:cNvCxnSpPr>
            <a:stCxn id="4" idx="4"/>
          </p:cNvCxnSpPr>
          <p:nvPr/>
        </p:nvCxnSpPr>
        <p:spPr>
          <a:xfrm rot="16200000" flipH="1">
            <a:off x="5410202" y="3775363"/>
            <a:ext cx="803560" cy="138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xmlns="" id="{9E1BDD3B-3B53-43F9-9E9A-16E3BF3E50A5}"/>
              </a:ext>
            </a:extLst>
          </p:cNvPr>
          <p:cNvCxnSpPr/>
          <p:nvPr/>
        </p:nvCxnSpPr>
        <p:spPr>
          <a:xfrm flipV="1">
            <a:off x="7038109" y="4987636"/>
            <a:ext cx="127461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xmlns="" id="{9E1BDD3B-3B53-43F9-9E9A-16E3BF3E50A5}"/>
              </a:ext>
            </a:extLst>
          </p:cNvPr>
          <p:cNvCxnSpPr/>
          <p:nvPr/>
        </p:nvCxnSpPr>
        <p:spPr>
          <a:xfrm flipV="1">
            <a:off x="6650181" y="5763491"/>
            <a:ext cx="1648692" cy="13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xmlns="" id="{1BC3122E-8E05-4D5F-A8C3-3B8C43156C2A}"/>
              </a:ext>
            </a:extLst>
          </p:cNvPr>
          <p:cNvCxnSpPr>
            <a:cxnSpLocks/>
          </p:cNvCxnSpPr>
          <p:nvPr/>
        </p:nvCxnSpPr>
        <p:spPr>
          <a:xfrm flipV="1">
            <a:off x="8315923" y="4779338"/>
            <a:ext cx="1659987" cy="2"/>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xmlns="" id="{9480E72A-619A-47E6-9685-ED1C1A7B5BC7}"/>
              </a:ext>
            </a:extLst>
          </p:cNvPr>
          <p:cNvCxnSpPr/>
          <p:nvPr/>
        </p:nvCxnSpPr>
        <p:spPr>
          <a:xfrm>
            <a:off x="8312727" y="5264728"/>
            <a:ext cx="1690255" cy="13854"/>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xmlns="" id="{BACB6841-E7B3-4A9D-9D6E-2466B578CB24}"/>
              </a:ext>
            </a:extLst>
          </p:cNvPr>
          <p:cNvCxnSpPr/>
          <p:nvPr/>
        </p:nvCxnSpPr>
        <p:spPr>
          <a:xfrm rot="5400000">
            <a:off x="8072424" y="5006582"/>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xmlns="" id="{4A1B3D03-58C8-45E5-9A35-BEC61CD63573}"/>
              </a:ext>
            </a:extLst>
          </p:cNvPr>
          <p:cNvCxnSpPr/>
          <p:nvPr/>
        </p:nvCxnSpPr>
        <p:spPr>
          <a:xfrm rot="5400000">
            <a:off x="8364922" y="5018089"/>
            <a:ext cx="499247" cy="21744"/>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xmlns="" id="{CE8078F9-9B8A-4BBB-A210-55FBE32B5C53}"/>
              </a:ext>
            </a:extLst>
          </p:cNvPr>
          <p:cNvSpPr txBox="1"/>
          <p:nvPr/>
        </p:nvSpPr>
        <p:spPr>
          <a:xfrm>
            <a:off x="8696389" y="4851331"/>
            <a:ext cx="1659969" cy="369310"/>
          </a:xfrm>
          <a:prstGeom prst="rect">
            <a:avLst/>
          </a:prstGeom>
          <a:noFill/>
        </p:spPr>
        <p:txBody>
          <a:bodyPr wrap="square" rtlCol="0">
            <a:spAutoFit/>
          </a:bodyPr>
          <a:lstStyle/>
          <a:p>
            <a:r>
              <a:rPr lang="en-IN" b="1" dirty="0" smtClean="0"/>
              <a:t>ADMISSION</a:t>
            </a:r>
            <a:endParaRPr lang="en-IN" b="1" dirty="0"/>
          </a:p>
        </p:txBody>
      </p:sp>
      <p:cxnSp>
        <p:nvCxnSpPr>
          <p:cNvPr id="196" name="Straight Connector 195">
            <a:extLst>
              <a:ext uri="{FF2B5EF4-FFF2-40B4-BE49-F238E27FC236}">
                <a16:creationId xmlns:a16="http://schemas.microsoft.com/office/drawing/2014/main" xmlns="" id="{1BC3122E-8E05-4D5F-A8C3-3B8C43156C2A}"/>
              </a:ext>
            </a:extLst>
          </p:cNvPr>
          <p:cNvCxnSpPr>
            <a:cxnSpLocks/>
          </p:cNvCxnSpPr>
          <p:nvPr/>
        </p:nvCxnSpPr>
        <p:spPr>
          <a:xfrm flipV="1">
            <a:off x="8329777" y="5458210"/>
            <a:ext cx="1659987" cy="2"/>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xmlns="" id="{9480E72A-619A-47E6-9685-ED1C1A7B5BC7}"/>
              </a:ext>
            </a:extLst>
          </p:cNvPr>
          <p:cNvCxnSpPr/>
          <p:nvPr/>
        </p:nvCxnSpPr>
        <p:spPr>
          <a:xfrm>
            <a:off x="8326581" y="5943600"/>
            <a:ext cx="1690255" cy="13854"/>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xmlns="" id="{BACB6841-E7B3-4A9D-9D6E-2466B578CB24}"/>
              </a:ext>
            </a:extLst>
          </p:cNvPr>
          <p:cNvCxnSpPr/>
          <p:nvPr/>
        </p:nvCxnSpPr>
        <p:spPr>
          <a:xfrm rot="5400000">
            <a:off x="8086278" y="5685454"/>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xmlns="" id="{4A1B3D03-58C8-45E5-9A35-BEC61CD63573}"/>
              </a:ext>
            </a:extLst>
          </p:cNvPr>
          <p:cNvCxnSpPr/>
          <p:nvPr/>
        </p:nvCxnSpPr>
        <p:spPr>
          <a:xfrm rot="5400000">
            <a:off x="8378776" y="5696961"/>
            <a:ext cx="499247" cy="21744"/>
          </a:xfrm>
          <a:prstGeom prst="line">
            <a:avLst/>
          </a:prstGeom>
        </p:spPr>
        <p:style>
          <a:lnRef idx="1">
            <a:schemeClr val="dk1"/>
          </a:lnRef>
          <a:fillRef idx="0">
            <a:schemeClr val="dk1"/>
          </a:fillRef>
          <a:effectRef idx="0">
            <a:schemeClr val="dk1"/>
          </a:effectRef>
          <a:fontRef idx="minor">
            <a:schemeClr val="tx1"/>
          </a:fontRef>
        </p:style>
      </p:cxnSp>
      <p:sp>
        <p:nvSpPr>
          <p:cNvPr id="200" name="TextBox 199">
            <a:extLst>
              <a:ext uri="{FF2B5EF4-FFF2-40B4-BE49-F238E27FC236}">
                <a16:creationId xmlns:a16="http://schemas.microsoft.com/office/drawing/2014/main" xmlns="" id="{CE8078F9-9B8A-4BBB-A210-55FBE32B5C53}"/>
              </a:ext>
            </a:extLst>
          </p:cNvPr>
          <p:cNvSpPr txBox="1"/>
          <p:nvPr/>
        </p:nvSpPr>
        <p:spPr>
          <a:xfrm>
            <a:off x="8751807" y="5530203"/>
            <a:ext cx="1659969" cy="369310"/>
          </a:xfrm>
          <a:prstGeom prst="rect">
            <a:avLst/>
          </a:prstGeom>
          <a:noFill/>
        </p:spPr>
        <p:txBody>
          <a:bodyPr wrap="square" rtlCol="0">
            <a:spAutoFit/>
          </a:bodyPr>
          <a:lstStyle/>
          <a:p>
            <a:r>
              <a:rPr lang="en-IN" b="1" dirty="0" smtClean="0"/>
              <a:t>FEE</a:t>
            </a:r>
            <a:endParaRPr lang="en-IN" b="1" dirty="0"/>
          </a:p>
        </p:txBody>
      </p:sp>
      <p:sp>
        <p:nvSpPr>
          <p:cNvPr id="211" name="TextBox 210">
            <a:extLst>
              <a:ext uri="{FF2B5EF4-FFF2-40B4-BE49-F238E27FC236}">
                <a16:creationId xmlns:a16="http://schemas.microsoft.com/office/drawing/2014/main" xmlns="" id="{BD7E7F3F-559D-4B1C-B4A5-C7CEBB770DD5}"/>
              </a:ext>
            </a:extLst>
          </p:cNvPr>
          <p:cNvSpPr txBox="1"/>
          <p:nvPr/>
        </p:nvSpPr>
        <p:spPr>
          <a:xfrm>
            <a:off x="6967764" y="4682836"/>
            <a:ext cx="1358818" cy="369332"/>
          </a:xfrm>
          <a:prstGeom prst="rect">
            <a:avLst/>
          </a:prstGeom>
          <a:noFill/>
        </p:spPr>
        <p:txBody>
          <a:bodyPr wrap="square" rtlCol="0">
            <a:spAutoFit/>
          </a:bodyPr>
          <a:lstStyle/>
          <a:p>
            <a:pPr algn="ctr"/>
            <a:r>
              <a:rPr lang="en-IN" b="1" dirty="0"/>
              <a:t>GENERATES</a:t>
            </a:r>
          </a:p>
        </p:txBody>
      </p:sp>
      <p:sp>
        <p:nvSpPr>
          <p:cNvPr id="212" name="TextBox 211">
            <a:extLst>
              <a:ext uri="{FF2B5EF4-FFF2-40B4-BE49-F238E27FC236}">
                <a16:creationId xmlns:a16="http://schemas.microsoft.com/office/drawing/2014/main" xmlns="" id="{BD7E7F3F-559D-4B1C-B4A5-C7CEBB770DD5}"/>
              </a:ext>
            </a:extLst>
          </p:cNvPr>
          <p:cNvSpPr txBox="1"/>
          <p:nvPr/>
        </p:nvSpPr>
        <p:spPr>
          <a:xfrm>
            <a:off x="6856928" y="5472545"/>
            <a:ext cx="1358818" cy="369332"/>
          </a:xfrm>
          <a:prstGeom prst="rect">
            <a:avLst/>
          </a:prstGeom>
          <a:noFill/>
        </p:spPr>
        <p:txBody>
          <a:bodyPr wrap="square" rtlCol="0">
            <a:spAutoFit/>
          </a:bodyPr>
          <a:lstStyle/>
          <a:p>
            <a:pPr algn="ctr"/>
            <a:r>
              <a:rPr lang="en-IN" b="1" dirty="0"/>
              <a:t>GENERATES</a:t>
            </a:r>
          </a:p>
        </p:txBody>
      </p:sp>
      <p:sp>
        <p:nvSpPr>
          <p:cNvPr id="213" name="TextBox 212">
            <a:extLst>
              <a:ext uri="{FF2B5EF4-FFF2-40B4-BE49-F238E27FC236}">
                <a16:creationId xmlns:a16="http://schemas.microsoft.com/office/drawing/2014/main" xmlns="" id="{BD7E7F3F-559D-4B1C-B4A5-C7CEBB770DD5}"/>
              </a:ext>
            </a:extLst>
          </p:cNvPr>
          <p:cNvSpPr txBox="1"/>
          <p:nvPr/>
        </p:nvSpPr>
        <p:spPr>
          <a:xfrm>
            <a:off x="3421000" y="3948545"/>
            <a:ext cx="1358818" cy="369332"/>
          </a:xfrm>
          <a:prstGeom prst="rect">
            <a:avLst/>
          </a:prstGeom>
          <a:noFill/>
        </p:spPr>
        <p:txBody>
          <a:bodyPr wrap="square" rtlCol="0">
            <a:spAutoFit/>
          </a:bodyPr>
          <a:lstStyle/>
          <a:p>
            <a:pPr algn="ctr"/>
            <a:r>
              <a:rPr lang="en-IN" b="1" dirty="0" smtClean="0"/>
              <a:t>DETAILS</a:t>
            </a:r>
            <a:endParaRPr lang="en-IN" b="1" dirty="0"/>
          </a:p>
        </p:txBody>
      </p:sp>
      <p:sp>
        <p:nvSpPr>
          <p:cNvPr id="214" name="TextBox 213">
            <a:extLst>
              <a:ext uri="{FF2B5EF4-FFF2-40B4-BE49-F238E27FC236}">
                <a16:creationId xmlns:a16="http://schemas.microsoft.com/office/drawing/2014/main" xmlns="" id="{BD7E7F3F-559D-4B1C-B4A5-C7CEBB770DD5}"/>
              </a:ext>
            </a:extLst>
          </p:cNvPr>
          <p:cNvSpPr txBox="1"/>
          <p:nvPr/>
        </p:nvSpPr>
        <p:spPr>
          <a:xfrm>
            <a:off x="3324019" y="4696690"/>
            <a:ext cx="1358818" cy="369332"/>
          </a:xfrm>
          <a:prstGeom prst="rect">
            <a:avLst/>
          </a:prstGeom>
          <a:noFill/>
        </p:spPr>
        <p:txBody>
          <a:bodyPr wrap="square" rtlCol="0">
            <a:spAutoFit/>
          </a:bodyPr>
          <a:lstStyle/>
          <a:p>
            <a:pPr algn="ctr"/>
            <a:r>
              <a:rPr lang="en-IN" b="1" dirty="0" smtClean="0"/>
              <a:t>DETAILS</a:t>
            </a:r>
            <a:endParaRPr lang="en-IN" b="1" dirty="0"/>
          </a:p>
        </p:txBody>
      </p:sp>
      <p:sp>
        <p:nvSpPr>
          <p:cNvPr id="215" name="TextBox 214">
            <a:extLst>
              <a:ext uri="{FF2B5EF4-FFF2-40B4-BE49-F238E27FC236}">
                <a16:creationId xmlns:a16="http://schemas.microsoft.com/office/drawing/2014/main" xmlns="" id="{BD7E7F3F-559D-4B1C-B4A5-C7CEBB770DD5}"/>
              </a:ext>
            </a:extLst>
          </p:cNvPr>
          <p:cNvSpPr txBox="1"/>
          <p:nvPr/>
        </p:nvSpPr>
        <p:spPr>
          <a:xfrm>
            <a:off x="3337873" y="5430981"/>
            <a:ext cx="1358818" cy="369332"/>
          </a:xfrm>
          <a:prstGeom prst="rect">
            <a:avLst/>
          </a:prstGeom>
          <a:noFill/>
        </p:spPr>
        <p:txBody>
          <a:bodyPr wrap="square" rtlCol="0">
            <a:spAutoFit/>
          </a:bodyPr>
          <a:lstStyle/>
          <a:p>
            <a:pPr algn="ctr"/>
            <a:r>
              <a:rPr lang="en-IN" b="1" dirty="0" smtClean="0"/>
              <a:t>PAYMENT</a:t>
            </a:r>
            <a:endParaRPr lang="en-IN" b="1" dirty="0"/>
          </a:p>
        </p:txBody>
      </p:sp>
    </p:spTree>
    <p:extLst>
      <p:ext uri="{BB962C8B-B14F-4D97-AF65-F5344CB8AC3E}">
        <p14:creationId xmlns:p14="http://schemas.microsoft.com/office/powerpoint/2010/main" xmlns="" val="1924199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pPr algn="ctr"/>
            <a:r>
              <a:rPr lang="en-US" sz="5400" b="1" dirty="0">
                <a:latin typeface="Arial Black" panose="020B0A04020102020204" pitchFamily="34" charset="0"/>
              </a:rPr>
              <a:t>CONTINUE…</a:t>
            </a:r>
          </a:p>
        </p:txBody>
      </p:sp>
      <p:pic>
        <p:nvPicPr>
          <p:cNvPr id="34" name="Content Placeholder 33" descr="a.jpg"/>
          <p:cNvPicPr>
            <a:picLocks noGrp="1" noChangeAspect="1"/>
          </p:cNvPicPr>
          <p:nvPr>
            <p:ph idx="1"/>
          </p:nvPr>
        </p:nvPicPr>
        <p:blipFill>
          <a:blip r:embed="rId2" cstate="print"/>
          <a:stretch>
            <a:fillRect/>
          </a:stretch>
        </p:blipFill>
        <p:spPr>
          <a:xfrm>
            <a:off x="0" y="1"/>
            <a:ext cx="12192000" cy="1288472"/>
          </a:xfrm>
        </p:spPr>
      </p:pic>
      <p:sp>
        <p:nvSpPr>
          <p:cNvPr id="4" name="Oval 3">
            <a:extLst>
              <a:ext uri="{FF2B5EF4-FFF2-40B4-BE49-F238E27FC236}">
                <a16:creationId xmlns:a16="http://schemas.microsoft.com/office/drawing/2014/main" xmlns="" id="{55F6EAFC-FA96-4B8F-B1AC-A99DE4159162}"/>
              </a:ext>
            </a:extLst>
          </p:cNvPr>
          <p:cNvSpPr/>
          <p:nvPr/>
        </p:nvSpPr>
        <p:spPr>
          <a:xfrm>
            <a:off x="4807527" y="2258291"/>
            <a:ext cx="2133600" cy="157941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xmlns="" id="{1F94A8C1-39CC-4492-8632-3BD1AED92CBD}"/>
              </a:ext>
            </a:extLst>
          </p:cNvPr>
          <p:cNvCxnSpPr>
            <a:cxnSpLocks/>
          </p:cNvCxnSpPr>
          <p:nvPr/>
        </p:nvCxnSpPr>
        <p:spPr>
          <a:xfrm>
            <a:off x="5022166" y="1294228"/>
            <a:ext cx="1589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CCDD9F86-DB3D-404B-8733-16B8D4F3833C}"/>
              </a:ext>
            </a:extLst>
          </p:cNvPr>
          <p:cNvCxnSpPr>
            <a:cxnSpLocks/>
          </p:cNvCxnSpPr>
          <p:nvPr/>
        </p:nvCxnSpPr>
        <p:spPr>
          <a:xfrm>
            <a:off x="4950762" y="2673715"/>
            <a:ext cx="1879529" cy="212"/>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0329A9AC-0B94-4D25-AD60-1A8BBD34467C}"/>
              </a:ext>
            </a:extLst>
          </p:cNvPr>
          <p:cNvSpPr txBox="1"/>
          <p:nvPr/>
        </p:nvSpPr>
        <p:spPr>
          <a:xfrm>
            <a:off x="5296485" y="2321168"/>
            <a:ext cx="1181686" cy="369332"/>
          </a:xfrm>
          <a:prstGeom prst="rect">
            <a:avLst/>
          </a:prstGeom>
          <a:noFill/>
        </p:spPr>
        <p:txBody>
          <a:bodyPr wrap="square" rtlCol="0">
            <a:spAutoFit/>
          </a:bodyPr>
          <a:lstStyle/>
          <a:p>
            <a:pPr algn="ctr"/>
            <a:r>
              <a:rPr lang="en-IN" b="1" dirty="0"/>
              <a:t>3.0</a:t>
            </a:r>
          </a:p>
        </p:txBody>
      </p:sp>
      <p:sp>
        <p:nvSpPr>
          <p:cNvPr id="11" name="Rectangle 10">
            <a:extLst>
              <a:ext uri="{FF2B5EF4-FFF2-40B4-BE49-F238E27FC236}">
                <a16:creationId xmlns:a16="http://schemas.microsoft.com/office/drawing/2014/main" xmlns="" id="{5F2154BE-53EC-41C0-85D5-91AA59340A27}"/>
              </a:ext>
            </a:extLst>
          </p:cNvPr>
          <p:cNvSpPr/>
          <p:nvPr/>
        </p:nvSpPr>
        <p:spPr>
          <a:xfrm>
            <a:off x="1274619" y="3056995"/>
            <a:ext cx="1767520" cy="602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ATTENDENCE FORM</a:t>
            </a:r>
            <a:endParaRPr lang="en-IN" b="1" dirty="0"/>
          </a:p>
        </p:txBody>
      </p:sp>
      <p:cxnSp>
        <p:nvCxnSpPr>
          <p:cNvPr id="22" name="Straight Arrow Connector 21">
            <a:extLst>
              <a:ext uri="{FF2B5EF4-FFF2-40B4-BE49-F238E27FC236}">
                <a16:creationId xmlns:a16="http://schemas.microsoft.com/office/drawing/2014/main" xmlns="" id="{7837E443-F2EF-4AF7-A742-4B352CD95A03}"/>
              </a:ext>
            </a:extLst>
          </p:cNvPr>
          <p:cNvCxnSpPr>
            <a:cxnSpLocks/>
          </p:cNvCxnSpPr>
          <p:nvPr/>
        </p:nvCxnSpPr>
        <p:spPr>
          <a:xfrm>
            <a:off x="3066542" y="2608279"/>
            <a:ext cx="1893385" cy="3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630BFEC4-CD32-4F3A-917F-442AD9399F2C}"/>
              </a:ext>
            </a:extLst>
          </p:cNvPr>
          <p:cNvCxnSpPr/>
          <p:nvPr/>
        </p:nvCxnSpPr>
        <p:spPr>
          <a:xfrm>
            <a:off x="3066543" y="3333901"/>
            <a:ext cx="1851821" cy="18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18C2C4AF-923B-4C7F-8B72-7DD49DF10783}"/>
              </a:ext>
            </a:extLst>
          </p:cNvPr>
          <p:cNvCxnSpPr>
            <a:cxnSpLocks/>
            <a:stCxn id="4" idx="4"/>
          </p:cNvCxnSpPr>
          <p:nvPr/>
        </p:nvCxnSpPr>
        <p:spPr>
          <a:xfrm rot="5400000">
            <a:off x="5430983" y="4239491"/>
            <a:ext cx="845127" cy="41563"/>
          </a:xfrm>
          <a:prstGeom prst="line">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xmlns="" id="{C85B4428-10D4-4D6D-8FDD-92B7C6273A5A}"/>
              </a:ext>
            </a:extLst>
          </p:cNvPr>
          <p:cNvSpPr/>
          <p:nvPr/>
        </p:nvSpPr>
        <p:spPr>
          <a:xfrm>
            <a:off x="4835236" y="4712677"/>
            <a:ext cx="2216728" cy="171583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b="1" dirty="0" smtClean="0"/>
              <a:t>REPORT</a:t>
            </a:r>
            <a:endParaRPr lang="en-IN" sz="2000" b="1" dirty="0"/>
          </a:p>
        </p:txBody>
      </p:sp>
      <p:cxnSp>
        <p:nvCxnSpPr>
          <p:cNvPr id="53" name="Straight Connector 52">
            <a:extLst>
              <a:ext uri="{FF2B5EF4-FFF2-40B4-BE49-F238E27FC236}">
                <a16:creationId xmlns:a16="http://schemas.microsoft.com/office/drawing/2014/main" xmlns="" id="{2FA593AA-D989-4CB3-B313-EFC153BB5356}"/>
              </a:ext>
            </a:extLst>
          </p:cNvPr>
          <p:cNvCxnSpPr>
            <a:cxnSpLocks/>
          </p:cNvCxnSpPr>
          <p:nvPr/>
        </p:nvCxnSpPr>
        <p:spPr>
          <a:xfrm>
            <a:off x="4959927" y="5181600"/>
            <a:ext cx="1995055" cy="13855"/>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4482FE6-6639-453A-9149-36A4D037859F}"/>
              </a:ext>
            </a:extLst>
          </p:cNvPr>
          <p:cNvSpPr txBox="1"/>
          <p:nvPr/>
        </p:nvSpPr>
        <p:spPr>
          <a:xfrm>
            <a:off x="5485974" y="4795803"/>
            <a:ext cx="822962" cy="369332"/>
          </a:xfrm>
          <a:prstGeom prst="rect">
            <a:avLst/>
          </a:prstGeom>
          <a:noFill/>
        </p:spPr>
        <p:txBody>
          <a:bodyPr wrap="square" rtlCol="0">
            <a:spAutoFit/>
          </a:bodyPr>
          <a:lstStyle/>
          <a:p>
            <a:pPr algn="ctr"/>
            <a:r>
              <a:rPr lang="en-IN" b="1" dirty="0"/>
              <a:t>4.0</a:t>
            </a:r>
          </a:p>
        </p:txBody>
      </p:sp>
      <p:sp>
        <p:nvSpPr>
          <p:cNvPr id="60" name="Rectangle 59">
            <a:extLst>
              <a:ext uri="{FF2B5EF4-FFF2-40B4-BE49-F238E27FC236}">
                <a16:creationId xmlns:a16="http://schemas.microsoft.com/office/drawing/2014/main" xmlns="" id="{EF7C4858-0249-4F7F-AC0B-DCBB8E66E8FC}"/>
              </a:ext>
            </a:extLst>
          </p:cNvPr>
          <p:cNvSpPr/>
          <p:nvPr/>
        </p:nvSpPr>
        <p:spPr>
          <a:xfrm>
            <a:off x="1274619" y="4809729"/>
            <a:ext cx="1764215" cy="50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STUDENT</a:t>
            </a:r>
          </a:p>
        </p:txBody>
      </p:sp>
      <p:sp>
        <p:nvSpPr>
          <p:cNvPr id="61" name="Rectangle 60">
            <a:extLst>
              <a:ext uri="{FF2B5EF4-FFF2-40B4-BE49-F238E27FC236}">
                <a16:creationId xmlns:a16="http://schemas.microsoft.com/office/drawing/2014/main" xmlns="" id="{C88549DA-490A-462D-9D2F-3E4975E24457}"/>
              </a:ext>
            </a:extLst>
          </p:cNvPr>
          <p:cNvSpPr/>
          <p:nvPr/>
        </p:nvSpPr>
        <p:spPr>
          <a:xfrm>
            <a:off x="1280374" y="5588284"/>
            <a:ext cx="1758460"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EMPLOYEE</a:t>
            </a:r>
          </a:p>
        </p:txBody>
      </p:sp>
      <p:cxnSp>
        <p:nvCxnSpPr>
          <p:cNvPr id="69" name="Straight Arrow Connector 68">
            <a:extLst>
              <a:ext uri="{FF2B5EF4-FFF2-40B4-BE49-F238E27FC236}">
                <a16:creationId xmlns:a16="http://schemas.microsoft.com/office/drawing/2014/main" xmlns="" id="{4E2902B4-34D5-41F7-9C65-DEBA4799B644}"/>
              </a:ext>
            </a:extLst>
          </p:cNvPr>
          <p:cNvCxnSpPr>
            <a:cxnSpLocks/>
            <a:stCxn id="60" idx="3"/>
          </p:cNvCxnSpPr>
          <p:nvPr/>
        </p:nvCxnSpPr>
        <p:spPr>
          <a:xfrm>
            <a:off x="3038834" y="5063340"/>
            <a:ext cx="2031930" cy="3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xmlns="" id="{5839360E-2F3F-441B-8B0B-D6B186A1EF5C}"/>
              </a:ext>
            </a:extLst>
          </p:cNvPr>
          <p:cNvCxnSpPr>
            <a:stCxn id="61" idx="3"/>
          </p:cNvCxnSpPr>
          <p:nvPr/>
        </p:nvCxnSpPr>
        <p:spPr>
          <a:xfrm>
            <a:off x="3038834" y="5852053"/>
            <a:ext cx="1879530" cy="8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xmlns="" id="{CE8078F9-9B8A-4BBB-A210-55FBE32B5C53}"/>
              </a:ext>
            </a:extLst>
          </p:cNvPr>
          <p:cNvSpPr txBox="1"/>
          <p:nvPr/>
        </p:nvSpPr>
        <p:spPr>
          <a:xfrm>
            <a:off x="8645236" y="5846726"/>
            <a:ext cx="2244437" cy="369332"/>
          </a:xfrm>
          <a:prstGeom prst="rect">
            <a:avLst/>
          </a:prstGeom>
          <a:noFill/>
        </p:spPr>
        <p:txBody>
          <a:bodyPr wrap="square" rtlCol="0">
            <a:spAutoFit/>
          </a:bodyPr>
          <a:lstStyle/>
          <a:p>
            <a:r>
              <a:rPr lang="en-IN" b="1" dirty="0" smtClean="0"/>
              <a:t>EMPLOYEE REPORT</a:t>
            </a:r>
            <a:endParaRPr lang="en-IN" b="1" dirty="0"/>
          </a:p>
        </p:txBody>
      </p:sp>
      <p:sp>
        <p:nvSpPr>
          <p:cNvPr id="6" name="TextBox 5">
            <a:extLst>
              <a:ext uri="{FF2B5EF4-FFF2-40B4-BE49-F238E27FC236}">
                <a16:creationId xmlns:a16="http://schemas.microsoft.com/office/drawing/2014/main" xmlns="" id="{66EA318D-1D44-473A-8B5F-7F71ED92CDA3}"/>
              </a:ext>
            </a:extLst>
          </p:cNvPr>
          <p:cNvSpPr txBox="1"/>
          <p:nvPr/>
        </p:nvSpPr>
        <p:spPr>
          <a:xfrm>
            <a:off x="5171050" y="2797685"/>
            <a:ext cx="1878033" cy="400110"/>
          </a:xfrm>
          <a:prstGeom prst="rect">
            <a:avLst/>
          </a:prstGeom>
          <a:noFill/>
        </p:spPr>
        <p:txBody>
          <a:bodyPr wrap="square" rtlCol="0">
            <a:spAutoFit/>
          </a:bodyPr>
          <a:lstStyle/>
          <a:p>
            <a:r>
              <a:rPr lang="en-IN" sz="2000" b="1" dirty="0"/>
              <a:t>   EMPLOYEE</a:t>
            </a:r>
          </a:p>
        </p:txBody>
      </p:sp>
      <p:cxnSp>
        <p:nvCxnSpPr>
          <p:cNvPr id="12" name="Straight Connector 11">
            <a:extLst>
              <a:ext uri="{FF2B5EF4-FFF2-40B4-BE49-F238E27FC236}">
                <a16:creationId xmlns:a16="http://schemas.microsoft.com/office/drawing/2014/main" xmlns="" id="{5A27C749-18F2-4610-9FE7-9EDEC3823079}"/>
              </a:ext>
            </a:extLst>
          </p:cNvPr>
          <p:cNvCxnSpPr>
            <a:endCxn id="4" idx="0"/>
          </p:cNvCxnSpPr>
          <p:nvPr/>
        </p:nvCxnSpPr>
        <p:spPr>
          <a:xfrm rot="5400000">
            <a:off x="5634435" y="1998358"/>
            <a:ext cx="499825" cy="2004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xmlns="" id="{83599BEC-6D40-4194-A0C7-D1B9A11CAA3B}"/>
              </a:ext>
            </a:extLst>
          </p:cNvPr>
          <p:cNvSpPr/>
          <p:nvPr/>
        </p:nvSpPr>
        <p:spPr>
          <a:xfrm>
            <a:off x="1288473" y="2349302"/>
            <a:ext cx="1764215" cy="545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FORM</a:t>
            </a:r>
          </a:p>
        </p:txBody>
      </p:sp>
      <p:cxnSp>
        <p:nvCxnSpPr>
          <p:cNvPr id="19" name="Straight Arrow Connector 18">
            <a:extLst>
              <a:ext uri="{FF2B5EF4-FFF2-40B4-BE49-F238E27FC236}">
                <a16:creationId xmlns:a16="http://schemas.microsoft.com/office/drawing/2014/main" xmlns="" id="{5C1BE8EE-DE09-4C8E-AEBC-C8F9D9049F87}"/>
              </a:ext>
            </a:extLst>
          </p:cNvPr>
          <p:cNvCxnSpPr/>
          <p:nvPr/>
        </p:nvCxnSpPr>
        <p:spPr>
          <a:xfrm>
            <a:off x="6899564" y="5971309"/>
            <a:ext cx="1510145" cy="1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xmlns="" id="{46716F3D-FE47-45CB-981C-75AD88C3215B}"/>
              </a:ext>
            </a:extLst>
          </p:cNvPr>
          <p:cNvSpPr txBox="1"/>
          <p:nvPr/>
        </p:nvSpPr>
        <p:spPr>
          <a:xfrm>
            <a:off x="8824807" y="3282595"/>
            <a:ext cx="1607666" cy="369332"/>
          </a:xfrm>
          <a:prstGeom prst="rect">
            <a:avLst/>
          </a:prstGeom>
          <a:noFill/>
        </p:spPr>
        <p:txBody>
          <a:bodyPr wrap="square" rtlCol="0">
            <a:spAutoFit/>
          </a:bodyPr>
          <a:lstStyle/>
          <a:p>
            <a:r>
              <a:rPr lang="en-IN" b="1" dirty="0" smtClean="0"/>
              <a:t>ATTENDENCE</a:t>
            </a:r>
            <a:endParaRPr lang="en-IN" b="1" dirty="0"/>
          </a:p>
        </p:txBody>
      </p:sp>
      <p:sp>
        <p:nvSpPr>
          <p:cNvPr id="35" name="TextBox 34"/>
          <p:cNvSpPr txBox="1"/>
          <p:nvPr/>
        </p:nvSpPr>
        <p:spPr>
          <a:xfrm>
            <a:off x="8049490" y="415636"/>
            <a:ext cx="4876800" cy="769441"/>
          </a:xfrm>
          <a:prstGeom prst="rect">
            <a:avLst/>
          </a:prstGeom>
          <a:noFill/>
        </p:spPr>
        <p:txBody>
          <a:bodyPr wrap="square" rtlCol="0">
            <a:spAutoFit/>
          </a:bodyPr>
          <a:lstStyle/>
          <a:p>
            <a:r>
              <a:rPr lang="en-US" sz="4400" b="1" dirty="0">
                <a:latin typeface="Algerian" pitchFamily="82" charset="0"/>
              </a:rPr>
              <a:t>CONTINUE…</a:t>
            </a:r>
          </a:p>
        </p:txBody>
      </p:sp>
      <p:sp>
        <p:nvSpPr>
          <p:cNvPr id="38" name="Oval 37"/>
          <p:cNvSpPr/>
          <p:nvPr/>
        </p:nvSpPr>
        <p:spPr>
          <a:xfrm>
            <a:off x="5697415" y="1533378"/>
            <a:ext cx="450166" cy="267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US" dirty="0"/>
          </a:p>
        </p:txBody>
      </p:sp>
      <p:cxnSp>
        <p:nvCxnSpPr>
          <p:cNvPr id="40" name="Straight Arrow Connector 39"/>
          <p:cNvCxnSpPr/>
          <p:nvPr/>
        </p:nvCxnSpPr>
        <p:spPr>
          <a:xfrm flipV="1">
            <a:off x="6747163" y="3449782"/>
            <a:ext cx="1745673" cy="138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xmlns="" id="{4A1F8A91-B24C-4A4C-8FB9-246DB5C01928}"/>
              </a:ext>
            </a:extLst>
          </p:cNvPr>
          <p:cNvSpPr txBox="1"/>
          <p:nvPr/>
        </p:nvSpPr>
        <p:spPr>
          <a:xfrm>
            <a:off x="6966597" y="3123028"/>
            <a:ext cx="1345813" cy="369332"/>
          </a:xfrm>
          <a:prstGeom prst="rect">
            <a:avLst/>
          </a:prstGeom>
          <a:noFill/>
        </p:spPr>
        <p:txBody>
          <a:bodyPr wrap="square" rtlCol="0">
            <a:spAutoFit/>
          </a:bodyPr>
          <a:lstStyle/>
          <a:p>
            <a:pPr algn="ctr"/>
            <a:r>
              <a:rPr lang="en-IN" b="1" dirty="0"/>
              <a:t>GENERATES</a:t>
            </a:r>
          </a:p>
        </p:txBody>
      </p:sp>
      <p:sp>
        <p:nvSpPr>
          <p:cNvPr id="5" name="TextBox 4">
            <a:extLst>
              <a:ext uri="{FF2B5EF4-FFF2-40B4-BE49-F238E27FC236}">
                <a16:creationId xmlns:a16="http://schemas.microsoft.com/office/drawing/2014/main" xmlns="" id="{9FDCF1A6-5206-4751-BB17-1053DB534902}"/>
              </a:ext>
            </a:extLst>
          </p:cNvPr>
          <p:cNvSpPr txBox="1"/>
          <p:nvPr/>
        </p:nvSpPr>
        <p:spPr>
          <a:xfrm>
            <a:off x="6927273" y="5673370"/>
            <a:ext cx="1565563" cy="369332"/>
          </a:xfrm>
          <a:prstGeom prst="rect">
            <a:avLst/>
          </a:prstGeom>
          <a:noFill/>
        </p:spPr>
        <p:txBody>
          <a:bodyPr wrap="square" rtlCol="0">
            <a:spAutoFit/>
          </a:bodyPr>
          <a:lstStyle/>
          <a:p>
            <a:pPr algn="ctr"/>
            <a:r>
              <a:rPr lang="en-IN" b="1" dirty="0"/>
              <a:t>GENERATES</a:t>
            </a:r>
          </a:p>
        </p:txBody>
      </p:sp>
      <p:cxnSp>
        <p:nvCxnSpPr>
          <p:cNvPr id="98" name="Straight Connector 97">
            <a:extLst>
              <a:ext uri="{FF2B5EF4-FFF2-40B4-BE49-F238E27FC236}">
                <a16:creationId xmlns:a16="http://schemas.microsoft.com/office/drawing/2014/main" xmlns="" id="{1BC3122E-8E05-4D5F-A8C3-3B8C43156C2A}"/>
              </a:ext>
            </a:extLst>
          </p:cNvPr>
          <p:cNvCxnSpPr>
            <a:cxnSpLocks/>
          </p:cNvCxnSpPr>
          <p:nvPr/>
        </p:nvCxnSpPr>
        <p:spPr>
          <a:xfrm flipV="1">
            <a:off x="8482178" y="3214255"/>
            <a:ext cx="1936440" cy="13376"/>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xmlns="" id="{9480E72A-619A-47E6-9685-ED1C1A7B5BC7}"/>
              </a:ext>
            </a:extLst>
          </p:cNvPr>
          <p:cNvCxnSpPr/>
          <p:nvPr/>
        </p:nvCxnSpPr>
        <p:spPr>
          <a:xfrm flipV="1">
            <a:off x="8478982" y="3699164"/>
            <a:ext cx="1939636" cy="13856"/>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xmlns="" id="{BACB6841-E7B3-4A9D-9D6E-2466B578CB24}"/>
              </a:ext>
            </a:extLst>
          </p:cNvPr>
          <p:cNvCxnSpPr/>
          <p:nvPr/>
        </p:nvCxnSpPr>
        <p:spPr>
          <a:xfrm rot="5400000">
            <a:off x="8238679" y="3454873"/>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xmlns="" id="{4A1B3D03-58C8-45E5-9A35-BEC61CD63573}"/>
              </a:ext>
            </a:extLst>
          </p:cNvPr>
          <p:cNvCxnSpPr/>
          <p:nvPr/>
        </p:nvCxnSpPr>
        <p:spPr>
          <a:xfrm rot="5400000">
            <a:off x="8531177" y="3466380"/>
            <a:ext cx="499247" cy="21744"/>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xmlns="" id="{1BC3122E-8E05-4D5F-A8C3-3B8C43156C2A}"/>
              </a:ext>
            </a:extLst>
          </p:cNvPr>
          <p:cNvCxnSpPr>
            <a:cxnSpLocks/>
          </p:cNvCxnSpPr>
          <p:nvPr/>
        </p:nvCxnSpPr>
        <p:spPr>
          <a:xfrm>
            <a:off x="8482178" y="2437921"/>
            <a:ext cx="1922586" cy="14334"/>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xmlns="" id="{9480E72A-619A-47E6-9685-ED1C1A7B5BC7}"/>
              </a:ext>
            </a:extLst>
          </p:cNvPr>
          <p:cNvCxnSpPr/>
          <p:nvPr/>
        </p:nvCxnSpPr>
        <p:spPr>
          <a:xfrm>
            <a:off x="8478982" y="2923309"/>
            <a:ext cx="1884218" cy="158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xmlns="" id="{4A1B3D03-58C8-45E5-9A35-BEC61CD63573}"/>
              </a:ext>
            </a:extLst>
          </p:cNvPr>
          <p:cNvCxnSpPr/>
          <p:nvPr/>
        </p:nvCxnSpPr>
        <p:spPr>
          <a:xfrm rot="5400000">
            <a:off x="8531177" y="2676670"/>
            <a:ext cx="499247" cy="21744"/>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xmlns="" id="{1BC3122E-8E05-4D5F-A8C3-3B8C43156C2A}"/>
              </a:ext>
            </a:extLst>
          </p:cNvPr>
          <p:cNvCxnSpPr>
            <a:cxnSpLocks/>
          </p:cNvCxnSpPr>
          <p:nvPr/>
        </p:nvCxnSpPr>
        <p:spPr>
          <a:xfrm>
            <a:off x="8412904" y="5790721"/>
            <a:ext cx="2074987" cy="479"/>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xmlns="" id="{9480E72A-619A-47E6-9685-ED1C1A7B5BC7}"/>
              </a:ext>
            </a:extLst>
          </p:cNvPr>
          <p:cNvCxnSpPr/>
          <p:nvPr/>
        </p:nvCxnSpPr>
        <p:spPr>
          <a:xfrm flipV="1">
            <a:off x="8409708" y="6262255"/>
            <a:ext cx="2078183" cy="13854"/>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xmlns="" id="{BACB6841-E7B3-4A9D-9D6E-2466B578CB24}"/>
              </a:ext>
            </a:extLst>
          </p:cNvPr>
          <p:cNvCxnSpPr/>
          <p:nvPr/>
        </p:nvCxnSpPr>
        <p:spPr>
          <a:xfrm rot="5400000">
            <a:off x="8169405" y="6017963"/>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xmlns="" id="{4A1B3D03-58C8-45E5-9A35-BEC61CD63573}"/>
              </a:ext>
            </a:extLst>
          </p:cNvPr>
          <p:cNvCxnSpPr/>
          <p:nvPr/>
        </p:nvCxnSpPr>
        <p:spPr>
          <a:xfrm rot="5400000">
            <a:off x="8461903" y="6029470"/>
            <a:ext cx="499247" cy="21744"/>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xmlns="" id="{BACB6841-E7B3-4A9D-9D6E-2466B578CB24}"/>
              </a:ext>
            </a:extLst>
          </p:cNvPr>
          <p:cNvCxnSpPr/>
          <p:nvPr/>
        </p:nvCxnSpPr>
        <p:spPr>
          <a:xfrm rot="5400000">
            <a:off x="8238679" y="2665163"/>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flipV="1">
            <a:off x="6774873" y="2618509"/>
            <a:ext cx="1717963" cy="138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xmlns="" id="{CE8078F9-9B8A-4BBB-A210-55FBE32B5C53}"/>
              </a:ext>
            </a:extLst>
          </p:cNvPr>
          <p:cNvSpPr txBox="1"/>
          <p:nvPr/>
        </p:nvSpPr>
        <p:spPr>
          <a:xfrm>
            <a:off x="8714509" y="5070763"/>
            <a:ext cx="2216727" cy="369332"/>
          </a:xfrm>
          <a:prstGeom prst="rect">
            <a:avLst/>
          </a:prstGeom>
          <a:noFill/>
        </p:spPr>
        <p:txBody>
          <a:bodyPr wrap="square" rtlCol="0">
            <a:spAutoFit/>
          </a:bodyPr>
          <a:lstStyle/>
          <a:p>
            <a:r>
              <a:rPr lang="en-IN" b="1" dirty="0" smtClean="0"/>
              <a:t>STUDENT REPORT</a:t>
            </a:r>
            <a:endParaRPr lang="en-IN" b="1" dirty="0"/>
          </a:p>
        </p:txBody>
      </p:sp>
      <p:cxnSp>
        <p:nvCxnSpPr>
          <p:cNvPr id="117" name="Straight Connector 116">
            <a:extLst>
              <a:ext uri="{FF2B5EF4-FFF2-40B4-BE49-F238E27FC236}">
                <a16:creationId xmlns:a16="http://schemas.microsoft.com/office/drawing/2014/main" xmlns="" id="{1BC3122E-8E05-4D5F-A8C3-3B8C43156C2A}"/>
              </a:ext>
            </a:extLst>
          </p:cNvPr>
          <p:cNvCxnSpPr>
            <a:cxnSpLocks/>
          </p:cNvCxnSpPr>
          <p:nvPr/>
        </p:nvCxnSpPr>
        <p:spPr>
          <a:xfrm>
            <a:off x="8440613" y="4945594"/>
            <a:ext cx="1991860" cy="479"/>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xmlns="" id="{9480E72A-619A-47E6-9685-ED1C1A7B5BC7}"/>
              </a:ext>
            </a:extLst>
          </p:cNvPr>
          <p:cNvCxnSpPr/>
          <p:nvPr/>
        </p:nvCxnSpPr>
        <p:spPr>
          <a:xfrm>
            <a:off x="8437417" y="5430982"/>
            <a:ext cx="2022765" cy="27709"/>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xmlns="" id="{BACB6841-E7B3-4A9D-9D6E-2466B578CB24}"/>
              </a:ext>
            </a:extLst>
          </p:cNvPr>
          <p:cNvCxnSpPr/>
          <p:nvPr/>
        </p:nvCxnSpPr>
        <p:spPr>
          <a:xfrm rot="5400000">
            <a:off x="8197114" y="5172836"/>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xmlns="" id="{4A1B3D03-58C8-45E5-9A35-BEC61CD63573}"/>
              </a:ext>
            </a:extLst>
          </p:cNvPr>
          <p:cNvCxnSpPr/>
          <p:nvPr/>
        </p:nvCxnSpPr>
        <p:spPr>
          <a:xfrm rot="5400000">
            <a:off x="8489612" y="5184343"/>
            <a:ext cx="499247" cy="21744"/>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Arrow Connector 121"/>
          <p:cNvCxnSpPr/>
          <p:nvPr/>
        </p:nvCxnSpPr>
        <p:spPr>
          <a:xfrm>
            <a:off x="6885709" y="5126182"/>
            <a:ext cx="1565564" cy="138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xmlns="" id="{4A1F8A91-B24C-4A4C-8FB9-246DB5C01928}"/>
              </a:ext>
            </a:extLst>
          </p:cNvPr>
          <p:cNvSpPr txBox="1"/>
          <p:nvPr/>
        </p:nvSpPr>
        <p:spPr>
          <a:xfrm>
            <a:off x="6966597" y="2319465"/>
            <a:ext cx="1345813" cy="369332"/>
          </a:xfrm>
          <a:prstGeom prst="rect">
            <a:avLst/>
          </a:prstGeom>
          <a:noFill/>
        </p:spPr>
        <p:txBody>
          <a:bodyPr wrap="square" rtlCol="0">
            <a:spAutoFit/>
          </a:bodyPr>
          <a:lstStyle/>
          <a:p>
            <a:pPr algn="ctr"/>
            <a:r>
              <a:rPr lang="en-IN" b="1" dirty="0"/>
              <a:t>GENERATES</a:t>
            </a:r>
          </a:p>
        </p:txBody>
      </p:sp>
      <p:sp>
        <p:nvSpPr>
          <p:cNvPr id="133" name="TextBox 132">
            <a:extLst>
              <a:ext uri="{FF2B5EF4-FFF2-40B4-BE49-F238E27FC236}">
                <a16:creationId xmlns:a16="http://schemas.microsoft.com/office/drawing/2014/main" xmlns="" id="{4A1F8A91-B24C-4A4C-8FB9-246DB5C01928}"/>
              </a:ext>
            </a:extLst>
          </p:cNvPr>
          <p:cNvSpPr txBox="1"/>
          <p:nvPr/>
        </p:nvSpPr>
        <p:spPr>
          <a:xfrm>
            <a:off x="6994305" y="4827137"/>
            <a:ext cx="1345813" cy="369332"/>
          </a:xfrm>
          <a:prstGeom prst="rect">
            <a:avLst/>
          </a:prstGeom>
          <a:noFill/>
        </p:spPr>
        <p:txBody>
          <a:bodyPr wrap="square" rtlCol="0">
            <a:spAutoFit/>
          </a:bodyPr>
          <a:lstStyle/>
          <a:p>
            <a:pPr algn="ctr"/>
            <a:r>
              <a:rPr lang="en-IN" b="1" dirty="0"/>
              <a:t>GENERATES</a:t>
            </a:r>
          </a:p>
        </p:txBody>
      </p:sp>
      <p:sp>
        <p:nvSpPr>
          <p:cNvPr id="134" name="TextBox 133">
            <a:extLst>
              <a:ext uri="{FF2B5EF4-FFF2-40B4-BE49-F238E27FC236}">
                <a16:creationId xmlns:a16="http://schemas.microsoft.com/office/drawing/2014/main" xmlns="" id="{4A1F8A91-B24C-4A4C-8FB9-246DB5C01928}"/>
              </a:ext>
            </a:extLst>
          </p:cNvPr>
          <p:cNvSpPr txBox="1"/>
          <p:nvPr/>
        </p:nvSpPr>
        <p:spPr>
          <a:xfrm>
            <a:off x="3322852" y="2319464"/>
            <a:ext cx="1345813" cy="369332"/>
          </a:xfrm>
          <a:prstGeom prst="rect">
            <a:avLst/>
          </a:prstGeom>
          <a:noFill/>
        </p:spPr>
        <p:txBody>
          <a:bodyPr wrap="square" rtlCol="0">
            <a:spAutoFit/>
          </a:bodyPr>
          <a:lstStyle/>
          <a:p>
            <a:pPr algn="ctr"/>
            <a:r>
              <a:rPr lang="en-IN" b="1" dirty="0" smtClean="0"/>
              <a:t>DETAILS</a:t>
            </a:r>
            <a:endParaRPr lang="en-IN" b="1" dirty="0"/>
          </a:p>
        </p:txBody>
      </p:sp>
      <p:sp>
        <p:nvSpPr>
          <p:cNvPr id="135" name="TextBox 134">
            <a:extLst>
              <a:ext uri="{FF2B5EF4-FFF2-40B4-BE49-F238E27FC236}">
                <a16:creationId xmlns:a16="http://schemas.microsoft.com/office/drawing/2014/main" xmlns="" id="{4A1F8A91-B24C-4A4C-8FB9-246DB5C01928}"/>
              </a:ext>
            </a:extLst>
          </p:cNvPr>
          <p:cNvSpPr txBox="1"/>
          <p:nvPr/>
        </p:nvSpPr>
        <p:spPr>
          <a:xfrm>
            <a:off x="3350560" y="3039900"/>
            <a:ext cx="1345813" cy="369332"/>
          </a:xfrm>
          <a:prstGeom prst="rect">
            <a:avLst/>
          </a:prstGeom>
          <a:noFill/>
        </p:spPr>
        <p:txBody>
          <a:bodyPr wrap="square" rtlCol="0">
            <a:spAutoFit/>
          </a:bodyPr>
          <a:lstStyle/>
          <a:p>
            <a:pPr algn="ctr"/>
            <a:r>
              <a:rPr lang="en-IN" b="1" dirty="0" smtClean="0"/>
              <a:t>DETAILS</a:t>
            </a:r>
            <a:endParaRPr lang="en-IN" b="1" dirty="0"/>
          </a:p>
        </p:txBody>
      </p:sp>
      <p:sp>
        <p:nvSpPr>
          <p:cNvPr id="136" name="TextBox 135">
            <a:extLst>
              <a:ext uri="{FF2B5EF4-FFF2-40B4-BE49-F238E27FC236}">
                <a16:creationId xmlns:a16="http://schemas.microsoft.com/office/drawing/2014/main" xmlns="" id="{4A1F8A91-B24C-4A4C-8FB9-246DB5C01928}"/>
              </a:ext>
            </a:extLst>
          </p:cNvPr>
          <p:cNvSpPr txBox="1"/>
          <p:nvPr/>
        </p:nvSpPr>
        <p:spPr>
          <a:xfrm>
            <a:off x="3447542" y="4785574"/>
            <a:ext cx="1345813" cy="369332"/>
          </a:xfrm>
          <a:prstGeom prst="rect">
            <a:avLst/>
          </a:prstGeom>
          <a:noFill/>
        </p:spPr>
        <p:txBody>
          <a:bodyPr wrap="square" rtlCol="0">
            <a:spAutoFit/>
          </a:bodyPr>
          <a:lstStyle/>
          <a:p>
            <a:pPr algn="ctr"/>
            <a:r>
              <a:rPr lang="en-IN" b="1" dirty="0" smtClean="0"/>
              <a:t>DETAILS</a:t>
            </a:r>
            <a:endParaRPr lang="en-IN" b="1" dirty="0"/>
          </a:p>
        </p:txBody>
      </p:sp>
      <p:sp>
        <p:nvSpPr>
          <p:cNvPr id="137" name="TextBox 136">
            <a:extLst>
              <a:ext uri="{FF2B5EF4-FFF2-40B4-BE49-F238E27FC236}">
                <a16:creationId xmlns:a16="http://schemas.microsoft.com/office/drawing/2014/main" xmlns="" id="{4A1F8A91-B24C-4A4C-8FB9-246DB5C01928}"/>
              </a:ext>
            </a:extLst>
          </p:cNvPr>
          <p:cNvSpPr txBox="1"/>
          <p:nvPr/>
        </p:nvSpPr>
        <p:spPr>
          <a:xfrm>
            <a:off x="3336707" y="5533719"/>
            <a:ext cx="1345813" cy="369332"/>
          </a:xfrm>
          <a:prstGeom prst="rect">
            <a:avLst/>
          </a:prstGeom>
          <a:noFill/>
        </p:spPr>
        <p:txBody>
          <a:bodyPr wrap="square" rtlCol="0">
            <a:spAutoFit/>
          </a:bodyPr>
          <a:lstStyle/>
          <a:p>
            <a:pPr algn="ctr"/>
            <a:r>
              <a:rPr lang="en-IN" b="1" dirty="0" smtClean="0"/>
              <a:t>DETAILS</a:t>
            </a:r>
            <a:endParaRPr lang="en-IN" b="1" dirty="0"/>
          </a:p>
        </p:txBody>
      </p:sp>
      <p:sp>
        <p:nvSpPr>
          <p:cNvPr id="151" name="TextBox 150">
            <a:extLst>
              <a:ext uri="{FF2B5EF4-FFF2-40B4-BE49-F238E27FC236}">
                <a16:creationId xmlns:a16="http://schemas.microsoft.com/office/drawing/2014/main" xmlns="" id="{46716F3D-FE47-45CB-981C-75AD88C3215B}"/>
              </a:ext>
            </a:extLst>
          </p:cNvPr>
          <p:cNvSpPr txBox="1"/>
          <p:nvPr/>
        </p:nvSpPr>
        <p:spPr>
          <a:xfrm>
            <a:off x="8783244" y="2506740"/>
            <a:ext cx="1607666" cy="369332"/>
          </a:xfrm>
          <a:prstGeom prst="rect">
            <a:avLst/>
          </a:prstGeom>
          <a:noFill/>
        </p:spPr>
        <p:txBody>
          <a:bodyPr wrap="square" rtlCol="0">
            <a:spAutoFit/>
          </a:bodyPr>
          <a:lstStyle/>
          <a:p>
            <a:r>
              <a:rPr lang="en-IN" b="1" dirty="0" smtClean="0"/>
              <a:t>APPLICATION</a:t>
            </a:r>
            <a:endParaRPr lang="en-IN" b="1" dirty="0"/>
          </a:p>
        </p:txBody>
      </p:sp>
    </p:spTree>
    <p:extLst>
      <p:ext uri="{BB962C8B-B14F-4D97-AF65-F5344CB8AC3E}">
        <p14:creationId xmlns:p14="http://schemas.microsoft.com/office/powerpoint/2010/main" xmlns="" val="3056924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pPr algn="ctr"/>
            <a:r>
              <a:rPr lang="en-US" sz="5400" b="1" dirty="0">
                <a:latin typeface="Arial Black" panose="020B0A04020102020204" pitchFamily="34" charset="0"/>
              </a:rPr>
              <a:t>1 LEVEL DFD</a:t>
            </a:r>
          </a:p>
        </p:txBody>
      </p:sp>
      <p:pic>
        <p:nvPicPr>
          <p:cNvPr id="35" name="Content Placeholder 34" descr="a.jpg"/>
          <p:cNvPicPr>
            <a:picLocks noGrp="1" noChangeAspect="1"/>
          </p:cNvPicPr>
          <p:nvPr>
            <p:ph idx="1"/>
          </p:nvPr>
        </p:nvPicPr>
        <p:blipFill>
          <a:blip r:embed="rId2" cstate="print"/>
          <a:stretch>
            <a:fillRect/>
          </a:stretch>
        </p:blipFill>
        <p:spPr>
          <a:xfrm>
            <a:off x="0" y="-41357"/>
            <a:ext cx="12192000" cy="1302327"/>
          </a:xfrm>
        </p:spPr>
      </p:pic>
      <p:sp>
        <p:nvSpPr>
          <p:cNvPr id="4" name="Oval 3">
            <a:extLst>
              <a:ext uri="{FF2B5EF4-FFF2-40B4-BE49-F238E27FC236}">
                <a16:creationId xmlns:a16="http://schemas.microsoft.com/office/drawing/2014/main" xmlns="" id="{55F6EAFC-FA96-4B8F-B1AC-A99DE4159162}"/>
              </a:ext>
            </a:extLst>
          </p:cNvPr>
          <p:cNvSpPr/>
          <p:nvPr/>
        </p:nvSpPr>
        <p:spPr>
          <a:xfrm>
            <a:off x="4585855" y="2076524"/>
            <a:ext cx="2493818" cy="11792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xmlns="" id="{D50E363D-BFE8-49AD-B31D-7D0AAF7BF280}"/>
              </a:ext>
            </a:extLst>
          </p:cNvPr>
          <p:cNvSpPr txBox="1"/>
          <p:nvPr/>
        </p:nvSpPr>
        <p:spPr>
          <a:xfrm>
            <a:off x="5036021" y="2592719"/>
            <a:ext cx="1589648" cy="369332"/>
          </a:xfrm>
          <a:prstGeom prst="rect">
            <a:avLst/>
          </a:prstGeom>
          <a:noFill/>
        </p:spPr>
        <p:txBody>
          <a:bodyPr wrap="square" rtlCol="0">
            <a:spAutoFit/>
          </a:bodyPr>
          <a:lstStyle/>
          <a:p>
            <a:pPr algn="ctr"/>
            <a:r>
              <a:rPr lang="en-IN" b="1" dirty="0"/>
              <a:t>CREATE ID</a:t>
            </a:r>
          </a:p>
        </p:txBody>
      </p:sp>
      <p:cxnSp>
        <p:nvCxnSpPr>
          <p:cNvPr id="7" name="Straight Connector 6">
            <a:extLst>
              <a:ext uri="{FF2B5EF4-FFF2-40B4-BE49-F238E27FC236}">
                <a16:creationId xmlns:a16="http://schemas.microsoft.com/office/drawing/2014/main" xmlns="" id="{CCDD9F86-DB3D-404B-8733-16B8D4F3833C}"/>
              </a:ext>
            </a:extLst>
          </p:cNvPr>
          <p:cNvCxnSpPr>
            <a:cxnSpLocks/>
          </p:cNvCxnSpPr>
          <p:nvPr/>
        </p:nvCxnSpPr>
        <p:spPr>
          <a:xfrm flipV="1">
            <a:off x="4641273" y="2452255"/>
            <a:ext cx="2369127" cy="41563"/>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xmlns="" id="{0329A9AC-0B94-4D25-AD60-1A8BBD34467C}"/>
              </a:ext>
            </a:extLst>
          </p:cNvPr>
          <p:cNvSpPr txBox="1"/>
          <p:nvPr/>
        </p:nvSpPr>
        <p:spPr>
          <a:xfrm>
            <a:off x="5296272" y="2184755"/>
            <a:ext cx="1181686" cy="369332"/>
          </a:xfrm>
          <a:prstGeom prst="rect">
            <a:avLst/>
          </a:prstGeom>
          <a:noFill/>
        </p:spPr>
        <p:txBody>
          <a:bodyPr wrap="square" rtlCol="0">
            <a:spAutoFit/>
          </a:bodyPr>
          <a:lstStyle/>
          <a:p>
            <a:pPr algn="ctr"/>
            <a:r>
              <a:rPr lang="en-IN" b="1" dirty="0"/>
              <a:t>1.1</a:t>
            </a:r>
          </a:p>
        </p:txBody>
      </p:sp>
      <p:sp>
        <p:nvSpPr>
          <p:cNvPr id="11" name="Rectangle 10">
            <a:extLst>
              <a:ext uri="{FF2B5EF4-FFF2-40B4-BE49-F238E27FC236}">
                <a16:creationId xmlns:a16="http://schemas.microsoft.com/office/drawing/2014/main" xmlns="" id="{5F2154BE-53EC-41C0-85D5-91AA59340A27}"/>
              </a:ext>
            </a:extLst>
          </p:cNvPr>
          <p:cNvSpPr/>
          <p:nvPr/>
        </p:nvSpPr>
        <p:spPr>
          <a:xfrm>
            <a:off x="1288472" y="2414045"/>
            <a:ext cx="1884218" cy="506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USER</a:t>
            </a:r>
            <a:endParaRPr lang="en-IN" b="1" dirty="0"/>
          </a:p>
        </p:txBody>
      </p:sp>
      <p:cxnSp>
        <p:nvCxnSpPr>
          <p:cNvPr id="13" name="Straight Connector 12">
            <a:extLst>
              <a:ext uri="{FF2B5EF4-FFF2-40B4-BE49-F238E27FC236}">
                <a16:creationId xmlns:a16="http://schemas.microsoft.com/office/drawing/2014/main" xmlns="" id="{849A1E83-5731-4BDF-B1D7-1006B352956D}"/>
              </a:ext>
            </a:extLst>
          </p:cNvPr>
          <p:cNvCxnSpPr>
            <a:cxnSpLocks/>
          </p:cNvCxnSpPr>
          <p:nvPr/>
        </p:nvCxnSpPr>
        <p:spPr>
          <a:xfrm>
            <a:off x="8454469" y="2413410"/>
            <a:ext cx="165998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52D2C3B2-671A-45A4-B370-38203B2A92C2}"/>
              </a:ext>
            </a:extLst>
          </p:cNvPr>
          <p:cNvCxnSpPr>
            <a:cxnSpLocks/>
          </p:cNvCxnSpPr>
          <p:nvPr/>
        </p:nvCxnSpPr>
        <p:spPr>
          <a:xfrm>
            <a:off x="8454469" y="2874072"/>
            <a:ext cx="1659988"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630BFEC4-CD32-4F3A-917F-442AD9399F2C}"/>
              </a:ext>
            </a:extLst>
          </p:cNvPr>
          <p:cNvCxnSpPr>
            <a:cxnSpLocks/>
            <a:stCxn id="11" idx="3"/>
            <a:endCxn id="4" idx="2"/>
          </p:cNvCxnSpPr>
          <p:nvPr/>
        </p:nvCxnSpPr>
        <p:spPr>
          <a:xfrm flipV="1">
            <a:off x="3172690" y="2666171"/>
            <a:ext cx="1413165" cy="1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18C2C4AF-923B-4C7F-8B72-7DD49DF10783}"/>
              </a:ext>
            </a:extLst>
          </p:cNvPr>
          <p:cNvCxnSpPr>
            <a:cxnSpLocks/>
            <a:stCxn id="4" idx="4"/>
          </p:cNvCxnSpPr>
          <p:nvPr/>
        </p:nvCxnSpPr>
        <p:spPr>
          <a:xfrm rot="16200000" flipH="1">
            <a:off x="5206725" y="3881856"/>
            <a:ext cx="1299396" cy="47319"/>
          </a:xfrm>
          <a:prstGeom prst="line">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xmlns="" id="{C85B4428-10D4-4D6D-8FDD-92B7C6273A5A}"/>
              </a:ext>
            </a:extLst>
          </p:cNvPr>
          <p:cNvSpPr/>
          <p:nvPr/>
        </p:nvSpPr>
        <p:spPr>
          <a:xfrm>
            <a:off x="4610876" y="3778826"/>
            <a:ext cx="2447753" cy="127882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RESET</a:t>
            </a:r>
          </a:p>
          <a:p>
            <a:pPr algn="ctr"/>
            <a:r>
              <a:rPr lang="en-IN" b="1" dirty="0"/>
              <a:t>PASSWORD</a:t>
            </a:r>
          </a:p>
        </p:txBody>
      </p:sp>
      <p:cxnSp>
        <p:nvCxnSpPr>
          <p:cNvPr id="53" name="Straight Connector 52">
            <a:extLst>
              <a:ext uri="{FF2B5EF4-FFF2-40B4-BE49-F238E27FC236}">
                <a16:creationId xmlns:a16="http://schemas.microsoft.com/office/drawing/2014/main" xmlns="" id="{2FA593AA-D989-4CB3-B313-EFC153BB5356}"/>
              </a:ext>
            </a:extLst>
          </p:cNvPr>
          <p:cNvCxnSpPr>
            <a:cxnSpLocks/>
          </p:cNvCxnSpPr>
          <p:nvPr/>
        </p:nvCxnSpPr>
        <p:spPr>
          <a:xfrm flipV="1">
            <a:off x="4835555" y="4059382"/>
            <a:ext cx="2008590" cy="6928"/>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4482FE6-6639-453A-9149-36A4D037859F}"/>
              </a:ext>
            </a:extLst>
          </p:cNvPr>
          <p:cNvSpPr txBox="1"/>
          <p:nvPr/>
        </p:nvSpPr>
        <p:spPr>
          <a:xfrm>
            <a:off x="5326162" y="3755966"/>
            <a:ext cx="981221" cy="369332"/>
          </a:xfrm>
          <a:prstGeom prst="rect">
            <a:avLst/>
          </a:prstGeom>
          <a:noFill/>
        </p:spPr>
        <p:txBody>
          <a:bodyPr wrap="square" rtlCol="0">
            <a:spAutoFit/>
          </a:bodyPr>
          <a:lstStyle/>
          <a:p>
            <a:pPr algn="ctr"/>
            <a:r>
              <a:rPr lang="en-IN" b="1" dirty="0"/>
              <a:t>1.2</a:t>
            </a:r>
          </a:p>
        </p:txBody>
      </p:sp>
      <p:sp>
        <p:nvSpPr>
          <p:cNvPr id="60" name="Rectangle 59">
            <a:extLst>
              <a:ext uri="{FF2B5EF4-FFF2-40B4-BE49-F238E27FC236}">
                <a16:creationId xmlns:a16="http://schemas.microsoft.com/office/drawing/2014/main" xmlns="" id="{EF7C4858-0249-4F7F-AC0B-DCBB8E66E8FC}"/>
              </a:ext>
            </a:extLst>
          </p:cNvPr>
          <p:cNvSpPr/>
          <p:nvPr/>
        </p:nvSpPr>
        <p:spPr>
          <a:xfrm>
            <a:off x="1274618" y="4142509"/>
            <a:ext cx="1870363" cy="50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AADHAR NO.</a:t>
            </a:r>
          </a:p>
        </p:txBody>
      </p:sp>
      <p:cxnSp>
        <p:nvCxnSpPr>
          <p:cNvPr id="69" name="Straight Arrow Connector 68">
            <a:extLst>
              <a:ext uri="{FF2B5EF4-FFF2-40B4-BE49-F238E27FC236}">
                <a16:creationId xmlns:a16="http://schemas.microsoft.com/office/drawing/2014/main" xmlns="" id="{4E2902B4-34D5-41F7-9C65-DEBA4799B644}"/>
              </a:ext>
            </a:extLst>
          </p:cNvPr>
          <p:cNvCxnSpPr>
            <a:cxnSpLocks/>
            <a:stCxn id="60" idx="3"/>
          </p:cNvCxnSpPr>
          <p:nvPr/>
        </p:nvCxnSpPr>
        <p:spPr>
          <a:xfrm>
            <a:off x="3144981" y="4396232"/>
            <a:ext cx="1498000" cy="13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xmlns="" id="{1BC3122E-8E05-4D5F-A8C3-3B8C43156C2A}"/>
              </a:ext>
            </a:extLst>
          </p:cNvPr>
          <p:cNvCxnSpPr>
            <a:cxnSpLocks/>
          </p:cNvCxnSpPr>
          <p:nvPr/>
        </p:nvCxnSpPr>
        <p:spPr>
          <a:xfrm flipV="1">
            <a:off x="8510730" y="4148199"/>
            <a:ext cx="1659987" cy="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xmlns="" id="{9480E72A-619A-47E6-9685-ED1C1A7B5BC7}"/>
              </a:ext>
            </a:extLst>
          </p:cNvPr>
          <p:cNvCxnSpPr/>
          <p:nvPr/>
        </p:nvCxnSpPr>
        <p:spPr>
          <a:xfrm flipV="1">
            <a:off x="8520545" y="4544291"/>
            <a:ext cx="1690255" cy="13855"/>
          </a:xfrm>
          <a:prstGeom prst="line">
            <a:avLst/>
          </a:prstGeom>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xmlns="" id="{CE8078F9-9B8A-4BBB-A210-55FBE32B5C53}"/>
              </a:ext>
            </a:extLst>
          </p:cNvPr>
          <p:cNvSpPr txBox="1"/>
          <p:nvPr/>
        </p:nvSpPr>
        <p:spPr>
          <a:xfrm>
            <a:off x="8872966" y="4160606"/>
            <a:ext cx="1659969" cy="369310"/>
          </a:xfrm>
          <a:prstGeom prst="rect">
            <a:avLst/>
          </a:prstGeom>
          <a:noFill/>
        </p:spPr>
        <p:txBody>
          <a:bodyPr wrap="square" rtlCol="0">
            <a:spAutoFit/>
          </a:bodyPr>
          <a:lstStyle/>
          <a:p>
            <a:r>
              <a:rPr lang="en-IN" b="1" dirty="0" smtClean="0"/>
              <a:t>LOGIN</a:t>
            </a:r>
            <a:endParaRPr lang="en-IN" b="1" dirty="0"/>
          </a:p>
        </p:txBody>
      </p:sp>
      <p:sp>
        <p:nvSpPr>
          <p:cNvPr id="36" name="TextBox 35"/>
          <p:cNvSpPr txBox="1"/>
          <p:nvPr/>
        </p:nvSpPr>
        <p:spPr>
          <a:xfrm>
            <a:off x="6941127" y="415636"/>
            <a:ext cx="4932218" cy="830997"/>
          </a:xfrm>
          <a:prstGeom prst="rect">
            <a:avLst/>
          </a:prstGeom>
          <a:noFill/>
        </p:spPr>
        <p:txBody>
          <a:bodyPr wrap="square" rtlCol="0">
            <a:spAutoFit/>
          </a:bodyPr>
          <a:lstStyle/>
          <a:p>
            <a:r>
              <a:rPr lang="en-US" sz="4800" b="1" u="sng" dirty="0">
                <a:latin typeface="Algerian" pitchFamily="82" charset="0"/>
              </a:rPr>
              <a:t>2 LEVEL DFD</a:t>
            </a:r>
          </a:p>
        </p:txBody>
      </p:sp>
      <p:sp>
        <p:nvSpPr>
          <p:cNvPr id="42" name="TextBox 41"/>
          <p:cNvSpPr txBox="1"/>
          <p:nvPr/>
        </p:nvSpPr>
        <p:spPr>
          <a:xfrm>
            <a:off x="8778027" y="2466111"/>
            <a:ext cx="1055076" cy="646331"/>
          </a:xfrm>
          <a:prstGeom prst="rect">
            <a:avLst/>
          </a:prstGeom>
          <a:noFill/>
        </p:spPr>
        <p:txBody>
          <a:bodyPr wrap="square" rtlCol="0">
            <a:spAutoFit/>
          </a:bodyPr>
          <a:lstStyle/>
          <a:p>
            <a:r>
              <a:rPr lang="en-IN" b="1" dirty="0"/>
              <a:t>LOGIN</a:t>
            </a:r>
          </a:p>
          <a:p>
            <a:endParaRPr lang="en-US" b="1" dirty="0"/>
          </a:p>
        </p:txBody>
      </p:sp>
      <p:sp>
        <p:nvSpPr>
          <p:cNvPr id="8" name="TextBox 7">
            <a:extLst>
              <a:ext uri="{FF2B5EF4-FFF2-40B4-BE49-F238E27FC236}">
                <a16:creationId xmlns:a16="http://schemas.microsoft.com/office/drawing/2014/main" xmlns="" id="{BD7E7F3F-559D-4B1C-B4A5-C7CEBB770DD5}"/>
              </a:ext>
            </a:extLst>
          </p:cNvPr>
          <p:cNvSpPr txBox="1"/>
          <p:nvPr/>
        </p:nvSpPr>
        <p:spPr>
          <a:xfrm>
            <a:off x="6677891" y="3822121"/>
            <a:ext cx="2161309" cy="584775"/>
          </a:xfrm>
          <a:prstGeom prst="rect">
            <a:avLst/>
          </a:prstGeom>
          <a:noFill/>
        </p:spPr>
        <p:txBody>
          <a:bodyPr wrap="square" rtlCol="0">
            <a:spAutoFit/>
          </a:bodyPr>
          <a:lstStyle/>
          <a:p>
            <a:pPr algn="ctr"/>
            <a:r>
              <a:rPr lang="en-IN" sz="1600" b="1" dirty="0" smtClean="0"/>
              <a:t>GENERATE</a:t>
            </a:r>
          </a:p>
          <a:p>
            <a:pPr algn="ctr"/>
            <a:r>
              <a:rPr lang="en-IN" sz="1600" b="1" dirty="0" smtClean="0"/>
              <a:t>NEW PASSWORD </a:t>
            </a:r>
            <a:endParaRPr lang="en-IN" sz="1600" b="1" dirty="0"/>
          </a:p>
        </p:txBody>
      </p:sp>
      <p:cxnSp>
        <p:nvCxnSpPr>
          <p:cNvPr id="23" name="Straight Connector 22">
            <a:extLst>
              <a:ext uri="{FF2B5EF4-FFF2-40B4-BE49-F238E27FC236}">
                <a16:creationId xmlns:a16="http://schemas.microsoft.com/office/drawing/2014/main" xmlns="" id="{18337237-EAC4-4AA1-B1B3-7EA2AC29C530}"/>
              </a:ext>
            </a:extLst>
          </p:cNvPr>
          <p:cNvCxnSpPr>
            <a:cxnSpLocks/>
          </p:cNvCxnSpPr>
          <p:nvPr/>
        </p:nvCxnSpPr>
        <p:spPr>
          <a:xfrm>
            <a:off x="8454457" y="2413410"/>
            <a:ext cx="6" cy="46066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xmlns="" id="{FA4C6015-429B-401A-81E1-CBF8E915247B}"/>
              </a:ext>
            </a:extLst>
          </p:cNvPr>
          <p:cNvCxnSpPr/>
          <p:nvPr/>
        </p:nvCxnSpPr>
        <p:spPr>
          <a:xfrm>
            <a:off x="8763959" y="2413410"/>
            <a:ext cx="0" cy="46066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44CD547F-3431-40BD-8E29-D616BF415DC9}"/>
              </a:ext>
            </a:extLst>
          </p:cNvPr>
          <p:cNvCxnSpPr>
            <a:cxnSpLocks/>
          </p:cNvCxnSpPr>
          <p:nvPr/>
        </p:nvCxnSpPr>
        <p:spPr>
          <a:xfrm flipV="1">
            <a:off x="7093527" y="2590886"/>
            <a:ext cx="1346863" cy="1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xmlns="" id="{C2167BDF-5665-4B57-AAA5-0139D73B2536}"/>
              </a:ext>
            </a:extLst>
          </p:cNvPr>
          <p:cNvSpPr txBox="1"/>
          <p:nvPr/>
        </p:nvSpPr>
        <p:spPr>
          <a:xfrm>
            <a:off x="7047700" y="2286000"/>
            <a:ext cx="1445136" cy="369332"/>
          </a:xfrm>
          <a:prstGeom prst="rect">
            <a:avLst/>
          </a:prstGeom>
          <a:noFill/>
        </p:spPr>
        <p:txBody>
          <a:bodyPr wrap="square" rtlCol="0">
            <a:spAutoFit/>
          </a:bodyPr>
          <a:lstStyle/>
          <a:p>
            <a:r>
              <a:rPr lang="en-IN" b="1" dirty="0"/>
              <a:t>GENERATES</a:t>
            </a:r>
          </a:p>
        </p:txBody>
      </p:sp>
      <p:cxnSp>
        <p:nvCxnSpPr>
          <p:cNvPr id="64" name="Straight Connector 63">
            <a:extLst>
              <a:ext uri="{FF2B5EF4-FFF2-40B4-BE49-F238E27FC236}">
                <a16:creationId xmlns:a16="http://schemas.microsoft.com/office/drawing/2014/main" xmlns="" id="{1D631773-41F1-42DC-B5B3-2A7F73EDACC8}"/>
              </a:ext>
            </a:extLst>
          </p:cNvPr>
          <p:cNvCxnSpPr>
            <a:cxnSpLocks/>
          </p:cNvCxnSpPr>
          <p:nvPr/>
        </p:nvCxnSpPr>
        <p:spPr>
          <a:xfrm rot="16200000" flipH="1">
            <a:off x="8300992" y="4366300"/>
            <a:ext cx="411397" cy="1"/>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xmlns="" id="{EC0FF92A-8CE0-4941-B3F8-B6D0A870A57F}"/>
              </a:ext>
            </a:extLst>
          </p:cNvPr>
          <p:cNvCxnSpPr>
            <a:cxnSpLocks/>
          </p:cNvCxnSpPr>
          <p:nvPr/>
        </p:nvCxnSpPr>
        <p:spPr>
          <a:xfrm>
            <a:off x="8763959" y="4160606"/>
            <a:ext cx="0" cy="39461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xmlns="" id="{9FF8BFF1-3E10-4A56-8BB4-4617F335D2F0}"/>
              </a:ext>
            </a:extLst>
          </p:cNvPr>
          <p:cNvCxnSpPr>
            <a:cxnSpLocks/>
          </p:cNvCxnSpPr>
          <p:nvPr/>
        </p:nvCxnSpPr>
        <p:spPr>
          <a:xfrm>
            <a:off x="7047700" y="4435642"/>
            <a:ext cx="14278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Oval 76">
            <a:extLst>
              <a:ext uri="{FF2B5EF4-FFF2-40B4-BE49-F238E27FC236}">
                <a16:creationId xmlns:a16="http://schemas.microsoft.com/office/drawing/2014/main" xmlns="" id="{52E0E0FA-4E9E-4C5A-9597-6C960A689544}"/>
              </a:ext>
            </a:extLst>
          </p:cNvPr>
          <p:cNvSpPr/>
          <p:nvPr/>
        </p:nvSpPr>
        <p:spPr>
          <a:xfrm>
            <a:off x="4641411" y="5472545"/>
            <a:ext cx="2380572" cy="121920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smtClean="0"/>
              <a:t>DELETE ID</a:t>
            </a:r>
            <a:endParaRPr lang="en-IN" b="1" dirty="0"/>
          </a:p>
        </p:txBody>
      </p:sp>
      <p:sp>
        <p:nvSpPr>
          <p:cNvPr id="79" name="TextBox 78">
            <a:extLst>
              <a:ext uri="{FF2B5EF4-FFF2-40B4-BE49-F238E27FC236}">
                <a16:creationId xmlns:a16="http://schemas.microsoft.com/office/drawing/2014/main" xmlns="" id="{C2CE34A5-718B-42FB-A1AE-A2C601655A48}"/>
              </a:ext>
            </a:extLst>
          </p:cNvPr>
          <p:cNvSpPr txBox="1"/>
          <p:nvPr/>
        </p:nvSpPr>
        <p:spPr>
          <a:xfrm>
            <a:off x="5312308" y="5430981"/>
            <a:ext cx="1113111" cy="369332"/>
          </a:xfrm>
          <a:prstGeom prst="rect">
            <a:avLst/>
          </a:prstGeom>
          <a:noFill/>
        </p:spPr>
        <p:txBody>
          <a:bodyPr wrap="square" rtlCol="0">
            <a:spAutoFit/>
          </a:bodyPr>
          <a:lstStyle/>
          <a:p>
            <a:pPr algn="ctr"/>
            <a:r>
              <a:rPr lang="en-IN" b="1" dirty="0"/>
              <a:t>1.3</a:t>
            </a:r>
          </a:p>
        </p:txBody>
      </p:sp>
      <p:cxnSp>
        <p:nvCxnSpPr>
          <p:cNvPr id="84" name="Straight Connector 83">
            <a:extLst>
              <a:ext uri="{FF2B5EF4-FFF2-40B4-BE49-F238E27FC236}">
                <a16:creationId xmlns:a16="http://schemas.microsoft.com/office/drawing/2014/main" xmlns="" id="{9553EB9F-799D-4E87-B885-4325C6485CD6}"/>
              </a:ext>
            </a:extLst>
          </p:cNvPr>
          <p:cNvCxnSpPr>
            <a:cxnSpLocks/>
          </p:cNvCxnSpPr>
          <p:nvPr/>
        </p:nvCxnSpPr>
        <p:spPr>
          <a:xfrm>
            <a:off x="4849091" y="5777345"/>
            <a:ext cx="1995054" cy="1"/>
          </a:xfrm>
          <a:prstGeom prst="line">
            <a:avLst/>
          </a:prstGeom>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xmlns="" id="{1AAF0A62-D323-4F78-8060-1AFF73E25415}"/>
              </a:ext>
            </a:extLst>
          </p:cNvPr>
          <p:cNvSpPr/>
          <p:nvPr/>
        </p:nvSpPr>
        <p:spPr>
          <a:xfrm>
            <a:off x="1233055" y="5748199"/>
            <a:ext cx="1907021" cy="532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AADHAR NO.</a:t>
            </a:r>
          </a:p>
        </p:txBody>
      </p:sp>
      <p:cxnSp>
        <p:nvCxnSpPr>
          <p:cNvPr id="89" name="Straight Arrow Connector 88">
            <a:extLst>
              <a:ext uri="{FF2B5EF4-FFF2-40B4-BE49-F238E27FC236}">
                <a16:creationId xmlns:a16="http://schemas.microsoft.com/office/drawing/2014/main" xmlns="" id="{73212621-541A-4025-9C56-375870D762D2}"/>
              </a:ext>
            </a:extLst>
          </p:cNvPr>
          <p:cNvCxnSpPr>
            <a:cxnSpLocks/>
          </p:cNvCxnSpPr>
          <p:nvPr/>
        </p:nvCxnSpPr>
        <p:spPr>
          <a:xfrm flipV="1">
            <a:off x="3167447" y="6065161"/>
            <a:ext cx="15020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Rectangle 95">
            <a:extLst>
              <a:ext uri="{FF2B5EF4-FFF2-40B4-BE49-F238E27FC236}">
                <a16:creationId xmlns:a16="http://schemas.microsoft.com/office/drawing/2014/main" xmlns="" id="{D86A3B26-6F7D-4971-A0CA-507D7051A79F}"/>
              </a:ext>
            </a:extLst>
          </p:cNvPr>
          <p:cNvSpPr/>
          <p:nvPr/>
        </p:nvSpPr>
        <p:spPr>
          <a:xfrm>
            <a:off x="8435681" y="5765510"/>
            <a:ext cx="1917256" cy="58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 ID</a:t>
            </a:r>
          </a:p>
        </p:txBody>
      </p:sp>
      <p:cxnSp>
        <p:nvCxnSpPr>
          <p:cNvPr id="98" name="Straight Arrow Connector 97">
            <a:extLst>
              <a:ext uri="{FF2B5EF4-FFF2-40B4-BE49-F238E27FC236}">
                <a16:creationId xmlns:a16="http://schemas.microsoft.com/office/drawing/2014/main" xmlns="" id="{C37A7DE1-1584-4183-B750-4236BAC5F9F7}"/>
              </a:ext>
            </a:extLst>
          </p:cNvPr>
          <p:cNvCxnSpPr>
            <a:cxnSpLocks/>
          </p:cNvCxnSpPr>
          <p:nvPr/>
        </p:nvCxnSpPr>
        <p:spPr>
          <a:xfrm flipV="1">
            <a:off x="7027932" y="6083598"/>
            <a:ext cx="1380040" cy="2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xmlns="" id="{7C4462E5-16EF-4AB7-9A32-2ED92A844732}"/>
              </a:ext>
            </a:extLst>
          </p:cNvPr>
          <p:cNvSpPr txBox="1"/>
          <p:nvPr/>
        </p:nvSpPr>
        <p:spPr>
          <a:xfrm>
            <a:off x="7107713" y="5789673"/>
            <a:ext cx="1244842" cy="369332"/>
          </a:xfrm>
          <a:prstGeom prst="rect">
            <a:avLst/>
          </a:prstGeom>
          <a:noFill/>
        </p:spPr>
        <p:txBody>
          <a:bodyPr wrap="square" rtlCol="0">
            <a:spAutoFit/>
          </a:bodyPr>
          <a:lstStyle/>
          <a:p>
            <a:r>
              <a:rPr lang="en-IN" b="1" dirty="0" smtClean="0"/>
              <a:t>REMOVES</a:t>
            </a:r>
            <a:endParaRPr lang="en-IN" b="1" dirty="0"/>
          </a:p>
        </p:txBody>
      </p:sp>
      <p:cxnSp>
        <p:nvCxnSpPr>
          <p:cNvPr id="91" name="Straight Connector 90"/>
          <p:cNvCxnSpPr>
            <a:stCxn id="51" idx="4"/>
          </p:cNvCxnSpPr>
          <p:nvPr/>
        </p:nvCxnSpPr>
        <p:spPr>
          <a:xfrm rot="16200000" flipH="1">
            <a:off x="5637436" y="5254968"/>
            <a:ext cx="414893" cy="20259"/>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xmlns="" id="{C2167BDF-5665-4B57-AAA5-0139D73B2536}"/>
              </a:ext>
            </a:extLst>
          </p:cNvPr>
          <p:cNvSpPr txBox="1"/>
          <p:nvPr/>
        </p:nvSpPr>
        <p:spPr>
          <a:xfrm>
            <a:off x="3154573" y="2341418"/>
            <a:ext cx="1445136" cy="369332"/>
          </a:xfrm>
          <a:prstGeom prst="rect">
            <a:avLst/>
          </a:prstGeom>
          <a:noFill/>
        </p:spPr>
        <p:txBody>
          <a:bodyPr wrap="square" rtlCol="0">
            <a:spAutoFit/>
          </a:bodyPr>
          <a:lstStyle/>
          <a:p>
            <a:pPr algn="ctr"/>
            <a:r>
              <a:rPr lang="en-IN" b="1" dirty="0" smtClean="0"/>
              <a:t>DETAILS</a:t>
            </a:r>
            <a:endParaRPr lang="en-IN" b="1" dirty="0"/>
          </a:p>
        </p:txBody>
      </p:sp>
      <p:sp>
        <p:nvSpPr>
          <p:cNvPr id="120" name="TextBox 119">
            <a:extLst>
              <a:ext uri="{FF2B5EF4-FFF2-40B4-BE49-F238E27FC236}">
                <a16:creationId xmlns:a16="http://schemas.microsoft.com/office/drawing/2014/main" xmlns="" id="{C2167BDF-5665-4B57-AAA5-0139D73B2536}"/>
              </a:ext>
            </a:extLst>
          </p:cNvPr>
          <p:cNvSpPr txBox="1"/>
          <p:nvPr/>
        </p:nvSpPr>
        <p:spPr>
          <a:xfrm>
            <a:off x="3168427" y="4114800"/>
            <a:ext cx="1445136" cy="369332"/>
          </a:xfrm>
          <a:prstGeom prst="rect">
            <a:avLst/>
          </a:prstGeom>
          <a:noFill/>
        </p:spPr>
        <p:txBody>
          <a:bodyPr wrap="square" rtlCol="0">
            <a:spAutoFit/>
          </a:bodyPr>
          <a:lstStyle/>
          <a:p>
            <a:pPr algn="ctr"/>
            <a:r>
              <a:rPr lang="en-IN" b="1" dirty="0" smtClean="0"/>
              <a:t>GIVES</a:t>
            </a:r>
            <a:endParaRPr lang="en-IN" b="1" dirty="0"/>
          </a:p>
        </p:txBody>
      </p:sp>
      <p:sp>
        <p:nvSpPr>
          <p:cNvPr id="121" name="TextBox 120">
            <a:extLst>
              <a:ext uri="{FF2B5EF4-FFF2-40B4-BE49-F238E27FC236}">
                <a16:creationId xmlns:a16="http://schemas.microsoft.com/office/drawing/2014/main" xmlns="" id="{C2167BDF-5665-4B57-AAA5-0139D73B2536}"/>
              </a:ext>
            </a:extLst>
          </p:cNvPr>
          <p:cNvSpPr txBox="1"/>
          <p:nvPr/>
        </p:nvSpPr>
        <p:spPr>
          <a:xfrm>
            <a:off x="3182282" y="5777346"/>
            <a:ext cx="1445136" cy="369332"/>
          </a:xfrm>
          <a:prstGeom prst="rect">
            <a:avLst/>
          </a:prstGeom>
          <a:noFill/>
        </p:spPr>
        <p:txBody>
          <a:bodyPr wrap="square" rtlCol="0">
            <a:spAutoFit/>
          </a:bodyPr>
          <a:lstStyle/>
          <a:p>
            <a:pPr algn="ctr"/>
            <a:r>
              <a:rPr lang="en-IN" b="1" dirty="0" smtClean="0"/>
              <a:t>GIVES</a:t>
            </a:r>
            <a:endParaRPr lang="en-IN" b="1" dirty="0"/>
          </a:p>
        </p:txBody>
      </p:sp>
      <p:sp>
        <p:nvSpPr>
          <p:cNvPr id="122" name="TextBox 121"/>
          <p:cNvSpPr txBox="1"/>
          <p:nvPr/>
        </p:nvSpPr>
        <p:spPr>
          <a:xfrm>
            <a:off x="3685309" y="1399308"/>
            <a:ext cx="4530435" cy="430887"/>
          </a:xfrm>
          <a:prstGeom prst="rect">
            <a:avLst/>
          </a:prstGeom>
          <a:noFill/>
        </p:spPr>
        <p:txBody>
          <a:bodyPr wrap="square" rtlCol="0">
            <a:spAutoFit/>
          </a:bodyPr>
          <a:lstStyle/>
          <a:p>
            <a:pPr algn="ctr"/>
            <a:r>
              <a:rPr lang="en-IN" sz="2200" b="1" u="sng" dirty="0" smtClean="0"/>
              <a:t>2</a:t>
            </a:r>
            <a:r>
              <a:rPr lang="en-IN" sz="2200" b="1" u="sng" baseline="30000" dirty="0" smtClean="0"/>
              <a:t>ND</a:t>
            </a:r>
            <a:r>
              <a:rPr lang="en-IN" sz="2200" b="1" u="sng" dirty="0" smtClean="0"/>
              <a:t> LEVEL FOR 1.0 (LOGIN PROCESS)</a:t>
            </a:r>
            <a:endParaRPr lang="en-IN" sz="2200" b="1" u="sng" dirty="0"/>
          </a:p>
        </p:txBody>
      </p:sp>
    </p:spTree>
    <p:extLst>
      <p:ext uri="{BB962C8B-B14F-4D97-AF65-F5344CB8AC3E}">
        <p14:creationId xmlns:p14="http://schemas.microsoft.com/office/powerpoint/2010/main" xmlns="" val="3218008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pPr algn="ctr"/>
            <a:r>
              <a:rPr lang="en-US" sz="5400" b="1" dirty="0">
                <a:latin typeface="Arial Black" panose="020B0A04020102020204" pitchFamily="34" charset="0"/>
              </a:rPr>
              <a:t>1 LEVEL DFD</a:t>
            </a:r>
          </a:p>
        </p:txBody>
      </p:sp>
      <p:pic>
        <p:nvPicPr>
          <p:cNvPr id="35" name="Content Placeholder 34" descr="a.jpg"/>
          <p:cNvPicPr>
            <a:picLocks noGrp="1" noChangeAspect="1"/>
          </p:cNvPicPr>
          <p:nvPr>
            <p:ph idx="1"/>
          </p:nvPr>
        </p:nvPicPr>
        <p:blipFill>
          <a:blip r:embed="rId2" cstate="print"/>
          <a:stretch>
            <a:fillRect/>
          </a:stretch>
        </p:blipFill>
        <p:spPr>
          <a:xfrm>
            <a:off x="0" y="-41357"/>
            <a:ext cx="12192000" cy="1302327"/>
          </a:xfrm>
        </p:spPr>
      </p:pic>
      <p:sp>
        <p:nvSpPr>
          <p:cNvPr id="4" name="Oval 3">
            <a:extLst>
              <a:ext uri="{FF2B5EF4-FFF2-40B4-BE49-F238E27FC236}">
                <a16:creationId xmlns:a16="http://schemas.microsoft.com/office/drawing/2014/main" xmlns="" id="{55F6EAFC-FA96-4B8F-B1AC-A99DE4159162}"/>
              </a:ext>
            </a:extLst>
          </p:cNvPr>
          <p:cNvSpPr/>
          <p:nvPr/>
        </p:nvSpPr>
        <p:spPr>
          <a:xfrm>
            <a:off x="4668982" y="2230582"/>
            <a:ext cx="2299853" cy="130604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xmlns="" id="{D50E363D-BFE8-49AD-B31D-7D0AAF7BF280}"/>
              </a:ext>
            </a:extLst>
          </p:cNvPr>
          <p:cNvSpPr txBox="1"/>
          <p:nvPr/>
        </p:nvSpPr>
        <p:spPr>
          <a:xfrm>
            <a:off x="5106607" y="2701637"/>
            <a:ext cx="1449790" cy="646331"/>
          </a:xfrm>
          <a:prstGeom prst="rect">
            <a:avLst/>
          </a:prstGeom>
          <a:noFill/>
        </p:spPr>
        <p:txBody>
          <a:bodyPr wrap="square" rtlCol="0">
            <a:spAutoFit/>
          </a:bodyPr>
          <a:lstStyle/>
          <a:p>
            <a:pPr algn="ctr"/>
            <a:r>
              <a:rPr lang="en-IN" b="1" dirty="0"/>
              <a:t>ENQUIRY FORM</a:t>
            </a:r>
          </a:p>
        </p:txBody>
      </p:sp>
      <p:cxnSp>
        <p:nvCxnSpPr>
          <p:cNvPr id="7" name="Straight Connector 6">
            <a:extLst>
              <a:ext uri="{FF2B5EF4-FFF2-40B4-BE49-F238E27FC236}">
                <a16:creationId xmlns:a16="http://schemas.microsoft.com/office/drawing/2014/main" xmlns="" id="{CCDD9F86-DB3D-404B-8733-16B8D4F3833C}"/>
              </a:ext>
            </a:extLst>
          </p:cNvPr>
          <p:cNvCxnSpPr>
            <a:cxnSpLocks/>
          </p:cNvCxnSpPr>
          <p:nvPr/>
        </p:nvCxnSpPr>
        <p:spPr>
          <a:xfrm flipV="1">
            <a:off x="4738255" y="2632365"/>
            <a:ext cx="2133600" cy="13853"/>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xmlns="" id="{5F2154BE-53EC-41C0-85D5-91AA59340A27}"/>
              </a:ext>
            </a:extLst>
          </p:cNvPr>
          <p:cNvSpPr/>
          <p:nvPr/>
        </p:nvSpPr>
        <p:spPr>
          <a:xfrm>
            <a:off x="1143746" y="2511027"/>
            <a:ext cx="1589649" cy="506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STUDENT</a:t>
            </a:r>
            <a:endParaRPr lang="en-IN" b="1" dirty="0"/>
          </a:p>
        </p:txBody>
      </p:sp>
      <p:cxnSp>
        <p:nvCxnSpPr>
          <p:cNvPr id="13" name="Straight Connector 12">
            <a:extLst>
              <a:ext uri="{FF2B5EF4-FFF2-40B4-BE49-F238E27FC236}">
                <a16:creationId xmlns:a16="http://schemas.microsoft.com/office/drawing/2014/main" xmlns="" id="{849A1E83-5731-4BDF-B1D7-1006B352956D}"/>
              </a:ext>
            </a:extLst>
          </p:cNvPr>
          <p:cNvCxnSpPr>
            <a:cxnSpLocks/>
          </p:cNvCxnSpPr>
          <p:nvPr/>
        </p:nvCxnSpPr>
        <p:spPr>
          <a:xfrm flipV="1">
            <a:off x="8399041" y="2452255"/>
            <a:ext cx="1853323" cy="2235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52D2C3B2-671A-45A4-B370-38203B2A92C2}"/>
              </a:ext>
            </a:extLst>
          </p:cNvPr>
          <p:cNvCxnSpPr>
            <a:cxnSpLocks/>
          </p:cNvCxnSpPr>
          <p:nvPr/>
        </p:nvCxnSpPr>
        <p:spPr>
          <a:xfrm flipV="1">
            <a:off x="8366622" y="2928286"/>
            <a:ext cx="1903189" cy="2049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630BFEC4-CD32-4F3A-917F-442AD9399F2C}"/>
              </a:ext>
            </a:extLst>
          </p:cNvPr>
          <p:cNvCxnSpPr>
            <a:cxnSpLocks/>
          </p:cNvCxnSpPr>
          <p:nvPr/>
        </p:nvCxnSpPr>
        <p:spPr>
          <a:xfrm>
            <a:off x="2731476" y="2762964"/>
            <a:ext cx="1983545" cy="14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xmlns="" id="{C85B4428-10D4-4D6D-8FDD-92B7C6273A5A}"/>
              </a:ext>
            </a:extLst>
          </p:cNvPr>
          <p:cNvSpPr/>
          <p:nvPr/>
        </p:nvSpPr>
        <p:spPr>
          <a:xfrm>
            <a:off x="4624732" y="3879274"/>
            <a:ext cx="2447753" cy="123305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ADMISSION FORM</a:t>
            </a:r>
          </a:p>
        </p:txBody>
      </p:sp>
      <p:cxnSp>
        <p:nvCxnSpPr>
          <p:cNvPr id="53" name="Straight Connector 52">
            <a:extLst>
              <a:ext uri="{FF2B5EF4-FFF2-40B4-BE49-F238E27FC236}">
                <a16:creationId xmlns:a16="http://schemas.microsoft.com/office/drawing/2014/main" xmlns="" id="{2FA593AA-D989-4CB3-B313-EFC153BB5356}"/>
              </a:ext>
            </a:extLst>
          </p:cNvPr>
          <p:cNvCxnSpPr>
            <a:cxnSpLocks/>
          </p:cNvCxnSpPr>
          <p:nvPr/>
        </p:nvCxnSpPr>
        <p:spPr>
          <a:xfrm>
            <a:off x="4803901" y="4191000"/>
            <a:ext cx="2089054" cy="0"/>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4482FE6-6639-453A-9149-36A4D037859F}"/>
              </a:ext>
            </a:extLst>
          </p:cNvPr>
          <p:cNvSpPr txBox="1"/>
          <p:nvPr/>
        </p:nvSpPr>
        <p:spPr>
          <a:xfrm>
            <a:off x="5582956" y="3867709"/>
            <a:ext cx="568462" cy="369332"/>
          </a:xfrm>
          <a:prstGeom prst="rect">
            <a:avLst/>
          </a:prstGeom>
          <a:noFill/>
        </p:spPr>
        <p:txBody>
          <a:bodyPr wrap="square" rtlCol="0">
            <a:spAutoFit/>
          </a:bodyPr>
          <a:lstStyle/>
          <a:p>
            <a:pPr algn="ctr"/>
            <a:r>
              <a:rPr lang="en-IN" b="1" dirty="0"/>
              <a:t>2.2</a:t>
            </a:r>
          </a:p>
        </p:txBody>
      </p:sp>
      <p:sp>
        <p:nvSpPr>
          <p:cNvPr id="60" name="Rectangle 59">
            <a:extLst>
              <a:ext uri="{FF2B5EF4-FFF2-40B4-BE49-F238E27FC236}">
                <a16:creationId xmlns:a16="http://schemas.microsoft.com/office/drawing/2014/main" xmlns="" id="{EF7C4858-0249-4F7F-AC0B-DCBB8E66E8FC}"/>
              </a:ext>
            </a:extLst>
          </p:cNvPr>
          <p:cNvSpPr/>
          <p:nvPr/>
        </p:nvSpPr>
        <p:spPr>
          <a:xfrm>
            <a:off x="1144173" y="4149357"/>
            <a:ext cx="1581059" cy="466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STUDENT</a:t>
            </a:r>
            <a:endParaRPr lang="en-IN" b="1" dirty="0"/>
          </a:p>
        </p:txBody>
      </p:sp>
      <p:cxnSp>
        <p:nvCxnSpPr>
          <p:cNvPr id="73" name="Straight Connector 72">
            <a:extLst>
              <a:ext uri="{FF2B5EF4-FFF2-40B4-BE49-F238E27FC236}">
                <a16:creationId xmlns:a16="http://schemas.microsoft.com/office/drawing/2014/main" xmlns="" id="{1BC3122E-8E05-4D5F-A8C3-3B8C43156C2A}"/>
              </a:ext>
            </a:extLst>
          </p:cNvPr>
          <p:cNvCxnSpPr>
            <a:cxnSpLocks/>
          </p:cNvCxnSpPr>
          <p:nvPr/>
        </p:nvCxnSpPr>
        <p:spPr>
          <a:xfrm flipV="1">
            <a:off x="8483021" y="4087091"/>
            <a:ext cx="1727779" cy="5691"/>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xmlns="" id="{9480E72A-619A-47E6-9685-ED1C1A7B5BC7}"/>
              </a:ext>
            </a:extLst>
          </p:cNvPr>
          <p:cNvCxnSpPr/>
          <p:nvPr/>
        </p:nvCxnSpPr>
        <p:spPr>
          <a:xfrm>
            <a:off x="8447862" y="4499797"/>
            <a:ext cx="1749083" cy="16785"/>
          </a:xfrm>
          <a:prstGeom prst="line">
            <a:avLst/>
          </a:prstGeom>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xmlns="" id="{CE8078F9-9B8A-4BBB-A210-55FBE32B5C53}"/>
              </a:ext>
            </a:extLst>
          </p:cNvPr>
          <p:cNvSpPr txBox="1"/>
          <p:nvPr/>
        </p:nvSpPr>
        <p:spPr>
          <a:xfrm>
            <a:off x="8845257" y="4105187"/>
            <a:ext cx="1659969" cy="369310"/>
          </a:xfrm>
          <a:prstGeom prst="rect">
            <a:avLst/>
          </a:prstGeom>
          <a:noFill/>
        </p:spPr>
        <p:txBody>
          <a:bodyPr wrap="square" rtlCol="0">
            <a:spAutoFit/>
          </a:bodyPr>
          <a:lstStyle/>
          <a:p>
            <a:r>
              <a:rPr lang="en-IN" b="1" dirty="0"/>
              <a:t>ADMISSION</a:t>
            </a:r>
          </a:p>
        </p:txBody>
      </p:sp>
      <p:sp>
        <p:nvSpPr>
          <p:cNvPr id="36" name="TextBox 35"/>
          <p:cNvSpPr txBox="1"/>
          <p:nvPr/>
        </p:nvSpPr>
        <p:spPr>
          <a:xfrm>
            <a:off x="7938655" y="415636"/>
            <a:ext cx="4932218" cy="830997"/>
          </a:xfrm>
          <a:prstGeom prst="rect">
            <a:avLst/>
          </a:prstGeom>
          <a:noFill/>
        </p:spPr>
        <p:txBody>
          <a:bodyPr wrap="square" rtlCol="0">
            <a:spAutoFit/>
          </a:bodyPr>
          <a:lstStyle/>
          <a:p>
            <a:r>
              <a:rPr lang="en-US" sz="4800" b="1" dirty="0">
                <a:latin typeface="Algerian" pitchFamily="82" charset="0"/>
              </a:rPr>
              <a:t>CONTINUE…</a:t>
            </a:r>
          </a:p>
        </p:txBody>
      </p:sp>
      <p:sp>
        <p:nvSpPr>
          <p:cNvPr id="42" name="TextBox 41"/>
          <p:cNvSpPr txBox="1"/>
          <p:nvPr/>
        </p:nvSpPr>
        <p:spPr>
          <a:xfrm>
            <a:off x="8742218" y="2535382"/>
            <a:ext cx="1615630" cy="646331"/>
          </a:xfrm>
          <a:prstGeom prst="rect">
            <a:avLst/>
          </a:prstGeom>
          <a:noFill/>
        </p:spPr>
        <p:txBody>
          <a:bodyPr wrap="square" rtlCol="0">
            <a:spAutoFit/>
          </a:bodyPr>
          <a:lstStyle/>
          <a:p>
            <a:r>
              <a:rPr lang="en-IN" b="1" dirty="0"/>
              <a:t>ENQUIRY</a:t>
            </a:r>
          </a:p>
          <a:p>
            <a:endParaRPr lang="en-US" dirty="0"/>
          </a:p>
        </p:txBody>
      </p:sp>
      <p:cxnSp>
        <p:nvCxnSpPr>
          <p:cNvPr id="48" name="Straight Connector 47"/>
          <p:cNvCxnSpPr>
            <a:cxnSpLocks/>
            <a:stCxn id="51" idx="4"/>
          </p:cNvCxnSpPr>
          <p:nvPr/>
        </p:nvCxnSpPr>
        <p:spPr>
          <a:xfrm rot="5400000">
            <a:off x="5654367" y="5306214"/>
            <a:ext cx="388129" cy="357"/>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xmlns="" id="{BD7E7F3F-559D-4B1C-B4A5-C7CEBB770DD5}"/>
              </a:ext>
            </a:extLst>
          </p:cNvPr>
          <p:cNvSpPr txBox="1"/>
          <p:nvPr/>
        </p:nvSpPr>
        <p:spPr>
          <a:xfrm>
            <a:off x="6820933" y="4038260"/>
            <a:ext cx="1742302" cy="369332"/>
          </a:xfrm>
          <a:prstGeom prst="rect">
            <a:avLst/>
          </a:prstGeom>
          <a:noFill/>
        </p:spPr>
        <p:txBody>
          <a:bodyPr wrap="square" rtlCol="0">
            <a:spAutoFit/>
          </a:bodyPr>
          <a:lstStyle/>
          <a:p>
            <a:pPr algn="ctr"/>
            <a:r>
              <a:rPr lang="en-IN" b="1" dirty="0"/>
              <a:t> STORE  DATA</a:t>
            </a:r>
          </a:p>
        </p:txBody>
      </p:sp>
      <p:cxnSp>
        <p:nvCxnSpPr>
          <p:cNvPr id="23" name="Straight Connector 22">
            <a:extLst>
              <a:ext uri="{FF2B5EF4-FFF2-40B4-BE49-F238E27FC236}">
                <a16:creationId xmlns:a16="http://schemas.microsoft.com/office/drawing/2014/main" xmlns="" id="{18337237-EAC4-4AA1-B1B3-7EA2AC29C530}"/>
              </a:ext>
            </a:extLst>
          </p:cNvPr>
          <p:cNvCxnSpPr>
            <a:cxnSpLocks/>
          </p:cNvCxnSpPr>
          <p:nvPr/>
        </p:nvCxnSpPr>
        <p:spPr>
          <a:xfrm>
            <a:off x="8399041" y="2488118"/>
            <a:ext cx="6" cy="46066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xmlns="" id="{FA4C6015-429B-401A-81E1-CBF8E915247B}"/>
              </a:ext>
            </a:extLst>
          </p:cNvPr>
          <p:cNvCxnSpPr/>
          <p:nvPr/>
        </p:nvCxnSpPr>
        <p:spPr>
          <a:xfrm>
            <a:off x="8694474" y="2476164"/>
            <a:ext cx="0" cy="46066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44CD547F-3431-40BD-8E29-D616BF415DC9}"/>
              </a:ext>
            </a:extLst>
          </p:cNvPr>
          <p:cNvCxnSpPr>
            <a:cxnSpLocks/>
          </p:cNvCxnSpPr>
          <p:nvPr/>
        </p:nvCxnSpPr>
        <p:spPr>
          <a:xfrm flipV="1">
            <a:off x="6941127" y="2757055"/>
            <a:ext cx="1468582" cy="1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xmlns="" id="{C2167BDF-5665-4B57-AAA5-0139D73B2536}"/>
              </a:ext>
            </a:extLst>
          </p:cNvPr>
          <p:cNvSpPr txBox="1"/>
          <p:nvPr/>
        </p:nvSpPr>
        <p:spPr>
          <a:xfrm>
            <a:off x="6889747" y="2446637"/>
            <a:ext cx="1624059" cy="369332"/>
          </a:xfrm>
          <a:prstGeom prst="rect">
            <a:avLst/>
          </a:prstGeom>
          <a:noFill/>
        </p:spPr>
        <p:txBody>
          <a:bodyPr wrap="square" rtlCol="0">
            <a:spAutoFit/>
          </a:bodyPr>
          <a:lstStyle/>
          <a:p>
            <a:pPr algn="ctr"/>
            <a:r>
              <a:rPr lang="en-IN" b="1" dirty="0"/>
              <a:t>STORE DATA</a:t>
            </a:r>
          </a:p>
        </p:txBody>
      </p:sp>
      <p:cxnSp>
        <p:nvCxnSpPr>
          <p:cNvPr id="64" name="Straight Connector 63">
            <a:extLst>
              <a:ext uri="{FF2B5EF4-FFF2-40B4-BE49-F238E27FC236}">
                <a16:creationId xmlns:a16="http://schemas.microsoft.com/office/drawing/2014/main" xmlns="" id="{1D631773-41F1-42DC-B5B3-2A7F73EDACC8}"/>
              </a:ext>
            </a:extLst>
          </p:cNvPr>
          <p:cNvCxnSpPr>
            <a:cxnSpLocks/>
          </p:cNvCxnSpPr>
          <p:nvPr/>
        </p:nvCxnSpPr>
        <p:spPr>
          <a:xfrm>
            <a:off x="8478981" y="4105187"/>
            <a:ext cx="0" cy="388045"/>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xmlns="" id="{EC0FF92A-8CE0-4941-B3F8-B6D0A870A57F}"/>
              </a:ext>
            </a:extLst>
          </p:cNvPr>
          <p:cNvCxnSpPr>
            <a:cxnSpLocks/>
          </p:cNvCxnSpPr>
          <p:nvPr/>
        </p:nvCxnSpPr>
        <p:spPr>
          <a:xfrm>
            <a:off x="8736250" y="4105187"/>
            <a:ext cx="0" cy="39461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xmlns="" id="{9FF8BFF1-3E10-4A56-8BB4-4617F335D2F0}"/>
              </a:ext>
            </a:extLst>
          </p:cNvPr>
          <p:cNvCxnSpPr>
            <a:cxnSpLocks/>
          </p:cNvCxnSpPr>
          <p:nvPr/>
        </p:nvCxnSpPr>
        <p:spPr>
          <a:xfrm flipV="1">
            <a:off x="6992283" y="4336473"/>
            <a:ext cx="1486699" cy="16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Oval 76">
            <a:extLst>
              <a:ext uri="{FF2B5EF4-FFF2-40B4-BE49-F238E27FC236}">
                <a16:creationId xmlns:a16="http://schemas.microsoft.com/office/drawing/2014/main" xmlns="" id="{52E0E0FA-4E9E-4C5A-9597-6C960A689544}"/>
              </a:ext>
            </a:extLst>
          </p:cNvPr>
          <p:cNvSpPr/>
          <p:nvPr/>
        </p:nvSpPr>
        <p:spPr>
          <a:xfrm>
            <a:off x="4702284" y="5413423"/>
            <a:ext cx="2380572" cy="124469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9" name="TextBox 78">
            <a:extLst>
              <a:ext uri="{FF2B5EF4-FFF2-40B4-BE49-F238E27FC236}">
                <a16:creationId xmlns:a16="http://schemas.microsoft.com/office/drawing/2014/main" xmlns="" id="{C2CE34A5-718B-42FB-A1AE-A2C601655A48}"/>
              </a:ext>
            </a:extLst>
          </p:cNvPr>
          <p:cNvSpPr txBox="1"/>
          <p:nvPr/>
        </p:nvSpPr>
        <p:spPr>
          <a:xfrm>
            <a:off x="5353872" y="5455225"/>
            <a:ext cx="1113111" cy="369332"/>
          </a:xfrm>
          <a:prstGeom prst="rect">
            <a:avLst/>
          </a:prstGeom>
          <a:noFill/>
        </p:spPr>
        <p:txBody>
          <a:bodyPr wrap="square" rtlCol="0">
            <a:spAutoFit/>
          </a:bodyPr>
          <a:lstStyle/>
          <a:p>
            <a:pPr algn="ctr"/>
            <a:r>
              <a:rPr lang="en-IN" b="1" dirty="0"/>
              <a:t>2.3</a:t>
            </a:r>
          </a:p>
        </p:txBody>
      </p:sp>
      <p:cxnSp>
        <p:nvCxnSpPr>
          <p:cNvPr id="84" name="Straight Connector 83">
            <a:extLst>
              <a:ext uri="{FF2B5EF4-FFF2-40B4-BE49-F238E27FC236}">
                <a16:creationId xmlns:a16="http://schemas.microsoft.com/office/drawing/2014/main" xmlns="" id="{9553EB9F-799D-4E87-B885-4325C6485CD6}"/>
              </a:ext>
            </a:extLst>
          </p:cNvPr>
          <p:cNvCxnSpPr>
            <a:cxnSpLocks/>
          </p:cNvCxnSpPr>
          <p:nvPr/>
        </p:nvCxnSpPr>
        <p:spPr>
          <a:xfrm flipV="1">
            <a:off x="4775353" y="5763491"/>
            <a:ext cx="2207338" cy="6655"/>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xmlns="" id="{C37A7DE1-1584-4183-B750-4236BAC5F9F7}"/>
              </a:ext>
            </a:extLst>
          </p:cNvPr>
          <p:cNvCxnSpPr>
            <a:cxnSpLocks/>
          </p:cNvCxnSpPr>
          <p:nvPr/>
        </p:nvCxnSpPr>
        <p:spPr>
          <a:xfrm>
            <a:off x="7058630" y="5918503"/>
            <a:ext cx="1508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Box 99">
            <a:extLst>
              <a:ext uri="{FF2B5EF4-FFF2-40B4-BE49-F238E27FC236}">
                <a16:creationId xmlns:a16="http://schemas.microsoft.com/office/drawing/2014/main" xmlns="" id="{7C4462E5-16EF-4AB7-9A32-2ED92A844732}"/>
              </a:ext>
            </a:extLst>
          </p:cNvPr>
          <p:cNvSpPr txBox="1"/>
          <p:nvPr/>
        </p:nvSpPr>
        <p:spPr>
          <a:xfrm>
            <a:off x="7080423" y="5654871"/>
            <a:ext cx="1594020" cy="369332"/>
          </a:xfrm>
          <a:prstGeom prst="rect">
            <a:avLst/>
          </a:prstGeom>
          <a:noFill/>
        </p:spPr>
        <p:txBody>
          <a:bodyPr wrap="square" rtlCol="0">
            <a:spAutoFit/>
          </a:bodyPr>
          <a:lstStyle/>
          <a:p>
            <a:r>
              <a:rPr lang="en-IN" b="1" dirty="0"/>
              <a:t>STORE DATA</a:t>
            </a:r>
          </a:p>
        </p:txBody>
      </p:sp>
      <p:sp>
        <p:nvSpPr>
          <p:cNvPr id="16" name="TextBox 15">
            <a:extLst>
              <a:ext uri="{FF2B5EF4-FFF2-40B4-BE49-F238E27FC236}">
                <a16:creationId xmlns:a16="http://schemas.microsoft.com/office/drawing/2014/main" xmlns="" id="{C20977BB-EDBF-4A7C-8E95-285E3F86C4D8}"/>
              </a:ext>
            </a:extLst>
          </p:cNvPr>
          <p:cNvSpPr txBox="1"/>
          <p:nvPr/>
        </p:nvSpPr>
        <p:spPr>
          <a:xfrm>
            <a:off x="5256890" y="2334012"/>
            <a:ext cx="1113111" cy="369332"/>
          </a:xfrm>
          <a:prstGeom prst="rect">
            <a:avLst/>
          </a:prstGeom>
          <a:noFill/>
        </p:spPr>
        <p:txBody>
          <a:bodyPr wrap="square" rtlCol="0">
            <a:spAutoFit/>
          </a:bodyPr>
          <a:lstStyle/>
          <a:p>
            <a:pPr algn="ctr"/>
            <a:r>
              <a:rPr lang="en-IN" b="1" dirty="0"/>
              <a:t>2.1</a:t>
            </a:r>
          </a:p>
        </p:txBody>
      </p:sp>
      <p:cxnSp>
        <p:nvCxnSpPr>
          <p:cNvPr id="32" name="Straight Connector 31">
            <a:extLst>
              <a:ext uri="{FF2B5EF4-FFF2-40B4-BE49-F238E27FC236}">
                <a16:creationId xmlns:a16="http://schemas.microsoft.com/office/drawing/2014/main" xmlns="" id="{7EF1AB35-AC3A-47BA-A930-7436D2792BFF}"/>
              </a:ext>
            </a:extLst>
          </p:cNvPr>
          <p:cNvCxnSpPr/>
          <p:nvPr/>
        </p:nvCxnSpPr>
        <p:spPr>
          <a:xfrm>
            <a:off x="5792831" y="37498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9E9245B4-144D-4F6E-A1DC-38E2D821B94D}"/>
              </a:ext>
            </a:extLst>
          </p:cNvPr>
          <p:cNvCxnSpPr/>
          <p:nvPr/>
        </p:nvCxnSpPr>
        <p:spPr>
          <a:xfrm flipV="1">
            <a:off x="2729345" y="4349578"/>
            <a:ext cx="1966223" cy="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xmlns="" id="{EFFC0BC6-7960-440A-B7D2-16511338E36E}"/>
              </a:ext>
            </a:extLst>
          </p:cNvPr>
          <p:cNvSpPr/>
          <p:nvPr/>
        </p:nvSpPr>
        <p:spPr>
          <a:xfrm>
            <a:off x="1148492" y="5694218"/>
            <a:ext cx="1631851" cy="445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STUDENT</a:t>
            </a:r>
            <a:endParaRPr lang="en-IN" b="1" dirty="0"/>
          </a:p>
        </p:txBody>
      </p:sp>
      <p:cxnSp>
        <p:nvCxnSpPr>
          <p:cNvPr id="70" name="Straight Arrow Connector 69">
            <a:extLst>
              <a:ext uri="{FF2B5EF4-FFF2-40B4-BE49-F238E27FC236}">
                <a16:creationId xmlns:a16="http://schemas.microsoft.com/office/drawing/2014/main" xmlns="" id="{269E3FC9-4503-4A57-95EB-5860B36D10B1}"/>
              </a:ext>
            </a:extLst>
          </p:cNvPr>
          <p:cNvCxnSpPr>
            <a:stCxn id="59" idx="3"/>
          </p:cNvCxnSpPr>
          <p:nvPr/>
        </p:nvCxnSpPr>
        <p:spPr>
          <a:xfrm flipV="1">
            <a:off x="2780343" y="5915891"/>
            <a:ext cx="1957912" cy="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xmlns="" id="{638A5BF4-1E51-4DF7-9565-01B934FE3431}"/>
              </a:ext>
            </a:extLst>
          </p:cNvPr>
          <p:cNvSpPr txBox="1"/>
          <p:nvPr/>
        </p:nvSpPr>
        <p:spPr>
          <a:xfrm flipH="1">
            <a:off x="5375564" y="5805055"/>
            <a:ext cx="1094508" cy="646331"/>
          </a:xfrm>
          <a:prstGeom prst="rect">
            <a:avLst/>
          </a:prstGeom>
          <a:noFill/>
        </p:spPr>
        <p:txBody>
          <a:bodyPr wrap="square" rtlCol="0">
            <a:spAutoFit/>
          </a:bodyPr>
          <a:lstStyle/>
          <a:p>
            <a:pPr algn="ctr"/>
            <a:r>
              <a:rPr lang="en-IN" b="1" dirty="0"/>
              <a:t>FEE RECEIPT</a:t>
            </a:r>
          </a:p>
        </p:txBody>
      </p:sp>
      <p:cxnSp>
        <p:nvCxnSpPr>
          <p:cNvPr id="103" name="Straight Connector 102">
            <a:extLst>
              <a:ext uri="{FF2B5EF4-FFF2-40B4-BE49-F238E27FC236}">
                <a16:creationId xmlns:a16="http://schemas.microsoft.com/office/drawing/2014/main" xmlns="" id="{C6C8C6C2-F47C-44B7-B593-10DFC0787513}"/>
              </a:ext>
            </a:extLst>
          </p:cNvPr>
          <p:cNvCxnSpPr/>
          <p:nvPr/>
        </p:nvCxnSpPr>
        <p:spPr>
          <a:xfrm>
            <a:off x="8566068" y="5714728"/>
            <a:ext cx="1689888"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xmlns="" id="{6F2B2765-7265-4533-8D94-2BD4107E10B6}"/>
              </a:ext>
            </a:extLst>
          </p:cNvPr>
          <p:cNvCxnSpPr>
            <a:cxnSpLocks/>
          </p:cNvCxnSpPr>
          <p:nvPr/>
        </p:nvCxnSpPr>
        <p:spPr>
          <a:xfrm>
            <a:off x="8566068" y="6208494"/>
            <a:ext cx="1736362" cy="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xmlns="" id="{41525157-D0CA-43C9-BABE-D1937C1FCBC2}"/>
              </a:ext>
            </a:extLst>
          </p:cNvPr>
          <p:cNvCxnSpPr/>
          <p:nvPr/>
        </p:nvCxnSpPr>
        <p:spPr>
          <a:xfrm rot="5400000">
            <a:off x="8320806" y="5953335"/>
            <a:ext cx="500421" cy="9896"/>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xmlns="" id="{9C1550DE-E4A8-49EF-A3ED-DB513660EB9F}"/>
              </a:ext>
            </a:extLst>
          </p:cNvPr>
          <p:cNvCxnSpPr/>
          <p:nvPr/>
        </p:nvCxnSpPr>
        <p:spPr>
          <a:xfrm rot="5400000">
            <a:off x="8580623" y="5963771"/>
            <a:ext cx="486567" cy="2878"/>
          </a:xfrm>
          <a:prstGeom prst="line">
            <a:avLst/>
          </a:prstGeom>
        </p:spPr>
        <p:style>
          <a:lnRef idx="1">
            <a:schemeClr val="dk1"/>
          </a:lnRef>
          <a:fillRef idx="0">
            <a:schemeClr val="dk1"/>
          </a:fillRef>
          <a:effectRef idx="0">
            <a:schemeClr val="dk1"/>
          </a:effectRef>
          <a:fontRef idx="minor">
            <a:schemeClr val="tx1"/>
          </a:fontRef>
        </p:style>
      </p:cxnSp>
      <p:sp>
        <p:nvSpPr>
          <p:cNvPr id="126" name="TextBox 125">
            <a:extLst>
              <a:ext uri="{FF2B5EF4-FFF2-40B4-BE49-F238E27FC236}">
                <a16:creationId xmlns:a16="http://schemas.microsoft.com/office/drawing/2014/main" xmlns="" id="{996D016D-8ADE-4EA4-863E-8E727F04BF31}"/>
              </a:ext>
            </a:extLst>
          </p:cNvPr>
          <p:cNvSpPr txBox="1"/>
          <p:nvPr/>
        </p:nvSpPr>
        <p:spPr>
          <a:xfrm>
            <a:off x="8877884" y="5818908"/>
            <a:ext cx="1846964" cy="369332"/>
          </a:xfrm>
          <a:prstGeom prst="rect">
            <a:avLst/>
          </a:prstGeom>
          <a:noFill/>
        </p:spPr>
        <p:txBody>
          <a:bodyPr wrap="square" rtlCol="0">
            <a:spAutoFit/>
          </a:bodyPr>
          <a:lstStyle/>
          <a:p>
            <a:r>
              <a:rPr lang="en-IN" b="1" dirty="0"/>
              <a:t>FEE RECEIPT</a:t>
            </a:r>
          </a:p>
        </p:txBody>
      </p:sp>
      <p:cxnSp>
        <p:nvCxnSpPr>
          <p:cNvPr id="49" name="Straight Connector 48">
            <a:extLst>
              <a:ext uri="{FF2B5EF4-FFF2-40B4-BE49-F238E27FC236}">
                <a16:creationId xmlns:a16="http://schemas.microsoft.com/office/drawing/2014/main" xmlns="" id="{86744772-428F-44AF-804C-C257C4585669}"/>
              </a:ext>
            </a:extLst>
          </p:cNvPr>
          <p:cNvCxnSpPr>
            <a:cxnSpLocks/>
            <a:stCxn id="4" idx="4"/>
            <a:endCxn id="54" idx="0"/>
          </p:cNvCxnSpPr>
          <p:nvPr/>
        </p:nvCxnSpPr>
        <p:spPr>
          <a:xfrm rot="16200000" flipH="1">
            <a:off x="5677509" y="3678031"/>
            <a:ext cx="331078" cy="48278"/>
          </a:xfrm>
          <a:prstGeom prst="line">
            <a:avLst/>
          </a:prstGeom>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xmlns="" id="{C2167BDF-5665-4B57-AAA5-0139D73B2536}"/>
              </a:ext>
            </a:extLst>
          </p:cNvPr>
          <p:cNvSpPr txBox="1"/>
          <p:nvPr/>
        </p:nvSpPr>
        <p:spPr>
          <a:xfrm>
            <a:off x="2890277" y="2475470"/>
            <a:ext cx="1624059" cy="369332"/>
          </a:xfrm>
          <a:prstGeom prst="rect">
            <a:avLst/>
          </a:prstGeom>
          <a:noFill/>
        </p:spPr>
        <p:txBody>
          <a:bodyPr wrap="square" rtlCol="0">
            <a:spAutoFit/>
          </a:bodyPr>
          <a:lstStyle/>
          <a:p>
            <a:pPr algn="ctr"/>
            <a:r>
              <a:rPr lang="en-IN" b="1" dirty="0" smtClean="0"/>
              <a:t>ENQUIRY</a:t>
            </a:r>
            <a:endParaRPr lang="en-IN" b="1" dirty="0"/>
          </a:p>
        </p:txBody>
      </p:sp>
      <p:sp>
        <p:nvSpPr>
          <p:cNvPr id="142" name="TextBox 141">
            <a:extLst>
              <a:ext uri="{FF2B5EF4-FFF2-40B4-BE49-F238E27FC236}">
                <a16:creationId xmlns:a16="http://schemas.microsoft.com/office/drawing/2014/main" xmlns="" id="{C2167BDF-5665-4B57-AAA5-0139D73B2536}"/>
              </a:ext>
            </a:extLst>
          </p:cNvPr>
          <p:cNvSpPr txBox="1"/>
          <p:nvPr/>
        </p:nvSpPr>
        <p:spPr>
          <a:xfrm>
            <a:off x="2865563" y="4057134"/>
            <a:ext cx="1624059" cy="369332"/>
          </a:xfrm>
          <a:prstGeom prst="rect">
            <a:avLst/>
          </a:prstGeom>
          <a:noFill/>
        </p:spPr>
        <p:txBody>
          <a:bodyPr wrap="square" rtlCol="0">
            <a:spAutoFit/>
          </a:bodyPr>
          <a:lstStyle/>
          <a:p>
            <a:pPr algn="ctr"/>
            <a:r>
              <a:rPr lang="en-IN" b="1" dirty="0" smtClean="0"/>
              <a:t>DETAILS</a:t>
            </a:r>
            <a:endParaRPr lang="en-IN" b="1" dirty="0"/>
          </a:p>
        </p:txBody>
      </p:sp>
      <p:sp>
        <p:nvSpPr>
          <p:cNvPr id="143" name="TextBox 142">
            <a:extLst>
              <a:ext uri="{FF2B5EF4-FFF2-40B4-BE49-F238E27FC236}">
                <a16:creationId xmlns:a16="http://schemas.microsoft.com/office/drawing/2014/main" xmlns="" id="{C2167BDF-5665-4B57-AAA5-0139D73B2536}"/>
              </a:ext>
            </a:extLst>
          </p:cNvPr>
          <p:cNvSpPr txBox="1"/>
          <p:nvPr/>
        </p:nvSpPr>
        <p:spPr>
          <a:xfrm>
            <a:off x="2914990" y="5614085"/>
            <a:ext cx="1624059" cy="369332"/>
          </a:xfrm>
          <a:prstGeom prst="rect">
            <a:avLst/>
          </a:prstGeom>
          <a:noFill/>
        </p:spPr>
        <p:txBody>
          <a:bodyPr wrap="square" rtlCol="0">
            <a:spAutoFit/>
          </a:bodyPr>
          <a:lstStyle/>
          <a:p>
            <a:pPr algn="ctr"/>
            <a:r>
              <a:rPr lang="en-IN" b="1" dirty="0" smtClean="0"/>
              <a:t>PAY</a:t>
            </a:r>
            <a:endParaRPr lang="en-IN" b="1" dirty="0"/>
          </a:p>
        </p:txBody>
      </p:sp>
      <p:sp>
        <p:nvSpPr>
          <p:cNvPr id="146" name="Rectangle 145"/>
          <p:cNvSpPr/>
          <p:nvPr/>
        </p:nvSpPr>
        <p:spPr>
          <a:xfrm>
            <a:off x="3991379" y="1551458"/>
            <a:ext cx="3999813" cy="430887"/>
          </a:xfrm>
          <a:prstGeom prst="rect">
            <a:avLst/>
          </a:prstGeom>
        </p:spPr>
        <p:txBody>
          <a:bodyPr wrap="none">
            <a:spAutoFit/>
          </a:bodyPr>
          <a:lstStyle/>
          <a:p>
            <a:pPr algn="ctr"/>
            <a:r>
              <a:rPr lang="en-IN" sz="2200" b="1" u="sng" dirty="0" smtClean="0"/>
              <a:t>2</a:t>
            </a:r>
            <a:r>
              <a:rPr lang="en-IN" sz="2200" b="1" u="sng" baseline="30000" dirty="0" smtClean="0"/>
              <a:t>ND</a:t>
            </a:r>
            <a:r>
              <a:rPr lang="en-IN" sz="2200" b="1" u="sng" dirty="0" smtClean="0"/>
              <a:t> LEVEL FOR 2.0 (OF STUDENT)</a:t>
            </a:r>
            <a:endParaRPr lang="en-IN" sz="2200" b="1" u="sng" dirty="0"/>
          </a:p>
        </p:txBody>
      </p:sp>
    </p:spTree>
    <p:extLst>
      <p:ext uri="{BB962C8B-B14F-4D97-AF65-F5344CB8AC3E}">
        <p14:creationId xmlns:p14="http://schemas.microsoft.com/office/powerpoint/2010/main" xmlns="" val="2163711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pPr algn="ctr"/>
            <a:r>
              <a:rPr lang="en-US" sz="5400" b="1" dirty="0">
                <a:latin typeface="Arial Black" panose="020B0A04020102020204" pitchFamily="34" charset="0"/>
              </a:rPr>
              <a:t>1 LEVEL DFD</a:t>
            </a:r>
          </a:p>
        </p:txBody>
      </p:sp>
      <p:pic>
        <p:nvPicPr>
          <p:cNvPr id="35" name="Content Placeholder 34" descr="a.jpg"/>
          <p:cNvPicPr>
            <a:picLocks noGrp="1" noChangeAspect="1"/>
          </p:cNvPicPr>
          <p:nvPr>
            <p:ph idx="1"/>
          </p:nvPr>
        </p:nvPicPr>
        <p:blipFill>
          <a:blip r:embed="rId2" cstate="print"/>
          <a:stretch>
            <a:fillRect/>
          </a:stretch>
        </p:blipFill>
        <p:spPr>
          <a:xfrm>
            <a:off x="0" y="0"/>
            <a:ext cx="12192000" cy="1302327"/>
          </a:xfrm>
        </p:spPr>
      </p:pic>
      <p:sp>
        <p:nvSpPr>
          <p:cNvPr id="4" name="Oval 3">
            <a:extLst>
              <a:ext uri="{FF2B5EF4-FFF2-40B4-BE49-F238E27FC236}">
                <a16:creationId xmlns:a16="http://schemas.microsoft.com/office/drawing/2014/main" xmlns="" id="{55F6EAFC-FA96-4B8F-B1AC-A99DE4159162}"/>
              </a:ext>
            </a:extLst>
          </p:cNvPr>
          <p:cNvSpPr/>
          <p:nvPr/>
        </p:nvSpPr>
        <p:spPr>
          <a:xfrm>
            <a:off x="4683212" y="2401710"/>
            <a:ext cx="2397210" cy="131755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xmlns="" id="{1F94A8C1-39CC-4492-8632-3BD1AED92CBD}"/>
              </a:ext>
            </a:extLst>
          </p:cNvPr>
          <p:cNvCxnSpPr>
            <a:cxnSpLocks/>
          </p:cNvCxnSpPr>
          <p:nvPr/>
        </p:nvCxnSpPr>
        <p:spPr>
          <a:xfrm>
            <a:off x="5022166" y="1294228"/>
            <a:ext cx="1589649"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D50E363D-BFE8-49AD-B31D-7D0AAF7BF280}"/>
              </a:ext>
            </a:extLst>
          </p:cNvPr>
          <p:cNvSpPr txBox="1"/>
          <p:nvPr/>
        </p:nvSpPr>
        <p:spPr>
          <a:xfrm>
            <a:off x="5053914" y="2906966"/>
            <a:ext cx="1692875" cy="646331"/>
          </a:xfrm>
          <a:prstGeom prst="rect">
            <a:avLst/>
          </a:prstGeom>
          <a:noFill/>
        </p:spPr>
        <p:txBody>
          <a:bodyPr wrap="square" rtlCol="0">
            <a:spAutoFit/>
          </a:bodyPr>
          <a:lstStyle/>
          <a:p>
            <a:pPr algn="ctr"/>
            <a:r>
              <a:rPr lang="en-IN" b="1" dirty="0"/>
              <a:t>EMPLOYEE APPLICATION</a:t>
            </a:r>
          </a:p>
        </p:txBody>
      </p:sp>
      <p:cxnSp>
        <p:nvCxnSpPr>
          <p:cNvPr id="7" name="Straight Connector 6">
            <a:extLst>
              <a:ext uri="{FF2B5EF4-FFF2-40B4-BE49-F238E27FC236}">
                <a16:creationId xmlns:a16="http://schemas.microsoft.com/office/drawing/2014/main" xmlns="" id="{CCDD9F86-DB3D-404B-8733-16B8D4F3833C}"/>
              </a:ext>
            </a:extLst>
          </p:cNvPr>
          <p:cNvCxnSpPr>
            <a:cxnSpLocks/>
          </p:cNvCxnSpPr>
          <p:nvPr/>
        </p:nvCxnSpPr>
        <p:spPr>
          <a:xfrm>
            <a:off x="4868562" y="2730843"/>
            <a:ext cx="2088292" cy="2471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18C2C4AF-923B-4C7F-8B72-7DD49DF10783}"/>
              </a:ext>
            </a:extLst>
          </p:cNvPr>
          <p:cNvCxnSpPr>
            <a:cxnSpLocks/>
            <a:endCxn id="54" idx="0"/>
          </p:cNvCxnSpPr>
          <p:nvPr/>
        </p:nvCxnSpPr>
        <p:spPr>
          <a:xfrm rot="16200000" flipH="1">
            <a:off x="5625402" y="4025108"/>
            <a:ext cx="701601" cy="15774"/>
          </a:xfrm>
          <a:prstGeom prst="line">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xmlns="" id="{C85B4428-10D4-4D6D-8FDD-92B7C6273A5A}"/>
              </a:ext>
            </a:extLst>
          </p:cNvPr>
          <p:cNvSpPr/>
          <p:nvPr/>
        </p:nvSpPr>
        <p:spPr>
          <a:xfrm>
            <a:off x="4723322" y="4371440"/>
            <a:ext cx="2443597" cy="1371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EMPLOYEE</a:t>
            </a:r>
          </a:p>
          <a:p>
            <a:pPr algn="ctr"/>
            <a:r>
              <a:rPr lang="en-IN" b="1" dirty="0"/>
              <a:t>ATTENDANCE</a:t>
            </a:r>
          </a:p>
        </p:txBody>
      </p:sp>
      <p:cxnSp>
        <p:nvCxnSpPr>
          <p:cNvPr id="53" name="Straight Connector 52">
            <a:extLst>
              <a:ext uri="{FF2B5EF4-FFF2-40B4-BE49-F238E27FC236}">
                <a16:creationId xmlns:a16="http://schemas.microsoft.com/office/drawing/2014/main" xmlns="" id="{2FA593AA-D989-4CB3-B313-EFC153BB5356}"/>
              </a:ext>
            </a:extLst>
          </p:cNvPr>
          <p:cNvCxnSpPr>
            <a:cxnSpLocks/>
          </p:cNvCxnSpPr>
          <p:nvPr/>
        </p:nvCxnSpPr>
        <p:spPr>
          <a:xfrm>
            <a:off x="4888521" y="4677690"/>
            <a:ext cx="2089054" cy="0"/>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4482FE6-6639-453A-9149-36A4D037859F}"/>
              </a:ext>
            </a:extLst>
          </p:cNvPr>
          <p:cNvSpPr txBox="1"/>
          <p:nvPr/>
        </p:nvSpPr>
        <p:spPr>
          <a:xfrm>
            <a:off x="5491718" y="4383796"/>
            <a:ext cx="984742" cy="369332"/>
          </a:xfrm>
          <a:prstGeom prst="rect">
            <a:avLst/>
          </a:prstGeom>
          <a:noFill/>
        </p:spPr>
        <p:txBody>
          <a:bodyPr wrap="square" rtlCol="0">
            <a:spAutoFit/>
          </a:bodyPr>
          <a:lstStyle/>
          <a:p>
            <a:pPr algn="ctr"/>
            <a:r>
              <a:rPr lang="en-IN" b="1" dirty="0"/>
              <a:t>3.2</a:t>
            </a:r>
          </a:p>
        </p:txBody>
      </p:sp>
      <p:sp>
        <p:nvSpPr>
          <p:cNvPr id="61" name="Rectangle 60">
            <a:extLst>
              <a:ext uri="{FF2B5EF4-FFF2-40B4-BE49-F238E27FC236}">
                <a16:creationId xmlns:a16="http://schemas.microsoft.com/office/drawing/2014/main" xmlns="" id="{C88549DA-490A-462D-9D2F-3E4975E24457}"/>
              </a:ext>
            </a:extLst>
          </p:cNvPr>
          <p:cNvSpPr/>
          <p:nvPr/>
        </p:nvSpPr>
        <p:spPr>
          <a:xfrm>
            <a:off x="1193664" y="4855953"/>
            <a:ext cx="1828800" cy="44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EMPLOYEE</a:t>
            </a:r>
            <a:endParaRPr lang="en-IN" b="1" dirty="0"/>
          </a:p>
        </p:txBody>
      </p:sp>
      <p:sp>
        <p:nvSpPr>
          <p:cNvPr id="62" name="Rectangle 61">
            <a:extLst>
              <a:ext uri="{FF2B5EF4-FFF2-40B4-BE49-F238E27FC236}">
                <a16:creationId xmlns:a16="http://schemas.microsoft.com/office/drawing/2014/main" xmlns="" id="{A5B37AB3-0132-4E82-957F-2D6209E6C460}"/>
              </a:ext>
            </a:extLst>
          </p:cNvPr>
          <p:cNvSpPr/>
          <p:nvPr/>
        </p:nvSpPr>
        <p:spPr>
          <a:xfrm>
            <a:off x="1161535" y="2844146"/>
            <a:ext cx="1818685" cy="41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EMPLOYEE</a:t>
            </a:r>
            <a:endParaRPr lang="en-IN" b="1" dirty="0"/>
          </a:p>
        </p:txBody>
      </p:sp>
      <p:cxnSp>
        <p:nvCxnSpPr>
          <p:cNvPr id="71" name="Straight Arrow Connector 70">
            <a:extLst>
              <a:ext uri="{FF2B5EF4-FFF2-40B4-BE49-F238E27FC236}">
                <a16:creationId xmlns:a16="http://schemas.microsoft.com/office/drawing/2014/main" xmlns="" id="{5839360E-2F3F-441B-8B0B-D6B186A1EF5C}"/>
              </a:ext>
            </a:extLst>
          </p:cNvPr>
          <p:cNvCxnSpPr>
            <a:stCxn id="61" idx="3"/>
            <a:endCxn id="51" idx="2"/>
          </p:cNvCxnSpPr>
          <p:nvPr/>
        </p:nvCxnSpPr>
        <p:spPr>
          <a:xfrm flipV="1">
            <a:off x="3022464" y="5057240"/>
            <a:ext cx="1700858" cy="20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xmlns="" id="{9E1BDD3B-3B53-43F9-9E9A-16E3BF3E50A5}"/>
              </a:ext>
            </a:extLst>
          </p:cNvPr>
          <p:cNvCxnSpPr>
            <a:stCxn id="51" idx="6"/>
          </p:cNvCxnSpPr>
          <p:nvPr/>
        </p:nvCxnSpPr>
        <p:spPr>
          <a:xfrm flipV="1">
            <a:off x="7166919" y="5041557"/>
            <a:ext cx="1334530" cy="15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7938655" y="457199"/>
            <a:ext cx="4932218" cy="830997"/>
          </a:xfrm>
          <a:prstGeom prst="rect">
            <a:avLst/>
          </a:prstGeom>
          <a:noFill/>
        </p:spPr>
        <p:txBody>
          <a:bodyPr wrap="square" rtlCol="0">
            <a:spAutoFit/>
          </a:bodyPr>
          <a:lstStyle/>
          <a:p>
            <a:r>
              <a:rPr lang="en-US" sz="4800" b="1" dirty="0">
                <a:latin typeface="Algerian" pitchFamily="82" charset="0"/>
              </a:rPr>
              <a:t>CONTINUE…</a:t>
            </a:r>
          </a:p>
        </p:txBody>
      </p:sp>
      <p:sp>
        <p:nvSpPr>
          <p:cNvPr id="8" name="TextBox 7">
            <a:extLst>
              <a:ext uri="{FF2B5EF4-FFF2-40B4-BE49-F238E27FC236}">
                <a16:creationId xmlns:a16="http://schemas.microsoft.com/office/drawing/2014/main" xmlns="" id="{BD7E7F3F-559D-4B1C-B4A5-C7CEBB770DD5}"/>
              </a:ext>
            </a:extLst>
          </p:cNvPr>
          <p:cNvSpPr txBox="1"/>
          <p:nvPr/>
        </p:nvSpPr>
        <p:spPr>
          <a:xfrm>
            <a:off x="7146003" y="4719602"/>
            <a:ext cx="1466658" cy="369332"/>
          </a:xfrm>
          <a:prstGeom prst="rect">
            <a:avLst/>
          </a:prstGeom>
          <a:noFill/>
        </p:spPr>
        <p:txBody>
          <a:bodyPr wrap="square" rtlCol="0">
            <a:spAutoFit/>
          </a:bodyPr>
          <a:lstStyle/>
          <a:p>
            <a:r>
              <a:rPr lang="en-IN" b="1" dirty="0"/>
              <a:t>STORE DATA</a:t>
            </a:r>
          </a:p>
        </p:txBody>
      </p:sp>
      <p:cxnSp>
        <p:nvCxnSpPr>
          <p:cNvPr id="49" name="Straight Arrow Connector 48">
            <a:extLst>
              <a:ext uri="{FF2B5EF4-FFF2-40B4-BE49-F238E27FC236}">
                <a16:creationId xmlns:a16="http://schemas.microsoft.com/office/drawing/2014/main" xmlns="" id="{1FC23F7E-3CC6-4D1F-BD52-269D30642F6B}"/>
              </a:ext>
            </a:extLst>
          </p:cNvPr>
          <p:cNvCxnSpPr>
            <a:cxnSpLocks/>
            <a:stCxn id="62" idx="3"/>
          </p:cNvCxnSpPr>
          <p:nvPr/>
        </p:nvCxnSpPr>
        <p:spPr>
          <a:xfrm flipV="1">
            <a:off x="2980220" y="3039763"/>
            <a:ext cx="1727704" cy="13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xmlns="" id="{C004FD40-2072-4C55-A607-7A5125BC9B74}"/>
              </a:ext>
            </a:extLst>
          </p:cNvPr>
          <p:cNvCxnSpPr>
            <a:cxnSpLocks/>
            <a:stCxn id="4" idx="6"/>
          </p:cNvCxnSpPr>
          <p:nvPr/>
        </p:nvCxnSpPr>
        <p:spPr>
          <a:xfrm flipV="1">
            <a:off x="7080422" y="3044570"/>
            <a:ext cx="1384901" cy="15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xmlns="" id="{352520FE-10DD-418E-B9BB-3DB7E860E9A6}"/>
              </a:ext>
            </a:extLst>
          </p:cNvPr>
          <p:cNvSpPr txBox="1"/>
          <p:nvPr/>
        </p:nvSpPr>
        <p:spPr>
          <a:xfrm>
            <a:off x="5643046" y="2435304"/>
            <a:ext cx="780749" cy="369332"/>
          </a:xfrm>
          <a:prstGeom prst="rect">
            <a:avLst/>
          </a:prstGeom>
          <a:noFill/>
        </p:spPr>
        <p:txBody>
          <a:bodyPr wrap="square" rtlCol="0">
            <a:spAutoFit/>
          </a:bodyPr>
          <a:lstStyle/>
          <a:p>
            <a:r>
              <a:rPr lang="en-IN" b="1" dirty="0"/>
              <a:t>3.1</a:t>
            </a:r>
          </a:p>
        </p:txBody>
      </p:sp>
      <p:cxnSp>
        <p:nvCxnSpPr>
          <p:cNvPr id="56" name="Straight Connector 55">
            <a:extLst>
              <a:ext uri="{FF2B5EF4-FFF2-40B4-BE49-F238E27FC236}">
                <a16:creationId xmlns:a16="http://schemas.microsoft.com/office/drawing/2014/main" xmlns="" id="{1BC3122E-8E05-4D5F-A8C3-3B8C43156C2A}"/>
              </a:ext>
            </a:extLst>
          </p:cNvPr>
          <p:cNvCxnSpPr>
            <a:cxnSpLocks/>
          </p:cNvCxnSpPr>
          <p:nvPr/>
        </p:nvCxnSpPr>
        <p:spPr>
          <a:xfrm flipV="1">
            <a:off x="8467199" y="2786156"/>
            <a:ext cx="1659987" cy="2"/>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xmlns="" id="{9480E72A-619A-47E6-9685-ED1C1A7B5BC7}"/>
              </a:ext>
            </a:extLst>
          </p:cNvPr>
          <p:cNvCxnSpPr/>
          <p:nvPr/>
        </p:nvCxnSpPr>
        <p:spPr>
          <a:xfrm>
            <a:off x="8464003" y="3271546"/>
            <a:ext cx="1690255" cy="1385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xmlns="" id="{BACB6841-E7B3-4A9D-9D6E-2466B578CB24}"/>
              </a:ext>
            </a:extLst>
          </p:cNvPr>
          <p:cNvCxnSpPr/>
          <p:nvPr/>
        </p:nvCxnSpPr>
        <p:spPr>
          <a:xfrm rot="5400000">
            <a:off x="8223700" y="3013400"/>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xmlns="" id="{4A1B3D03-58C8-45E5-9A35-BEC61CD63573}"/>
              </a:ext>
            </a:extLst>
          </p:cNvPr>
          <p:cNvCxnSpPr/>
          <p:nvPr/>
        </p:nvCxnSpPr>
        <p:spPr>
          <a:xfrm rot="5400000">
            <a:off x="8516198" y="3024907"/>
            <a:ext cx="499247" cy="21744"/>
          </a:xfrm>
          <a:prstGeom prst="line">
            <a:avLst/>
          </a:prstGeom>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xmlns="" id="{CE8078F9-9B8A-4BBB-A210-55FBE32B5C53}"/>
              </a:ext>
            </a:extLst>
          </p:cNvPr>
          <p:cNvSpPr txBox="1"/>
          <p:nvPr/>
        </p:nvSpPr>
        <p:spPr>
          <a:xfrm>
            <a:off x="8798239" y="2845792"/>
            <a:ext cx="1659969" cy="369310"/>
          </a:xfrm>
          <a:prstGeom prst="rect">
            <a:avLst/>
          </a:prstGeom>
          <a:noFill/>
        </p:spPr>
        <p:txBody>
          <a:bodyPr wrap="square" rtlCol="0">
            <a:spAutoFit/>
          </a:bodyPr>
          <a:lstStyle/>
          <a:p>
            <a:r>
              <a:rPr lang="en-IN" b="1" dirty="0" smtClean="0"/>
              <a:t>EMPLOYEE</a:t>
            </a:r>
            <a:endParaRPr lang="en-IN" b="1" dirty="0"/>
          </a:p>
        </p:txBody>
      </p:sp>
      <p:cxnSp>
        <p:nvCxnSpPr>
          <p:cNvPr id="66" name="Straight Connector 65">
            <a:extLst>
              <a:ext uri="{FF2B5EF4-FFF2-40B4-BE49-F238E27FC236}">
                <a16:creationId xmlns:a16="http://schemas.microsoft.com/office/drawing/2014/main" xmlns="" id="{1BC3122E-8E05-4D5F-A8C3-3B8C43156C2A}"/>
              </a:ext>
            </a:extLst>
          </p:cNvPr>
          <p:cNvCxnSpPr>
            <a:cxnSpLocks/>
          </p:cNvCxnSpPr>
          <p:nvPr/>
        </p:nvCxnSpPr>
        <p:spPr>
          <a:xfrm flipV="1">
            <a:off x="8464204" y="4766981"/>
            <a:ext cx="1659987" cy="2"/>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xmlns="" id="{9480E72A-619A-47E6-9685-ED1C1A7B5BC7}"/>
              </a:ext>
            </a:extLst>
          </p:cNvPr>
          <p:cNvCxnSpPr/>
          <p:nvPr/>
        </p:nvCxnSpPr>
        <p:spPr>
          <a:xfrm>
            <a:off x="8461008" y="5252371"/>
            <a:ext cx="1690255" cy="1385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xmlns="" id="{BACB6841-E7B3-4A9D-9D6E-2466B578CB24}"/>
              </a:ext>
            </a:extLst>
          </p:cNvPr>
          <p:cNvCxnSpPr/>
          <p:nvPr/>
        </p:nvCxnSpPr>
        <p:spPr>
          <a:xfrm rot="5400000">
            <a:off x="8220705" y="4994225"/>
            <a:ext cx="470746" cy="17842"/>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xmlns="" id="{4A1B3D03-58C8-45E5-9A35-BEC61CD63573}"/>
              </a:ext>
            </a:extLst>
          </p:cNvPr>
          <p:cNvCxnSpPr/>
          <p:nvPr/>
        </p:nvCxnSpPr>
        <p:spPr>
          <a:xfrm rot="5400000">
            <a:off x="8513203" y="5005732"/>
            <a:ext cx="499247" cy="21744"/>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xmlns="" id="{CE8078F9-9B8A-4BBB-A210-55FBE32B5C53}"/>
              </a:ext>
            </a:extLst>
          </p:cNvPr>
          <p:cNvSpPr txBox="1"/>
          <p:nvPr/>
        </p:nvSpPr>
        <p:spPr>
          <a:xfrm>
            <a:off x="8733459" y="4826617"/>
            <a:ext cx="1659969" cy="369310"/>
          </a:xfrm>
          <a:prstGeom prst="rect">
            <a:avLst/>
          </a:prstGeom>
          <a:noFill/>
        </p:spPr>
        <p:txBody>
          <a:bodyPr wrap="square" rtlCol="0">
            <a:spAutoFit/>
          </a:bodyPr>
          <a:lstStyle/>
          <a:p>
            <a:r>
              <a:rPr lang="en-IN" b="1" dirty="0" smtClean="0"/>
              <a:t>ATTENDANCE</a:t>
            </a:r>
            <a:endParaRPr lang="en-IN" b="1" dirty="0"/>
          </a:p>
        </p:txBody>
      </p:sp>
      <p:sp>
        <p:nvSpPr>
          <p:cNvPr id="109" name="TextBox 108">
            <a:extLst>
              <a:ext uri="{FF2B5EF4-FFF2-40B4-BE49-F238E27FC236}">
                <a16:creationId xmlns:a16="http://schemas.microsoft.com/office/drawing/2014/main" xmlns="" id="{BD7E7F3F-559D-4B1C-B4A5-C7CEBB770DD5}"/>
              </a:ext>
            </a:extLst>
          </p:cNvPr>
          <p:cNvSpPr txBox="1"/>
          <p:nvPr/>
        </p:nvSpPr>
        <p:spPr>
          <a:xfrm>
            <a:off x="7100694" y="2746640"/>
            <a:ext cx="1400755" cy="369332"/>
          </a:xfrm>
          <a:prstGeom prst="rect">
            <a:avLst/>
          </a:prstGeom>
          <a:noFill/>
        </p:spPr>
        <p:txBody>
          <a:bodyPr wrap="square" rtlCol="0">
            <a:spAutoFit/>
          </a:bodyPr>
          <a:lstStyle/>
          <a:p>
            <a:r>
              <a:rPr lang="en-IN" b="1" dirty="0"/>
              <a:t>STORE DATA</a:t>
            </a:r>
          </a:p>
        </p:txBody>
      </p:sp>
      <p:sp>
        <p:nvSpPr>
          <p:cNvPr id="136" name="Rectangle 135"/>
          <p:cNvSpPr/>
          <p:nvPr/>
        </p:nvSpPr>
        <p:spPr>
          <a:xfrm>
            <a:off x="3941951" y="1600887"/>
            <a:ext cx="4156972" cy="430887"/>
          </a:xfrm>
          <a:prstGeom prst="rect">
            <a:avLst/>
          </a:prstGeom>
        </p:spPr>
        <p:txBody>
          <a:bodyPr wrap="none">
            <a:spAutoFit/>
          </a:bodyPr>
          <a:lstStyle/>
          <a:p>
            <a:pPr algn="ctr"/>
            <a:r>
              <a:rPr lang="en-IN" sz="2200" b="1" u="sng" dirty="0" smtClean="0"/>
              <a:t>2</a:t>
            </a:r>
            <a:r>
              <a:rPr lang="en-IN" sz="2200" b="1" u="sng" baseline="30000" dirty="0" smtClean="0"/>
              <a:t>ND</a:t>
            </a:r>
            <a:r>
              <a:rPr lang="en-IN" sz="2200" b="1" u="sng" dirty="0" smtClean="0"/>
              <a:t> LEVEL FOR 3.0 (OF EMPLOYEE)</a:t>
            </a:r>
            <a:endParaRPr lang="en-IN" sz="2200" b="1" u="sng" dirty="0"/>
          </a:p>
        </p:txBody>
      </p:sp>
      <p:sp>
        <p:nvSpPr>
          <p:cNvPr id="142" name="TextBox 141">
            <a:extLst>
              <a:ext uri="{FF2B5EF4-FFF2-40B4-BE49-F238E27FC236}">
                <a16:creationId xmlns:a16="http://schemas.microsoft.com/office/drawing/2014/main" xmlns="" id="{BD7E7F3F-559D-4B1C-B4A5-C7CEBB770DD5}"/>
              </a:ext>
            </a:extLst>
          </p:cNvPr>
          <p:cNvSpPr txBox="1"/>
          <p:nvPr/>
        </p:nvSpPr>
        <p:spPr>
          <a:xfrm>
            <a:off x="3138294" y="2775472"/>
            <a:ext cx="1400755" cy="369332"/>
          </a:xfrm>
          <a:prstGeom prst="rect">
            <a:avLst/>
          </a:prstGeom>
          <a:noFill/>
        </p:spPr>
        <p:txBody>
          <a:bodyPr wrap="square" rtlCol="0">
            <a:spAutoFit/>
          </a:bodyPr>
          <a:lstStyle/>
          <a:p>
            <a:pPr algn="ctr"/>
            <a:r>
              <a:rPr lang="en-IN" b="1" dirty="0" smtClean="0"/>
              <a:t>DETAILS</a:t>
            </a:r>
            <a:endParaRPr lang="en-IN" b="1" dirty="0"/>
          </a:p>
        </p:txBody>
      </p:sp>
      <p:sp>
        <p:nvSpPr>
          <p:cNvPr id="143" name="TextBox 142">
            <a:extLst>
              <a:ext uri="{FF2B5EF4-FFF2-40B4-BE49-F238E27FC236}">
                <a16:creationId xmlns:a16="http://schemas.microsoft.com/office/drawing/2014/main" xmlns="" id="{BD7E7F3F-559D-4B1C-B4A5-C7CEBB770DD5}"/>
              </a:ext>
            </a:extLst>
          </p:cNvPr>
          <p:cNvSpPr txBox="1"/>
          <p:nvPr/>
        </p:nvSpPr>
        <p:spPr>
          <a:xfrm>
            <a:off x="3150651" y="4789624"/>
            <a:ext cx="1532560" cy="369332"/>
          </a:xfrm>
          <a:prstGeom prst="rect">
            <a:avLst/>
          </a:prstGeom>
          <a:noFill/>
        </p:spPr>
        <p:txBody>
          <a:bodyPr wrap="square" rtlCol="0">
            <a:spAutoFit/>
          </a:bodyPr>
          <a:lstStyle/>
          <a:p>
            <a:pPr algn="ctr"/>
            <a:r>
              <a:rPr lang="en-IN" b="1" dirty="0" smtClean="0"/>
              <a:t>ATTENDENCE</a:t>
            </a:r>
            <a:endParaRPr lang="en-IN" b="1" dirty="0"/>
          </a:p>
        </p:txBody>
      </p:sp>
      <p:sp>
        <p:nvSpPr>
          <p:cNvPr id="144" name="TextBox 143">
            <a:extLst>
              <a:ext uri="{FF2B5EF4-FFF2-40B4-BE49-F238E27FC236}">
                <a16:creationId xmlns:a16="http://schemas.microsoft.com/office/drawing/2014/main" xmlns="" id="{BD7E7F3F-559D-4B1C-B4A5-C7CEBB770DD5}"/>
              </a:ext>
            </a:extLst>
          </p:cNvPr>
          <p:cNvSpPr txBox="1"/>
          <p:nvPr/>
        </p:nvSpPr>
        <p:spPr>
          <a:xfrm>
            <a:off x="3237148" y="5024402"/>
            <a:ext cx="1400755" cy="369332"/>
          </a:xfrm>
          <a:prstGeom prst="rect">
            <a:avLst/>
          </a:prstGeom>
          <a:noFill/>
        </p:spPr>
        <p:txBody>
          <a:bodyPr wrap="square" rtlCol="0">
            <a:spAutoFit/>
          </a:bodyPr>
          <a:lstStyle/>
          <a:p>
            <a:pPr algn="ctr"/>
            <a:r>
              <a:rPr lang="en-IN" b="1" dirty="0" smtClean="0"/>
              <a:t>DETAILS</a:t>
            </a:r>
            <a:endParaRPr lang="en-IN" b="1" dirty="0"/>
          </a:p>
        </p:txBody>
      </p:sp>
    </p:spTree>
    <p:extLst>
      <p:ext uri="{BB962C8B-B14F-4D97-AF65-F5344CB8AC3E}">
        <p14:creationId xmlns:p14="http://schemas.microsoft.com/office/powerpoint/2010/main" xmlns="" val="4198796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eturnimagephoto.aspx.jpg"/>
          <p:cNvPicPr>
            <a:picLocks noGrp="1" noChangeAspect="1"/>
          </p:cNvPicPr>
          <p:nvPr>
            <p:ph idx="1"/>
          </p:nvPr>
        </p:nvPicPr>
        <p:blipFill>
          <a:blip r:embed="rId2" cstate="print"/>
          <a:srcRect t="19575"/>
          <a:stretch>
            <a:fillRect/>
          </a:stretch>
        </p:blipFill>
        <p:spPr>
          <a:xfrm>
            <a:off x="1809720" y="2500306"/>
            <a:ext cx="8496944" cy="2643206"/>
          </a:xfrm>
          <a:effectLst>
            <a:softEdge rad="112500"/>
          </a:effectLst>
        </p:spPr>
      </p:pic>
      <p:sp>
        <p:nvSpPr>
          <p:cNvPr id="4" name="Rectangle 3"/>
          <p:cNvSpPr/>
          <p:nvPr/>
        </p:nvSpPr>
        <p:spPr>
          <a:xfrm>
            <a:off x="2166910" y="428605"/>
            <a:ext cx="7858180" cy="4512564"/>
          </a:xfrm>
          <a:prstGeom prst="rect">
            <a:avLst/>
          </a:prstGeom>
          <a:noFill/>
        </p:spPr>
        <p:txBody>
          <a:bodyPr spcFirstLastPara="1">
            <a:prstTxWarp prst="textArchUp">
              <a:avLst>
                <a:gd name="adj" fmla="val 10811238"/>
              </a:avLst>
            </a:prstTxWarp>
            <a:spAutoFit/>
          </a:bodyPr>
          <a:lstStyle/>
          <a:p>
            <a:pPr algn="ctr">
              <a:defRPr/>
            </a:pP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cs typeface="JasmineUPC" pitchFamily="18" charset="-34"/>
              </a:rPr>
              <a:t>PATNA WOMEN’S COLLEGE</a:t>
            </a:r>
          </a:p>
        </p:txBody>
      </p:sp>
      <p:sp>
        <p:nvSpPr>
          <p:cNvPr id="10244" name="TextBox 7"/>
          <p:cNvSpPr txBox="1">
            <a:spLocks noChangeArrowheads="1"/>
          </p:cNvSpPr>
          <p:nvPr/>
        </p:nvSpPr>
        <p:spPr bwMode="auto">
          <a:xfrm>
            <a:off x="1524000" y="1071563"/>
            <a:ext cx="9144000" cy="400050"/>
          </a:xfrm>
          <a:prstGeom prst="rect">
            <a:avLst/>
          </a:prstGeom>
          <a:noFill/>
          <a:ln w="9525">
            <a:noFill/>
            <a:miter lim="800000"/>
            <a:headEnd/>
            <a:tailEnd/>
          </a:ln>
        </p:spPr>
        <p:txBody>
          <a:bodyPr>
            <a:spAutoFit/>
          </a:bodyPr>
          <a:lstStyle/>
          <a:p>
            <a:pPr algn="ctr"/>
            <a:r>
              <a:rPr lang="en-US" sz="2000" dirty="0">
                <a:latin typeface="Aharoni" pitchFamily="2" charset="-79"/>
                <a:cs typeface="Aharoni" pitchFamily="2" charset="-79"/>
              </a:rPr>
              <a:t>PATNA UNIVERSITY</a:t>
            </a:r>
          </a:p>
        </p:txBody>
      </p:sp>
      <p:sp>
        <p:nvSpPr>
          <p:cNvPr id="10245" name="TextBox 8"/>
          <p:cNvSpPr txBox="1">
            <a:spLocks noChangeArrowheads="1"/>
          </p:cNvSpPr>
          <p:nvPr/>
        </p:nvSpPr>
        <p:spPr bwMode="auto">
          <a:xfrm>
            <a:off x="1524000" y="1431925"/>
            <a:ext cx="9144000" cy="368300"/>
          </a:xfrm>
          <a:prstGeom prst="rect">
            <a:avLst/>
          </a:prstGeom>
          <a:noFill/>
          <a:ln w="9525">
            <a:noFill/>
            <a:miter lim="800000"/>
            <a:headEnd/>
            <a:tailEnd/>
          </a:ln>
        </p:spPr>
        <p:txBody>
          <a:bodyPr>
            <a:spAutoFit/>
          </a:bodyPr>
          <a:lstStyle/>
          <a:p>
            <a:pPr algn="ctr"/>
            <a:r>
              <a:rPr lang="en-US" dirty="0">
                <a:latin typeface="Century Schoolbook" pitchFamily="18" charset="0"/>
              </a:rPr>
              <a:t>3</a:t>
            </a:r>
            <a:r>
              <a:rPr lang="en-US" baseline="30000" dirty="0">
                <a:latin typeface="Century Schoolbook" pitchFamily="18" charset="0"/>
              </a:rPr>
              <a:t>rd</a:t>
            </a:r>
            <a:r>
              <a:rPr lang="en-US" dirty="0">
                <a:latin typeface="Century Schoolbook" pitchFamily="18" charset="0"/>
              </a:rPr>
              <a:t> Cycle NAAC Accredited at ‘A’ Grade with CGPA 3.58/4</a:t>
            </a:r>
          </a:p>
        </p:txBody>
      </p:sp>
      <p:sp>
        <p:nvSpPr>
          <p:cNvPr id="10246" name="TextBox 10"/>
          <p:cNvSpPr txBox="1">
            <a:spLocks noChangeArrowheads="1"/>
          </p:cNvSpPr>
          <p:nvPr/>
        </p:nvSpPr>
        <p:spPr bwMode="auto">
          <a:xfrm>
            <a:off x="1524000" y="1792288"/>
            <a:ext cx="9144000" cy="368300"/>
          </a:xfrm>
          <a:prstGeom prst="rect">
            <a:avLst/>
          </a:prstGeom>
          <a:noFill/>
          <a:ln w="9525">
            <a:noFill/>
            <a:miter lim="800000"/>
            <a:headEnd/>
            <a:tailEnd/>
          </a:ln>
        </p:spPr>
        <p:txBody>
          <a:bodyPr>
            <a:spAutoFit/>
          </a:bodyPr>
          <a:lstStyle/>
          <a:p>
            <a:pPr algn="ctr"/>
            <a:r>
              <a:rPr lang="en-US" b="1" dirty="0">
                <a:latin typeface="Century Schoolbook" pitchFamily="18" charset="0"/>
              </a:rPr>
              <a:t>SEESSION: 2016-19</a:t>
            </a:r>
          </a:p>
        </p:txBody>
      </p:sp>
      <p:pic>
        <p:nvPicPr>
          <p:cNvPr id="10248" name="Picture 14" descr="20121226115610patwlogo2.gif"/>
          <p:cNvPicPr>
            <a:picLocks noChangeAspect="1"/>
          </p:cNvPicPr>
          <p:nvPr/>
        </p:nvPicPr>
        <p:blipFill>
          <a:blip r:embed="rId3" cstate="print"/>
          <a:srcRect/>
          <a:stretch>
            <a:fillRect/>
          </a:stretch>
        </p:blipFill>
        <p:spPr bwMode="auto">
          <a:xfrm>
            <a:off x="1738313" y="214314"/>
            <a:ext cx="971550" cy="1157287"/>
          </a:xfrm>
          <a:prstGeom prst="rect">
            <a:avLst/>
          </a:prstGeom>
          <a:noFill/>
          <a:ln w="9525">
            <a:noFill/>
            <a:miter lim="800000"/>
            <a:headEnd/>
            <a:tailEnd/>
          </a:ln>
        </p:spPr>
      </p:pic>
      <p:sp>
        <p:nvSpPr>
          <p:cNvPr id="10249" name="TextBox 15"/>
          <p:cNvSpPr txBox="1">
            <a:spLocks noChangeArrowheads="1"/>
          </p:cNvSpPr>
          <p:nvPr/>
        </p:nvSpPr>
        <p:spPr bwMode="auto">
          <a:xfrm>
            <a:off x="2495550" y="5589588"/>
            <a:ext cx="8172450" cy="368300"/>
          </a:xfrm>
          <a:prstGeom prst="rect">
            <a:avLst/>
          </a:prstGeom>
          <a:noFill/>
          <a:ln w="9525">
            <a:noFill/>
            <a:miter lim="800000"/>
            <a:headEnd/>
            <a:tailEnd/>
          </a:ln>
        </p:spPr>
        <p:txBody>
          <a:bodyPr>
            <a:spAutoFit/>
          </a:bodyPr>
          <a:lstStyle/>
          <a:p>
            <a:endParaRPr lang="en-US" dirty="0">
              <a:latin typeface="Century Schoolbook" pitchFamily="18" charset="0"/>
            </a:endParaRPr>
          </a:p>
        </p:txBody>
      </p:sp>
      <p:sp>
        <p:nvSpPr>
          <p:cNvPr id="10250" name="TextBox 16"/>
          <p:cNvSpPr txBox="1">
            <a:spLocks noChangeArrowheads="1"/>
          </p:cNvSpPr>
          <p:nvPr/>
        </p:nvSpPr>
        <p:spPr bwMode="auto">
          <a:xfrm>
            <a:off x="1524000" y="5553075"/>
            <a:ext cx="9144000" cy="661720"/>
          </a:xfrm>
          <a:prstGeom prst="rect">
            <a:avLst/>
          </a:prstGeom>
          <a:noFill/>
          <a:ln w="9525">
            <a:noFill/>
            <a:miter lim="800000"/>
            <a:headEnd/>
            <a:tailEnd/>
          </a:ln>
        </p:spPr>
        <p:txBody>
          <a:bodyPr>
            <a:spAutoFit/>
          </a:bodyPr>
          <a:lstStyle/>
          <a:p>
            <a:pPr algn="ctr"/>
            <a:r>
              <a:rPr lang="en-US" sz="1700" b="1" dirty="0">
                <a:latin typeface="Century Schoolbook" pitchFamily="18" charset="0"/>
              </a:rPr>
              <a:t>ON THE JOB TRAINING PROJECT</a:t>
            </a:r>
          </a:p>
          <a:p>
            <a:pPr algn="ctr"/>
            <a:r>
              <a:rPr lang="en-US" sz="2000" b="1" dirty="0">
                <a:solidFill>
                  <a:schemeClr val="tx2"/>
                </a:solidFill>
                <a:latin typeface="Century Schoolbook" pitchFamily="18" charset="0"/>
              </a:rPr>
              <a:t> DEPARTMENT OF COMPUTER SCIENCE</a:t>
            </a:r>
          </a:p>
        </p:txBody>
      </p:sp>
      <p:pic>
        <p:nvPicPr>
          <p:cNvPr id="10" name="Picture 9" descr="KUSUM11.jpg"/>
          <p:cNvPicPr>
            <a:picLocks noChangeAspect="1"/>
          </p:cNvPicPr>
          <p:nvPr/>
        </p:nvPicPr>
        <p:blipFill>
          <a:blip r:embed="rId4" cstate="print"/>
          <a:stretch>
            <a:fillRect/>
          </a:stretch>
        </p:blipFill>
        <p:spPr>
          <a:xfrm>
            <a:off x="9382148" y="214290"/>
            <a:ext cx="1000132" cy="1214446"/>
          </a:xfrm>
          <a:prstGeom prst="rect">
            <a:avLst/>
          </a:prstGeom>
        </p:spPr>
      </p:pic>
      <p:sp>
        <p:nvSpPr>
          <p:cNvPr id="2" name="TextBox 1"/>
          <p:cNvSpPr txBox="1"/>
          <p:nvPr/>
        </p:nvSpPr>
        <p:spPr>
          <a:xfrm>
            <a:off x="5126182" y="665018"/>
            <a:ext cx="1939636" cy="369332"/>
          </a:xfrm>
          <a:prstGeom prst="rect">
            <a:avLst/>
          </a:prstGeom>
          <a:noFill/>
        </p:spPr>
        <p:txBody>
          <a:bodyPr wrap="square" rtlCol="0">
            <a:spAutoFit/>
          </a:bodyPr>
          <a:lstStyle/>
          <a:p>
            <a:r>
              <a:rPr lang="en-US" dirty="0"/>
              <a:t>AUTONOUMOUS</a:t>
            </a:r>
          </a:p>
        </p:txBody>
      </p:sp>
    </p:spTree>
    <p:extLst>
      <p:ext uri="{BB962C8B-B14F-4D97-AF65-F5344CB8AC3E}">
        <p14:creationId xmlns:p14="http://schemas.microsoft.com/office/powerpoint/2010/main" xmlns="" val="1879065031"/>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pPr algn="ctr"/>
            <a:r>
              <a:rPr lang="en-US" sz="5400" b="1" dirty="0">
                <a:latin typeface="Arial Black" panose="020B0A04020102020204" pitchFamily="34" charset="0"/>
              </a:rPr>
              <a:t>1 LEVEL DFD</a:t>
            </a:r>
          </a:p>
        </p:txBody>
      </p:sp>
      <p:pic>
        <p:nvPicPr>
          <p:cNvPr id="35" name="Content Placeholder 34" descr="a.jpg"/>
          <p:cNvPicPr>
            <a:picLocks noGrp="1" noChangeAspect="1"/>
          </p:cNvPicPr>
          <p:nvPr>
            <p:ph idx="1"/>
          </p:nvPr>
        </p:nvPicPr>
        <p:blipFill>
          <a:blip r:embed="rId2" cstate="print"/>
          <a:stretch>
            <a:fillRect/>
          </a:stretch>
        </p:blipFill>
        <p:spPr>
          <a:xfrm>
            <a:off x="0" y="0"/>
            <a:ext cx="12192000" cy="1302327"/>
          </a:xfrm>
        </p:spPr>
      </p:pic>
      <p:sp>
        <p:nvSpPr>
          <p:cNvPr id="4" name="Oval 3">
            <a:extLst>
              <a:ext uri="{FF2B5EF4-FFF2-40B4-BE49-F238E27FC236}">
                <a16:creationId xmlns:a16="http://schemas.microsoft.com/office/drawing/2014/main" xmlns="" id="{55F6EAFC-FA96-4B8F-B1AC-A99DE4159162}"/>
              </a:ext>
            </a:extLst>
          </p:cNvPr>
          <p:cNvSpPr/>
          <p:nvPr/>
        </p:nvSpPr>
        <p:spPr>
          <a:xfrm>
            <a:off x="4610526" y="2499394"/>
            <a:ext cx="2370515" cy="149183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xmlns="" id="{1F94A8C1-39CC-4492-8632-3BD1AED92CBD}"/>
              </a:ext>
            </a:extLst>
          </p:cNvPr>
          <p:cNvCxnSpPr>
            <a:cxnSpLocks/>
          </p:cNvCxnSpPr>
          <p:nvPr/>
        </p:nvCxnSpPr>
        <p:spPr>
          <a:xfrm>
            <a:off x="5022166" y="1294228"/>
            <a:ext cx="1589649"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D50E363D-BFE8-49AD-B31D-7D0AAF7BF280}"/>
              </a:ext>
            </a:extLst>
          </p:cNvPr>
          <p:cNvSpPr txBox="1"/>
          <p:nvPr/>
        </p:nvSpPr>
        <p:spPr>
          <a:xfrm>
            <a:off x="5146883" y="2991552"/>
            <a:ext cx="1350498" cy="707886"/>
          </a:xfrm>
          <a:prstGeom prst="rect">
            <a:avLst/>
          </a:prstGeom>
          <a:noFill/>
        </p:spPr>
        <p:txBody>
          <a:bodyPr wrap="square" rtlCol="0">
            <a:spAutoFit/>
          </a:bodyPr>
          <a:lstStyle/>
          <a:p>
            <a:pPr algn="ctr"/>
            <a:r>
              <a:rPr lang="en-IN" sz="2000" b="1" dirty="0"/>
              <a:t>STUDENT REPORT</a:t>
            </a:r>
          </a:p>
        </p:txBody>
      </p:sp>
      <p:cxnSp>
        <p:nvCxnSpPr>
          <p:cNvPr id="7" name="Straight Connector 6">
            <a:extLst>
              <a:ext uri="{FF2B5EF4-FFF2-40B4-BE49-F238E27FC236}">
                <a16:creationId xmlns:a16="http://schemas.microsoft.com/office/drawing/2014/main" xmlns="" id="{CCDD9F86-DB3D-404B-8733-16B8D4F3833C}"/>
              </a:ext>
            </a:extLst>
          </p:cNvPr>
          <p:cNvCxnSpPr>
            <a:cxnSpLocks/>
          </p:cNvCxnSpPr>
          <p:nvPr/>
        </p:nvCxnSpPr>
        <p:spPr>
          <a:xfrm flipV="1">
            <a:off x="4683211" y="2916195"/>
            <a:ext cx="2211859" cy="12356"/>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xmlns="" id="{5F2154BE-53EC-41C0-85D5-91AA59340A27}"/>
              </a:ext>
            </a:extLst>
          </p:cNvPr>
          <p:cNvSpPr/>
          <p:nvPr/>
        </p:nvSpPr>
        <p:spPr>
          <a:xfrm>
            <a:off x="1283489" y="2942125"/>
            <a:ext cx="1790106" cy="61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CLASS WISE</a:t>
            </a:r>
          </a:p>
        </p:txBody>
      </p:sp>
      <p:cxnSp>
        <p:nvCxnSpPr>
          <p:cNvPr id="24" name="Straight Arrow Connector 23">
            <a:extLst>
              <a:ext uri="{FF2B5EF4-FFF2-40B4-BE49-F238E27FC236}">
                <a16:creationId xmlns:a16="http://schemas.microsoft.com/office/drawing/2014/main" xmlns="" id="{630BFEC4-CD32-4F3A-917F-442AD9399F2C}"/>
              </a:ext>
            </a:extLst>
          </p:cNvPr>
          <p:cNvCxnSpPr>
            <a:cxnSpLocks/>
            <a:stCxn id="11" idx="3"/>
            <a:endCxn id="4" idx="2"/>
          </p:cNvCxnSpPr>
          <p:nvPr/>
        </p:nvCxnSpPr>
        <p:spPr>
          <a:xfrm flipV="1">
            <a:off x="3073595" y="3245313"/>
            <a:ext cx="1536931" cy="4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xmlns="" id="{C85B4428-10D4-4D6D-8FDD-92B7C6273A5A}"/>
              </a:ext>
            </a:extLst>
          </p:cNvPr>
          <p:cNvSpPr/>
          <p:nvPr/>
        </p:nvSpPr>
        <p:spPr>
          <a:xfrm>
            <a:off x="4661539" y="4322013"/>
            <a:ext cx="2475914" cy="151037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b="1" dirty="0"/>
              <a:t>EMPLOYEE</a:t>
            </a:r>
          </a:p>
          <a:p>
            <a:pPr algn="ctr"/>
            <a:r>
              <a:rPr lang="en-IN" sz="2000" b="1" dirty="0"/>
              <a:t>REPORT</a:t>
            </a:r>
          </a:p>
        </p:txBody>
      </p:sp>
      <p:cxnSp>
        <p:nvCxnSpPr>
          <p:cNvPr id="53" name="Straight Connector 52">
            <a:extLst>
              <a:ext uri="{FF2B5EF4-FFF2-40B4-BE49-F238E27FC236}">
                <a16:creationId xmlns:a16="http://schemas.microsoft.com/office/drawing/2014/main" xmlns="" id="{2FA593AA-D989-4CB3-B313-EFC153BB5356}"/>
              </a:ext>
            </a:extLst>
          </p:cNvPr>
          <p:cNvCxnSpPr>
            <a:cxnSpLocks/>
          </p:cNvCxnSpPr>
          <p:nvPr/>
        </p:nvCxnSpPr>
        <p:spPr>
          <a:xfrm>
            <a:off x="4851451" y="4665334"/>
            <a:ext cx="2089054" cy="0"/>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4482FE6-6639-453A-9149-36A4D037859F}"/>
              </a:ext>
            </a:extLst>
          </p:cNvPr>
          <p:cNvSpPr txBox="1"/>
          <p:nvPr/>
        </p:nvSpPr>
        <p:spPr>
          <a:xfrm>
            <a:off x="5456360" y="4322013"/>
            <a:ext cx="984742" cy="369332"/>
          </a:xfrm>
          <a:prstGeom prst="rect">
            <a:avLst/>
          </a:prstGeom>
          <a:noFill/>
        </p:spPr>
        <p:txBody>
          <a:bodyPr wrap="square" rtlCol="0">
            <a:spAutoFit/>
          </a:bodyPr>
          <a:lstStyle/>
          <a:p>
            <a:pPr algn="ctr"/>
            <a:r>
              <a:rPr lang="en-IN" b="1" dirty="0"/>
              <a:t>4.2</a:t>
            </a:r>
          </a:p>
        </p:txBody>
      </p:sp>
      <p:sp>
        <p:nvSpPr>
          <p:cNvPr id="60" name="Rectangle 59">
            <a:extLst>
              <a:ext uri="{FF2B5EF4-FFF2-40B4-BE49-F238E27FC236}">
                <a16:creationId xmlns:a16="http://schemas.microsoft.com/office/drawing/2014/main" xmlns="" id="{EF7C4858-0249-4F7F-AC0B-DCBB8E66E8FC}"/>
              </a:ext>
            </a:extLst>
          </p:cNvPr>
          <p:cNvSpPr/>
          <p:nvPr/>
        </p:nvSpPr>
        <p:spPr>
          <a:xfrm>
            <a:off x="1295846" y="4744243"/>
            <a:ext cx="1790111" cy="61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MOBILE</a:t>
            </a:r>
          </a:p>
        </p:txBody>
      </p:sp>
      <p:cxnSp>
        <p:nvCxnSpPr>
          <p:cNvPr id="69" name="Straight Arrow Connector 68">
            <a:extLst>
              <a:ext uri="{FF2B5EF4-FFF2-40B4-BE49-F238E27FC236}">
                <a16:creationId xmlns:a16="http://schemas.microsoft.com/office/drawing/2014/main" xmlns="" id="{4E2902B4-34D5-41F7-9C65-DEBA4799B644}"/>
              </a:ext>
            </a:extLst>
          </p:cNvPr>
          <p:cNvCxnSpPr>
            <a:cxnSpLocks/>
            <a:stCxn id="60" idx="3"/>
            <a:endCxn id="51" idx="2"/>
          </p:cNvCxnSpPr>
          <p:nvPr/>
        </p:nvCxnSpPr>
        <p:spPr>
          <a:xfrm>
            <a:off x="3085957" y="5051483"/>
            <a:ext cx="1575582" cy="25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xmlns="" id="{1BC3122E-8E05-4D5F-A8C3-3B8C43156C2A}"/>
              </a:ext>
            </a:extLst>
          </p:cNvPr>
          <p:cNvCxnSpPr>
            <a:cxnSpLocks/>
          </p:cNvCxnSpPr>
          <p:nvPr/>
        </p:nvCxnSpPr>
        <p:spPr>
          <a:xfrm flipV="1">
            <a:off x="8417562" y="5959356"/>
            <a:ext cx="1659987" cy="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xmlns="" id="{9480E72A-619A-47E6-9685-ED1C1A7B5BC7}"/>
              </a:ext>
            </a:extLst>
          </p:cNvPr>
          <p:cNvCxnSpPr/>
          <p:nvPr/>
        </p:nvCxnSpPr>
        <p:spPr>
          <a:xfrm>
            <a:off x="8391165" y="6518548"/>
            <a:ext cx="1659987"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xmlns="" id="{BACB6841-E7B3-4A9D-9D6E-2466B578CB24}"/>
              </a:ext>
            </a:extLst>
          </p:cNvPr>
          <p:cNvCxnSpPr>
            <a:cxnSpLocks/>
          </p:cNvCxnSpPr>
          <p:nvPr/>
        </p:nvCxnSpPr>
        <p:spPr>
          <a:xfrm rot="5400000">
            <a:off x="8118910" y="6222148"/>
            <a:ext cx="561192" cy="1853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xmlns="" id="{4A1B3D03-58C8-45E5-9A35-BEC61CD63573}"/>
              </a:ext>
            </a:extLst>
          </p:cNvPr>
          <p:cNvCxnSpPr>
            <a:cxnSpLocks/>
          </p:cNvCxnSpPr>
          <p:nvPr/>
        </p:nvCxnSpPr>
        <p:spPr>
          <a:xfrm rot="5400000">
            <a:off x="8421082" y="6238952"/>
            <a:ext cx="559192" cy="1588"/>
          </a:xfrm>
          <a:prstGeom prst="line">
            <a:avLst/>
          </a:prstGeom>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xmlns="" id="{CE8078F9-9B8A-4BBB-A210-55FBE32B5C53}"/>
              </a:ext>
            </a:extLst>
          </p:cNvPr>
          <p:cNvSpPr txBox="1"/>
          <p:nvPr/>
        </p:nvSpPr>
        <p:spPr>
          <a:xfrm>
            <a:off x="8744119" y="6074740"/>
            <a:ext cx="1659969" cy="369310"/>
          </a:xfrm>
          <a:prstGeom prst="rect">
            <a:avLst/>
          </a:prstGeom>
          <a:noFill/>
        </p:spPr>
        <p:txBody>
          <a:bodyPr wrap="square" rtlCol="0">
            <a:spAutoFit/>
          </a:bodyPr>
          <a:lstStyle/>
          <a:p>
            <a:r>
              <a:rPr lang="en-IN" b="1" dirty="0"/>
              <a:t>EMPLOYEE</a:t>
            </a:r>
          </a:p>
        </p:txBody>
      </p:sp>
      <p:cxnSp>
        <p:nvCxnSpPr>
          <p:cNvPr id="83" name="Straight Arrow Connector 82">
            <a:extLst>
              <a:ext uri="{FF2B5EF4-FFF2-40B4-BE49-F238E27FC236}">
                <a16:creationId xmlns:a16="http://schemas.microsoft.com/office/drawing/2014/main" xmlns="" id="{9E1BDD3B-3B53-43F9-9E9A-16E3BF3E50A5}"/>
              </a:ext>
            </a:extLst>
          </p:cNvPr>
          <p:cNvCxnSpPr>
            <a:cxnSpLocks/>
            <a:endCxn id="63" idx="1"/>
          </p:cNvCxnSpPr>
          <p:nvPr/>
        </p:nvCxnSpPr>
        <p:spPr>
          <a:xfrm>
            <a:off x="7117493" y="5016844"/>
            <a:ext cx="1215660" cy="28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7966364" y="471054"/>
            <a:ext cx="4932218" cy="830997"/>
          </a:xfrm>
          <a:prstGeom prst="rect">
            <a:avLst/>
          </a:prstGeom>
          <a:noFill/>
        </p:spPr>
        <p:txBody>
          <a:bodyPr wrap="square" rtlCol="0">
            <a:spAutoFit/>
          </a:bodyPr>
          <a:lstStyle/>
          <a:p>
            <a:r>
              <a:rPr lang="en-US" sz="4800" b="1" dirty="0">
                <a:latin typeface="Algerian" pitchFamily="82" charset="0"/>
              </a:rPr>
              <a:t>CONTINUE…</a:t>
            </a:r>
          </a:p>
        </p:txBody>
      </p:sp>
      <p:sp>
        <p:nvSpPr>
          <p:cNvPr id="8" name="TextBox 7">
            <a:extLst>
              <a:ext uri="{FF2B5EF4-FFF2-40B4-BE49-F238E27FC236}">
                <a16:creationId xmlns:a16="http://schemas.microsoft.com/office/drawing/2014/main" xmlns="" id="{BD7E7F3F-559D-4B1C-B4A5-C7CEBB770DD5}"/>
              </a:ext>
            </a:extLst>
          </p:cNvPr>
          <p:cNvSpPr txBox="1"/>
          <p:nvPr/>
        </p:nvSpPr>
        <p:spPr>
          <a:xfrm>
            <a:off x="7030995" y="4720281"/>
            <a:ext cx="1383955" cy="369332"/>
          </a:xfrm>
          <a:prstGeom prst="rect">
            <a:avLst/>
          </a:prstGeom>
          <a:noFill/>
        </p:spPr>
        <p:txBody>
          <a:bodyPr wrap="square" rtlCol="0">
            <a:spAutoFit/>
          </a:bodyPr>
          <a:lstStyle/>
          <a:p>
            <a:r>
              <a:rPr lang="en-IN" b="1" dirty="0"/>
              <a:t>GENERATES</a:t>
            </a:r>
          </a:p>
        </p:txBody>
      </p:sp>
      <p:sp>
        <p:nvSpPr>
          <p:cNvPr id="12" name="Rectangle 11">
            <a:extLst>
              <a:ext uri="{FF2B5EF4-FFF2-40B4-BE49-F238E27FC236}">
                <a16:creationId xmlns:a16="http://schemas.microsoft.com/office/drawing/2014/main" xmlns="" id="{14B5B175-74AC-491E-8EB1-A9A55D1D3044}"/>
              </a:ext>
            </a:extLst>
          </p:cNvPr>
          <p:cNvSpPr/>
          <p:nvPr/>
        </p:nvSpPr>
        <p:spPr>
          <a:xfrm>
            <a:off x="8241957" y="2718486"/>
            <a:ext cx="1767016" cy="569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REPORT</a:t>
            </a:r>
          </a:p>
        </p:txBody>
      </p:sp>
      <p:cxnSp>
        <p:nvCxnSpPr>
          <p:cNvPr id="16" name="Straight Arrow Connector 15">
            <a:extLst>
              <a:ext uri="{FF2B5EF4-FFF2-40B4-BE49-F238E27FC236}">
                <a16:creationId xmlns:a16="http://schemas.microsoft.com/office/drawing/2014/main" xmlns="" id="{D761DCE4-3891-4829-8A20-D4B74B1574F8}"/>
              </a:ext>
            </a:extLst>
          </p:cNvPr>
          <p:cNvCxnSpPr>
            <a:cxnSpLocks/>
            <a:endCxn id="12" idx="1"/>
          </p:cNvCxnSpPr>
          <p:nvPr/>
        </p:nvCxnSpPr>
        <p:spPr>
          <a:xfrm flipV="1">
            <a:off x="6919784" y="3003281"/>
            <a:ext cx="1322173" cy="11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xmlns="" id="{3C0EAE61-89F6-4D68-83FB-3F35E3106371}"/>
              </a:ext>
            </a:extLst>
          </p:cNvPr>
          <p:cNvCxnSpPr/>
          <p:nvPr/>
        </p:nvCxnSpPr>
        <p:spPr>
          <a:xfrm>
            <a:off x="8328634" y="3881819"/>
            <a:ext cx="1659988"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855DF30B-338E-4208-951B-C6FD349EED38}"/>
              </a:ext>
            </a:extLst>
          </p:cNvPr>
          <p:cNvCxnSpPr/>
          <p:nvPr/>
        </p:nvCxnSpPr>
        <p:spPr>
          <a:xfrm>
            <a:off x="8342701" y="4445105"/>
            <a:ext cx="1659988"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xmlns="" id="{ADC4ECEB-8429-4963-9093-02F273ABAF22}"/>
              </a:ext>
            </a:extLst>
          </p:cNvPr>
          <p:cNvCxnSpPr>
            <a:cxnSpLocks/>
          </p:cNvCxnSpPr>
          <p:nvPr/>
        </p:nvCxnSpPr>
        <p:spPr>
          <a:xfrm>
            <a:off x="8342701" y="3866282"/>
            <a:ext cx="0" cy="57882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xmlns="" id="{3D9ECEA7-EEEC-4632-AA6F-F342749AEA04}"/>
              </a:ext>
            </a:extLst>
          </p:cNvPr>
          <p:cNvCxnSpPr/>
          <p:nvPr/>
        </p:nvCxnSpPr>
        <p:spPr>
          <a:xfrm>
            <a:off x="8606458" y="3866282"/>
            <a:ext cx="0" cy="55919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xmlns="" id="{42309242-8E73-47E3-8AF2-ECC20333FCF9}"/>
              </a:ext>
            </a:extLst>
          </p:cNvPr>
          <p:cNvCxnSpPr/>
          <p:nvPr/>
        </p:nvCxnSpPr>
        <p:spPr>
          <a:xfrm>
            <a:off x="8713035" y="3282465"/>
            <a:ext cx="0" cy="59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xmlns="" id="{8162DEB3-A307-4135-8622-A378A7E93C27}"/>
              </a:ext>
            </a:extLst>
          </p:cNvPr>
          <p:cNvCxnSpPr/>
          <p:nvPr/>
        </p:nvCxnSpPr>
        <p:spPr>
          <a:xfrm flipV="1">
            <a:off x="9135065" y="3277384"/>
            <a:ext cx="0" cy="59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xmlns="" id="{CF03C7C5-4816-4531-8F81-BF2231BA29C4}"/>
              </a:ext>
            </a:extLst>
          </p:cNvPr>
          <p:cNvSpPr/>
          <p:nvPr/>
        </p:nvSpPr>
        <p:spPr>
          <a:xfrm>
            <a:off x="8333153" y="4744243"/>
            <a:ext cx="1677622" cy="60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REPORT</a:t>
            </a:r>
          </a:p>
        </p:txBody>
      </p:sp>
      <p:cxnSp>
        <p:nvCxnSpPr>
          <p:cNvPr id="68" name="Straight Arrow Connector 67">
            <a:extLst>
              <a:ext uri="{FF2B5EF4-FFF2-40B4-BE49-F238E27FC236}">
                <a16:creationId xmlns:a16="http://schemas.microsoft.com/office/drawing/2014/main" xmlns="" id="{33859544-87D2-4943-B048-23407FA2FBE4}"/>
              </a:ext>
            </a:extLst>
          </p:cNvPr>
          <p:cNvCxnSpPr/>
          <p:nvPr/>
        </p:nvCxnSpPr>
        <p:spPr>
          <a:xfrm rot="16200000" flipH="1">
            <a:off x="8602193" y="5648927"/>
            <a:ext cx="584883" cy="4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xmlns="" id="{779FF865-41DD-415C-AEC5-07CDF0420B3B}"/>
              </a:ext>
            </a:extLst>
          </p:cNvPr>
          <p:cNvCxnSpPr/>
          <p:nvPr/>
        </p:nvCxnSpPr>
        <p:spPr>
          <a:xfrm rot="5400000" flipH="1" flipV="1">
            <a:off x="8940502" y="5648850"/>
            <a:ext cx="609463" cy="4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xmlns="" id="{E92CB599-D044-424A-BF2B-8C55941344F1}"/>
              </a:ext>
            </a:extLst>
          </p:cNvPr>
          <p:cNvSpPr txBox="1"/>
          <p:nvPr/>
        </p:nvSpPr>
        <p:spPr>
          <a:xfrm>
            <a:off x="5426448" y="2473384"/>
            <a:ext cx="710408" cy="369332"/>
          </a:xfrm>
          <a:prstGeom prst="rect">
            <a:avLst/>
          </a:prstGeom>
          <a:noFill/>
        </p:spPr>
        <p:txBody>
          <a:bodyPr wrap="square" rtlCol="0">
            <a:spAutoFit/>
          </a:bodyPr>
          <a:lstStyle/>
          <a:p>
            <a:pPr algn="ctr"/>
            <a:r>
              <a:rPr lang="en-IN" b="1" dirty="0"/>
              <a:t>4.1</a:t>
            </a:r>
          </a:p>
        </p:txBody>
      </p:sp>
      <p:sp>
        <p:nvSpPr>
          <p:cNvPr id="99" name="TextBox 98">
            <a:extLst>
              <a:ext uri="{FF2B5EF4-FFF2-40B4-BE49-F238E27FC236}">
                <a16:creationId xmlns:a16="http://schemas.microsoft.com/office/drawing/2014/main" xmlns="" id="{CDC294ED-A984-47B6-9233-2974C07A49C2}"/>
              </a:ext>
            </a:extLst>
          </p:cNvPr>
          <p:cNvSpPr txBox="1"/>
          <p:nvPr/>
        </p:nvSpPr>
        <p:spPr>
          <a:xfrm>
            <a:off x="8606458" y="3979560"/>
            <a:ext cx="1452492" cy="369332"/>
          </a:xfrm>
          <a:prstGeom prst="rect">
            <a:avLst/>
          </a:prstGeom>
          <a:noFill/>
        </p:spPr>
        <p:txBody>
          <a:bodyPr wrap="square" rtlCol="0">
            <a:spAutoFit/>
          </a:bodyPr>
          <a:lstStyle/>
          <a:p>
            <a:r>
              <a:rPr lang="en-IN" b="1" dirty="0"/>
              <a:t>ADMISSION</a:t>
            </a:r>
          </a:p>
        </p:txBody>
      </p:sp>
      <p:sp>
        <p:nvSpPr>
          <p:cNvPr id="102" name="TextBox 101">
            <a:extLst>
              <a:ext uri="{FF2B5EF4-FFF2-40B4-BE49-F238E27FC236}">
                <a16:creationId xmlns:a16="http://schemas.microsoft.com/office/drawing/2014/main" xmlns="" id="{9C05786E-EB39-4F96-ABB8-9E20125B1B74}"/>
              </a:ext>
            </a:extLst>
          </p:cNvPr>
          <p:cNvSpPr txBox="1"/>
          <p:nvPr/>
        </p:nvSpPr>
        <p:spPr>
          <a:xfrm>
            <a:off x="6833286" y="2693773"/>
            <a:ext cx="1445741" cy="369332"/>
          </a:xfrm>
          <a:prstGeom prst="rect">
            <a:avLst/>
          </a:prstGeom>
          <a:noFill/>
        </p:spPr>
        <p:txBody>
          <a:bodyPr wrap="square" rtlCol="0">
            <a:spAutoFit/>
          </a:bodyPr>
          <a:lstStyle/>
          <a:p>
            <a:r>
              <a:rPr lang="en-IN" b="1" dirty="0"/>
              <a:t>GENERATES</a:t>
            </a:r>
          </a:p>
        </p:txBody>
      </p:sp>
      <p:sp>
        <p:nvSpPr>
          <p:cNvPr id="101" name="TextBox 100">
            <a:extLst>
              <a:ext uri="{FF2B5EF4-FFF2-40B4-BE49-F238E27FC236}">
                <a16:creationId xmlns:a16="http://schemas.microsoft.com/office/drawing/2014/main" xmlns="" id="{9C05786E-EB39-4F96-ABB8-9E20125B1B74}"/>
              </a:ext>
            </a:extLst>
          </p:cNvPr>
          <p:cNvSpPr txBox="1"/>
          <p:nvPr/>
        </p:nvSpPr>
        <p:spPr>
          <a:xfrm>
            <a:off x="3130378" y="2928551"/>
            <a:ext cx="1445741" cy="369332"/>
          </a:xfrm>
          <a:prstGeom prst="rect">
            <a:avLst/>
          </a:prstGeom>
          <a:noFill/>
        </p:spPr>
        <p:txBody>
          <a:bodyPr wrap="square" rtlCol="0">
            <a:spAutoFit/>
          </a:bodyPr>
          <a:lstStyle/>
          <a:p>
            <a:pPr algn="ctr"/>
            <a:r>
              <a:rPr lang="en-IN" b="1" dirty="0" smtClean="0"/>
              <a:t>DETAILS</a:t>
            </a:r>
            <a:endParaRPr lang="en-IN" b="1" dirty="0"/>
          </a:p>
        </p:txBody>
      </p:sp>
      <p:sp>
        <p:nvSpPr>
          <p:cNvPr id="104" name="TextBox 103">
            <a:extLst>
              <a:ext uri="{FF2B5EF4-FFF2-40B4-BE49-F238E27FC236}">
                <a16:creationId xmlns:a16="http://schemas.microsoft.com/office/drawing/2014/main" xmlns="" id="{9C05786E-EB39-4F96-ABB8-9E20125B1B74}"/>
              </a:ext>
            </a:extLst>
          </p:cNvPr>
          <p:cNvSpPr txBox="1"/>
          <p:nvPr/>
        </p:nvSpPr>
        <p:spPr>
          <a:xfrm>
            <a:off x="3167448" y="4736756"/>
            <a:ext cx="1445741" cy="369332"/>
          </a:xfrm>
          <a:prstGeom prst="rect">
            <a:avLst/>
          </a:prstGeom>
          <a:noFill/>
        </p:spPr>
        <p:txBody>
          <a:bodyPr wrap="square" rtlCol="0">
            <a:spAutoFit/>
          </a:bodyPr>
          <a:lstStyle/>
          <a:p>
            <a:pPr algn="ctr"/>
            <a:r>
              <a:rPr lang="en-IN" b="1" dirty="0" smtClean="0"/>
              <a:t>DETAILS</a:t>
            </a:r>
            <a:endParaRPr lang="en-IN" b="1" dirty="0"/>
          </a:p>
        </p:txBody>
      </p:sp>
      <p:sp>
        <p:nvSpPr>
          <p:cNvPr id="107" name="Rectangle 106"/>
          <p:cNvSpPr/>
          <p:nvPr/>
        </p:nvSpPr>
        <p:spPr>
          <a:xfrm>
            <a:off x="4032329" y="1712096"/>
            <a:ext cx="3837909" cy="430887"/>
          </a:xfrm>
          <a:prstGeom prst="rect">
            <a:avLst/>
          </a:prstGeom>
        </p:spPr>
        <p:txBody>
          <a:bodyPr wrap="none">
            <a:spAutoFit/>
          </a:bodyPr>
          <a:lstStyle/>
          <a:p>
            <a:pPr algn="ctr"/>
            <a:r>
              <a:rPr lang="en-IN" sz="2200" b="1" u="sng" dirty="0" smtClean="0"/>
              <a:t>2</a:t>
            </a:r>
            <a:r>
              <a:rPr lang="en-IN" sz="2200" b="1" u="sng" baseline="30000" dirty="0" smtClean="0"/>
              <a:t>ND</a:t>
            </a:r>
            <a:r>
              <a:rPr lang="en-IN" sz="2200" b="1" u="sng" dirty="0" smtClean="0"/>
              <a:t> LEVEL FOR 4.0 (OF REPORT)</a:t>
            </a:r>
            <a:endParaRPr lang="en-IN" sz="2200" b="1" u="sng" dirty="0"/>
          </a:p>
        </p:txBody>
      </p:sp>
    </p:spTree>
    <p:extLst>
      <p:ext uri="{BB962C8B-B14F-4D97-AF65-F5344CB8AC3E}">
        <p14:creationId xmlns:p14="http://schemas.microsoft.com/office/powerpoint/2010/main" xmlns="" val="3382631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880" y="-77273"/>
            <a:ext cx="12191999" cy="2449284"/>
          </a:xfrm>
        </p:spPr>
      </p:pic>
      <p:sp>
        <p:nvSpPr>
          <p:cNvPr id="5" name="TextBox 4"/>
          <p:cNvSpPr txBox="1"/>
          <p:nvPr/>
        </p:nvSpPr>
        <p:spPr>
          <a:xfrm>
            <a:off x="6928834" y="643944"/>
            <a:ext cx="4662152" cy="830997"/>
          </a:xfrm>
          <a:prstGeom prst="rect">
            <a:avLst/>
          </a:prstGeom>
          <a:noFill/>
        </p:spPr>
        <p:txBody>
          <a:bodyPr wrap="square" rtlCol="0">
            <a:spAutoFit/>
          </a:bodyPr>
          <a:lstStyle/>
          <a:p>
            <a:r>
              <a:rPr lang="en-US" sz="4800" b="1" u="sng" dirty="0">
                <a:latin typeface="Algerian" panose="04020705040A02060702" pitchFamily="82" charset="0"/>
              </a:rPr>
              <a:t>LIMITATIONS</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690687"/>
            <a:ext cx="12192000" cy="6023757"/>
          </a:xfrm>
          <a:prstGeom prst="rect">
            <a:avLst/>
          </a:prstGeom>
        </p:spPr>
      </p:pic>
      <p:sp>
        <p:nvSpPr>
          <p:cNvPr id="7" name="Rectangle 6"/>
          <p:cNvSpPr/>
          <p:nvPr/>
        </p:nvSpPr>
        <p:spPr>
          <a:xfrm>
            <a:off x="0" y="1878227"/>
            <a:ext cx="12192000" cy="4924425"/>
          </a:xfrm>
          <a:prstGeom prst="rect">
            <a:avLst/>
          </a:prstGeom>
        </p:spPr>
        <p:txBody>
          <a:bodyPr wrap="square">
            <a:spAutoFit/>
          </a:bodyPr>
          <a:lstStyle/>
          <a:p>
            <a:pPr>
              <a:buFont typeface="Wingdings" pitchFamily="2" charset="2"/>
              <a:buChar char="v"/>
            </a:pPr>
            <a:r>
              <a:rPr lang="en-US" sz="2400" u="sng" dirty="0" smtClean="0">
                <a:solidFill>
                  <a:schemeClr val="bg1"/>
                </a:solidFill>
                <a:latin typeface="Arial Black" panose="020B0A04020102020204" pitchFamily="34" charset="0"/>
              </a:rPr>
              <a:t>There</a:t>
            </a:r>
            <a:r>
              <a:rPr lang="en-US" sz="2400" b="1" u="sng" dirty="0" smtClean="0">
                <a:solidFill>
                  <a:schemeClr val="bg1"/>
                </a:solidFill>
                <a:latin typeface="Arial Black" panose="020B0A04020102020204" pitchFamily="34" charset="0"/>
              </a:rPr>
              <a:t> </a:t>
            </a:r>
            <a:r>
              <a:rPr lang="en-US" sz="2400" b="1" u="sng" dirty="0">
                <a:solidFill>
                  <a:schemeClr val="bg1"/>
                </a:solidFill>
                <a:latin typeface="Arial Black" panose="020B0A04020102020204" pitchFamily="34" charset="0"/>
              </a:rPr>
              <a:t>is always a necessity for improvements and modifications in a project. This project also have some limitations and problems. These problems are listed below</a:t>
            </a:r>
            <a:r>
              <a:rPr lang="en-US" sz="2400" b="1" u="sng" dirty="0" smtClean="0">
                <a:solidFill>
                  <a:schemeClr val="bg1"/>
                </a:solidFill>
                <a:latin typeface="Arial Black" panose="020B0A04020102020204" pitchFamily="34" charset="0"/>
              </a:rPr>
              <a:t>:-</a:t>
            </a:r>
          </a:p>
          <a:p>
            <a:endParaRPr lang="en-US" sz="2400" b="1" u="sng" dirty="0">
              <a:solidFill>
                <a:schemeClr val="bg1"/>
              </a:solidFill>
              <a:latin typeface="Arial Black" panose="020B0A04020102020204" pitchFamily="34" charset="0"/>
            </a:endParaRPr>
          </a:p>
          <a:p>
            <a:pPr marL="285750" indent="-285750">
              <a:buFont typeface="Wingdings" panose="05000000000000000000" pitchFamily="2" charset="2"/>
              <a:buChar char="Ø"/>
            </a:pPr>
            <a:r>
              <a:rPr lang="en-US" sz="2200" b="1" dirty="0">
                <a:solidFill>
                  <a:schemeClr val="bg1"/>
                </a:solidFill>
                <a:latin typeface="Georgia" pitchFamily="18" charset="0"/>
              </a:rPr>
              <a:t>The  computer in which the package is installed must have JAVA and MYSQL installed in them.</a:t>
            </a:r>
          </a:p>
          <a:p>
            <a:pPr marL="285750" indent="-285750">
              <a:buFont typeface="Wingdings" panose="05000000000000000000" pitchFamily="2" charset="2"/>
              <a:buChar char="Ø"/>
            </a:pPr>
            <a:r>
              <a:rPr lang="en-US" sz="2200" b="1" dirty="0">
                <a:solidFill>
                  <a:schemeClr val="bg1"/>
                </a:solidFill>
                <a:latin typeface="Georgia" pitchFamily="18" charset="0"/>
              </a:rPr>
              <a:t>The hardware components like processor, RAM, Hard disk etc. must be compatible with the package requirements.</a:t>
            </a:r>
          </a:p>
          <a:p>
            <a:pPr marL="285750" lvl="0" indent="-285750">
              <a:buFont typeface="Wingdings" panose="05000000000000000000" pitchFamily="2" charset="2"/>
              <a:buChar char="Ø"/>
            </a:pPr>
            <a:r>
              <a:rPr lang="en-IN" sz="2200" b="1" dirty="0">
                <a:solidFill>
                  <a:schemeClr val="bg1"/>
                </a:solidFill>
                <a:latin typeface="Georgia" pitchFamily="18" charset="0"/>
              </a:rPr>
              <a:t>This software is helpful in keeping each and every records however there is no facility of keeping records of the solutions given to the customers and pending complains.</a:t>
            </a:r>
          </a:p>
          <a:p>
            <a:pPr marL="285750" indent="-285750">
              <a:buFont typeface="Wingdings" panose="05000000000000000000" pitchFamily="2" charset="2"/>
              <a:buChar char="Ø"/>
            </a:pPr>
            <a:r>
              <a:rPr lang="en-IN" sz="2200" b="1" dirty="0">
                <a:solidFill>
                  <a:schemeClr val="bg1"/>
                </a:solidFill>
                <a:latin typeface="Georgia" pitchFamily="18" charset="0"/>
              </a:rPr>
              <a:t>It will not work on web.</a:t>
            </a:r>
          </a:p>
          <a:p>
            <a:pPr marL="285750" lvl="0" indent="-285750">
              <a:buFont typeface="Wingdings" panose="05000000000000000000" pitchFamily="2" charset="2"/>
              <a:buChar char="Ø"/>
            </a:pPr>
            <a:r>
              <a:rPr lang="en-IN" sz="2200" b="1" dirty="0">
                <a:solidFill>
                  <a:schemeClr val="bg1"/>
                </a:solidFill>
                <a:latin typeface="Georgia" pitchFamily="18" charset="0"/>
              </a:rPr>
              <a:t>Multi users can’t work on this software as it is admin based system.</a:t>
            </a:r>
          </a:p>
          <a:p>
            <a:endParaRPr lang="en-US" sz="2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xmlns="" val="358426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988541" y="2273643"/>
            <a:ext cx="9885405" cy="4188940"/>
          </a:xfrm>
        </p:spPr>
        <p:txBody>
          <a:bodyPr>
            <a:normAutofit lnSpcReduction="10000"/>
          </a:bodyPr>
          <a:lstStyle/>
          <a:p>
            <a:pPr>
              <a:buFont typeface="Wingdings" pitchFamily="2" charset="2"/>
              <a:buChar char="Ø"/>
            </a:pPr>
            <a:r>
              <a:rPr lang="en-IN" b="1" dirty="0" smtClean="0">
                <a:latin typeface="Georgia" pitchFamily="18" charset="0"/>
              </a:rPr>
              <a:t>From the project point of view ,it has several future scopes. After the system is found to be working successfully as per the requirement further enhancement could be made in one of the following direction.</a:t>
            </a:r>
          </a:p>
          <a:p>
            <a:pPr>
              <a:buFont typeface="Wingdings" pitchFamily="2" charset="2"/>
              <a:buChar char="Ø"/>
            </a:pPr>
            <a:r>
              <a:rPr lang="en-IN" b="1" dirty="0" smtClean="0">
                <a:latin typeface="Georgia" pitchFamily="18" charset="0"/>
              </a:rPr>
              <a:t>System is very flexible for further modifications.</a:t>
            </a:r>
          </a:p>
          <a:p>
            <a:pPr>
              <a:buFont typeface="Wingdings" pitchFamily="2" charset="2"/>
              <a:buChar char="Ø"/>
            </a:pPr>
            <a:r>
              <a:rPr lang="en-IN" b="1" dirty="0" smtClean="0">
                <a:latin typeface="Georgia" pitchFamily="18" charset="0"/>
              </a:rPr>
              <a:t>With very little modification , it can be deployed for use in other similar system.</a:t>
            </a:r>
          </a:p>
          <a:p>
            <a:pPr>
              <a:buFont typeface="Wingdings" pitchFamily="2" charset="2"/>
              <a:buChar char="Ø"/>
            </a:pPr>
            <a:r>
              <a:rPr lang="en-IN" b="1" dirty="0" smtClean="0">
                <a:latin typeface="Georgia" pitchFamily="18" charset="0"/>
              </a:rPr>
              <a:t>Many changes can be made to make system updated.  </a:t>
            </a:r>
            <a:endParaRPr lang="en-IN" b="1" dirty="0">
              <a:latin typeface="Georgia" pitchFamily="18" charset="0"/>
            </a:endParaRPr>
          </a:p>
        </p:txBody>
      </p:sp>
      <p:pic>
        <p:nvPicPr>
          <p:cNvPr id="4" name="Content Placeholder 34" descr="a.jpg"/>
          <p:cNvPicPr>
            <a:picLocks noGrp="1" noChangeAspect="1"/>
          </p:cNvPicPr>
          <p:nvPr>
            <p:ph idx="1"/>
          </p:nvPr>
        </p:nvPicPr>
        <p:blipFill>
          <a:blip r:embed="rId2" cstate="print"/>
          <a:stretch>
            <a:fillRect/>
          </a:stretch>
        </p:blipFill>
        <p:spPr>
          <a:xfrm>
            <a:off x="0" y="12357"/>
            <a:ext cx="12192000" cy="1705232"/>
          </a:xfrm>
        </p:spPr>
      </p:pic>
      <p:sp>
        <p:nvSpPr>
          <p:cNvPr id="5" name="TextBox 4"/>
          <p:cNvSpPr txBox="1"/>
          <p:nvPr/>
        </p:nvSpPr>
        <p:spPr>
          <a:xfrm>
            <a:off x="6561437" y="667265"/>
            <a:ext cx="5276335" cy="830997"/>
          </a:xfrm>
          <a:prstGeom prst="rect">
            <a:avLst/>
          </a:prstGeom>
          <a:noFill/>
        </p:spPr>
        <p:txBody>
          <a:bodyPr wrap="square" rtlCol="0">
            <a:spAutoFit/>
          </a:bodyPr>
          <a:lstStyle/>
          <a:p>
            <a:r>
              <a:rPr lang="en-IN" sz="4800" b="1" u="sng" dirty="0" smtClean="0">
                <a:latin typeface="Algerian" pitchFamily="82" charset="0"/>
              </a:rPr>
              <a:t>FUTURE SCOPE</a:t>
            </a:r>
            <a:endParaRPr lang="en-IN" sz="4800" b="1" u="sng" dirty="0">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2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3">
                                            <p:txEl>
                                              <p:pRg st="0" end="0"/>
                                            </p:txEl>
                                          </p:spTgt>
                                        </p:tgtEl>
                                        <p:attrNameLst>
                                          <p:attrName>ppt_x</p:attrName>
                                          <p:attrName>ppt_y</p:attrName>
                                        </p:attrNameLst>
                                      </p:cBhvr>
                                    </p:animMotion>
                                    <p:animEffect transition="in" filter="fade">
                                      <p:cBhvr>
                                        <p:cTn id="9" dur="2000"/>
                                        <p:tgtEl>
                                          <p:spTgt spid="3">
                                            <p:txEl>
                                              <p:pRg st="0" end="0"/>
                                            </p:txEl>
                                          </p:spTgt>
                                        </p:tgtEl>
                                      </p:cBhvr>
                                    </p:animEffect>
                                  </p:childTnLst>
                                </p:cTn>
                              </p:par>
                              <p:par>
                                <p:cTn id="10" presetID="5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2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3">
                                            <p:txEl>
                                              <p:pRg st="1" end="1"/>
                                            </p:txEl>
                                          </p:spTgt>
                                        </p:tgtEl>
                                        <p:attrNameLst>
                                          <p:attrName>ppt_x</p:attrName>
                                          <p:attrName>ppt_y</p:attrName>
                                        </p:attrNameLst>
                                      </p:cBhvr>
                                    </p:animMotion>
                                    <p:animEffect transition="in" filter="fade">
                                      <p:cBhvr>
                                        <p:cTn id="14" dur="2000"/>
                                        <p:tgtEl>
                                          <p:spTgt spid="3">
                                            <p:txEl>
                                              <p:pRg st="1" end="1"/>
                                            </p:txEl>
                                          </p:spTgt>
                                        </p:tgtEl>
                                      </p:cBhvr>
                                    </p:animEffect>
                                  </p:childTnLst>
                                </p:cTn>
                              </p:par>
                              <p:par>
                                <p:cTn id="15" presetID="5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Scale>
                                      <p:cBhvr>
                                        <p:cTn id="17" dur="2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000" decel="50000" fill="hold">
                                          <p:stCondLst>
                                            <p:cond delay="0"/>
                                          </p:stCondLst>
                                        </p:cTn>
                                        <p:tgtEl>
                                          <p:spTgt spid="3">
                                            <p:txEl>
                                              <p:pRg st="2" end="2"/>
                                            </p:txEl>
                                          </p:spTgt>
                                        </p:tgtEl>
                                        <p:attrNameLst>
                                          <p:attrName>ppt_x</p:attrName>
                                          <p:attrName>ppt_y</p:attrName>
                                        </p:attrNameLst>
                                      </p:cBhvr>
                                    </p:animMotion>
                                    <p:animEffect transition="in" filter="fade">
                                      <p:cBhvr>
                                        <p:cTn id="19" dur="2000"/>
                                        <p:tgtEl>
                                          <p:spTgt spid="3">
                                            <p:txEl>
                                              <p:pRg st="2" end="2"/>
                                            </p:txEl>
                                          </p:spTgt>
                                        </p:tgtEl>
                                      </p:cBhvr>
                                    </p:animEffect>
                                  </p:childTnLst>
                                </p:cTn>
                              </p:par>
                              <p:par>
                                <p:cTn id="20" presetID="5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Scale>
                                      <p:cBhvr>
                                        <p:cTn id="22" dur="2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2000" decel="50000" fill="hold">
                                          <p:stCondLst>
                                            <p:cond delay="0"/>
                                          </p:stCondLst>
                                        </p:cTn>
                                        <p:tgtEl>
                                          <p:spTgt spid="3">
                                            <p:txEl>
                                              <p:pRg st="3" end="3"/>
                                            </p:txEl>
                                          </p:spTgt>
                                        </p:tgtEl>
                                        <p:attrNameLst>
                                          <p:attrName>ppt_x</p:attrName>
                                          <p:attrName>ppt_y</p:attrName>
                                        </p:attrNameLst>
                                      </p:cBhvr>
                                    </p:animMotion>
                                    <p:animEffect transition="in" filter="fade">
                                      <p:cBhvr>
                                        <p:cTn id="2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BD7F2-BDB0-4941-B075-1E3E041C8F20}"/>
              </a:ext>
            </a:extLst>
          </p:cNvPr>
          <p:cNvSpPr>
            <a:spLocks noGrp="1"/>
          </p:cNvSpPr>
          <p:nvPr>
            <p:ph type="title"/>
          </p:nvPr>
        </p:nvSpPr>
        <p:spPr>
          <a:xfrm>
            <a:off x="267286" y="365125"/>
            <a:ext cx="11086513" cy="1325563"/>
          </a:xfrm>
        </p:spPr>
        <p:txBody>
          <a:bodyPr>
            <a:normAutofit/>
          </a:bodyPr>
          <a:lstStyle/>
          <a:p>
            <a:endParaRPr lang="en-IN"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B157D637-5131-446E-89B2-A6992D30A868}"/>
              </a:ext>
            </a:extLst>
          </p:cNvPr>
          <p:cNvSpPr>
            <a:spLocks noGrp="1"/>
          </p:cNvSpPr>
          <p:nvPr>
            <p:ph idx="1"/>
          </p:nvPr>
        </p:nvSpPr>
        <p:spPr>
          <a:xfrm>
            <a:off x="776416" y="1973906"/>
            <a:ext cx="10515600" cy="4351338"/>
          </a:xfrm>
        </p:spPr>
        <p:txBody>
          <a:bodyPr>
            <a:normAutofit fontScale="62500" lnSpcReduction="20000"/>
          </a:bodyPr>
          <a:lstStyle/>
          <a:p>
            <a:pPr>
              <a:buFont typeface="Wingdings" pitchFamily="2" charset="2"/>
              <a:buChar char="Ø"/>
            </a:pPr>
            <a:r>
              <a:rPr lang="en-GB" dirty="0">
                <a:latin typeface="Aharoni" panose="02010803020104030203" pitchFamily="2" charset="-79"/>
                <a:ea typeface="Calibri"/>
                <a:cs typeface="Aharoni" panose="02010803020104030203" pitchFamily="2" charset="-79"/>
              </a:rPr>
              <a:t> </a:t>
            </a:r>
            <a:r>
              <a:rPr lang="en-GB" dirty="0">
                <a:latin typeface="Georgia" pitchFamily="18" charset="0"/>
                <a:ea typeface="Calibri"/>
                <a:cs typeface="Aharoni" panose="02010803020104030203" pitchFamily="2" charset="-79"/>
              </a:rPr>
              <a:t>Working on this project “SCHOOL MANAGEMENT SYSTEM” was a great learning </a:t>
            </a:r>
            <a:r>
              <a:rPr lang="en-GB" dirty="0" smtClean="0">
                <a:latin typeface="Georgia" pitchFamily="18" charset="0"/>
                <a:ea typeface="Calibri"/>
                <a:cs typeface="Aharoni" panose="02010803020104030203" pitchFamily="2" charset="-79"/>
              </a:rPr>
              <a:t>experience. </a:t>
            </a:r>
            <a:r>
              <a:rPr lang="en-US" dirty="0">
                <a:latin typeface="Georgia" pitchFamily="18" charset="0"/>
                <a:ea typeface="Calibri"/>
                <a:cs typeface="Aharoni" panose="02010803020104030203" pitchFamily="2" charset="-79"/>
              </a:rPr>
              <a:t/>
            </a:r>
            <a:br>
              <a:rPr lang="en-US" dirty="0">
                <a:latin typeface="Georgia" pitchFamily="18" charset="0"/>
                <a:ea typeface="Calibri"/>
                <a:cs typeface="Aharoni" panose="02010803020104030203" pitchFamily="2" charset="-79"/>
              </a:rPr>
            </a:br>
            <a:endParaRPr lang="en-US" dirty="0" smtClean="0">
              <a:latin typeface="Georgia" pitchFamily="18" charset="0"/>
              <a:ea typeface="Calibri"/>
              <a:cs typeface="Aharoni" panose="02010803020104030203" pitchFamily="2" charset="-79"/>
            </a:endParaRPr>
          </a:p>
          <a:p>
            <a:pPr>
              <a:buFont typeface="Wingdings" pitchFamily="2" charset="2"/>
              <a:buChar char="Ø"/>
            </a:pPr>
            <a:r>
              <a:rPr lang="en-GB" dirty="0" smtClean="0">
                <a:latin typeface="Georgia" pitchFamily="18" charset="0"/>
                <a:ea typeface="Calibri"/>
                <a:cs typeface="Aharoni" panose="02010803020104030203" pitchFamily="2" charset="-79"/>
              </a:rPr>
              <a:t>The </a:t>
            </a:r>
            <a:r>
              <a:rPr lang="en-GB" dirty="0">
                <a:latin typeface="Georgia" pitchFamily="18" charset="0"/>
                <a:ea typeface="Calibri"/>
                <a:cs typeface="Aharoni" panose="02010803020104030203" pitchFamily="2" charset="-79"/>
              </a:rPr>
              <a:t>system is developed Fully newly created and provide update information about administration of kusum kids</a:t>
            </a:r>
            <a:r>
              <a:rPr lang="en-GB" dirty="0" smtClean="0">
                <a:latin typeface="Georgia" pitchFamily="18" charset="0"/>
                <a:ea typeface="Calibri"/>
                <a:cs typeface="Aharoni" panose="02010803020104030203" pitchFamily="2" charset="-79"/>
              </a:rPr>
              <a:t>.</a:t>
            </a:r>
          </a:p>
          <a:p>
            <a:pPr>
              <a:buNone/>
            </a:pPr>
            <a:endParaRPr lang="en-GB" dirty="0" smtClean="0">
              <a:latin typeface="Georgia" pitchFamily="18" charset="0"/>
              <a:ea typeface="Calibri"/>
              <a:cs typeface="Aharoni" panose="02010803020104030203" pitchFamily="2" charset="-79"/>
            </a:endParaRPr>
          </a:p>
          <a:p>
            <a:pPr>
              <a:buFont typeface="Wingdings" pitchFamily="2" charset="2"/>
              <a:buChar char="v"/>
            </a:pPr>
            <a:r>
              <a:rPr lang="en-GB" b="1" u="sng" dirty="0" smtClean="0">
                <a:solidFill>
                  <a:srgbClr val="FF0000"/>
                </a:solidFill>
                <a:latin typeface="Georgia" pitchFamily="18" charset="0"/>
                <a:ea typeface="Calibri"/>
                <a:cs typeface="Aharoni" panose="02010803020104030203" pitchFamily="2" charset="-79"/>
              </a:rPr>
              <a:t>The </a:t>
            </a:r>
            <a:r>
              <a:rPr lang="en-GB" b="1" u="sng" dirty="0">
                <a:solidFill>
                  <a:srgbClr val="FF0000"/>
                </a:solidFill>
                <a:latin typeface="Georgia" pitchFamily="18" charset="0"/>
                <a:ea typeface="Calibri"/>
                <a:cs typeface="Aharoni" panose="02010803020104030203" pitchFamily="2" charset="-79"/>
              </a:rPr>
              <a:t>main benefits of the system can be enlisted </a:t>
            </a:r>
            <a:r>
              <a:rPr lang="en-GB" b="1" u="sng" dirty="0" smtClean="0">
                <a:solidFill>
                  <a:srgbClr val="FF0000"/>
                </a:solidFill>
                <a:latin typeface="Georgia" pitchFamily="18" charset="0"/>
                <a:ea typeface="Calibri"/>
                <a:cs typeface="Aharoni" panose="02010803020104030203" pitchFamily="2" charset="-79"/>
              </a:rPr>
              <a:t>as:-</a:t>
            </a:r>
            <a:endParaRPr lang="en-GB" b="1" u="sng" dirty="0" smtClean="0">
              <a:latin typeface="Georgia" pitchFamily="18" charset="0"/>
              <a:ea typeface="Calibri"/>
              <a:cs typeface="Aharoni" panose="02010803020104030203" pitchFamily="2" charset="-79"/>
            </a:endParaRPr>
          </a:p>
          <a:p>
            <a:pPr>
              <a:buNone/>
            </a:pPr>
            <a:endParaRPr lang="en-GB" b="1" u="sng" dirty="0">
              <a:latin typeface="Georgia" pitchFamily="18" charset="0"/>
              <a:ea typeface="Calibri"/>
              <a:cs typeface="Aharoni" panose="02010803020104030203" pitchFamily="2" charset="-79"/>
            </a:endParaRPr>
          </a:p>
          <a:p>
            <a:pPr>
              <a:buFont typeface="Wingdings" pitchFamily="2" charset="2"/>
              <a:buChar char="q"/>
            </a:pPr>
            <a:r>
              <a:rPr lang="en-GB" dirty="0">
                <a:latin typeface="Georgia" pitchFamily="18" charset="0"/>
                <a:ea typeface="Calibri"/>
                <a:cs typeface="Aharoni" panose="02010803020104030203" pitchFamily="2" charset="-79"/>
              </a:rPr>
              <a:t>The system is working fine when tested and most probably will be implemented</a:t>
            </a:r>
            <a:r>
              <a:rPr lang="en-GB" dirty="0" smtClean="0">
                <a:latin typeface="Georgia" pitchFamily="18" charset="0"/>
                <a:ea typeface="Calibri"/>
                <a:cs typeface="Aharoni" panose="02010803020104030203" pitchFamily="2" charset="-79"/>
              </a:rPr>
              <a:t>.</a:t>
            </a:r>
          </a:p>
          <a:p>
            <a:pPr>
              <a:buNone/>
            </a:pPr>
            <a:endParaRPr lang="en-GB" dirty="0">
              <a:latin typeface="Georgia" pitchFamily="18" charset="0"/>
              <a:ea typeface="Calibri"/>
              <a:cs typeface="Aharoni" panose="02010803020104030203" pitchFamily="2" charset="-79"/>
            </a:endParaRPr>
          </a:p>
          <a:p>
            <a:pPr>
              <a:buFont typeface="Wingdings" pitchFamily="2" charset="2"/>
              <a:buChar char="q"/>
            </a:pPr>
            <a:r>
              <a:rPr lang="en-GB" dirty="0">
                <a:latin typeface="Georgia" pitchFamily="18" charset="0"/>
                <a:ea typeface="Calibri"/>
                <a:cs typeface="Aharoni" panose="02010803020104030203" pitchFamily="2" charset="-79"/>
              </a:rPr>
              <a:t> It helped us gain technical as well as interpersonal skill </a:t>
            </a:r>
            <a:r>
              <a:rPr lang="en-GB" dirty="0" smtClean="0">
                <a:latin typeface="Georgia" pitchFamily="18" charset="0"/>
                <a:ea typeface="Calibri"/>
                <a:cs typeface="Aharoni" panose="02010803020104030203" pitchFamily="2" charset="-79"/>
              </a:rPr>
              <a:t>.</a:t>
            </a:r>
          </a:p>
          <a:p>
            <a:pPr>
              <a:buNone/>
            </a:pPr>
            <a:r>
              <a:rPr lang="en-GB" dirty="0" smtClean="0">
                <a:latin typeface="Georgia" pitchFamily="18" charset="0"/>
                <a:ea typeface="Calibri"/>
                <a:cs typeface="Aharoni" panose="02010803020104030203" pitchFamily="2" charset="-79"/>
              </a:rPr>
              <a:t> </a:t>
            </a:r>
            <a:endParaRPr lang="en-GB" dirty="0">
              <a:latin typeface="Georgia" pitchFamily="18" charset="0"/>
              <a:ea typeface="Calibri"/>
              <a:cs typeface="Aharoni" panose="02010803020104030203" pitchFamily="2" charset="-79"/>
            </a:endParaRPr>
          </a:p>
          <a:p>
            <a:pPr>
              <a:buFont typeface="Wingdings" pitchFamily="2" charset="2"/>
              <a:buChar char="q"/>
            </a:pPr>
            <a:r>
              <a:rPr lang="en-GB" dirty="0">
                <a:latin typeface="Georgia" pitchFamily="18" charset="0"/>
                <a:ea typeface="Calibri"/>
                <a:cs typeface="Aharoni" panose="02010803020104030203" pitchFamily="2" charset="-79"/>
              </a:rPr>
              <a:t>It also provided us some understanding about the work culture of the co-operate world</a:t>
            </a:r>
            <a:r>
              <a:rPr lang="en-GB" dirty="0" smtClean="0">
                <a:latin typeface="Georgia" pitchFamily="18" charset="0"/>
                <a:ea typeface="Calibri"/>
                <a:cs typeface="Aharoni" panose="02010803020104030203" pitchFamily="2" charset="-79"/>
              </a:rPr>
              <a:t>.</a:t>
            </a:r>
          </a:p>
          <a:p>
            <a:pPr>
              <a:buFont typeface="Wingdings" pitchFamily="2" charset="2"/>
              <a:buChar char="q"/>
            </a:pPr>
            <a:endParaRPr lang="en-GB" dirty="0">
              <a:latin typeface="Georgia" pitchFamily="18" charset="0"/>
              <a:ea typeface="Calibri"/>
              <a:cs typeface="Aharoni" panose="02010803020104030203" pitchFamily="2" charset="-79"/>
            </a:endParaRPr>
          </a:p>
          <a:p>
            <a:pPr>
              <a:buFont typeface="Wingdings" pitchFamily="2" charset="2"/>
              <a:buChar char="q"/>
            </a:pPr>
            <a:r>
              <a:rPr lang="en-GB" dirty="0">
                <a:latin typeface="Georgia" pitchFamily="18" charset="0"/>
                <a:ea typeface="Calibri"/>
                <a:cs typeface="Aharoni" panose="02010803020104030203" pitchFamily="2" charset="-79"/>
              </a:rPr>
              <a:t> we are sure this period will always remain a stepping stone in our career as software professional.</a:t>
            </a:r>
            <a:endParaRPr lang="en-US" dirty="0">
              <a:latin typeface="Georgia" pitchFamily="18" charset="0"/>
              <a:cs typeface="Aharoni" panose="02010803020104030203" pitchFamily="2" charset="-79"/>
            </a:endParaRPr>
          </a:p>
          <a:p>
            <a:endParaRPr lang="en-IN"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xmlns="" id="{DB2408CF-9F5E-4E82-9891-331B7C492A4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
            <a:ext cx="12192000" cy="1690688"/>
          </a:xfrm>
          <a:prstGeom prst="rect">
            <a:avLst/>
          </a:prstGeom>
        </p:spPr>
      </p:pic>
      <p:sp>
        <p:nvSpPr>
          <p:cNvPr id="6" name="TextBox 5">
            <a:extLst>
              <a:ext uri="{FF2B5EF4-FFF2-40B4-BE49-F238E27FC236}">
                <a16:creationId xmlns:a16="http://schemas.microsoft.com/office/drawing/2014/main" xmlns="" id="{6C7B7482-171A-426F-ACF5-9A0FCEAADCBC}"/>
              </a:ext>
            </a:extLst>
          </p:cNvPr>
          <p:cNvSpPr txBox="1"/>
          <p:nvPr/>
        </p:nvSpPr>
        <p:spPr>
          <a:xfrm>
            <a:off x="6372665" y="681037"/>
            <a:ext cx="5248420" cy="769441"/>
          </a:xfrm>
          <a:prstGeom prst="rect">
            <a:avLst/>
          </a:prstGeom>
          <a:noFill/>
        </p:spPr>
        <p:txBody>
          <a:bodyPr wrap="square" rtlCol="0">
            <a:spAutoFit/>
          </a:bodyPr>
          <a:lstStyle/>
          <a:p>
            <a:r>
              <a:rPr lang="en-IN" sz="4400" b="1" u="sng" dirty="0" smtClean="0">
                <a:latin typeface="Algerian" panose="04020705040A02060702" pitchFamily="82" charset="0"/>
              </a:rPr>
              <a:t>CONCLUSION</a:t>
            </a:r>
            <a:endParaRPr lang="en-IN" sz="4400" b="1" u="sng" dirty="0">
              <a:latin typeface="Algerian" panose="04020705040A02060702" pitchFamily="82" charset="0"/>
            </a:endParaRPr>
          </a:p>
        </p:txBody>
      </p:sp>
    </p:spTree>
    <p:extLst>
      <p:ext uri="{BB962C8B-B14F-4D97-AF65-F5344CB8AC3E}">
        <p14:creationId xmlns:p14="http://schemas.microsoft.com/office/powerpoint/2010/main" xmlns="" val="2252641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2842"/>
            <a:ext cx="10515600" cy="1325563"/>
          </a:xfrm>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115910"/>
            <a:ext cx="12192000" cy="1644315"/>
          </a:xfrm>
        </p:spPr>
      </p:pic>
      <p:sp>
        <p:nvSpPr>
          <p:cNvPr id="6" name="TextBox 5"/>
          <p:cNvSpPr txBox="1"/>
          <p:nvPr/>
        </p:nvSpPr>
        <p:spPr>
          <a:xfrm>
            <a:off x="6426558" y="412124"/>
            <a:ext cx="4816698" cy="830997"/>
          </a:xfrm>
          <a:prstGeom prst="rect">
            <a:avLst/>
          </a:prstGeom>
          <a:noFill/>
        </p:spPr>
        <p:txBody>
          <a:bodyPr wrap="square" rtlCol="0">
            <a:spAutoFit/>
          </a:bodyPr>
          <a:lstStyle/>
          <a:p>
            <a:r>
              <a:rPr lang="en-US" sz="4800" b="1" u="sng" dirty="0">
                <a:latin typeface="Algerian" panose="04020705040A02060702" pitchFamily="82" charset="0"/>
              </a:rPr>
              <a:t>BIBLIOGRAPHY</a:t>
            </a: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 y="1528405"/>
            <a:ext cx="12192002" cy="5554975"/>
          </a:xfrm>
          <a:prstGeom prst="rect">
            <a:avLst/>
          </a:prstGeom>
        </p:spPr>
      </p:pic>
      <p:sp>
        <p:nvSpPr>
          <p:cNvPr id="8" name="Rectangle 7"/>
          <p:cNvSpPr/>
          <p:nvPr/>
        </p:nvSpPr>
        <p:spPr>
          <a:xfrm>
            <a:off x="255372" y="1816443"/>
            <a:ext cx="7467601" cy="5139869"/>
          </a:xfrm>
          <a:prstGeom prst="rect">
            <a:avLst/>
          </a:prstGeom>
        </p:spPr>
        <p:txBody>
          <a:bodyPr wrap="square">
            <a:spAutoFit/>
          </a:bodyPr>
          <a:lstStyle/>
          <a:p>
            <a:pPr algn="ctr"/>
            <a:r>
              <a:rPr lang="en-US" sz="2400" b="1" u="sng" dirty="0" smtClean="0">
                <a:solidFill>
                  <a:srgbClr val="FFFF00"/>
                </a:solidFill>
                <a:latin typeface="Arial Black" panose="020B0A04020102020204" pitchFamily="34" charset="0"/>
              </a:rPr>
              <a:t>BOOK REFERRED</a:t>
            </a:r>
          </a:p>
          <a:p>
            <a:pPr>
              <a:buFont typeface="Wingdings" pitchFamily="2" charset="2"/>
              <a:buChar char="Ø"/>
            </a:pPr>
            <a:r>
              <a:rPr lang="en-US" dirty="0" smtClean="0">
                <a:solidFill>
                  <a:schemeClr val="bg1"/>
                </a:solidFill>
                <a:latin typeface="Arial Black" panose="020B0A04020102020204" pitchFamily="34" charset="0"/>
              </a:rPr>
              <a:t>Core JAVA complete reference by  C . Horstmann &amp; Herbert  Schieldt</a:t>
            </a:r>
          </a:p>
          <a:p>
            <a:pPr>
              <a:buFont typeface="Wingdings" pitchFamily="2" charset="2"/>
              <a:buChar char="Ø"/>
            </a:pPr>
            <a:endParaRPr lang="en-US" dirty="0" smtClean="0">
              <a:solidFill>
                <a:schemeClr val="bg1"/>
              </a:solidFill>
              <a:latin typeface="Arial Black" panose="020B0A04020102020204" pitchFamily="34" charset="0"/>
            </a:endParaRPr>
          </a:p>
          <a:p>
            <a:pPr>
              <a:buFont typeface="Wingdings" pitchFamily="2" charset="2"/>
              <a:buChar char="Ø"/>
            </a:pPr>
            <a:r>
              <a:rPr lang="en-US" dirty="0" smtClean="0">
                <a:solidFill>
                  <a:schemeClr val="bg1"/>
                </a:solidFill>
                <a:latin typeface="Arial Black" panose="020B0A04020102020204" pitchFamily="34" charset="0"/>
              </a:rPr>
              <a:t>Head First Java by Kathy Sierra &amp; Bert Bates</a:t>
            </a:r>
          </a:p>
          <a:p>
            <a:pPr>
              <a:buFont typeface="Wingdings" pitchFamily="2" charset="2"/>
              <a:buChar char="Ø"/>
            </a:pPr>
            <a:endParaRPr lang="en-US" dirty="0" smtClean="0">
              <a:solidFill>
                <a:schemeClr val="bg1"/>
              </a:solidFill>
              <a:latin typeface="Arial Black" panose="020B0A04020102020204" pitchFamily="34" charset="0"/>
            </a:endParaRPr>
          </a:p>
          <a:p>
            <a:pPr>
              <a:buFont typeface="Wingdings" pitchFamily="2" charset="2"/>
              <a:buChar char="Ø"/>
            </a:pPr>
            <a:r>
              <a:rPr lang="en-US" dirty="0" smtClean="0">
                <a:solidFill>
                  <a:schemeClr val="bg1"/>
                </a:solidFill>
                <a:latin typeface="Arial Black" panose="020B0A04020102020204" pitchFamily="34" charset="0"/>
              </a:rPr>
              <a:t>System Analysis and Design by Elias  Awad</a:t>
            </a:r>
          </a:p>
          <a:p>
            <a:pPr>
              <a:buFont typeface="Wingdings" pitchFamily="2" charset="2"/>
              <a:buChar char="Ø"/>
            </a:pPr>
            <a:endParaRPr lang="en-US" dirty="0" smtClean="0">
              <a:solidFill>
                <a:schemeClr val="bg1"/>
              </a:solidFill>
              <a:latin typeface="Arial Black" panose="020B0A04020102020204" pitchFamily="34" charset="0"/>
            </a:endParaRPr>
          </a:p>
          <a:p>
            <a:pPr>
              <a:buFont typeface="Wingdings" pitchFamily="2" charset="2"/>
              <a:buChar char="Ø"/>
            </a:pPr>
            <a:r>
              <a:rPr lang="en-US" dirty="0" smtClean="0">
                <a:solidFill>
                  <a:schemeClr val="bg1"/>
                </a:solidFill>
                <a:latin typeface="Arial Black" panose="020B0A04020102020204" pitchFamily="34" charset="0"/>
              </a:rPr>
              <a:t>Relational Database Management System by B . S . Desai</a:t>
            </a:r>
          </a:p>
          <a:p>
            <a:endParaRPr lang="en-US" dirty="0" smtClean="0">
              <a:solidFill>
                <a:schemeClr val="bg1"/>
              </a:solidFill>
              <a:latin typeface="Arial Black" panose="020B0A04020102020204" pitchFamily="34" charset="0"/>
            </a:endParaRPr>
          </a:p>
          <a:p>
            <a:pPr algn="ctr"/>
            <a:r>
              <a:rPr lang="en-US" sz="2400" b="1" u="sng" dirty="0" smtClean="0">
                <a:solidFill>
                  <a:srgbClr val="FFFF00"/>
                </a:solidFill>
                <a:latin typeface="Arial Black" panose="020B0A04020102020204" pitchFamily="34" charset="0"/>
              </a:rPr>
              <a:t>WEBSITES VISITED</a:t>
            </a:r>
          </a:p>
          <a:p>
            <a:pPr>
              <a:buFont typeface="Wingdings" pitchFamily="2" charset="2"/>
              <a:buChar char="Ø"/>
            </a:pPr>
            <a:r>
              <a:rPr lang="en-US" sz="2000" dirty="0" smtClean="0">
                <a:solidFill>
                  <a:schemeClr val="bg1"/>
                </a:solidFill>
                <a:latin typeface="Arial Black" panose="020B0A04020102020204" pitchFamily="34" charset="0"/>
              </a:rPr>
              <a:t> javatpoint</a:t>
            </a:r>
          </a:p>
          <a:p>
            <a:pPr>
              <a:buFont typeface="Wingdings" pitchFamily="2" charset="2"/>
              <a:buChar char="Ø"/>
            </a:pPr>
            <a:r>
              <a:rPr lang="en-US" sz="2000" dirty="0" smtClean="0">
                <a:solidFill>
                  <a:schemeClr val="bg1"/>
                </a:solidFill>
                <a:latin typeface="Arial Black" panose="020B0A04020102020204" pitchFamily="34" charset="0"/>
              </a:rPr>
              <a:t>tutorials point</a:t>
            </a:r>
          </a:p>
          <a:p>
            <a:pPr>
              <a:buFont typeface="Wingdings" pitchFamily="2" charset="2"/>
              <a:buChar char="Ø"/>
            </a:pPr>
            <a:r>
              <a:rPr lang="en-US" sz="2000" dirty="0" smtClean="0">
                <a:solidFill>
                  <a:schemeClr val="bg1"/>
                </a:solidFill>
                <a:latin typeface="Arial Black" panose="020B0A04020102020204" pitchFamily="34" charset="0"/>
              </a:rPr>
              <a:t> Wikipedia</a:t>
            </a:r>
          </a:p>
          <a:p>
            <a:pPr>
              <a:buFont typeface="Wingdings" pitchFamily="2" charset="2"/>
              <a:buChar char="Ø"/>
            </a:pPr>
            <a:r>
              <a:rPr lang="en-US" sz="2000" dirty="0" smtClean="0">
                <a:solidFill>
                  <a:schemeClr val="bg1"/>
                </a:solidFill>
                <a:latin typeface="Arial Black" panose="020B0A04020102020204" pitchFamily="34" charset="0"/>
              </a:rPr>
              <a:t> YouTube</a:t>
            </a:r>
          </a:p>
          <a:p>
            <a:pPr>
              <a:buFont typeface="Wingdings" pitchFamily="2" charset="2"/>
              <a:buChar char="Ø"/>
            </a:pPr>
            <a:r>
              <a:rPr lang="en-US" sz="2000" dirty="0" smtClean="0">
                <a:solidFill>
                  <a:schemeClr val="bg1"/>
                </a:solidFill>
                <a:latin typeface="Arial Black" panose="020B0A04020102020204" pitchFamily="34" charset="0"/>
              </a:rPr>
              <a:t> Google</a:t>
            </a:r>
            <a:endParaRPr lang="en-US" sz="2000" dirty="0">
              <a:solidFill>
                <a:schemeClr val="bg1"/>
              </a:solidFill>
              <a:latin typeface="Arial Black" panose="020B0A04020102020204" pitchFamily="34" charset="0"/>
            </a:endParaRPr>
          </a:p>
        </p:txBody>
      </p:sp>
      <p:pic>
        <p:nvPicPr>
          <p:cNvPr id="1026" name="Picture 4" descr="Picture1.jpg"/>
          <p:cNvPicPr>
            <a:picLocks noChangeAspect="1" noChangeArrowheads="1"/>
          </p:cNvPicPr>
          <p:nvPr/>
        </p:nvPicPr>
        <p:blipFill>
          <a:blip r:embed="rId4"/>
          <a:stretch>
            <a:fillRect/>
          </a:stretch>
        </p:blipFill>
        <p:spPr bwMode="auto">
          <a:xfrm>
            <a:off x="8118389" y="1519881"/>
            <a:ext cx="4073611" cy="5535827"/>
          </a:xfrm>
          <a:prstGeom prst="rect">
            <a:avLst/>
          </a:prstGeom>
          <a:noFill/>
          <a:ln w="9525">
            <a:noFill/>
            <a:miter lim="800000"/>
            <a:headEnd/>
            <a:tailEnd/>
          </a:ln>
        </p:spPr>
      </p:pic>
    </p:spTree>
    <p:extLst>
      <p:ext uri="{BB962C8B-B14F-4D97-AF65-F5344CB8AC3E}">
        <p14:creationId xmlns:p14="http://schemas.microsoft.com/office/powerpoint/2010/main" xmlns="" val="3150002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115910"/>
            <a:ext cx="12192000" cy="6838682"/>
          </a:xfrm>
        </p:spPr>
      </p:pic>
      <p:pic>
        <p:nvPicPr>
          <p:cNvPr id="6" name="Picture 5"/>
          <p:cNvPicPr>
            <a:picLocks noChangeAspect="1"/>
          </p:cNvPicPr>
          <p:nvPr/>
        </p:nvPicPr>
        <p:blipFill>
          <a:blip r:embed="rId3"/>
          <a:stretch>
            <a:fillRect/>
          </a:stretch>
        </p:blipFill>
        <p:spPr>
          <a:xfrm>
            <a:off x="3225114" y="1458097"/>
            <a:ext cx="6091882" cy="2965622"/>
          </a:xfrm>
          <a:prstGeom prst="rect">
            <a:avLst/>
          </a:prstGeom>
        </p:spPr>
      </p:pic>
    </p:spTree>
    <p:extLst>
      <p:ext uri="{BB962C8B-B14F-4D97-AF65-F5344CB8AC3E}">
        <p14:creationId xmlns:p14="http://schemas.microsoft.com/office/powerpoint/2010/main" xmlns="" val="3425479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0"/>
            <a:ext cx="12191999" cy="6858000"/>
          </a:xfrm>
        </p:spPr>
      </p:pic>
      <p:pic>
        <p:nvPicPr>
          <p:cNvPr id="5" name="Picture 4"/>
          <p:cNvPicPr>
            <a:picLocks noChangeAspect="1"/>
          </p:cNvPicPr>
          <p:nvPr/>
        </p:nvPicPr>
        <p:blipFill>
          <a:blip r:embed="rId3"/>
          <a:stretch>
            <a:fillRect/>
          </a:stretch>
        </p:blipFill>
        <p:spPr>
          <a:xfrm>
            <a:off x="4757350" y="840260"/>
            <a:ext cx="6215450" cy="5115697"/>
          </a:xfrm>
          <a:prstGeom prst="rect">
            <a:avLst/>
          </a:prstGeom>
        </p:spPr>
      </p:pic>
      <p:pic>
        <p:nvPicPr>
          <p:cNvPr id="7" name="Picture 6" descr="ans.jpg"/>
          <p:cNvPicPr>
            <a:picLocks noChangeAspect="1"/>
          </p:cNvPicPr>
          <p:nvPr/>
        </p:nvPicPr>
        <p:blipFill>
          <a:blip r:embed="rId4"/>
          <a:stretch>
            <a:fillRect/>
          </a:stretch>
        </p:blipFill>
        <p:spPr>
          <a:xfrm>
            <a:off x="1256269" y="815547"/>
            <a:ext cx="3525795" cy="5133974"/>
          </a:xfrm>
          <a:prstGeom prst="rect">
            <a:avLst/>
          </a:prstGeom>
        </p:spPr>
      </p:pic>
    </p:spTree>
    <p:extLst>
      <p:ext uri="{BB962C8B-B14F-4D97-AF65-F5344CB8AC3E}">
        <p14:creationId xmlns:p14="http://schemas.microsoft.com/office/powerpoint/2010/main" xmlns="" val="1833508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2072"/>
            <a:ext cx="10453718" cy="3908762"/>
          </a:xfrm>
          <a:prstGeom prst="rect">
            <a:avLst/>
          </a:prstGeom>
          <a:noFill/>
        </p:spPr>
        <p:txBody>
          <a:bodyPr wrap="square">
            <a:spAutoFit/>
          </a:bodyPr>
          <a:lstStyle/>
          <a:p>
            <a:pPr algn="ctr">
              <a:defRPr/>
            </a:pPr>
            <a:r>
              <a:rPr lang="en-US" sz="5400" b="1" dirty="0">
                <a:ln w="10541" cmpd="sng">
                  <a:solidFill>
                    <a:schemeClr val="accent1">
                      <a:shade val="88000"/>
                      <a:satMod val="110000"/>
                    </a:schemeClr>
                  </a:solidFill>
                  <a:prstDash val="solid"/>
                </a:ln>
                <a:latin typeface="Algerian" panose="04020705040A02060702" pitchFamily="82" charset="0"/>
              </a:rPr>
              <a:t>PROJECT ON</a:t>
            </a:r>
          </a:p>
          <a:p>
            <a:pPr algn="ctr">
              <a:defRPr/>
            </a:pPr>
            <a:r>
              <a:rPr lang="en-US" sz="4000" b="1" dirty="0">
                <a:ln w="10541" cmpd="sng">
                  <a:solidFill>
                    <a:schemeClr val="accent1">
                      <a:shade val="88000"/>
                      <a:satMod val="110000"/>
                    </a:schemeClr>
                  </a:solidFill>
                  <a:prstDash val="solid"/>
                </a:ln>
                <a:latin typeface="Algerian" panose="04020705040A02060702" pitchFamily="82" charset="0"/>
              </a:rPr>
              <a:t>       “SCHOOL MANAGEMENT SYSTEM”</a:t>
            </a:r>
          </a:p>
          <a:p>
            <a:pPr algn="ctr">
              <a:defRPr/>
            </a:pPr>
            <a:r>
              <a:rPr lang="en-US" sz="3600" b="1" dirty="0">
                <a:ln w="10541" cmpd="sng">
                  <a:solidFill>
                    <a:schemeClr val="accent1">
                      <a:shade val="88000"/>
                      <a:satMod val="110000"/>
                    </a:schemeClr>
                  </a:solidFill>
                  <a:prstDash val="solid"/>
                </a:ln>
                <a:latin typeface="Algerian" panose="04020705040A02060702" pitchFamily="82" charset="0"/>
              </a:rPr>
              <a:t>FOR</a:t>
            </a:r>
          </a:p>
          <a:p>
            <a:pPr algn="ctr">
              <a:defRPr/>
            </a:pPr>
            <a:endParaRPr lang="en-US" sz="5400" b="1" dirty="0">
              <a:ln w="10541" cmpd="sng">
                <a:solidFill>
                  <a:schemeClr val="accent1">
                    <a:shade val="88000"/>
                    <a:satMod val="110000"/>
                  </a:schemeClr>
                </a:solidFill>
                <a:prstDash val="solid"/>
              </a:ln>
              <a:latin typeface="Algerian" panose="04020705040A02060702" pitchFamily="82" charset="0"/>
            </a:endParaRPr>
          </a:p>
          <a:p>
            <a:pPr algn="ctr">
              <a:defRPr/>
            </a:pPr>
            <a:endParaRPr lang="en-US" sz="6000" b="1" dirty="0">
              <a:ln w="10541" cmpd="sng">
                <a:solidFill>
                  <a:schemeClr val="accent1">
                    <a:shade val="88000"/>
                    <a:satMod val="110000"/>
                  </a:schemeClr>
                </a:solidFill>
                <a:prstDash val="solid"/>
              </a:ln>
              <a:latin typeface="Algerian" panose="04020705040A02060702" pitchFamily="82" charset="0"/>
            </a:endParaRPr>
          </a:p>
        </p:txBody>
      </p:sp>
      <p:sp>
        <p:nvSpPr>
          <p:cNvPr id="6" name="Rectangle 5"/>
          <p:cNvSpPr/>
          <p:nvPr/>
        </p:nvSpPr>
        <p:spPr>
          <a:xfrm>
            <a:off x="2812473" y="1676401"/>
            <a:ext cx="5167745" cy="800219"/>
          </a:xfrm>
          <a:prstGeom prst="rect">
            <a:avLst/>
          </a:prstGeom>
          <a:noFill/>
        </p:spPr>
        <p:txBody>
          <a:bodyPr wrap="square">
            <a:spAutoFit/>
          </a:bodyPr>
          <a:lstStyle/>
          <a:p>
            <a:pPr algn="ctr">
              <a:defRPr/>
            </a:pPr>
            <a:r>
              <a:rPr lang="en-US" sz="4600" b="1" dirty="0">
                <a:ln w="10541" cmpd="sng">
                  <a:solidFill>
                    <a:schemeClr val="accent1">
                      <a:shade val="88000"/>
                      <a:satMod val="110000"/>
                    </a:schemeClr>
                  </a:solidFill>
                  <a:prstDash val="solid"/>
                </a:ln>
                <a:latin typeface="Algerian" panose="04020705040A02060702" pitchFamily="82" charset="0"/>
              </a:rPr>
              <a:t>KUSUM KIDS</a:t>
            </a:r>
          </a:p>
        </p:txBody>
      </p:sp>
      <p:sp>
        <p:nvSpPr>
          <p:cNvPr id="7" name="Rectangle 6"/>
          <p:cNvSpPr/>
          <p:nvPr/>
        </p:nvSpPr>
        <p:spPr>
          <a:xfrm>
            <a:off x="4890655" y="2193379"/>
            <a:ext cx="775854" cy="584775"/>
          </a:xfrm>
          <a:prstGeom prst="rect">
            <a:avLst/>
          </a:prstGeom>
          <a:noFill/>
        </p:spPr>
        <p:txBody>
          <a:bodyPr wrap="square">
            <a:spAutoFit/>
          </a:bodyPr>
          <a:lstStyle/>
          <a:p>
            <a:pPr algn="ctr">
              <a:defRPr/>
            </a:pPr>
            <a:r>
              <a:rPr lang="en-US" sz="3200" b="1" dirty="0">
                <a:ln w="10541" cmpd="sng">
                  <a:solidFill>
                    <a:schemeClr val="accent1">
                      <a:shade val="88000"/>
                      <a:satMod val="110000"/>
                    </a:schemeClr>
                  </a:solidFill>
                  <a:prstDash val="solid"/>
                </a:ln>
                <a:latin typeface="Algerian" panose="04020705040A02060702" pitchFamily="82" charset="0"/>
              </a:rPr>
              <a:t>AT</a:t>
            </a:r>
          </a:p>
        </p:txBody>
      </p:sp>
      <p:sp>
        <p:nvSpPr>
          <p:cNvPr id="9" name="Rectangle 8"/>
          <p:cNvSpPr/>
          <p:nvPr/>
        </p:nvSpPr>
        <p:spPr>
          <a:xfrm>
            <a:off x="484909" y="2695434"/>
            <a:ext cx="9968809" cy="2185214"/>
          </a:xfrm>
          <a:prstGeom prst="rect">
            <a:avLst/>
          </a:prstGeom>
          <a:noFill/>
        </p:spPr>
        <p:txBody>
          <a:bodyPr wrap="square">
            <a:spAutoFit/>
          </a:bodyPr>
          <a:lstStyle/>
          <a:p>
            <a:pPr algn="ctr">
              <a:defRPr/>
            </a:pPr>
            <a:r>
              <a:rPr lang="en-US" sz="4000" b="1" dirty="0">
                <a:ln w="10541" cmpd="sng">
                  <a:solidFill>
                    <a:schemeClr val="accent1">
                      <a:shade val="88000"/>
                      <a:satMod val="110000"/>
                    </a:schemeClr>
                  </a:solidFill>
                  <a:prstDash val="solid"/>
                </a:ln>
                <a:latin typeface="Algerian" panose="04020705040A02060702" pitchFamily="82" charset="0"/>
              </a:rPr>
              <a:t>AZTECH </a:t>
            </a:r>
          </a:p>
          <a:p>
            <a:pPr algn="ctr">
              <a:defRPr/>
            </a:pPr>
            <a:r>
              <a:rPr lang="en-US" sz="3600" b="1" dirty="0">
                <a:ln w="10541" cmpd="sng">
                  <a:solidFill>
                    <a:schemeClr val="accent1">
                      <a:shade val="88000"/>
                      <a:satMod val="110000"/>
                    </a:schemeClr>
                  </a:solidFill>
                  <a:prstDash val="solid"/>
                </a:ln>
              </a:rPr>
              <a:t> Technology &amp; Engineer’s  Pvt. Ltd.</a:t>
            </a:r>
          </a:p>
          <a:p>
            <a:pPr algn="ctr">
              <a:defRPr/>
            </a:pPr>
            <a:endParaRPr lang="en-US" sz="6000" b="1" dirty="0">
              <a:ln w="10541" cmpd="sng">
                <a:solidFill>
                  <a:schemeClr val="accent1">
                    <a:shade val="88000"/>
                    <a:satMod val="110000"/>
                  </a:schemeClr>
                </a:solidFill>
                <a:prstDash val="solid"/>
              </a:ln>
              <a:solidFill>
                <a:srgbClr val="C00000"/>
              </a:solidFill>
            </a:endParaRPr>
          </a:p>
        </p:txBody>
      </p:sp>
      <p:pic>
        <p:nvPicPr>
          <p:cNvPr id="8" name="Picture 7" descr="02.jpg"/>
          <p:cNvPicPr>
            <a:picLocks noChangeAspect="1"/>
          </p:cNvPicPr>
          <p:nvPr/>
        </p:nvPicPr>
        <p:blipFill>
          <a:blip r:embed="rId2" cstate="print"/>
          <a:stretch>
            <a:fillRect/>
          </a:stretch>
        </p:blipFill>
        <p:spPr>
          <a:xfrm>
            <a:off x="2286000" y="3936110"/>
            <a:ext cx="6941127" cy="2921890"/>
          </a:xfrm>
          <a:prstGeom prst="rect">
            <a:avLst/>
          </a:prstGeom>
          <a:ln>
            <a:noFill/>
          </a:ln>
          <a:effectLst>
            <a:softEdge rad="112500"/>
          </a:effectLst>
        </p:spPr>
      </p:pic>
      <p:sp>
        <p:nvSpPr>
          <p:cNvPr id="10" name="TextBox 9"/>
          <p:cNvSpPr txBox="1"/>
          <p:nvPr/>
        </p:nvSpPr>
        <p:spPr>
          <a:xfrm>
            <a:off x="3380510" y="5429264"/>
            <a:ext cx="5602886" cy="1200329"/>
          </a:xfrm>
          <a:prstGeom prst="rect">
            <a:avLst/>
          </a:prstGeom>
          <a:noFill/>
        </p:spPr>
        <p:txBody>
          <a:bodyPr wrap="square">
            <a:spAutoFit/>
          </a:bodyPr>
          <a:lstStyle/>
          <a:p>
            <a:pPr>
              <a:defRPr/>
            </a:pPr>
            <a:r>
              <a:rPr lang="en-US" b="1" dirty="0">
                <a:solidFill>
                  <a:schemeClr val="tx2">
                    <a:lumMod val="50000"/>
                  </a:schemeClr>
                </a:solidFill>
                <a:latin typeface="Arial Black" pitchFamily="34" charset="0"/>
                <a:cs typeface="Angsana New" pitchFamily="18" charset="-34"/>
              </a:rPr>
              <a:t>NAVODITA PRIYADARSHINI(26)</a:t>
            </a:r>
          </a:p>
          <a:p>
            <a:pPr>
              <a:defRPr/>
            </a:pPr>
            <a:r>
              <a:rPr lang="en-US" b="1" dirty="0">
                <a:solidFill>
                  <a:schemeClr val="tx2">
                    <a:lumMod val="50000"/>
                  </a:schemeClr>
                </a:solidFill>
                <a:latin typeface="Arial Black" pitchFamily="34" charset="0"/>
                <a:cs typeface="Angsana New" pitchFamily="18" charset="-34"/>
              </a:rPr>
              <a:t>SHIKHA PRIYANKA  (75)</a:t>
            </a:r>
          </a:p>
          <a:p>
            <a:pPr>
              <a:defRPr/>
            </a:pPr>
            <a:r>
              <a:rPr lang="en-US" b="1" dirty="0">
                <a:solidFill>
                  <a:schemeClr val="tx2">
                    <a:lumMod val="50000"/>
                  </a:schemeClr>
                </a:solidFill>
                <a:latin typeface="Arial Black" pitchFamily="34" charset="0"/>
                <a:cs typeface="Angsana New" pitchFamily="18" charset="-34"/>
              </a:rPr>
              <a:t>NIKITA  KUMARI(76)</a:t>
            </a:r>
          </a:p>
          <a:p>
            <a:pPr>
              <a:defRPr/>
            </a:pPr>
            <a:r>
              <a:rPr lang="en-US" b="1" dirty="0">
                <a:solidFill>
                  <a:schemeClr val="tx2">
                    <a:lumMod val="50000"/>
                  </a:schemeClr>
                </a:solidFill>
                <a:latin typeface="Cambria" pitchFamily="18" charset="0"/>
                <a:cs typeface="Angsana New" pitchFamily="18" charset="-34"/>
              </a:rPr>
              <a:t>(B.A/B.Sc COMPUTER APPLICATIONS-|||)</a:t>
            </a:r>
          </a:p>
        </p:txBody>
      </p:sp>
      <p:sp>
        <p:nvSpPr>
          <p:cNvPr id="11" name="TextBox 10"/>
          <p:cNvSpPr txBox="1"/>
          <p:nvPr/>
        </p:nvSpPr>
        <p:spPr>
          <a:xfrm>
            <a:off x="3595670" y="5000628"/>
            <a:ext cx="4143404" cy="430887"/>
          </a:xfrm>
          <a:prstGeom prst="rect">
            <a:avLst/>
          </a:prstGeom>
          <a:noFill/>
        </p:spPr>
        <p:txBody>
          <a:bodyPr wrap="square">
            <a:spAutoFit/>
          </a:bodyPr>
          <a:lstStyle/>
          <a:p>
            <a:pPr>
              <a:defRPr/>
            </a:pPr>
            <a:r>
              <a:rPr lang="en-US" sz="2200" b="1" i="1" u="sng" dirty="0">
                <a:latin typeface="Arial Black" pitchFamily="34" charset="0"/>
              </a:rPr>
              <a:t>DEVELOPED  BY: </a:t>
            </a:r>
          </a:p>
        </p:txBody>
      </p:sp>
      <p:pic>
        <p:nvPicPr>
          <p:cNvPr id="13" name="Picture 12" descr="KUSUM11.jpg"/>
          <p:cNvPicPr>
            <a:picLocks noChangeAspect="1"/>
          </p:cNvPicPr>
          <p:nvPr/>
        </p:nvPicPr>
        <p:blipFill>
          <a:blip r:embed="rId3" cstate="print"/>
          <a:stretch>
            <a:fillRect/>
          </a:stretch>
        </p:blipFill>
        <p:spPr>
          <a:xfrm>
            <a:off x="10786551" y="1"/>
            <a:ext cx="1405449" cy="1676400"/>
          </a:xfrm>
          <a:prstGeom prst="rect">
            <a:avLst/>
          </a:prstGeom>
        </p:spPr>
      </p:pic>
    </p:spTree>
    <p:extLst>
      <p:ext uri="{BB962C8B-B14F-4D97-AF65-F5344CB8AC3E}">
        <p14:creationId xmlns:p14="http://schemas.microsoft.com/office/powerpoint/2010/main" xmlns="" val="313221946"/>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rot="10800000" flipV="1">
            <a:off x="3095603" y="357166"/>
            <a:ext cx="6616807" cy="1428760"/>
          </a:xfrm>
        </p:spPr>
        <p:txBody>
          <a:bodyPr>
            <a:noAutofit/>
          </a:bodyPr>
          <a:lstStyle/>
          <a:p>
            <a:pPr algn="ctr"/>
            <a:r>
              <a:rPr lang="en-US" sz="4000" u="sng" dirty="0" smtClean="0">
                <a:ln w="18415" cmpd="sng">
                  <a:solidFill>
                    <a:srgbClr val="FFFFFF"/>
                  </a:solidFill>
                  <a:prstDash val="solid"/>
                </a:ln>
                <a:solidFill>
                  <a:srgbClr val="002060"/>
                </a:solidFill>
                <a:effectLst>
                  <a:outerShdw blurRad="63500" dir="3600000" algn="tl" rotWithShape="0">
                    <a:srgbClr val="000000">
                      <a:alpha val="70000"/>
                    </a:srgbClr>
                  </a:outerShdw>
                </a:effectLst>
                <a:latin typeface="Arial Black" pitchFamily="34" charset="0"/>
              </a:rPr>
              <a:t>ACKNOWLEDGEMENT</a:t>
            </a:r>
            <a:r>
              <a:rPr lang="en-US" sz="4000"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Arial Black" pitchFamily="34" charset="0"/>
              </a:rPr>
              <a:t/>
            </a:r>
            <a:br>
              <a:rPr lang="en-US" sz="4000"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Arial Black" pitchFamily="34" charset="0"/>
              </a:rPr>
            </a:br>
            <a:endParaRPr lang="en-US" sz="4000" dirty="0">
              <a:solidFill>
                <a:srgbClr val="002060"/>
              </a:solidFill>
              <a:latin typeface="Arial Black" pitchFamily="34" charset="0"/>
            </a:endParaRPr>
          </a:p>
        </p:txBody>
      </p:sp>
      <p:sp>
        <p:nvSpPr>
          <p:cNvPr id="8" name="Rectangle 7"/>
          <p:cNvSpPr/>
          <p:nvPr/>
        </p:nvSpPr>
        <p:spPr>
          <a:xfrm>
            <a:off x="2095473" y="1500175"/>
            <a:ext cx="8001055" cy="4770537"/>
          </a:xfrm>
          <a:prstGeom prst="rect">
            <a:avLst/>
          </a:prstGeom>
        </p:spPr>
        <p:txBody>
          <a:bodyPr wrap="square">
            <a:spAutoFit/>
          </a:bodyPr>
          <a:lstStyle/>
          <a:p>
            <a:pPr algn="just">
              <a:defRPr/>
            </a:pPr>
            <a:r>
              <a:rPr lang="en-US" sz="1900" dirty="0">
                <a:effectLst>
                  <a:outerShdw blurRad="38100" dist="38100" dir="2700000" algn="tl">
                    <a:srgbClr val="C0C0C0"/>
                  </a:outerShdw>
                </a:effectLst>
                <a:latin typeface="Georgia" pitchFamily="18" charset="0"/>
              </a:rPr>
              <a:t>We want to express our sincere thanks to </a:t>
            </a:r>
            <a:r>
              <a:rPr lang="en-US" sz="1900" b="1" dirty="0">
                <a:effectLst>
                  <a:outerShdw blurRad="38100" dist="38100" dir="2700000" algn="tl">
                    <a:srgbClr val="C0C0C0"/>
                  </a:outerShdw>
                </a:effectLst>
                <a:latin typeface="Georgia" pitchFamily="18" charset="0"/>
              </a:rPr>
              <a:t>KUSUM KIDS (Aztech Technology),</a:t>
            </a:r>
            <a:r>
              <a:rPr lang="en-US" sz="1900" dirty="0">
                <a:effectLst>
                  <a:outerShdw blurRad="38100" dist="38100" dir="2700000" algn="tl">
                    <a:srgbClr val="C0C0C0"/>
                  </a:outerShdw>
                </a:effectLst>
                <a:latin typeface="Georgia" pitchFamily="18" charset="0"/>
              </a:rPr>
              <a:t> Patna for giving us an opportunity for the </a:t>
            </a:r>
            <a:r>
              <a:rPr lang="en-US" sz="1900" b="1" dirty="0">
                <a:effectLst>
                  <a:outerShdw blurRad="38100" dist="38100" dir="2700000" algn="tl">
                    <a:srgbClr val="C0C0C0"/>
                  </a:outerShdw>
                </a:effectLst>
                <a:latin typeface="Georgia" pitchFamily="18" charset="0"/>
              </a:rPr>
              <a:t>SOFTWARE DEVELOPEMENT</a:t>
            </a:r>
            <a:r>
              <a:rPr lang="en-US" sz="1900" dirty="0">
                <a:effectLst>
                  <a:outerShdw blurRad="38100" dist="38100" dir="2700000" algn="tl">
                    <a:srgbClr val="C0C0C0"/>
                  </a:outerShdw>
                </a:effectLst>
                <a:latin typeface="Georgia" pitchFamily="18" charset="0"/>
              </a:rPr>
              <a:t>. With the coalesce of God’s grace and great teamwork we were able to satisfactorily complete the project.</a:t>
            </a:r>
          </a:p>
          <a:p>
            <a:pPr algn="just">
              <a:defRPr/>
            </a:pPr>
            <a:endParaRPr lang="en-US" sz="1900" dirty="0">
              <a:effectLst>
                <a:outerShdw blurRad="38100" dist="38100" dir="2700000" algn="tl">
                  <a:srgbClr val="C0C0C0"/>
                </a:outerShdw>
              </a:effectLst>
              <a:latin typeface="Georgia" pitchFamily="18" charset="0"/>
            </a:endParaRPr>
          </a:p>
          <a:p>
            <a:pPr algn="just">
              <a:defRPr/>
            </a:pPr>
            <a:r>
              <a:rPr lang="en-US" sz="1900" dirty="0">
                <a:effectLst>
                  <a:outerShdw blurRad="38100" dist="38100" dir="2700000" algn="tl">
                    <a:srgbClr val="C0C0C0"/>
                  </a:outerShdw>
                </a:effectLst>
                <a:latin typeface="Georgia" pitchFamily="18" charset="0"/>
              </a:rPr>
              <a:t>We would like to </a:t>
            </a:r>
            <a:r>
              <a:rPr lang="en-US" sz="1900" i="1" dirty="0">
                <a:effectLst>
                  <a:outerShdw blurRad="38100" dist="38100" dir="2700000" algn="tl">
                    <a:srgbClr val="C0C0C0"/>
                  </a:outerShdw>
                </a:effectLst>
                <a:latin typeface="Georgia" pitchFamily="18" charset="0"/>
              </a:rPr>
              <a:t>thank </a:t>
            </a:r>
            <a:r>
              <a:rPr lang="en-US" sz="1900" b="1" i="1" u="sng" dirty="0">
                <a:effectLst>
                  <a:outerShdw blurRad="38100" dist="38100" dir="2700000" algn="tl">
                    <a:srgbClr val="C0C0C0"/>
                  </a:outerShdw>
                </a:effectLst>
                <a:latin typeface="Georgia" pitchFamily="18" charset="0"/>
              </a:rPr>
              <a:t>MR. AZAD DEEPAK, </a:t>
            </a:r>
            <a:r>
              <a:rPr lang="en-US" sz="1900" dirty="0">
                <a:effectLst>
                  <a:outerShdw blurRad="38100" dist="38100" dir="2700000" algn="tl">
                    <a:srgbClr val="C0C0C0"/>
                  </a:outerShdw>
                </a:effectLst>
                <a:latin typeface="Georgia" pitchFamily="18" charset="0"/>
              </a:rPr>
              <a:t>project lead at </a:t>
            </a:r>
            <a:r>
              <a:rPr lang="en-US" sz="1900" b="1" dirty="0">
                <a:effectLst>
                  <a:outerShdw blurRad="38100" dist="38100" dir="2700000" algn="tl">
                    <a:srgbClr val="C0C0C0"/>
                  </a:outerShdw>
                </a:effectLst>
                <a:latin typeface="Georgia" pitchFamily="18" charset="0"/>
              </a:rPr>
              <a:t>KUSUM KIDS</a:t>
            </a:r>
            <a:r>
              <a:rPr lang="en-US" sz="1900" dirty="0">
                <a:effectLst>
                  <a:outerShdw blurRad="38100" dist="38100" dir="2700000" algn="tl">
                    <a:srgbClr val="C0C0C0"/>
                  </a:outerShdw>
                </a:effectLst>
                <a:latin typeface="Georgia" pitchFamily="18" charset="0"/>
              </a:rPr>
              <a:t> Patna for accommodating in his team and posing the confident in us and assigning us to work on this development project. We are also grateful to </a:t>
            </a:r>
            <a:r>
              <a:rPr lang="en-US" sz="1900" b="1" i="1" u="sng" dirty="0">
                <a:effectLst>
                  <a:outerShdw blurRad="38100" dist="38100" dir="2700000" algn="tl">
                    <a:srgbClr val="C0C0C0"/>
                  </a:outerShdw>
                </a:effectLst>
                <a:latin typeface="Georgia" pitchFamily="18" charset="0"/>
              </a:rPr>
              <a:t>MRS. MANISHA  PRASHAD </a:t>
            </a:r>
            <a:r>
              <a:rPr lang="en-US" sz="1900" dirty="0">
                <a:effectLst>
                  <a:outerShdw blurRad="38100" dist="38100" dir="2700000" algn="tl">
                    <a:srgbClr val="C0C0C0"/>
                  </a:outerShdw>
                </a:effectLst>
                <a:latin typeface="Georgia" pitchFamily="18" charset="0"/>
              </a:rPr>
              <a:t>coordinator BCA department and other faculty members for their consistent guidance and support throughout the project tenure.</a:t>
            </a:r>
          </a:p>
          <a:p>
            <a:pPr algn="just">
              <a:defRPr/>
            </a:pPr>
            <a:endParaRPr lang="en-US" sz="1900" dirty="0">
              <a:effectLst>
                <a:outerShdw blurRad="38100" dist="38100" dir="2700000" algn="tl">
                  <a:srgbClr val="C0C0C0"/>
                </a:outerShdw>
              </a:effectLst>
              <a:latin typeface="Georgia" pitchFamily="18" charset="0"/>
            </a:endParaRPr>
          </a:p>
          <a:p>
            <a:pPr algn="just">
              <a:defRPr/>
            </a:pPr>
            <a:r>
              <a:rPr lang="en-US" sz="1900" dirty="0">
                <a:effectLst>
                  <a:outerShdw blurRad="38100" dist="38100" dir="2700000" algn="tl">
                    <a:srgbClr val="C0C0C0"/>
                  </a:outerShdw>
                </a:effectLst>
                <a:latin typeface="Georgia" pitchFamily="18" charset="0"/>
              </a:rPr>
              <a:t>We would also extend our thanks to the “</a:t>
            </a:r>
            <a:r>
              <a:rPr lang="en-US" sz="1900" b="1" i="1" u="sng" dirty="0">
                <a:effectLst>
                  <a:outerShdw blurRad="38100" dist="38100" dir="2700000" algn="tl">
                    <a:srgbClr val="C0C0C0"/>
                  </a:outerShdw>
                </a:effectLst>
                <a:latin typeface="Georgia" pitchFamily="18" charset="0"/>
              </a:rPr>
              <a:t>MRS. SONAM SANDILAYA, </a:t>
            </a:r>
            <a:r>
              <a:rPr lang="en-US" sz="1900" dirty="0">
                <a:effectLst>
                  <a:outerShdw blurRad="38100" dist="38100" dir="2700000" algn="tl">
                    <a:srgbClr val="C0C0C0"/>
                  </a:outerShdw>
                </a:effectLst>
                <a:latin typeface="Georgia" pitchFamily="18" charset="0"/>
              </a:rPr>
              <a:t>of </a:t>
            </a:r>
            <a:r>
              <a:rPr lang="en-US" sz="1900" b="1" dirty="0">
                <a:effectLst>
                  <a:outerShdw blurRad="38100" dist="38100" dir="2700000" algn="tl">
                    <a:srgbClr val="C0C0C0"/>
                  </a:outerShdw>
                </a:effectLst>
                <a:latin typeface="Georgia" pitchFamily="18" charset="0"/>
              </a:rPr>
              <a:t> KUSUM KIDS (Aztech Technology),</a:t>
            </a:r>
            <a:r>
              <a:rPr lang="en-US" sz="1900" dirty="0">
                <a:effectLst>
                  <a:outerShdw blurRad="38100" dist="38100" dir="2700000" algn="tl">
                    <a:srgbClr val="C0C0C0"/>
                  </a:outerShdw>
                </a:effectLst>
                <a:latin typeface="Georgia" pitchFamily="18" charset="0"/>
              </a:rPr>
              <a:t> Patna for giving us the opportunity to work on this project and providing a healthy work environment.</a:t>
            </a:r>
          </a:p>
        </p:txBody>
      </p:sp>
    </p:spTree>
    <p:extLst>
      <p:ext uri="{BB962C8B-B14F-4D97-AF65-F5344CB8AC3E}">
        <p14:creationId xmlns:p14="http://schemas.microsoft.com/office/powerpoint/2010/main" xmlns="" val="4307315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 y="1690688"/>
            <a:ext cx="12192000" cy="5167312"/>
          </a:xfr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
            <a:ext cx="12192000" cy="1690688"/>
          </a:xfrm>
          <a:prstGeom prst="rect">
            <a:avLst/>
          </a:prstGeom>
        </p:spPr>
      </p:pic>
      <p:sp>
        <p:nvSpPr>
          <p:cNvPr id="6" name="TextBox 5"/>
          <p:cNvSpPr txBox="1"/>
          <p:nvPr/>
        </p:nvSpPr>
        <p:spPr>
          <a:xfrm>
            <a:off x="5597236" y="720436"/>
            <a:ext cx="6206837" cy="600164"/>
          </a:xfrm>
          <a:prstGeom prst="rect">
            <a:avLst/>
          </a:prstGeom>
          <a:noFill/>
        </p:spPr>
        <p:txBody>
          <a:bodyPr wrap="square" rtlCol="0">
            <a:spAutoFit/>
          </a:bodyPr>
          <a:lstStyle/>
          <a:p>
            <a:r>
              <a:rPr lang="en-US" sz="3200" dirty="0">
                <a:latin typeface="Algerian" panose="04020705040A02060702" pitchFamily="82" charset="0"/>
              </a:rPr>
              <a:t>“</a:t>
            </a:r>
            <a:r>
              <a:rPr lang="en-US" sz="3300" b="1" u="sng" dirty="0">
                <a:latin typeface="Algerian" panose="04020705040A02060702" pitchFamily="82" charset="0"/>
              </a:rPr>
              <a:t>OUR PASSION , THEIR FUTURE</a:t>
            </a:r>
            <a:r>
              <a:rPr lang="en-US" sz="3200" b="1" u="sng" dirty="0">
                <a:latin typeface="Algerian" panose="04020705040A02060702" pitchFamily="82" charset="0"/>
              </a:rPr>
              <a:t>”</a:t>
            </a:r>
          </a:p>
        </p:txBody>
      </p:sp>
    </p:spTree>
    <p:extLst>
      <p:ext uri="{BB962C8B-B14F-4D97-AF65-F5344CB8AC3E}">
        <p14:creationId xmlns:p14="http://schemas.microsoft.com/office/powerpoint/2010/main" xmlns="" val="128543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6149" y="2135518"/>
            <a:ext cx="11788726" cy="4902590"/>
          </a:xfrm>
        </p:spPr>
        <p:txBody>
          <a:bodyPr>
            <a:noAutofit/>
          </a:bodyPr>
          <a:lstStyle/>
          <a:p>
            <a:pPr marL="0" indent="0">
              <a:buNone/>
            </a:pPr>
            <a:r>
              <a:rPr lang="en-IN" sz="2200" dirty="0">
                <a:latin typeface="Georgia" pitchFamily="18" charset="0"/>
              </a:rPr>
              <a:t>Kusum kids is the interactive, safe and activity oriented learning centre and best play school in Patna. The room is beautifully decorated with large cut out of animals birds, flowers and cartoon characters. So, that new entrants enjoy and gets attracted towards their first school. It supplies the students kit (bags, books, uniforms, diary, id cards). It also provides the facility of doctor, who is available throughout the school time in order to provide medical care and support to the students when necessary. It has a well-equipped range of facilities and resources for all students from kindergarten to grade 5 which will help them to achieve a well rounded education in a child friendly education. The activity rooms are designed to make learning more fun and exciting. The concept of the activity room is about learning through play in a totally different environment. One more safety measure taken for your kids is trustworthy transport facility. The most important facility is </a:t>
            </a:r>
            <a:r>
              <a:rPr lang="en-IN" sz="2200" b="1" dirty="0">
                <a:latin typeface="Georgia" pitchFamily="18" charset="0"/>
              </a:rPr>
              <a:t>DAY CARE. </a:t>
            </a:r>
            <a:r>
              <a:rPr lang="en-IN" sz="2200" dirty="0">
                <a:latin typeface="Georgia" pitchFamily="18" charset="0"/>
              </a:rPr>
              <a:t>Working parents can easily avail this opportunity of sending their kids to this school . Future of the kids is secure and bright. Hence, it satisfies its </a:t>
            </a:r>
            <a:r>
              <a:rPr lang="en-IN" sz="2200" b="1" dirty="0">
                <a:latin typeface="Georgia" pitchFamily="18" charset="0"/>
              </a:rPr>
              <a:t>TAGLINE-“OUR PASSION THEIR FUTURE.”</a:t>
            </a:r>
            <a:endParaRPr lang="en-US" sz="2200" dirty="0">
              <a:latin typeface="Georgia" pitchFamily="18" charset="0"/>
            </a:endParaRPr>
          </a:p>
          <a:p>
            <a:endParaRPr lang="en-US" sz="2700" dirty="0">
              <a:latin typeface="Arial Narrow" panose="020B0606020202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
            <a:ext cx="12192000" cy="1825624"/>
          </a:xfrm>
          <a:prstGeom prst="rect">
            <a:avLst/>
          </a:prstGeom>
        </p:spPr>
      </p:pic>
      <p:sp>
        <p:nvSpPr>
          <p:cNvPr id="5" name="TextBox 4"/>
          <p:cNvSpPr txBox="1"/>
          <p:nvPr/>
        </p:nvSpPr>
        <p:spPr>
          <a:xfrm>
            <a:off x="5818909" y="831273"/>
            <a:ext cx="5957455" cy="830997"/>
          </a:xfrm>
          <a:prstGeom prst="rect">
            <a:avLst/>
          </a:prstGeom>
          <a:noFill/>
        </p:spPr>
        <p:txBody>
          <a:bodyPr wrap="square" rtlCol="0">
            <a:spAutoFit/>
          </a:bodyPr>
          <a:lstStyle/>
          <a:p>
            <a:r>
              <a:rPr lang="en-US" sz="4800" b="1" u="sng" dirty="0">
                <a:latin typeface="Algerian" panose="04020705040A02060702" pitchFamily="82" charset="0"/>
              </a:rPr>
              <a:t>ABOUT SCHOOL</a:t>
            </a:r>
          </a:p>
        </p:txBody>
      </p:sp>
    </p:spTree>
    <p:extLst>
      <p:ext uri="{BB962C8B-B14F-4D97-AF65-F5344CB8AC3E}">
        <p14:creationId xmlns:p14="http://schemas.microsoft.com/office/powerpoint/2010/main" xmlns="" val="1862000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4F209-8115-42DF-816C-B2ED648B6E3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0B577752-039B-4814-A457-882C80422552}"/>
              </a:ext>
            </a:extLst>
          </p:cNvPr>
          <p:cNvSpPr>
            <a:spLocks noGrp="1"/>
          </p:cNvSpPr>
          <p:nvPr>
            <p:ph idx="1"/>
          </p:nvPr>
        </p:nvSpPr>
        <p:spPr>
          <a:xfrm>
            <a:off x="852055" y="2122154"/>
            <a:ext cx="10515600" cy="4495411"/>
          </a:xfrm>
        </p:spPr>
        <p:txBody>
          <a:bodyPr>
            <a:normAutofit/>
          </a:bodyPr>
          <a:lstStyle/>
          <a:p>
            <a:r>
              <a:rPr lang="en-IN" sz="2600" dirty="0">
                <a:latin typeface="Georgia" pitchFamily="18" charset="0"/>
                <a:cs typeface="Aharoni" panose="02010803020104030203" pitchFamily="2" charset="-79"/>
              </a:rPr>
              <a:t>School management is an important part of any educational system.</a:t>
            </a:r>
          </a:p>
          <a:p>
            <a:r>
              <a:rPr lang="en-IN" sz="2600" dirty="0">
                <a:latin typeface="Georgia" pitchFamily="18" charset="0"/>
                <a:cs typeface="Aharoni" panose="02010803020104030203" pitchFamily="2" charset="-79"/>
              </a:rPr>
              <a:t>To better perform the function of school management and assure parents of their child’s safety and progress ,we made our software.</a:t>
            </a:r>
          </a:p>
          <a:p>
            <a:r>
              <a:rPr lang="en-IN" sz="2600" dirty="0">
                <a:latin typeface="Georgia" pitchFamily="18" charset="0"/>
                <a:cs typeface="Aharoni" panose="02010803020104030203" pitchFamily="2" charset="-79"/>
              </a:rPr>
              <a:t>It provides all the features to improve the overall administration of schools.</a:t>
            </a:r>
          </a:p>
          <a:p>
            <a:r>
              <a:rPr lang="en-IN" sz="2600" dirty="0">
                <a:latin typeface="Georgia" pitchFamily="18" charset="0"/>
                <a:cs typeface="Aharoni" panose="02010803020104030203" pitchFamily="2" charset="-79"/>
              </a:rPr>
              <a:t>It provides great relief to teachers by providing all records related with student as well as employee.</a:t>
            </a:r>
          </a:p>
          <a:p>
            <a:r>
              <a:rPr lang="en-IN" sz="2600" dirty="0">
                <a:latin typeface="Georgia" pitchFamily="18" charset="0"/>
                <a:cs typeface="Aharoni" panose="02010803020104030203" pitchFamily="2" charset="-79"/>
              </a:rPr>
              <a:t>It also helps parents to actively participate in their children’s educational activities</a:t>
            </a:r>
            <a:r>
              <a:rPr lang="en-IN" sz="3200" dirty="0">
                <a:latin typeface="Aharoni" panose="02010803020104030203" pitchFamily="2" charset="-79"/>
                <a:cs typeface="Aharoni" panose="02010803020104030203" pitchFamily="2" charset="-79"/>
              </a:rPr>
              <a:t>.</a:t>
            </a:r>
          </a:p>
        </p:txBody>
      </p:sp>
      <p:pic>
        <p:nvPicPr>
          <p:cNvPr id="5" name="Picture 4">
            <a:extLst>
              <a:ext uri="{FF2B5EF4-FFF2-40B4-BE49-F238E27FC236}">
                <a16:creationId xmlns:a16="http://schemas.microsoft.com/office/drawing/2014/main" xmlns="" id="{C057BCAE-375F-4766-9CE9-286EC383480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1825625"/>
          </a:xfrm>
          <a:prstGeom prst="rect">
            <a:avLst/>
          </a:prstGeom>
        </p:spPr>
      </p:pic>
      <p:sp>
        <p:nvSpPr>
          <p:cNvPr id="6" name="TextBox 5">
            <a:extLst>
              <a:ext uri="{FF2B5EF4-FFF2-40B4-BE49-F238E27FC236}">
                <a16:creationId xmlns:a16="http://schemas.microsoft.com/office/drawing/2014/main" xmlns="" id="{D0CBC7C4-F925-4C8F-8A7B-821430810446}"/>
              </a:ext>
            </a:extLst>
          </p:cNvPr>
          <p:cNvSpPr txBox="1"/>
          <p:nvPr/>
        </p:nvSpPr>
        <p:spPr>
          <a:xfrm>
            <a:off x="5190978" y="858129"/>
            <a:ext cx="7001022" cy="646331"/>
          </a:xfrm>
          <a:prstGeom prst="rect">
            <a:avLst/>
          </a:prstGeom>
          <a:noFill/>
        </p:spPr>
        <p:txBody>
          <a:bodyPr wrap="square" rtlCol="0">
            <a:spAutoFit/>
          </a:bodyPr>
          <a:lstStyle/>
          <a:p>
            <a:r>
              <a:rPr lang="en-IN" sz="3600" b="1" u="sng" dirty="0">
                <a:latin typeface="Algerian" panose="04020705040A02060702" pitchFamily="82" charset="0"/>
              </a:rPr>
              <a:t>SCHOOL MANAGEMENT SYSTEM</a:t>
            </a:r>
          </a:p>
        </p:txBody>
      </p:sp>
    </p:spTree>
    <p:extLst>
      <p:ext uri="{BB962C8B-B14F-4D97-AF65-F5344CB8AC3E}">
        <p14:creationId xmlns:p14="http://schemas.microsoft.com/office/powerpoint/2010/main" xmlns="" val="3841592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1773382"/>
          </a:xfrm>
        </p:spPr>
      </p:pic>
      <p:sp>
        <p:nvSpPr>
          <p:cNvPr id="6" name="TextBox 5"/>
          <p:cNvSpPr txBox="1"/>
          <p:nvPr/>
        </p:nvSpPr>
        <p:spPr>
          <a:xfrm>
            <a:off x="5860474" y="901521"/>
            <a:ext cx="6664036" cy="584775"/>
          </a:xfrm>
          <a:prstGeom prst="rect">
            <a:avLst/>
          </a:prstGeom>
          <a:noFill/>
        </p:spPr>
        <p:txBody>
          <a:bodyPr wrap="square" rtlCol="0">
            <a:spAutoFit/>
          </a:bodyPr>
          <a:lstStyle/>
          <a:p>
            <a:r>
              <a:rPr lang="en-US" sz="3200" b="1" u="sng" dirty="0">
                <a:latin typeface="Algerian" panose="04020705040A02060702" pitchFamily="82" charset="0"/>
              </a:rPr>
              <a:t>TOOLS AND ENVIRONMENT USED</a:t>
            </a: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819815"/>
            <a:ext cx="12192000" cy="5703005"/>
          </a:xfrm>
          <a:prstGeom prst="rect">
            <a:avLst/>
          </a:prstGeom>
        </p:spPr>
      </p:pic>
      <p:sp>
        <p:nvSpPr>
          <p:cNvPr id="8" name="Rectangle 7"/>
          <p:cNvSpPr/>
          <p:nvPr/>
        </p:nvSpPr>
        <p:spPr>
          <a:xfrm>
            <a:off x="2840181" y="1655806"/>
            <a:ext cx="6118468" cy="3323987"/>
          </a:xfrm>
          <a:prstGeom prst="rect">
            <a:avLst/>
          </a:prstGeom>
        </p:spPr>
        <p:txBody>
          <a:bodyPr wrap="square">
            <a:spAutoFit/>
          </a:bodyPr>
          <a:lstStyle/>
          <a:p>
            <a:pPr algn="ctr"/>
            <a:r>
              <a:rPr lang="en-US" dirty="0">
                <a:latin typeface="Algerian" panose="04020705040A02060702" pitchFamily="82" charset="0"/>
              </a:rPr>
              <a:t> </a:t>
            </a:r>
            <a:r>
              <a:rPr lang="en-US" sz="2400" b="1" u="sng" dirty="0">
                <a:solidFill>
                  <a:srgbClr val="FF0000"/>
                </a:solidFill>
                <a:latin typeface="Algerian" panose="04020705040A02060702" pitchFamily="82" charset="0"/>
              </a:rPr>
              <a:t>tools</a:t>
            </a:r>
          </a:p>
          <a:p>
            <a:r>
              <a:rPr lang="en-US" dirty="0" smtClean="0">
                <a:latin typeface="Arial Black" pitchFamily="34" charset="0"/>
              </a:rPr>
              <a:t>Backend  </a:t>
            </a:r>
            <a:r>
              <a:rPr lang="en-US" dirty="0">
                <a:latin typeface="Arial Black" pitchFamily="34" charset="0"/>
              </a:rPr>
              <a:t>: </a:t>
            </a:r>
            <a:r>
              <a:rPr lang="en-US" dirty="0" smtClean="0">
                <a:latin typeface="Arial Black" pitchFamily="34" charset="0"/>
              </a:rPr>
              <a:t>MYSQL </a:t>
            </a:r>
            <a:endParaRPr lang="en-US" dirty="0">
              <a:latin typeface="Arial Black" pitchFamily="34" charset="0"/>
            </a:endParaRPr>
          </a:p>
          <a:p>
            <a:r>
              <a:rPr lang="en-US" dirty="0">
                <a:latin typeface="Arial Black" pitchFamily="34" charset="0"/>
              </a:rPr>
              <a:t>Frontend </a:t>
            </a:r>
            <a:r>
              <a:rPr lang="en-US" dirty="0" smtClean="0">
                <a:latin typeface="Arial Black" pitchFamily="34" charset="0"/>
              </a:rPr>
              <a:t>: JAVA</a:t>
            </a:r>
            <a:endParaRPr lang="en-US" dirty="0">
              <a:latin typeface="Arial Black" pitchFamily="34" charset="0"/>
            </a:endParaRPr>
          </a:p>
          <a:p>
            <a:r>
              <a:rPr lang="en-US" dirty="0">
                <a:latin typeface="Arial Black" pitchFamily="34" charset="0"/>
              </a:rPr>
              <a:t>Driver </a:t>
            </a:r>
            <a:r>
              <a:rPr lang="en-US" dirty="0" smtClean="0">
                <a:latin typeface="Arial Black" pitchFamily="34" charset="0"/>
              </a:rPr>
              <a:t>     : JDBC</a:t>
            </a:r>
            <a:endParaRPr lang="en-US" dirty="0">
              <a:latin typeface="Arial Black" pitchFamily="34" charset="0"/>
            </a:endParaRPr>
          </a:p>
          <a:p>
            <a:pPr algn="ctr"/>
            <a:r>
              <a:rPr lang="en-US" sz="2400" b="1" u="sng" dirty="0" smtClean="0">
                <a:solidFill>
                  <a:srgbClr val="FF0000"/>
                </a:solidFill>
                <a:latin typeface="Algerian" panose="04020705040A02060702" pitchFamily="82" charset="0"/>
              </a:rPr>
              <a:t>software </a:t>
            </a:r>
            <a:r>
              <a:rPr lang="en-US" sz="2400" b="1" u="sng" dirty="0">
                <a:solidFill>
                  <a:srgbClr val="FF0000"/>
                </a:solidFill>
                <a:latin typeface="Algerian" panose="04020705040A02060702" pitchFamily="82" charset="0"/>
              </a:rPr>
              <a:t>environment</a:t>
            </a:r>
          </a:p>
          <a:p>
            <a:r>
              <a:rPr lang="en-US" dirty="0">
                <a:latin typeface="Arial Black" pitchFamily="34" charset="0"/>
              </a:rPr>
              <a:t>Operating System    :  </a:t>
            </a:r>
            <a:r>
              <a:rPr lang="en-US" dirty="0" smtClean="0">
                <a:latin typeface="Arial Black" pitchFamily="34" charset="0"/>
              </a:rPr>
              <a:t> </a:t>
            </a:r>
            <a:r>
              <a:rPr lang="en-US" dirty="0">
                <a:latin typeface="Arial Black" pitchFamily="34" charset="0"/>
              </a:rPr>
              <a:t>Windows 8.1</a:t>
            </a:r>
          </a:p>
          <a:p>
            <a:r>
              <a:rPr lang="en-US" dirty="0">
                <a:latin typeface="Arial Black" pitchFamily="34" charset="0"/>
              </a:rPr>
              <a:t>RDBMS                     </a:t>
            </a:r>
            <a:r>
              <a:rPr lang="en-US" dirty="0" smtClean="0">
                <a:latin typeface="Arial Black" pitchFamily="34" charset="0"/>
              </a:rPr>
              <a:t>:   MYSQL </a:t>
            </a:r>
            <a:endParaRPr lang="en-US" dirty="0">
              <a:latin typeface="Arial Black" pitchFamily="34" charset="0"/>
            </a:endParaRPr>
          </a:p>
          <a:p>
            <a:r>
              <a:rPr lang="en-US" dirty="0">
                <a:latin typeface="Arial Black" pitchFamily="34" charset="0"/>
              </a:rPr>
              <a:t>Software language  :   </a:t>
            </a:r>
            <a:r>
              <a:rPr lang="en-US" dirty="0" smtClean="0">
                <a:latin typeface="Arial Black" pitchFamily="34" charset="0"/>
              </a:rPr>
              <a:t>JAVA </a:t>
            </a:r>
            <a:r>
              <a:rPr lang="en-US" dirty="0">
                <a:latin typeface="Arial Black" pitchFamily="34" charset="0"/>
              </a:rPr>
              <a:t>( jdk1.8 )              </a:t>
            </a:r>
          </a:p>
          <a:p>
            <a:r>
              <a:rPr lang="en-US" dirty="0">
                <a:latin typeface="Arial Black" pitchFamily="34" charset="0"/>
              </a:rPr>
              <a:t>Platform                  </a:t>
            </a:r>
            <a:r>
              <a:rPr lang="en-US" dirty="0" smtClean="0">
                <a:latin typeface="Arial Black" pitchFamily="34" charset="0"/>
              </a:rPr>
              <a:t> :   Netbeans  </a:t>
            </a:r>
            <a:r>
              <a:rPr lang="en-US" dirty="0">
                <a:latin typeface="Arial Black" pitchFamily="34" charset="0"/>
              </a:rPr>
              <a:t>( 8.1 version ) </a:t>
            </a:r>
          </a:p>
          <a:p>
            <a:endParaRPr lang="en-US" dirty="0">
              <a:latin typeface="Algerian" panose="04020705040A02060702" pitchFamily="82" charset="0"/>
            </a:endParaRPr>
          </a:p>
          <a:p>
            <a:r>
              <a:rPr lang="en-US" dirty="0">
                <a:latin typeface="Algerian" panose="04020705040A02060702" pitchFamily="82" charset="0"/>
              </a:rPr>
              <a:t> </a:t>
            </a:r>
          </a:p>
        </p:txBody>
      </p:sp>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1759960"/>
            <a:ext cx="2601532" cy="291089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9490364" y="1746105"/>
            <a:ext cx="2701636" cy="2912392"/>
          </a:xfrm>
          <a:prstGeom prst="rect">
            <a:avLst/>
          </a:prstGeom>
        </p:spPr>
      </p:pic>
    </p:spTree>
    <p:extLst>
      <p:ext uri="{BB962C8B-B14F-4D97-AF65-F5344CB8AC3E}">
        <p14:creationId xmlns:p14="http://schemas.microsoft.com/office/powerpoint/2010/main" xmlns="" val="895263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24B34-7B22-497A-B2C3-8C91631A9122}"/>
              </a:ext>
            </a:extLst>
          </p:cNvPr>
          <p:cNvSpPr>
            <a:spLocks noGrp="1"/>
          </p:cNvSpPr>
          <p:nvPr>
            <p:ph type="title"/>
          </p:nvPr>
        </p:nvSpPr>
        <p:spPr>
          <a:xfrm>
            <a:off x="1941342" y="1"/>
            <a:ext cx="9412458" cy="1125414"/>
          </a:xfrm>
        </p:spPr>
        <p:txBody>
          <a:bodyPr>
            <a:normAutofit/>
          </a:bodyPr>
          <a:lstStyle/>
          <a:p>
            <a:endParaRPr lang="en-IN" sz="66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41EED4B1-C24A-4C34-BA22-F95AA2ADF262}"/>
              </a:ext>
            </a:extLst>
          </p:cNvPr>
          <p:cNvSpPr>
            <a:spLocks noGrp="1"/>
          </p:cNvSpPr>
          <p:nvPr>
            <p:ph idx="1"/>
          </p:nvPr>
        </p:nvSpPr>
        <p:spPr>
          <a:xfrm>
            <a:off x="838200" y="1294228"/>
            <a:ext cx="10515600" cy="5563772"/>
          </a:xfrm>
        </p:spPr>
        <p:txBody>
          <a:bodyPr>
            <a:noAutofit/>
          </a:bodyPr>
          <a:lstStyle/>
          <a:p>
            <a:pPr marL="0" lvl="0" indent="0" fontAlgn="base">
              <a:lnSpc>
                <a:spcPct val="100000"/>
              </a:lnSpc>
              <a:spcBef>
                <a:spcPct val="0"/>
              </a:spcBef>
              <a:spcAft>
                <a:spcPct val="0"/>
              </a:spcAft>
              <a:buNone/>
            </a:pPr>
            <a:endParaRPr lang="en-GB" sz="2000" b="1" u="sng" dirty="0">
              <a:latin typeface="Times New Roman" pitchFamily="18" charset="0"/>
              <a:ea typeface="Calibri" pitchFamily="34" charset="0"/>
              <a:cs typeface="Times New Roman" pitchFamily="18" charset="0"/>
            </a:endParaRPr>
          </a:p>
          <a:p>
            <a:pPr marL="0" lvl="0" indent="0" eaLnBrk="0" fontAlgn="base" hangingPunct="0">
              <a:lnSpc>
                <a:spcPct val="100000"/>
              </a:lnSpc>
              <a:spcBef>
                <a:spcPct val="0"/>
              </a:spcBef>
              <a:spcAft>
                <a:spcPct val="0"/>
              </a:spcAft>
              <a:buFont typeface="Wingdings" pitchFamily="2" charset="2"/>
              <a:buChar char="§"/>
            </a:pPr>
            <a:r>
              <a:rPr lang="en-GB" sz="2000" b="1" u="sng" dirty="0">
                <a:solidFill>
                  <a:srgbClr val="FF0000"/>
                </a:solidFill>
                <a:latin typeface="Times New Roman" pitchFamily="18" charset="0"/>
                <a:ea typeface="Calibri" pitchFamily="34" charset="0"/>
                <a:cs typeface="Times New Roman" pitchFamily="18" charset="0"/>
              </a:rPr>
              <a:t>Introduction</a:t>
            </a:r>
            <a:endParaRPr lang="en-US" sz="2000" dirty="0">
              <a:solidFill>
                <a:srgbClr val="FF0000"/>
              </a:solidFill>
              <a:latin typeface="Arial" pitchFamily="34" charset="0"/>
              <a:cs typeface="Arial" pitchFamily="34" charset="0"/>
            </a:endParaRPr>
          </a:p>
          <a:p>
            <a:pPr marL="0" lvl="0" indent="0" eaLnBrk="0" fontAlgn="base" hangingPunct="0">
              <a:lnSpc>
                <a:spcPct val="100000"/>
              </a:lnSpc>
              <a:spcBef>
                <a:spcPct val="0"/>
              </a:spcBef>
              <a:spcAft>
                <a:spcPct val="0"/>
              </a:spcAft>
              <a:buNone/>
            </a:pPr>
            <a:r>
              <a:rPr lang="en-GB" sz="2000" dirty="0">
                <a:latin typeface="Times New Roman" pitchFamily="18" charset="0"/>
                <a:ea typeface="Calibri" pitchFamily="34" charset="0"/>
                <a:cs typeface="Times New Roman" pitchFamily="18" charset="0"/>
              </a:rPr>
              <a:t>The Feasibility Study determines whether a certain plan of action is feasible </a:t>
            </a:r>
            <a:r>
              <a:rPr lang="en-GB" sz="2000" dirty="0">
                <a:ea typeface="Calibri" pitchFamily="34" charset="0"/>
                <a:cs typeface="Times New Roman" pitchFamily="18" charset="0"/>
              </a:rPr>
              <a:t>–</a:t>
            </a:r>
            <a:r>
              <a:rPr lang="en-GB" sz="2000" dirty="0">
                <a:latin typeface="Times New Roman" pitchFamily="18" charset="0"/>
                <a:ea typeface="Calibri" pitchFamily="34" charset="0"/>
                <a:cs typeface="Times New Roman" pitchFamily="18" charset="0"/>
              </a:rPr>
              <a:t> that is, Whether or not it will work, and Whether or not it is worth Doing Economically. It evaluates the best System to Choose in terms of Economic, Technical and Operational Constraints.</a:t>
            </a:r>
            <a:endParaRPr lang="en-GB" sz="2000" b="1" u="sng" dirty="0">
              <a:latin typeface="Times New Roman" pitchFamily="18" charset="0"/>
              <a:ea typeface="Calibri" pitchFamily="34" charset="0"/>
              <a:cs typeface="Times New Roman" pitchFamily="18" charset="0"/>
            </a:endParaRPr>
          </a:p>
          <a:p>
            <a:pPr marL="0" lvl="0" indent="0" eaLnBrk="0" fontAlgn="base" hangingPunct="0">
              <a:lnSpc>
                <a:spcPct val="100000"/>
              </a:lnSpc>
              <a:spcBef>
                <a:spcPct val="0"/>
              </a:spcBef>
              <a:spcAft>
                <a:spcPct val="0"/>
              </a:spcAft>
              <a:buFont typeface="Wingdings" pitchFamily="2" charset="2"/>
              <a:buChar char="§"/>
            </a:pPr>
            <a:r>
              <a:rPr lang="en-GB" sz="2000" b="1" u="sng" dirty="0">
                <a:solidFill>
                  <a:srgbClr val="FF0000"/>
                </a:solidFill>
                <a:latin typeface="Times New Roman" pitchFamily="18" charset="0"/>
                <a:ea typeface="Calibri" pitchFamily="34" charset="0"/>
                <a:cs typeface="Times New Roman" pitchFamily="18" charset="0"/>
              </a:rPr>
              <a:t>Technical Feasibility</a:t>
            </a:r>
            <a:endParaRPr lang="en-US" sz="2000" dirty="0">
              <a:solidFill>
                <a:srgbClr val="FF0000"/>
              </a:solidFill>
              <a:latin typeface="Arial" pitchFamily="34" charset="0"/>
              <a:cs typeface="Arial" pitchFamily="34" charset="0"/>
            </a:endParaRPr>
          </a:p>
          <a:p>
            <a:pPr marL="0" lvl="0" indent="0" eaLnBrk="0" fontAlgn="base" hangingPunct="0">
              <a:lnSpc>
                <a:spcPct val="100000"/>
              </a:lnSpc>
              <a:spcBef>
                <a:spcPct val="0"/>
              </a:spcBef>
              <a:spcAft>
                <a:spcPct val="0"/>
              </a:spcAft>
              <a:buNone/>
            </a:pPr>
            <a:r>
              <a:rPr lang="en-GB" sz="2000" dirty="0">
                <a:latin typeface="Times New Roman" pitchFamily="18" charset="0"/>
                <a:ea typeface="Calibri" pitchFamily="34" charset="0"/>
                <a:cs typeface="Times New Roman" pitchFamily="18" charset="0"/>
              </a:rPr>
              <a:t>After Doing the Technical Feasibility analysis we came to a conclusion that the company has the capability, in terms of Software, Hardware, Personnel and Expertise, to handle the Completion of the project.</a:t>
            </a:r>
            <a:endParaRPr lang="en-GB" sz="2000" b="1" u="sng" dirty="0">
              <a:latin typeface="Times New Roman" pitchFamily="18" charset="0"/>
              <a:ea typeface="Calibri" pitchFamily="34" charset="0"/>
              <a:cs typeface="Times New Roman" pitchFamily="18" charset="0"/>
            </a:endParaRPr>
          </a:p>
          <a:p>
            <a:pPr marL="0" lvl="0" indent="0" eaLnBrk="0" fontAlgn="base" hangingPunct="0">
              <a:lnSpc>
                <a:spcPct val="100000"/>
              </a:lnSpc>
              <a:spcBef>
                <a:spcPct val="0"/>
              </a:spcBef>
              <a:spcAft>
                <a:spcPct val="0"/>
              </a:spcAft>
              <a:buFont typeface="Wingdings" pitchFamily="2" charset="2"/>
              <a:buChar char="§"/>
            </a:pPr>
            <a:r>
              <a:rPr lang="en-GB" sz="2000" b="1" u="sng" dirty="0">
                <a:solidFill>
                  <a:srgbClr val="FF0000"/>
                </a:solidFill>
                <a:latin typeface="Times New Roman" pitchFamily="18" charset="0"/>
                <a:ea typeface="Calibri" pitchFamily="34" charset="0"/>
                <a:cs typeface="Times New Roman" pitchFamily="18" charset="0"/>
              </a:rPr>
              <a:t>Economic Feasibility</a:t>
            </a:r>
            <a:endParaRPr lang="en-US" sz="2000" dirty="0">
              <a:solidFill>
                <a:srgbClr val="FF0000"/>
              </a:solidFill>
              <a:latin typeface="Arial" pitchFamily="34" charset="0"/>
              <a:cs typeface="Arial" pitchFamily="34" charset="0"/>
            </a:endParaRPr>
          </a:p>
          <a:p>
            <a:pPr marL="0" lvl="0" indent="0" eaLnBrk="0" fontAlgn="base" hangingPunct="0">
              <a:lnSpc>
                <a:spcPct val="100000"/>
              </a:lnSpc>
              <a:spcBef>
                <a:spcPct val="0"/>
              </a:spcBef>
              <a:spcAft>
                <a:spcPct val="0"/>
              </a:spcAft>
              <a:buNone/>
            </a:pPr>
            <a:r>
              <a:rPr lang="en-GB" sz="2000" dirty="0">
                <a:latin typeface="Times New Roman" pitchFamily="18" charset="0"/>
                <a:ea typeface="Calibri" pitchFamily="34" charset="0"/>
                <a:cs typeface="Times New Roman" pitchFamily="18" charset="0"/>
              </a:rPr>
              <a:t>Economic Feasibility depends upon development cost, Operating Cost, Hardware Cost. To us, the cost incurred on the development of the System was tolerable. The Proposed System was accepted as Economically Feasible.</a:t>
            </a:r>
            <a:endParaRPr lang="en-GB" sz="2000" b="1" u="sng" dirty="0">
              <a:latin typeface="Times New Roman" pitchFamily="18" charset="0"/>
              <a:ea typeface="Calibri" pitchFamily="34" charset="0"/>
              <a:cs typeface="Times New Roman" pitchFamily="18" charset="0"/>
            </a:endParaRPr>
          </a:p>
          <a:p>
            <a:pPr marL="0" lvl="0" indent="0" eaLnBrk="0" fontAlgn="base" hangingPunct="0">
              <a:lnSpc>
                <a:spcPct val="100000"/>
              </a:lnSpc>
              <a:spcBef>
                <a:spcPct val="0"/>
              </a:spcBef>
              <a:spcAft>
                <a:spcPct val="0"/>
              </a:spcAft>
              <a:buFont typeface="Wingdings" pitchFamily="2" charset="2"/>
              <a:buChar char="§"/>
            </a:pPr>
            <a:r>
              <a:rPr lang="en-GB" sz="2000" b="1" u="sng" dirty="0">
                <a:solidFill>
                  <a:srgbClr val="FF0000"/>
                </a:solidFill>
                <a:latin typeface="Times New Roman" pitchFamily="18" charset="0"/>
                <a:ea typeface="Calibri" pitchFamily="34" charset="0"/>
                <a:cs typeface="Times New Roman" pitchFamily="18" charset="0"/>
              </a:rPr>
              <a:t>Operational Feasibility</a:t>
            </a:r>
            <a:endParaRPr lang="en-US" sz="2000" dirty="0">
              <a:solidFill>
                <a:srgbClr val="FF0000"/>
              </a:solidFill>
              <a:latin typeface="Arial" pitchFamily="34" charset="0"/>
              <a:cs typeface="Arial" pitchFamily="34" charset="0"/>
            </a:endParaRPr>
          </a:p>
          <a:p>
            <a:pPr marL="0" lvl="0" indent="0" eaLnBrk="0" fontAlgn="base" hangingPunct="0">
              <a:lnSpc>
                <a:spcPct val="100000"/>
              </a:lnSpc>
              <a:spcBef>
                <a:spcPct val="0"/>
              </a:spcBef>
              <a:spcAft>
                <a:spcPct val="0"/>
              </a:spcAft>
              <a:buNone/>
            </a:pPr>
            <a:r>
              <a:rPr lang="en-GB" sz="2000" dirty="0">
                <a:latin typeface="Times New Roman" pitchFamily="18" charset="0"/>
                <a:ea typeface="Calibri" pitchFamily="34" charset="0"/>
                <a:cs typeface="Times New Roman" pitchFamily="18" charset="0"/>
              </a:rPr>
              <a:t>In this Analysis we studied about our System</a:t>
            </a:r>
            <a:r>
              <a:rPr lang="en-GB" sz="2000" dirty="0">
                <a:ea typeface="Calibri" pitchFamily="34" charset="0"/>
                <a:cs typeface="Times New Roman" pitchFamily="18" charset="0"/>
              </a:rPr>
              <a:t>’</a:t>
            </a:r>
            <a:r>
              <a:rPr lang="en-GB" sz="2000" dirty="0">
                <a:latin typeface="Times New Roman" pitchFamily="18" charset="0"/>
                <a:ea typeface="Calibri" pitchFamily="34" charset="0"/>
                <a:cs typeface="Times New Roman" pitchFamily="18" charset="0"/>
              </a:rPr>
              <a:t>s technical Performance and acceptance of the Software by the users as well as the ones who are going to implement it. We came to a conclusion that our System is Operationally Feasible.</a:t>
            </a:r>
            <a:endParaRPr lang="en-IN" sz="2000" dirty="0"/>
          </a:p>
        </p:txBody>
      </p:sp>
      <p:pic>
        <p:nvPicPr>
          <p:cNvPr id="5" name="Picture 4">
            <a:extLst>
              <a:ext uri="{FF2B5EF4-FFF2-40B4-BE49-F238E27FC236}">
                <a16:creationId xmlns:a16="http://schemas.microsoft.com/office/drawing/2014/main" xmlns="" id="{59DE12C8-F38B-4475-838F-EF5C97BF3C6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295635"/>
            <a:ext cx="12192000" cy="1856935"/>
          </a:xfrm>
          <a:prstGeom prst="rect">
            <a:avLst/>
          </a:prstGeom>
        </p:spPr>
      </p:pic>
      <p:sp>
        <p:nvSpPr>
          <p:cNvPr id="6" name="TextBox 5">
            <a:extLst>
              <a:ext uri="{FF2B5EF4-FFF2-40B4-BE49-F238E27FC236}">
                <a16:creationId xmlns:a16="http://schemas.microsoft.com/office/drawing/2014/main" xmlns="" id="{3C87225A-F839-4374-8685-C2E6290BE182}"/>
              </a:ext>
            </a:extLst>
          </p:cNvPr>
          <p:cNvSpPr txBox="1"/>
          <p:nvPr/>
        </p:nvSpPr>
        <p:spPr>
          <a:xfrm>
            <a:off x="6467302" y="548853"/>
            <a:ext cx="6888480" cy="707886"/>
          </a:xfrm>
          <a:prstGeom prst="rect">
            <a:avLst/>
          </a:prstGeom>
          <a:noFill/>
        </p:spPr>
        <p:txBody>
          <a:bodyPr wrap="square" rtlCol="0">
            <a:spAutoFit/>
          </a:bodyPr>
          <a:lstStyle/>
          <a:p>
            <a:r>
              <a:rPr lang="en-IN" sz="4000" b="1" u="sng" dirty="0">
                <a:latin typeface="Algerian" panose="04020705040A02060702" pitchFamily="82" charset="0"/>
              </a:rPr>
              <a:t>FEASIBILITY STUDY</a:t>
            </a:r>
          </a:p>
        </p:txBody>
      </p:sp>
    </p:spTree>
    <p:extLst>
      <p:ext uri="{BB962C8B-B14F-4D97-AF65-F5344CB8AC3E}">
        <p14:creationId xmlns:p14="http://schemas.microsoft.com/office/powerpoint/2010/main" xmlns="" val="2890551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2344</TotalTime>
  <Words>1297</Words>
  <Application>Microsoft Office PowerPoint</Application>
  <PresentationFormat>Custom</PresentationFormat>
  <Paragraphs>280</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ACKNOWLEDGEMENT </vt:lpstr>
      <vt:lpstr>Slide 5</vt:lpstr>
      <vt:lpstr>Slide 6</vt:lpstr>
      <vt:lpstr>Slide 7</vt:lpstr>
      <vt:lpstr>Slide 8</vt:lpstr>
      <vt:lpstr>Slide 9</vt:lpstr>
      <vt:lpstr>Slide 10</vt:lpstr>
      <vt:lpstr>Slide 11</vt:lpstr>
      <vt:lpstr>Slide 12</vt:lpstr>
      <vt:lpstr>Slide 13</vt:lpstr>
      <vt:lpstr>0 LEVEL DFD</vt:lpstr>
      <vt:lpstr>1 LEVEL DFD</vt:lpstr>
      <vt:lpstr>CONTINUE…</vt:lpstr>
      <vt:lpstr>1 LEVEL DFD</vt:lpstr>
      <vt:lpstr>1 LEVEL DFD</vt:lpstr>
      <vt:lpstr>1 LEVEL DFD</vt:lpstr>
      <vt:lpstr>1 LEVEL DFD</vt:lpstr>
      <vt:lpstr>Slide 21</vt:lpstr>
      <vt:lpstr>Slide 22</vt:lpstr>
      <vt:lpstr>Slide 23</vt:lpstr>
      <vt:lpstr>Slide 24</vt:lpstr>
      <vt:lpstr>Slide 25</vt:lpstr>
      <vt:lpstr>Slide 26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sverma</dc:creator>
  <cp:lastModifiedBy>Windows User</cp:lastModifiedBy>
  <cp:revision>423</cp:revision>
  <dcterms:created xsi:type="dcterms:W3CDTF">2018-07-18T08:35:44Z</dcterms:created>
  <dcterms:modified xsi:type="dcterms:W3CDTF">2018-09-18T17:08:35Z</dcterms:modified>
</cp:coreProperties>
</file>